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6" r:id="rId4"/>
    <p:sldId id="331" r:id="rId5"/>
    <p:sldId id="262" r:id="rId6"/>
    <p:sldId id="258" r:id="rId7"/>
    <p:sldId id="264" r:id="rId8"/>
    <p:sldId id="261" r:id="rId9"/>
    <p:sldId id="260" r:id="rId10"/>
    <p:sldId id="263" r:id="rId11"/>
    <p:sldId id="259" r:id="rId12"/>
    <p:sldId id="257" r:id="rId13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F06E-39B6-4974-B1B7-0D6B3CDFFB8F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35C9-DFF2-4034-A49B-1F5217DA9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80411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F06E-39B6-4974-B1B7-0D6B3CDFFB8F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35C9-DFF2-4034-A49B-1F5217DA9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9899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9F06E-39B6-4974-B1B7-0D6B3CDFFB8F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735C9-DFF2-4034-A49B-1F5217DA9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98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hyperlink" Target="mailto:bermanna@ippk.ru" TargetMode="External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openxmlformats.org/officeDocument/2006/relationships/image" Target="../media/image4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15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1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Relationship Id="rId3" Type="http://schemas.openxmlformats.org/officeDocument/2006/relationships/image" Target="../media/image1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Relationship Id="rId3" Type="http://schemas.microsoft.com/office/2007/relationships/hdphoto" Target="../media/image8.wdp" /><Relationship Id="rId4" Type="http://schemas.openxmlformats.org/officeDocument/2006/relationships/image" Target="../media/image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1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1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1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1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27EEAD-0F47-C5D5-8B10-E855577A5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9" y="152399"/>
            <a:ext cx="1415772" cy="1264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EA6D38-9D57-F9B3-7861-507D044E2CE0}"/>
              </a:ext>
            </a:extLst>
          </p:cNvPr>
          <p:cNvSpPr txBox="1"/>
          <p:nvPr/>
        </p:nvSpPr>
        <p:spPr>
          <a:xfrm>
            <a:off x="702044" y="5075067"/>
            <a:ext cx="7605173" cy="171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tserrat" panose="020b0604020202020204" charset="-52"/>
                <a:cs typeface="Arial" panose="020b0604020202020204" pitchFamily="34" charset="0"/>
              </a:rPr>
              <a:t>Берман Н.А., старший методист </a:t>
            </a:r>
          </a:p>
          <a:p>
            <a:r>
              <a:rPr lang="ru-RU" sz="20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tserrat" panose="020b0604020202020204" charset="-52"/>
                <a:cs typeface="Arial" panose="020b0604020202020204" pitchFamily="34" charset="0"/>
              </a:rPr>
              <a:t>профориентационного отдела </a:t>
            </a:r>
          </a:p>
          <a:p>
            <a:r>
              <a:rPr lang="ru-RU" sz="20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tserrat" panose="020b0604020202020204" charset="-52"/>
                <a:cs typeface="Arial" panose="020b0604020202020204" pitchFamily="34" charset="0"/>
              </a:rPr>
              <a:t>КГАОУ ДПО ХК ИРО</a:t>
            </a:r>
            <a:endParaRPr lang="en-US" sz="2000" b="1">
              <a:ln w="12700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tserrat"/>
              <a:cs typeface="Arial" panose="020b0604020202020204" pitchFamily="34" charset="0"/>
            </a:endParaRPr>
          </a:p>
          <a:p>
            <a:r>
              <a:rPr lang="en-US" sz="20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tserrat" panose="020b0604020202020204" charset="-52"/>
                <a:cs typeface="Arial" panose="020b0604020202020204" pitchFamily="34" charset="0"/>
                <a:hlinkClick r:id="rId3"/>
              </a:rPr>
              <a:t>bermanna@ippk.ru</a:t>
            </a:r>
            <a:r>
              <a:rPr lang="en-US" sz="20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tserrat" panose="020b0604020202020204" charset="-52"/>
                <a:cs typeface="Arial" panose="020b0604020202020204" pitchFamily="34" charset="0"/>
              </a:rPr>
              <a:t> </a:t>
            </a:r>
            <a:endParaRPr lang="ru-RU" sz="2000" b="1">
              <a:ln w="12700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tserra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2800">
              <a:latin typeface="Montserrat Light" panose="000004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EA73E9-2B31-27F8-5844-F007C5C91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35" y="130096"/>
            <a:ext cx="1217961" cy="13587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BD5695-98C7-ACF5-6DDE-FDDB5C308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86" y="-613003"/>
            <a:ext cx="3660857" cy="2819939"/>
          </a:xfrm>
          <a:prstGeom prst="rect">
            <a:avLst/>
          </a:prstGeom>
        </p:spPr>
      </p:pic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1B9E4B0A-829F-4D2A-8047-4D7C8008FB9E}"/>
              </a:ext>
            </a:extLst>
          </p:cNvPr>
          <p:cNvSpPr/>
          <p:nvPr/>
        </p:nvSpPr>
        <p:spPr>
          <a:xfrm>
            <a:off x="4902967" y="1819656"/>
            <a:ext cx="9393989" cy="7003332"/>
          </a:xfrm>
          <a:prstGeom prst="parallelogram">
            <a:avLst>
              <a:gd name="adj" fmla="val 98998"/>
            </a:avLst>
          </a:prstGeom>
          <a:gradFill>
            <a:gsLst>
              <a:gs pos="55000">
                <a:srgbClr val="00CAC6"/>
              </a:gs>
              <a:gs pos="35000">
                <a:srgbClr val="03458E"/>
              </a:gs>
              <a:gs pos="75000">
                <a:srgbClr val="00F1C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id="{922A1F23-7AED-4698-A9D9-C4FCDC0D31AF}"/>
              </a:ext>
            </a:extLst>
          </p:cNvPr>
          <p:cNvSpPr/>
          <p:nvPr/>
        </p:nvSpPr>
        <p:spPr>
          <a:xfrm flipH="1">
            <a:off x="6096000" y="-2255647"/>
            <a:ext cx="8902700" cy="6353771"/>
          </a:xfrm>
          <a:prstGeom prst="parallelogram">
            <a:avLst>
              <a:gd name="adj" fmla="val 98998"/>
            </a:avLst>
          </a:prstGeom>
          <a:gradFill>
            <a:gsLst>
              <a:gs pos="67000">
                <a:srgbClr val="098A9F"/>
              </a:gs>
              <a:gs pos="31000">
                <a:srgbClr val="16FFC5"/>
              </a:gs>
              <a:gs pos="98000">
                <a:srgbClr val="018AC9"/>
              </a:gs>
            </a:gsLst>
            <a:lin ang="0" scaled="1"/>
          </a:gradFill>
          <a:ln>
            <a:noFill/>
          </a:ln>
          <a:effectLst>
            <a:outerShdw blurRad="2159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A3781E8-B76A-4B5C-BC06-AA12DD6307FA}"/>
              </a:ext>
            </a:extLst>
          </p:cNvPr>
          <p:cNvCxnSpPr/>
          <p:nvPr/>
        </p:nvCxnSpPr>
        <p:spPr>
          <a:xfrm flipH="1">
            <a:off x="-536112" y="2214034"/>
            <a:ext cx="1198033" cy="1214966"/>
          </a:xfrm>
          <a:prstGeom prst="line">
            <a:avLst/>
          </a:prstGeom>
          <a:ln w="25400">
            <a:gradFill>
              <a:gsLst>
                <a:gs pos="15000">
                  <a:srgbClr val="14ECBF"/>
                </a:gs>
                <a:gs pos="30000">
                  <a:srgbClr val="00CA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BCA9BAF1-8565-46E6-A5B3-280B5F354534}"/>
              </a:ext>
            </a:extLst>
          </p:cNvPr>
          <p:cNvCxnSpPr/>
          <p:nvPr/>
        </p:nvCxnSpPr>
        <p:spPr>
          <a:xfrm flipH="1">
            <a:off x="3612996" y="5917056"/>
            <a:ext cx="1855660" cy="1881887"/>
          </a:xfrm>
          <a:prstGeom prst="line">
            <a:avLst/>
          </a:prstGeom>
          <a:ln w="25400">
            <a:gradFill>
              <a:gsLst>
                <a:gs pos="15000">
                  <a:srgbClr val="14ECBF"/>
                </a:gs>
                <a:gs pos="30000">
                  <a:srgbClr val="00CA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6F1B63F-D422-44CA-9F71-AB7B58BCEBE2}"/>
              </a:ext>
            </a:extLst>
          </p:cNvPr>
          <p:cNvCxnSpPr/>
          <p:nvPr/>
        </p:nvCxnSpPr>
        <p:spPr>
          <a:xfrm flipH="1">
            <a:off x="10926397" y="4972099"/>
            <a:ext cx="751379" cy="761999"/>
          </a:xfrm>
          <a:prstGeom prst="line">
            <a:avLst/>
          </a:prstGeom>
          <a:ln w="25400">
            <a:gradFill>
              <a:gsLst>
                <a:gs pos="15000">
                  <a:srgbClr val="14ECBF"/>
                </a:gs>
                <a:gs pos="30000">
                  <a:srgbClr val="00CA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014BE1-2F87-4FA7-9AEA-346DAD0782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64" y="165747"/>
            <a:ext cx="1131201" cy="13908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64EFED-0CEA-4140-AF20-F38D555E538E}"/>
              </a:ext>
            </a:extLst>
          </p:cNvPr>
          <p:cNvSpPr txBox="1"/>
          <p:nvPr/>
        </p:nvSpPr>
        <p:spPr>
          <a:xfrm>
            <a:off x="675667" y="2507109"/>
            <a:ext cx="9484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tserrat" panose="020b0604020202020204" charset="-52"/>
                <a:cs typeface="Arial" panose="020b0604020202020204" pitchFamily="34" charset="0"/>
              </a:rPr>
              <a:t>Современные образовательные технологии</a:t>
            </a:r>
          </a:p>
          <a:p>
            <a:r>
              <a:rPr lang="ru-RU" sz="30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tserrat" panose="020b0604020202020204" charset="-52"/>
                <a:cs typeface="Arial" panose="020b0604020202020204" pitchFamily="34" charset="0"/>
              </a:rPr>
              <a:t>Инновационный профориентационный</a:t>
            </a:r>
          </a:p>
          <a:p>
            <a:r>
              <a:rPr lang="ru-RU" sz="30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tserrat" panose="020b0604020202020204" charset="-52"/>
                <a:cs typeface="Arial" panose="020b0604020202020204" pitchFamily="34" charset="0"/>
              </a:rPr>
              <a:t>учебно-методический комплекс «Профи</a:t>
            </a:r>
            <a:r>
              <a:rPr lang="en-US" sz="30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tserrat" panose="020b0604020202020204" charset="-52"/>
                <a:cs typeface="Arial" panose="020b0604020202020204" pitchFamily="34" charset="0"/>
              </a:rPr>
              <a:t>BOX</a:t>
            </a:r>
            <a:r>
              <a:rPr lang="ru-RU" sz="30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tserrat" panose="020b0604020202020204" charset="-52"/>
                <a:cs typeface="Arial" panose="020b0604020202020204" pitchFamily="34" charset="0"/>
              </a:rPr>
              <a:t>»</a:t>
            </a:r>
            <a:endParaRPr lang="ru-RU" sz="3000">
              <a:latin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1336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D:\Users\User\Desktop\МЮ\Лого\Логотип-02 (1) (1).png">
            <a:extLst>
              <a:ext uri="{FF2B5EF4-FFF2-40B4-BE49-F238E27FC236}">
                <a16:creationId xmlns:a16="http://schemas.microsoft.com/office/drawing/2014/main" id="{A073A02F-FDA9-4306-A672-6F112F9FF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6665" y="3009428"/>
            <a:ext cx="187220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B37F664-E23F-4D0A-80AF-AF22AEE497DE}"/>
              </a:ext>
            </a:extLst>
          </p:cNvPr>
          <p:cNvCxnSpPr/>
          <p:nvPr/>
        </p:nvCxnSpPr>
        <p:spPr>
          <a:xfrm flipH="1">
            <a:off x="0" y="5375719"/>
            <a:ext cx="727259" cy="737538"/>
          </a:xfrm>
          <a:prstGeom prst="line">
            <a:avLst/>
          </a:prstGeom>
          <a:ln w="25400">
            <a:gradFill>
              <a:gsLst>
                <a:gs pos="15000">
                  <a:srgbClr val="14ECBF"/>
                </a:gs>
                <a:gs pos="30000">
                  <a:srgbClr val="00CA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0A6DCD0-D1F8-4CD5-89B6-9F55FE781EBC}"/>
              </a:ext>
            </a:extLst>
          </p:cNvPr>
          <p:cNvCxnSpPr/>
          <p:nvPr/>
        </p:nvCxnSpPr>
        <p:spPr>
          <a:xfrm flipH="1">
            <a:off x="0" y="4601605"/>
            <a:ext cx="727259" cy="737538"/>
          </a:xfrm>
          <a:prstGeom prst="line">
            <a:avLst/>
          </a:prstGeom>
          <a:ln w="25400">
            <a:gradFill>
              <a:gsLst>
                <a:gs pos="15000">
                  <a:srgbClr val="14ECBF"/>
                </a:gs>
                <a:gs pos="30000">
                  <a:srgbClr val="00CA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C7C00F7-5E50-48EA-9C90-3FAB6DD4D3B0}"/>
              </a:ext>
            </a:extLst>
          </p:cNvPr>
          <p:cNvCxnSpPr/>
          <p:nvPr/>
        </p:nvCxnSpPr>
        <p:spPr>
          <a:xfrm flipH="1">
            <a:off x="11828370" y="4760023"/>
            <a:ext cx="727259" cy="737538"/>
          </a:xfrm>
          <a:prstGeom prst="line">
            <a:avLst/>
          </a:prstGeom>
          <a:ln w="25400">
            <a:gradFill>
              <a:gsLst>
                <a:gs pos="15000">
                  <a:srgbClr val="14ECBF"/>
                </a:gs>
                <a:gs pos="30000">
                  <a:srgbClr val="00CA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B4D6CCE-73A4-4840-9F70-D6F03CA5D508}"/>
              </a:ext>
            </a:extLst>
          </p:cNvPr>
          <p:cNvCxnSpPr/>
          <p:nvPr/>
        </p:nvCxnSpPr>
        <p:spPr>
          <a:xfrm flipH="1">
            <a:off x="11828370" y="3985909"/>
            <a:ext cx="727259" cy="737538"/>
          </a:xfrm>
          <a:prstGeom prst="line">
            <a:avLst/>
          </a:prstGeom>
          <a:ln w="25400">
            <a:gradFill>
              <a:gsLst>
                <a:gs pos="15000">
                  <a:srgbClr val="14ECBF"/>
                </a:gs>
                <a:gs pos="30000">
                  <a:srgbClr val="00CA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44426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D:\Users\User\Desktop\МЮ\Лого\Логотип-02 (1) (1).png">
            <a:extLst>
              <a:ext uri="{FF2B5EF4-FFF2-40B4-BE49-F238E27FC236}">
                <a16:creationId xmlns:a16="http://schemas.microsoft.com/office/drawing/2014/main" id="{6DB2C0F9-59D9-4F96-BF1D-6787A15F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8756" y="1835719"/>
            <a:ext cx="187220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57138B80-53F7-4AF5-901C-1234F7F51847}"/>
              </a:ext>
            </a:extLst>
          </p:cNvPr>
          <p:cNvSpPr/>
          <p:nvPr/>
        </p:nvSpPr>
        <p:spPr>
          <a:xfrm flipH="1">
            <a:off x="-1817189" y="4563483"/>
            <a:ext cx="4695192" cy="3153053"/>
          </a:xfrm>
          <a:prstGeom prst="parallelogram">
            <a:avLst>
              <a:gd name="adj" fmla="val 98998"/>
            </a:avLst>
          </a:prstGeom>
          <a:gradFill>
            <a:gsLst>
              <a:gs pos="67000">
                <a:srgbClr val="098A9F"/>
              </a:gs>
              <a:gs pos="31000">
                <a:srgbClr val="16FFC5"/>
              </a:gs>
              <a:gs pos="98000">
                <a:srgbClr val="018AC9"/>
              </a:gs>
            </a:gsLst>
            <a:lin ang="0" scaled="1"/>
          </a:gradFill>
          <a:ln>
            <a:noFill/>
          </a:ln>
          <a:effectLst>
            <a:outerShdw blurRad="2159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404233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D:\Users\User\Desktop\МЮ\Лого\Логотип-02 (1) (1).png">
            <a:extLst>
              <a:ext uri="{FF2B5EF4-FFF2-40B4-BE49-F238E27FC236}">
                <a16:creationId xmlns:a16="http://schemas.microsoft.com/office/drawing/2014/main" id="{94AFF25A-3F11-4F4A-8918-9E7A0E55F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563" y="1076446"/>
            <a:ext cx="960699" cy="69448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8DCF7C3-D7E4-4F8F-9436-B57EADB179FC}"/>
              </a:ext>
            </a:extLst>
          </p:cNvPr>
          <p:cNvCxnSpPr/>
          <p:nvPr/>
        </p:nvCxnSpPr>
        <p:spPr>
          <a:xfrm flipH="1">
            <a:off x="11670542" y="-284417"/>
            <a:ext cx="727259" cy="737538"/>
          </a:xfrm>
          <a:prstGeom prst="line">
            <a:avLst/>
          </a:prstGeom>
          <a:ln w="25400">
            <a:gradFill>
              <a:gsLst>
                <a:gs pos="15000">
                  <a:srgbClr val="14ECBF"/>
                </a:gs>
                <a:gs pos="30000">
                  <a:srgbClr val="00CA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10A302A-6DBB-4BA0-AE26-A0DAE87AA25A}"/>
              </a:ext>
            </a:extLst>
          </p:cNvPr>
          <p:cNvCxnSpPr/>
          <p:nvPr/>
        </p:nvCxnSpPr>
        <p:spPr>
          <a:xfrm flipH="1">
            <a:off x="-363630" y="5979223"/>
            <a:ext cx="727259" cy="737538"/>
          </a:xfrm>
          <a:prstGeom prst="line">
            <a:avLst/>
          </a:prstGeom>
          <a:ln w="25400">
            <a:gradFill>
              <a:gsLst>
                <a:gs pos="15000">
                  <a:srgbClr val="14ECBF"/>
                </a:gs>
                <a:gs pos="30000">
                  <a:srgbClr val="00CA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1DBDC39-A559-4D13-A7DB-FC35358C04BF}"/>
              </a:ext>
            </a:extLst>
          </p:cNvPr>
          <p:cNvCxnSpPr/>
          <p:nvPr/>
        </p:nvCxnSpPr>
        <p:spPr>
          <a:xfrm flipH="1">
            <a:off x="-393193" y="6489231"/>
            <a:ext cx="727259" cy="737538"/>
          </a:xfrm>
          <a:prstGeom prst="line">
            <a:avLst/>
          </a:prstGeom>
          <a:ln w="25400">
            <a:gradFill>
              <a:gsLst>
                <a:gs pos="15000">
                  <a:srgbClr val="14ECBF"/>
                </a:gs>
                <a:gs pos="30000">
                  <a:srgbClr val="00CA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0B4BF2D-C72E-486C-820E-3326516DA743}"/>
              </a:ext>
            </a:extLst>
          </p:cNvPr>
          <p:cNvCxnSpPr/>
          <p:nvPr/>
        </p:nvCxnSpPr>
        <p:spPr>
          <a:xfrm flipH="1">
            <a:off x="4199894" y="-549593"/>
            <a:ext cx="727259" cy="737538"/>
          </a:xfrm>
          <a:prstGeom prst="line">
            <a:avLst/>
          </a:prstGeom>
          <a:ln w="25400">
            <a:gradFill>
              <a:gsLst>
                <a:gs pos="15000">
                  <a:srgbClr val="14ECBF"/>
                </a:gs>
                <a:gs pos="30000">
                  <a:srgbClr val="00CA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63437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D:\Users\User\Desktop\МЮ\Лого\Логотип-02 (1) (1).png">
            <a:extLst>
              <a:ext uri="{FF2B5EF4-FFF2-40B4-BE49-F238E27FC236}">
                <a16:creationId xmlns:a16="http://schemas.microsoft.com/office/drawing/2014/main" id="{F1CD296C-E195-4CFF-91B4-B3A6D61A5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6803" y="-102263"/>
            <a:ext cx="187220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F2BADBA-2304-4F66-8709-21D7B5C780C7}"/>
              </a:ext>
            </a:extLst>
          </p:cNvPr>
          <p:cNvCxnSpPr/>
          <p:nvPr/>
        </p:nvCxnSpPr>
        <p:spPr>
          <a:xfrm flipH="1">
            <a:off x="991934" y="6018163"/>
            <a:ext cx="1855660" cy="1881887"/>
          </a:xfrm>
          <a:prstGeom prst="line">
            <a:avLst/>
          </a:prstGeom>
          <a:ln w="25400">
            <a:gradFill>
              <a:gsLst>
                <a:gs pos="15000">
                  <a:srgbClr val="14ECBF"/>
                </a:gs>
                <a:gs pos="30000">
                  <a:srgbClr val="00CA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6451332-2644-425B-9867-52372CC462D0}"/>
              </a:ext>
            </a:extLst>
          </p:cNvPr>
          <p:cNvCxnSpPr/>
          <p:nvPr/>
        </p:nvCxnSpPr>
        <p:spPr>
          <a:xfrm flipH="1">
            <a:off x="-490978" y="5568202"/>
            <a:ext cx="727259" cy="737538"/>
          </a:xfrm>
          <a:prstGeom prst="line">
            <a:avLst/>
          </a:prstGeom>
          <a:ln w="25400">
            <a:gradFill>
              <a:gsLst>
                <a:gs pos="15000">
                  <a:srgbClr val="14ECBF"/>
                </a:gs>
                <a:gs pos="30000">
                  <a:srgbClr val="00CA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A2D4CCA-12B8-4D2E-803D-ED545DD6E58C}"/>
              </a:ext>
            </a:extLst>
          </p:cNvPr>
          <p:cNvCxnSpPr/>
          <p:nvPr/>
        </p:nvCxnSpPr>
        <p:spPr>
          <a:xfrm flipH="1">
            <a:off x="11264170" y="4627258"/>
            <a:ext cx="1855660" cy="1881887"/>
          </a:xfrm>
          <a:prstGeom prst="line">
            <a:avLst/>
          </a:prstGeom>
          <a:ln w="25400">
            <a:gradFill>
              <a:gsLst>
                <a:gs pos="15000">
                  <a:srgbClr val="14ECBF"/>
                </a:gs>
                <a:gs pos="30000">
                  <a:srgbClr val="00CA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8CC84F4-3F97-46C1-96AE-7F23144E4506}"/>
              </a:ext>
            </a:extLst>
          </p:cNvPr>
          <p:cNvCxnSpPr/>
          <p:nvPr/>
        </p:nvCxnSpPr>
        <p:spPr>
          <a:xfrm flipH="1">
            <a:off x="11728930" y="3429000"/>
            <a:ext cx="727259" cy="737538"/>
          </a:xfrm>
          <a:prstGeom prst="line">
            <a:avLst/>
          </a:prstGeom>
          <a:ln w="25400">
            <a:gradFill>
              <a:gsLst>
                <a:gs pos="15000">
                  <a:srgbClr val="14ECBF"/>
                </a:gs>
                <a:gs pos="30000">
                  <a:srgbClr val="00CA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87682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Параллелограмм 19">
            <a:extLst>
              <a:ext uri="{FF2B5EF4-FFF2-40B4-BE49-F238E27FC236}">
                <a16:creationId xmlns:a16="http://schemas.microsoft.com/office/drawing/2014/main" id="{E7E79F62-C22F-4993-BD77-7DE2676CFF16}"/>
              </a:ext>
            </a:extLst>
          </p:cNvPr>
          <p:cNvSpPr/>
          <p:nvPr/>
        </p:nvSpPr>
        <p:spPr>
          <a:xfrm flipH="1">
            <a:off x="6228840" y="-1671112"/>
            <a:ext cx="8902700" cy="6353771"/>
          </a:xfrm>
          <a:prstGeom prst="parallelogram">
            <a:avLst>
              <a:gd name="adj" fmla="val 98998"/>
            </a:avLst>
          </a:prstGeom>
          <a:gradFill>
            <a:gsLst>
              <a:gs pos="67000">
                <a:srgbClr val="098A9F"/>
              </a:gs>
              <a:gs pos="31000">
                <a:srgbClr val="16FFC5"/>
              </a:gs>
              <a:gs pos="98000">
                <a:srgbClr val="018AC9"/>
              </a:gs>
            </a:gsLst>
            <a:lin ang="0" scaled="1"/>
          </a:gradFill>
          <a:ln>
            <a:noFill/>
          </a:ln>
          <a:effectLst>
            <a:outerShdw blurRad="2159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745DF407-A443-BE34-C679-D409E00B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3813" y="6389536"/>
            <a:ext cx="602381" cy="336142"/>
          </a:xfrm>
        </p:spPr>
        <p:txBody>
          <a:bodyPr/>
          <a:lstStyle/>
          <a:p>
            <a:fld id="{7A7D0BFA-31FF-4593-97A9-6BE861E8BE36}" type="slidenum">
              <a:rPr lang="ru-RU" sz="140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52"/>
              </a:rPr>
              <a:t>3</a:t>
            </a:fld>
            <a:endParaRPr lang="ru-RU" sz="1400">
              <a:solidFill>
                <a:schemeClr val="bg1">
                  <a:lumMod val="75000"/>
                </a:schemeClr>
              </a:solidFill>
              <a:latin typeface="Montserrat" panose="000008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09E3F4-1BF8-3AB5-F94A-B6387EBBF41F}"/>
              </a:ext>
            </a:extLst>
          </p:cNvPr>
          <p:cNvSpPr txBox="1"/>
          <p:nvPr/>
        </p:nvSpPr>
        <p:spPr>
          <a:xfrm>
            <a:off x="8612760" y="3665348"/>
            <a:ext cx="988617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3800">
                <a:solidFill>
                  <a:srgbClr val="0296D8"/>
                </a:solidFill>
                <a:latin typeface="Montserrat ExtraLight" panose="00000300000000000000" pitchFamily="2" charset="-52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6C2FE0-0FCD-F124-806F-966FCA06FE35}"/>
              </a:ext>
            </a:extLst>
          </p:cNvPr>
          <p:cNvSpPr txBox="1"/>
          <p:nvPr/>
        </p:nvSpPr>
        <p:spPr>
          <a:xfrm>
            <a:off x="539058" y="563956"/>
            <a:ext cx="988617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3800">
                <a:solidFill>
                  <a:srgbClr val="0296D8"/>
                </a:solidFill>
                <a:latin typeface="Montserrat ExtraLight" panose="00000300000000000000" pitchFamily="2" charset="-52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92E48D-89B6-62ED-C7FB-53BDF8ECF65B}"/>
              </a:ext>
            </a:extLst>
          </p:cNvPr>
          <p:cNvSpPr txBox="1"/>
          <p:nvPr/>
        </p:nvSpPr>
        <p:spPr>
          <a:xfrm>
            <a:off x="4529870" y="1766983"/>
            <a:ext cx="988617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3800">
                <a:solidFill>
                  <a:srgbClr val="0296D8"/>
                </a:solidFill>
                <a:latin typeface="Montserrat ExtraLight" panose="00000300000000000000" pitchFamily="2" charset="-52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A37CB7-136B-3FE8-5B22-2E15148C04B5}"/>
              </a:ext>
            </a:extLst>
          </p:cNvPr>
          <p:cNvSpPr txBox="1"/>
          <p:nvPr/>
        </p:nvSpPr>
        <p:spPr>
          <a:xfrm>
            <a:off x="9601377" y="3811988"/>
            <a:ext cx="2524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6. Ориентир на поступление в образовательные учреждения </a:t>
            </a: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за пределами края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6D87CF-9472-FCE6-B636-946558A74DE5}"/>
              </a:ext>
            </a:extLst>
          </p:cNvPr>
          <p:cNvSpPr txBox="1"/>
          <p:nvPr/>
        </p:nvSpPr>
        <p:spPr>
          <a:xfrm>
            <a:off x="5544698" y="2090857"/>
            <a:ext cx="27122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Сложности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дальнейшего профессионального выбора, </a:t>
            </a: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трудоустройства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по специальности;</a:t>
            </a:r>
          </a:p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Невостребованность 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специальности профессиональным рынком края.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BD7732-B309-5E3C-58A2-60D980340479}"/>
              </a:ext>
            </a:extLst>
          </p:cNvPr>
          <p:cNvSpPr txBox="1"/>
          <p:nvPr/>
        </p:nvSpPr>
        <p:spPr>
          <a:xfrm>
            <a:off x="1374126" y="781094"/>
            <a:ext cx="30853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Фрагментарность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профориентационной работы.</a:t>
            </a:r>
          </a:p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2. Каждый третий школьник 8 -11 кл. края </a:t>
            </a: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определился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в выборе будущей профессии (34,7%). </a:t>
            </a:r>
          </a:p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3. Оценки обучающихся о самых востребованных профессиях в крае </a:t>
            </a: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совпадают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с экономическими потребностями Хабаровского края</a:t>
            </a:r>
            <a:endParaRPr lang="ru-RU">
              <a:latin typeface="Montserrat Light" panose="000004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B857AE-CA97-2224-6090-8F0FF6B03F7E}"/>
              </a:ext>
            </a:extLst>
          </p:cNvPr>
          <p:cNvSpPr txBox="1"/>
          <p:nvPr/>
        </p:nvSpPr>
        <p:spPr>
          <a:xfrm>
            <a:off x="736524" y="157337"/>
            <a:ext cx="481347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/>
              <a:t>Проблемы</a:t>
            </a:r>
            <a:endParaRPr lang="ru-RU" sz="3600">
              <a:solidFill>
                <a:srgbClr val="0296D8"/>
              </a:solidFill>
              <a:latin typeface="Montserrat Medium" panose="00000600000000000000" pitchFamily="2" charset="-52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84F30A8-A1CB-4916-80F4-EEEBCA3B569D}"/>
              </a:ext>
            </a:extLst>
          </p:cNvPr>
          <p:cNvCxnSpPr/>
          <p:nvPr/>
        </p:nvCxnSpPr>
        <p:spPr>
          <a:xfrm flipH="1">
            <a:off x="8334566" y="1153555"/>
            <a:ext cx="1855660" cy="1881887"/>
          </a:xfrm>
          <a:prstGeom prst="line">
            <a:avLst/>
          </a:prstGeom>
          <a:ln w="25400">
            <a:gradFill>
              <a:gsLst>
                <a:gs pos="15000">
                  <a:srgbClr val="14ECBF"/>
                </a:gs>
                <a:gs pos="30000">
                  <a:srgbClr val="00CA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7346213-0059-497B-9A9A-6E7B0A4E72CB}"/>
              </a:ext>
            </a:extLst>
          </p:cNvPr>
          <p:cNvCxnSpPr/>
          <p:nvPr/>
        </p:nvCxnSpPr>
        <p:spPr>
          <a:xfrm flipH="1">
            <a:off x="6851654" y="703594"/>
            <a:ext cx="727259" cy="737538"/>
          </a:xfrm>
          <a:prstGeom prst="line">
            <a:avLst/>
          </a:prstGeom>
          <a:ln w="25400">
            <a:gradFill>
              <a:gsLst>
                <a:gs pos="15000">
                  <a:srgbClr val="14ECBF"/>
                </a:gs>
                <a:gs pos="30000">
                  <a:srgbClr val="00CA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1030190-1031-410A-81BD-FCC5728B24AF}"/>
              </a:ext>
            </a:extLst>
          </p:cNvPr>
          <p:cNvSpPr txBox="1"/>
          <p:nvPr/>
        </p:nvSpPr>
        <p:spPr>
          <a:xfrm>
            <a:off x="5431331" y="5388193"/>
            <a:ext cx="6760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latin typeface="Montserrat" panose="020b0604020202020204" charset="-52"/>
                <a:cs typeface="Arial" panose="020b0604020202020204" pitchFamily="34" charset="0"/>
              </a:rPr>
              <a:t>Отток молодых кадров</a:t>
            </a:r>
          </a:p>
          <a:p>
            <a:r>
              <a:rPr lang="ru-RU" sz="3200" b="1">
                <a:latin typeface="Montserrat" panose="020b0604020202020204" charset="-52"/>
                <a:cs typeface="Arial" panose="020b0604020202020204" pitchFamily="34" charset="0"/>
              </a:rPr>
              <a:t>из Хабаровского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145542152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Полилиния 2">
            <a:extLst>
              <a:ext uri="{FF2B5EF4-FFF2-40B4-BE49-F238E27FC236}">
                <a16:creationId xmlns:a16="http://schemas.microsoft.com/office/drawing/2014/main" id="{42D9F95F-A54C-4854-BD86-C0911F5EFD12}"/>
              </a:ext>
            </a:extLst>
          </p:cNvPr>
          <p:cNvSpPr/>
          <p:nvPr/>
        </p:nvSpPr>
        <p:spPr>
          <a:xfrm>
            <a:off x="5030325" y="-23149"/>
            <a:ext cx="7192541" cy="7037407"/>
          </a:xfrm>
          <a:custGeom>
            <a:gdLst>
              <a:gd name="connsiteX0" fmla="*/ 1575283 w 7192541"/>
              <a:gd name="connsiteY0" fmla="*/ 10667 h 7037407"/>
              <a:gd name="connsiteX1" fmla="*/ 1926060 w 7192541"/>
              <a:gd name="connsiteY1" fmla="*/ 11574 h 7037407"/>
              <a:gd name="connsiteX2" fmla="*/ 7192541 w 7192541"/>
              <a:gd name="connsiteY2" fmla="*/ 0 h 7037407"/>
              <a:gd name="connsiteX3" fmla="*/ 7180966 w 7192541"/>
              <a:gd name="connsiteY3" fmla="*/ 7037407 h 7037407"/>
              <a:gd name="connsiteX4" fmla="*/ 0 w 7192541"/>
              <a:gd name="connsiteY4" fmla="*/ 6933235 h 7037407"/>
              <a:gd name="connsiteX5" fmla="*/ 1575283 w 7192541"/>
              <a:gd name="connsiteY5" fmla="*/ 10667 h 70374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2541" h="7037407">
                <a:moveTo>
                  <a:pt x="1575283" y="10667"/>
                </a:moveTo>
                <a:lnTo>
                  <a:pt x="1926060" y="11574"/>
                </a:lnTo>
                <a:lnTo>
                  <a:pt x="7192541" y="0"/>
                </a:lnTo>
                <a:cubicBezTo>
                  <a:pt x="7188683" y="2345802"/>
                  <a:pt x="7184824" y="4691605"/>
                  <a:pt x="7180966" y="7037407"/>
                </a:cubicBezTo>
                <a:lnTo>
                  <a:pt x="0" y="6933235"/>
                </a:lnTo>
                <a:lnTo>
                  <a:pt x="1575283" y="10667"/>
                </a:lnTo>
                <a:close/>
              </a:path>
            </a:pathLst>
          </a:custGeom>
          <a:gradFill flip="none" rotWithShape="1">
            <a:gsLst>
              <a:gs pos="9000">
                <a:srgbClr val="00CAC6"/>
              </a:gs>
              <a:gs pos="65000">
                <a:srgbClr val="018AC9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F5146-21AB-0CE5-2B1D-9DB25FF3EA65}"/>
              </a:ext>
            </a:extLst>
          </p:cNvPr>
          <p:cNvSpPr txBox="1"/>
          <p:nvPr/>
        </p:nvSpPr>
        <p:spPr>
          <a:xfrm>
            <a:off x="8452493" y="482667"/>
            <a:ext cx="327080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3600">
                <a:latin typeface="Montserrat Medium" panose="00000600000000000000" pitchFamily="2" charset="-52"/>
              </a:defRPr>
            </a:lvl1pPr>
          </a:lstStyle>
          <a:p>
            <a:pPr algn="l"/>
            <a:r>
              <a:rPr lang="ru-RU" sz="3200">
                <a:solidFill>
                  <a:schemeClr val="bg1"/>
                </a:solidFill>
              </a:rPr>
              <a:t>ДЛЯ КОГО?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EBFEE1-9886-325B-7B8D-97F56AED3261}"/>
              </a:ext>
            </a:extLst>
          </p:cNvPr>
          <p:cNvSpPr txBox="1"/>
          <p:nvPr/>
        </p:nvSpPr>
        <p:spPr>
          <a:xfrm>
            <a:off x="1411976" y="519367"/>
            <a:ext cx="241066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3600">
                <a:latin typeface="Montserrat Medium" panose="00000600000000000000" pitchFamily="2" charset="-52"/>
              </a:defRPr>
            </a:lvl1pPr>
          </a:lstStyle>
          <a:p>
            <a:pPr algn="l"/>
            <a:r>
              <a:rPr lang="ru-RU" sz="3200"/>
              <a:t>РЕШЕНИЕ</a:t>
            </a:r>
          </a:p>
        </p:txBody>
      </p:sp>
      <p:pic>
        <p:nvPicPr>
          <p:cNvPr id="9" name="Picture 40" descr="Учитель бесплатно иконка">
            <a:extLst>
              <a:ext uri="{FF2B5EF4-FFF2-40B4-BE49-F238E27FC236}">
                <a16:creationId xmlns:a16="http://schemas.microsoft.com/office/drawing/2014/main" id="{0AF31B45-4EA4-F21C-9CF8-A000B6725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0932" y="212482"/>
            <a:ext cx="744961" cy="74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9C35903-1CB8-B4EE-BD41-070842DA9D5C}"/>
              </a:ext>
            </a:extLst>
          </p:cNvPr>
          <p:cNvSpPr txBox="1"/>
          <p:nvPr/>
        </p:nvSpPr>
        <p:spPr>
          <a:xfrm>
            <a:off x="743517" y="1552830"/>
            <a:ext cx="6088604" cy="4350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>
              <a:lnSpc>
                <a:spcPct val="134000"/>
              </a:lnSpc>
              <a:tabLst>
                <a:tab pos="0"/>
              </a:tabLst>
            </a:pPr>
            <a:r>
              <a:rPr lang="ru-RU" sz="1600" b="1">
                <a:latin typeface="Montserrat" panose="020b0604020202020204" charset="-52"/>
                <a:cs typeface="Arial" panose="020b0604020202020204" pitchFamily="34" charset="0"/>
              </a:rPr>
              <a:t>- дает возможность выстроить в ОУ систему работы по самоопределению и профессиональной ориентации учащихся;</a:t>
            </a:r>
          </a:p>
          <a:p>
            <a:pPr indent="266700">
              <a:lnSpc>
                <a:spcPct val="134000"/>
              </a:lnSpc>
              <a:tabLst>
                <a:tab pos="0"/>
              </a:tabLst>
            </a:pPr>
            <a:r>
              <a:rPr lang="ru-RU" sz="1600" b="1">
                <a:latin typeface="Montserrat" panose="020b0604020202020204" charset="-52"/>
                <a:cs typeface="Arial" panose="020b0604020202020204" pitchFamily="34" charset="0"/>
              </a:rPr>
              <a:t>- ориентирует школьников во всем многообразии профессиональных образовательных учреждений региона и профессий, востребованных на территории Хабаровского края;</a:t>
            </a:r>
          </a:p>
          <a:p>
            <a:pPr indent="266700">
              <a:lnSpc>
                <a:spcPct val="134000"/>
              </a:lnSpc>
              <a:tabLst>
                <a:tab pos="0"/>
              </a:tabLst>
            </a:pPr>
            <a:r>
              <a:rPr lang="ru-RU" sz="1600" b="1">
                <a:latin typeface="Montserrat" panose="020b0604020202020204" charset="-52"/>
                <a:cs typeface="Arial" panose="020b0604020202020204" pitchFamily="34" charset="0"/>
              </a:rPr>
              <a:t>- позволяет познакомить педагогов с новыми профориентационными методиками, технологиями, которые появляются в данной области;</a:t>
            </a:r>
          </a:p>
          <a:p>
            <a:pPr indent="266700">
              <a:lnSpc>
                <a:spcPct val="134000"/>
              </a:lnSpc>
              <a:spcBef>
                <a:spcPct val="0"/>
              </a:spcBef>
              <a:buFontTx/>
              <a:buChar char="-"/>
              <a:tabLst>
                <a:tab pos="0"/>
              </a:tabLst>
            </a:pPr>
            <a:r>
              <a:rPr lang="ru-RU" sz="1600" b="1">
                <a:latin typeface="Montserrat" panose="020b0604020202020204" charset="-52"/>
                <a:cs typeface="Arial" panose="020b0604020202020204" pitchFamily="34" charset="0"/>
              </a:rPr>
              <a:t>поможет учащимся сориентироваться и выстроить индивидуальную профессиональную траекторию.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42F7CC-A47A-71FC-9020-61D83DBF9D6D}"/>
              </a:ext>
            </a:extLst>
          </p:cNvPr>
          <p:cNvSpPr txBox="1"/>
          <p:nvPr/>
        </p:nvSpPr>
        <p:spPr>
          <a:xfrm>
            <a:off x="678587" y="1092496"/>
            <a:ext cx="3559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 Medium" panose="00000600000000000000" pitchFamily="2" charset="-52"/>
              </a:rPr>
              <a:t>«Профи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 Medium" panose="00000600000000000000" pitchFamily="2" charset="-52"/>
              </a:rPr>
              <a:t>BOX</a:t>
            </a:r>
            <a:r>
              <a:rPr kumimoji="0" lang="ru-RU" sz="2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 Medium" panose="00000600000000000000" pitchFamily="2" charset="-52"/>
              </a:rPr>
              <a:t>»:</a:t>
            </a:r>
            <a:endParaRPr kumimoji="0" lang="ru-RU" sz="12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800000000000000" pitchFamily="2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DD148F-47DA-A1FA-350B-A2D686FC195D}"/>
              </a:ext>
            </a:extLst>
          </p:cNvPr>
          <p:cNvSpPr txBox="1"/>
          <p:nvPr/>
        </p:nvSpPr>
        <p:spPr>
          <a:xfrm>
            <a:off x="7472419" y="1092496"/>
            <a:ext cx="4413474" cy="2281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</a:pPr>
            <a:r>
              <a:rPr lang="ru-RU" b="1">
                <a:solidFill>
                  <a:schemeClr val="bg1"/>
                </a:solidFill>
                <a:latin typeface="Montserrat" panose="020b0604020202020204" charset="-52"/>
                <a:cs typeface="Arial" panose="020b0604020202020204" pitchFamily="34" charset="0"/>
              </a:rPr>
              <a:t>для психологов образовательных учреждений, профориентологов, классных руководителей, кураторов, занимающихся профориентированием обучающихся 5-11 классов</a:t>
            </a:r>
          </a:p>
        </p:txBody>
      </p:sp>
      <p:pic>
        <p:nvPicPr>
          <p:cNvPr id="50" name="Picture 28" descr="Домашнее задание бесплатно иконка">
            <a:extLst>
              <a:ext uri="{FF2B5EF4-FFF2-40B4-BE49-F238E27FC236}">
                <a16:creationId xmlns:a16="http://schemas.microsoft.com/office/drawing/2014/main" id="{93654806-3CEF-31B8-86F3-5B878A448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587" y="151804"/>
            <a:ext cx="805639" cy="80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Номер слайда 3">
            <a:extLst>
              <a:ext uri="{FF2B5EF4-FFF2-40B4-BE49-F238E27FC236}">
                <a16:creationId xmlns:a16="http://schemas.microsoft.com/office/drawing/2014/main" id="{96C132F9-B002-BAD4-AB90-02ADA234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3813" y="6389536"/>
            <a:ext cx="602381" cy="336142"/>
          </a:xfrm>
        </p:spPr>
        <p:txBody>
          <a:bodyPr/>
          <a:lstStyle/>
          <a:p>
            <a:fld id="{7A7D0BFA-31FF-4593-97A9-6BE861E8BE36}" type="slidenum">
              <a:rPr lang="ru-RU" sz="140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-52"/>
              </a:rPr>
              <a:t>4</a:t>
            </a:fld>
            <a:endParaRPr lang="ru-RU" sz="1400">
              <a:solidFill>
                <a:schemeClr val="bg1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2745047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D:\Users\User\Desktop\МЮ\Лого\Логотип-02 (1) (1).png">
            <a:extLst>
              <a:ext uri="{FF2B5EF4-FFF2-40B4-BE49-F238E27FC236}">
                <a16:creationId xmlns:a16="http://schemas.microsoft.com/office/drawing/2014/main" id="{788781DB-641C-4141-95D7-3CAB2C37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484" y="-470751"/>
            <a:ext cx="187220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EFED0BE2-C40D-4EDA-8357-EB68A5943153}"/>
              </a:ext>
            </a:extLst>
          </p:cNvPr>
          <p:cNvSpPr/>
          <p:nvPr/>
        </p:nvSpPr>
        <p:spPr>
          <a:xfrm rot="5400000" flipH="1">
            <a:off x="9029292" y="4753905"/>
            <a:ext cx="4695192" cy="3153053"/>
          </a:xfrm>
          <a:prstGeom prst="parallelogram">
            <a:avLst>
              <a:gd name="adj" fmla="val 98998"/>
            </a:avLst>
          </a:prstGeom>
          <a:gradFill>
            <a:gsLst>
              <a:gs pos="67000">
                <a:srgbClr val="098A9F"/>
              </a:gs>
              <a:gs pos="31000">
                <a:srgbClr val="16FFC5"/>
              </a:gs>
              <a:gs pos="98000">
                <a:srgbClr val="018AC9"/>
              </a:gs>
            </a:gsLst>
            <a:lin ang="0" scaled="1"/>
          </a:gradFill>
          <a:ln>
            <a:noFill/>
          </a:ln>
          <a:effectLst>
            <a:outerShdw blurRad="2159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0E518AC-7AFE-4DF8-A77E-9E10562DA649}"/>
              </a:ext>
            </a:extLst>
          </p:cNvPr>
          <p:cNvCxnSpPr/>
          <p:nvPr/>
        </p:nvCxnSpPr>
        <p:spPr>
          <a:xfrm flipH="1">
            <a:off x="-235666" y="6330431"/>
            <a:ext cx="727259" cy="737538"/>
          </a:xfrm>
          <a:prstGeom prst="line">
            <a:avLst/>
          </a:prstGeom>
          <a:ln w="25400">
            <a:gradFill>
              <a:gsLst>
                <a:gs pos="15000">
                  <a:srgbClr val="14ECBF"/>
                </a:gs>
                <a:gs pos="30000">
                  <a:srgbClr val="00CA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12220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D:\Users\User\Desktop\МЮ\Лого\Логотип-02 (1) (1).png">
            <a:extLst>
              <a:ext uri="{FF2B5EF4-FFF2-40B4-BE49-F238E27FC236}">
                <a16:creationId xmlns:a16="http://schemas.microsoft.com/office/drawing/2014/main" id="{5AC21F3A-FAC8-4BA9-A0D8-162DD8FD1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0756" y="-177420"/>
            <a:ext cx="187220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707B1043-B9DF-452F-B10B-AA254C1915E8}"/>
              </a:ext>
            </a:extLst>
          </p:cNvPr>
          <p:cNvSpPr/>
          <p:nvPr/>
        </p:nvSpPr>
        <p:spPr>
          <a:xfrm rot="5400000" flipH="1">
            <a:off x="-1477824" y="-817843"/>
            <a:ext cx="4695192" cy="3153053"/>
          </a:xfrm>
          <a:prstGeom prst="parallelogram">
            <a:avLst>
              <a:gd name="adj" fmla="val 98998"/>
            </a:avLst>
          </a:prstGeom>
          <a:gradFill>
            <a:gsLst>
              <a:gs pos="67000">
                <a:srgbClr val="098A9F"/>
              </a:gs>
              <a:gs pos="31000">
                <a:srgbClr val="16FFC5"/>
              </a:gs>
              <a:gs pos="98000">
                <a:srgbClr val="018AC9"/>
              </a:gs>
            </a:gsLst>
            <a:lin ang="0" scaled="1"/>
          </a:gradFill>
          <a:ln>
            <a:noFill/>
          </a:ln>
          <a:effectLst>
            <a:outerShdw blurRad="2159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44290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D:\Users\User\Desktop\МЮ\Лого\Логотип-02 (1) (1).png">
            <a:extLst>
              <a:ext uri="{FF2B5EF4-FFF2-40B4-BE49-F238E27FC236}">
                <a16:creationId xmlns:a16="http://schemas.microsoft.com/office/drawing/2014/main" id="{DFCA19CC-E39D-4243-A709-86372686D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905" y="-402514"/>
            <a:ext cx="187220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26FE7475-2F2B-476F-95E4-32A535EEE803}"/>
              </a:ext>
            </a:extLst>
          </p:cNvPr>
          <p:cNvCxnSpPr/>
          <p:nvPr/>
        </p:nvCxnSpPr>
        <p:spPr>
          <a:xfrm flipH="1">
            <a:off x="-276354" y="4660302"/>
            <a:ext cx="727259" cy="737538"/>
          </a:xfrm>
          <a:prstGeom prst="line">
            <a:avLst/>
          </a:prstGeom>
          <a:ln w="25400">
            <a:gradFill>
              <a:gsLst>
                <a:gs pos="15000">
                  <a:srgbClr val="14ECBF"/>
                </a:gs>
                <a:gs pos="30000">
                  <a:srgbClr val="00CA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EC5B154-C81D-4739-B97C-C28E016D4972}"/>
              </a:ext>
            </a:extLst>
          </p:cNvPr>
          <p:cNvCxnSpPr/>
          <p:nvPr/>
        </p:nvCxnSpPr>
        <p:spPr>
          <a:xfrm flipH="1">
            <a:off x="5360047" y="-915840"/>
            <a:ext cx="1808849" cy="1831680"/>
          </a:xfrm>
          <a:prstGeom prst="line">
            <a:avLst/>
          </a:prstGeom>
          <a:ln w="25400">
            <a:gradFill>
              <a:gsLst>
                <a:gs pos="15000">
                  <a:srgbClr val="14ECBF"/>
                </a:gs>
                <a:gs pos="30000">
                  <a:srgbClr val="00CA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46654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D:\Users\User\Desktop\МЮ\Лого\Логотип-02 (1) (1).png">
            <a:extLst>
              <a:ext uri="{FF2B5EF4-FFF2-40B4-BE49-F238E27FC236}">
                <a16:creationId xmlns:a16="http://schemas.microsoft.com/office/drawing/2014/main" id="{5946697D-2E01-4C3D-AA81-BB4CA4722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9792" y="-428082"/>
            <a:ext cx="187220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D8057848-EA98-489E-8CA0-D6AD0427D490}"/>
              </a:ext>
            </a:extLst>
          </p:cNvPr>
          <p:cNvSpPr/>
          <p:nvPr/>
        </p:nvSpPr>
        <p:spPr>
          <a:xfrm flipH="1">
            <a:off x="-1760628" y="5119665"/>
            <a:ext cx="4695192" cy="3153053"/>
          </a:xfrm>
          <a:prstGeom prst="parallelogram">
            <a:avLst>
              <a:gd name="adj" fmla="val 98998"/>
            </a:avLst>
          </a:prstGeom>
          <a:gradFill>
            <a:gsLst>
              <a:gs pos="67000">
                <a:srgbClr val="098A9F"/>
              </a:gs>
              <a:gs pos="31000">
                <a:srgbClr val="16FFC5"/>
              </a:gs>
              <a:gs pos="98000">
                <a:srgbClr val="018AC9"/>
              </a:gs>
            </a:gsLst>
            <a:lin ang="0" scaled="1"/>
          </a:gradFill>
          <a:ln>
            <a:noFill/>
          </a:ln>
          <a:effectLst>
            <a:outerShdw blurRad="2159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062065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D:\Users\User\Desktop\МЮ\Лого\Логотип-02 (1) (1).png">
            <a:extLst>
              <a:ext uri="{FF2B5EF4-FFF2-40B4-BE49-F238E27FC236}">
                <a16:creationId xmlns:a16="http://schemas.microsoft.com/office/drawing/2014/main" id="{85969730-070E-4DB3-8606-EBFFDB0ED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433" y="-394567"/>
            <a:ext cx="187220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3468B29-9833-41BB-BA32-A972E88B896F}"/>
              </a:ext>
            </a:extLst>
          </p:cNvPr>
          <p:cNvCxnSpPr/>
          <p:nvPr/>
        </p:nvCxnSpPr>
        <p:spPr>
          <a:xfrm flipH="1">
            <a:off x="11283696" y="0"/>
            <a:ext cx="1037082" cy="1022223"/>
          </a:xfrm>
          <a:prstGeom prst="line">
            <a:avLst/>
          </a:prstGeom>
          <a:ln w="25400">
            <a:gradFill>
              <a:gsLst>
                <a:gs pos="15000">
                  <a:srgbClr val="14ECBF"/>
                </a:gs>
                <a:gs pos="30000">
                  <a:srgbClr val="00CA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44DB4EC4-878B-453A-BA10-C1FDC6C22ECE}"/>
              </a:ext>
            </a:extLst>
          </p:cNvPr>
          <p:cNvCxnSpPr/>
          <p:nvPr/>
        </p:nvCxnSpPr>
        <p:spPr>
          <a:xfrm flipH="1">
            <a:off x="10015478" y="547687"/>
            <a:ext cx="727259" cy="737538"/>
          </a:xfrm>
          <a:prstGeom prst="line">
            <a:avLst/>
          </a:prstGeom>
          <a:ln w="25400">
            <a:gradFill>
              <a:gsLst>
                <a:gs pos="15000">
                  <a:srgbClr val="14ECBF"/>
                </a:gs>
                <a:gs pos="30000">
                  <a:srgbClr val="00CA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3EC11C7-9AA2-4FDB-A14B-A8B012E5F1C5}"/>
              </a:ext>
            </a:extLst>
          </p:cNvPr>
          <p:cNvCxnSpPr/>
          <p:nvPr/>
        </p:nvCxnSpPr>
        <p:spPr>
          <a:xfrm flipH="1">
            <a:off x="10015478" y="-226427"/>
            <a:ext cx="727259" cy="737538"/>
          </a:xfrm>
          <a:prstGeom prst="line">
            <a:avLst/>
          </a:prstGeom>
          <a:ln w="25400">
            <a:gradFill>
              <a:gsLst>
                <a:gs pos="15000">
                  <a:srgbClr val="14ECBF"/>
                </a:gs>
                <a:gs pos="30000">
                  <a:srgbClr val="00CA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42360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29</Paragraphs>
  <Slides>12</Slides>
  <Notes>0</Notes>
  <TotalTime>348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 Light</vt:lpstr>
      <vt:lpstr>Calibri</vt:lpstr>
      <vt:lpstr>Montserrat</vt:lpstr>
      <vt:lpstr>Montserrat Light</vt:lpstr>
      <vt:lpstr>Montserrat ExtraLight</vt:lpstr>
      <vt:lpstr>Montserrat Medium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Анаит Артаковна Арутюнян</dc:creator>
  <cp:lastModifiedBy>Ефремова Марина Дмитриевна</cp:lastModifiedBy>
  <cp:revision>38</cp:revision>
  <dcterms:created xsi:type="dcterms:W3CDTF">2023-01-31T06:48:44Z</dcterms:created>
  <dcterms:modified xsi:type="dcterms:W3CDTF">2023-05-16T03:39:52Z</dcterms:modified>
</cp:coreProperties>
</file>