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7" r:id="rId3"/>
    <p:sldId id="257" r:id="rId4"/>
    <p:sldId id="263" r:id="rId5"/>
    <p:sldId id="280" r:id="rId6"/>
    <p:sldId id="274" r:id="rId7"/>
    <p:sldId id="264" r:id="rId8"/>
    <p:sldId id="267" r:id="rId9"/>
    <p:sldId id="266" r:id="rId10"/>
    <p:sldId id="276" r:id="rId11"/>
    <p:sldId id="281" r:id="rId12"/>
    <p:sldId id="278" r:id="rId13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22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E3F39D-E6F7-4663-8D6E-BCDB7ADEE603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E76DE-B1A8-413F-99F2-20DD2B134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246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E76DE-B1A8-413F-99F2-20DD2B134B2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69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E76DE-B1A8-413F-99F2-20DD2B134B2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567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4E8925-0010-4CCC-9DF9-7B9724B863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AB38CF3-7267-4E26-ABEC-6213E6283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7303604-438D-458E-BB9B-AFD61F9AE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972D-9FED-4716-BA15-1CD20602C0E6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722DDEA-F5E7-4605-820D-3A09271D7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EF7A8A8-094C-4FF0-BAD6-5B9B0B31D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10ED-385C-4977-B547-8C5E4747A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95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4BFA1A-3386-48E4-AEB7-7766E992C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F770D7D-4FC2-4C19-AAE1-EB8C84EE4B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F7E90FA-3437-49F7-9075-91661477A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972D-9FED-4716-BA15-1CD20602C0E6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F413D2D-0F8F-4763-A58F-50ADD4069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065CCDE-CAEB-4422-A86F-B92C493E3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10ED-385C-4977-B547-8C5E4747A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868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B5A58D4-3384-47BA-A568-D2ECAD4363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2C920B2-EE52-4282-BCCC-EC63390FDC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4492EDA-2FF3-475F-AAEC-6FFA13A0D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972D-9FED-4716-BA15-1CD20602C0E6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8D81701-D3B7-46D8-92A3-C858F5BCC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D2467DF-2295-46C9-9FD8-74CC03757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10ED-385C-4977-B547-8C5E4747A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212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553F62-EABA-460D-BF3B-A808DE7EC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C78FF1F-B0FB-42FD-8953-96A4000A9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5E5CDBF-EA11-4423-A8C3-75B84EEF8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972D-9FED-4716-BA15-1CD20602C0E6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C395586-C558-4ABA-91F1-FDF89B882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1C89C14-C362-4090-89E2-B2CB7AE0A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10ED-385C-4977-B547-8C5E4747A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130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9081C4-B74A-4F9A-A419-4DE4E505D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4F5C84B-9081-4823-AD8D-B43FAFE65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EB57721-D9CC-41F6-91C9-79194397A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972D-9FED-4716-BA15-1CD20602C0E6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CA17FE7-F7D0-4359-A90D-CD01C2872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1B29655-3DAD-4CD3-B01E-BE0E2759D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10ED-385C-4977-B547-8C5E4747A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568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B5C03C-32E0-4178-B464-C35446354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409E80A-A915-4182-A643-A1C5F4943E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693E6D5-CB1A-4857-A303-63E25CEBB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C222AD5-3FA9-45E6-81B6-A59F47AE5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972D-9FED-4716-BA15-1CD20602C0E6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792474D-8361-4099-A9F4-79DE96762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52E95CF-4CAA-42D5-900C-AAB333A39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10ED-385C-4977-B547-8C5E4747A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286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FE2123-EEA3-499C-9AC8-02A1716F8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DBBA078-2BFF-4170-97EF-80326A5CF2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1786579-3C98-45ED-BDA6-6898687304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B9F5A16-E275-468E-92A6-9AEB530597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6D84D36-7ADE-4032-B610-3E94569C35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74B695B-59B6-4330-BBB3-7B42B7535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972D-9FED-4716-BA15-1CD20602C0E6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A580AC4-7C0D-44A9-92FB-1016B7A74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E317C69E-E20C-4E3D-91D0-91CF190B4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10ED-385C-4977-B547-8C5E4747A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30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9710CA-82EB-4524-A77F-27DA8291C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6D2EED9-09D1-4DDF-A8C3-50A69004D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972D-9FED-4716-BA15-1CD20602C0E6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634051B-914E-4D97-9484-C687CDDF2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808FD26-5001-493B-81C7-C5140ECB2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10ED-385C-4977-B547-8C5E4747A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047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E738A44-635C-4234-9F8B-3286649EF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972D-9FED-4716-BA15-1CD20602C0E6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6D5F6D0-3E29-40CA-A1E2-94A548DA2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4E7C687-7890-4BE6-83D4-0034AD8F9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10ED-385C-4977-B547-8C5E4747A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471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A6475A-45F3-4923-9675-9C9388D9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FB29333-652F-40A9-B170-7696E6AF7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39A0912-266F-4EC6-B719-A9AB8B5E2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E1C5AFD-B9A6-4175-8BE7-BA6CE68F2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972D-9FED-4716-BA15-1CD20602C0E6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6035E98-C74D-4E2A-A60D-40E91E897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C2C260F-9278-4B3F-82E1-AD66A54C7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10ED-385C-4977-B547-8C5E4747A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294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D23D04-194E-449C-82F9-83134847A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EBFB2279-25E6-4C87-B52B-6BE0069AFB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31F3A46-EF37-4DC3-9FEB-7405EB992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EF24C9B-AD3C-4C62-9096-B2E0CED8D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972D-9FED-4716-BA15-1CD20602C0E6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63FBAA2-68C6-4ED8-911A-B1606CFBF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8F6DDAE-1AD8-44D1-9DEB-F03C7DEB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710ED-385C-4977-B547-8C5E4747A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82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355395-E727-4156-8418-0480673C4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6CB0B61-45F5-4595-9DCC-46F207BC9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7139FD9-4A72-4963-A194-AE68338332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C972D-9FED-4716-BA15-1CD20602C0E6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57869A9-CB1B-4B30-84E4-4A0026C37F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4297AB1-B1C2-4C5B-A466-A0A11B42DA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710ED-385C-4977-B547-8C5E4747A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901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9C6975-00D2-4268-91DB-D5C714C2CF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554" y="230819"/>
            <a:ext cx="11128622" cy="1402672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Краевое государственное бюджетное учреждение социального </a:t>
            </a:r>
            <a:b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обслуживания «Комплексный центр социального обслуживания</a:t>
            </a:r>
            <a:b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населения «Северный» </a:t>
            </a:r>
            <a:b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Красноярский край г. Енисейск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3BB6B44-6D8D-470F-947C-05F691956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3682" y="1709227"/>
            <a:ext cx="9236365" cy="4933950"/>
          </a:xfrm>
        </p:spPr>
        <p:txBody>
          <a:bodyPr>
            <a:normAutofit fontScale="92500" lnSpcReduction="10000"/>
          </a:bodyPr>
          <a:lstStyle/>
          <a:p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 «Лучшая практика ухода за гражданами пожилого возраста и инвалидами»</a:t>
            </a:r>
          </a:p>
          <a:p>
            <a:r>
              <a:rPr lang="ru-RU" sz="3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родственного ухода»</a:t>
            </a:r>
          </a:p>
          <a:p>
            <a:endParaRPr lang="ru-RU" sz="39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i="1" dirty="0">
              <a:solidFill>
                <a:schemeClr val="accent1">
                  <a:lumMod val="50000"/>
                </a:schemeClr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Енисейск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E4CFC18-22BB-41DD-A652-CC137F5F3A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114" y="0"/>
            <a:ext cx="2503136" cy="200635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303DD57-B3D6-4BA2-996B-04191F9B5A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206"/>
          <a:stretch/>
        </p:blipFill>
        <p:spPr>
          <a:xfrm>
            <a:off x="177554" y="230819"/>
            <a:ext cx="949910" cy="133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46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76C03E1-B362-4577-86D6-550C7747D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7840" y="1527978"/>
            <a:ext cx="2859637" cy="236540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042117-9801-4E5E-B2EC-646C57FAE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913" y="238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практики </a:t>
            </a:r>
            <a:br>
              <a:rPr lang="ru-RU" sz="36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Федеральном уровне: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C2E1F3F-AEBB-4F1D-BEB3-DB449296B6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3912" y="1527978"/>
            <a:ext cx="5370249" cy="5140021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портал АСИ СМАРТЕКА;</a:t>
            </a:r>
          </a:p>
          <a:p>
            <a:pPr marL="0" indent="0" algn="just">
              <a:buNone/>
            </a:pPr>
            <a:endParaRPr lang="ru-RU" sz="2400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2020 г. финалист отбора лучших практик на портале АСИ СМАРТЕКА.</a:t>
            </a:r>
          </a:p>
          <a:p>
            <a:pPr marL="0" indent="0" algn="just">
              <a:buNone/>
            </a:pPr>
            <a:endParaRPr lang="ru-RU" sz="2400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2021 года на официальном сайте Национальные проекты России;</a:t>
            </a:r>
          </a:p>
          <a:p>
            <a:pPr marL="0" indent="0" algn="just">
              <a:buNone/>
            </a:pPr>
            <a:endParaRPr lang="ru-RU" sz="2400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ДАЙДЖЕСТ СМАРТЕКА  Социальная защита уязвимых категорий граждан, февраль 2022 года.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81B28341-3A81-427B-A99D-F45147EB9C5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23260" t="14630" r="24031" b="3505"/>
          <a:stretch/>
        </p:blipFill>
        <p:spPr>
          <a:xfrm>
            <a:off x="7609193" y="4071922"/>
            <a:ext cx="2716567" cy="22844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A77F959-2AEF-4AB2-B7C8-2386F1E738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6032" y="1527978"/>
            <a:ext cx="2859638" cy="236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964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EFA5EA-B9E6-42B2-AF92-64B0C629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107" y="365125"/>
            <a:ext cx="11647503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внедрения практики у 131 получателя социальных услуг отмечается следующее повышение уровня жизни: </a:t>
            </a:r>
            <a:br>
              <a:rPr lang="ru-RU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A91BD9C-7560-4111-BD2B-8F1034A53B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107" y="2141536"/>
            <a:ext cx="11434439" cy="4716463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sz="3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 76 людей отмечено увеличение двигательной активности (подобраны ТСР,                                а также изготовлены самостоятельно вспомогательные средства),                                           что способствует формированию самостоятельности в повседневной жизни;</a:t>
            </a:r>
          </a:p>
          <a:p>
            <a:pPr marL="0" indent="0" algn="just">
              <a:buNone/>
            </a:pPr>
            <a:r>
              <a:rPr lang="ru-RU" sz="3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- 42 гражданам адаптирована доступная домашняя среда с учетом индивидуальных особенностей (поручни, убраны пороги, адаптирована мебель и т.д.);</a:t>
            </a:r>
          </a:p>
          <a:p>
            <a:pPr marL="0" indent="0" algn="just">
              <a:buNone/>
            </a:pPr>
            <a:r>
              <a:rPr lang="ru-RU" sz="3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- 109 получателям социальных услуг подобраны средства малой реабилитации,                           что способствует формированию навыков самообслуживания в быту (ест, пьет                           и т.д.);</a:t>
            </a:r>
          </a:p>
          <a:p>
            <a:pPr marL="0" indent="0" algn="just">
              <a:buNone/>
            </a:pPr>
            <a:r>
              <a:rPr lang="ru-RU" sz="3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- 27 людям подобраны средства дополнительной и альтернативной коммуникации для возможности общения с окружающими (карточки, кнопки, планшеты, альбомы);</a:t>
            </a:r>
          </a:p>
          <a:p>
            <a:pPr marL="0" indent="0" algn="just">
              <a:buNone/>
            </a:pPr>
            <a:r>
              <a:rPr lang="ru-RU" sz="3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 121 семье повысилась мотивация к дальнейшей реабилитации;</a:t>
            </a:r>
          </a:p>
          <a:p>
            <a:pPr marL="0" indent="0" algn="just">
              <a:buNone/>
            </a:pPr>
            <a:r>
              <a:rPr lang="ru-RU" sz="3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- 48 получателей принимают активное участие в досуговых мероприятиях на дому,                а также проводимых на территориях г. Енисейска и Енисейского района. 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7475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A2E572-E569-4167-9206-B15FEDA53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внедрения в деятельность учреждения практики: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AAF41CF-B369-4DA9-B16F-374A4803A6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3286" y="1338943"/>
            <a:ext cx="3429000" cy="5292676"/>
          </a:xfrm>
        </p:spPr>
        <p:txBody>
          <a:bodyPr>
            <a:noAutofit/>
          </a:bodyPr>
          <a:lstStyle/>
          <a:p>
            <a:pPr algn="just">
              <a:buFontTx/>
              <a:buChar char="-"/>
            </a:pP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реализован 131 индивидуальный маршрут;</a:t>
            </a:r>
          </a:p>
          <a:p>
            <a:pPr algn="just">
              <a:buFontTx/>
              <a:buChar char="-"/>
            </a:pP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100% удовлетворенность                   в занятиях  получателей услуг на основе анкетирования; </a:t>
            </a:r>
          </a:p>
          <a:p>
            <a:pPr algn="just">
              <a:buFontTx/>
              <a:buChar char="-"/>
            </a:pP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87,3 % получателей социальных услуг достигли максимально возможного уровня восстановления;</a:t>
            </a:r>
          </a:p>
          <a:p>
            <a:pPr algn="just">
              <a:buFontTx/>
              <a:buChar char="-"/>
            </a:pP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92,7 % семей имеющих немобильного                                           и маломобильного родственника сформирована психологическая комфортная среда в семье</a:t>
            </a:r>
            <a:r>
              <a:rPr lang="ru-RU" sz="2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5058283-C6A6-4637-B3B1-DC33C70A43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71114" y="1251857"/>
            <a:ext cx="3570516" cy="5379762"/>
          </a:xfrm>
        </p:spPr>
        <p:txBody>
          <a:bodyPr>
            <a:normAutofit fontScale="92500" lnSpcReduction="10000"/>
          </a:bodyPr>
          <a:lstStyle/>
          <a:p>
            <a:pPr algn="just">
              <a:buFontTx/>
              <a:buChar char="-"/>
            </a:pPr>
            <a:r>
              <a:rPr lang="ru-RU" sz="2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г. Енисейска         и Енисейского района осуществляется постоянное информирование                                       о возможности получения услуг в «Школе ухода», через СМИ, распространение буклетов, памяток и др. ;</a:t>
            </a:r>
          </a:p>
          <a:p>
            <a:pPr algn="just">
              <a:buFontTx/>
              <a:buChar char="-"/>
            </a:pPr>
            <a:r>
              <a:rPr lang="ru-RU" sz="2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расширена география применения практики                                  в труднодоступных территориях Енисейского района;</a:t>
            </a:r>
          </a:p>
          <a:p>
            <a:pPr algn="just">
              <a:buFontTx/>
              <a:buChar char="-"/>
            </a:pPr>
            <a:r>
              <a:rPr lang="ru-RU" sz="2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обмен опытом с другими учреждениями социального обслуживания по внедрению практики «Школы ухода»                 в деятельность своих учреждений.</a:t>
            </a:r>
          </a:p>
          <a:p>
            <a:pPr marL="0" indent="0">
              <a:buNone/>
            </a:pPr>
            <a:endParaRPr lang="ru-RU" sz="24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EB29283-9A8E-44C4-9B5F-27B66C66F0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899" y="1688976"/>
            <a:ext cx="2170591" cy="21728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8ADE1F82-C3CC-4BD5-9EB9-DB4271A92D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898" y="4082141"/>
            <a:ext cx="2170591" cy="24163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9849DF4-8186-450A-B45B-D556753D68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212" y="1960378"/>
            <a:ext cx="1991887" cy="42435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16135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F848CB-A3FC-4633-99F0-7D0B12AB7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0277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создания «Школы родственного ухода» на территории г. Енисейска и Енисейского района: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8BFB654-CC43-4A6C-9E83-0190DA8EC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отсутствие необходимых знаний и навыков у граждан, осуществляющих непосредственный уход за немобильными и маломобильными людьми; </a:t>
            </a:r>
          </a:p>
          <a:p>
            <a:pPr algn="just">
              <a:buFontTx/>
              <a:buChar char="-"/>
            </a:pP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инвалидизации населения на территории г. Енисейска                                        и Енисейского района, в следствии перенесенных заболеваний среди людей пожилого и молодого возраста;</a:t>
            </a:r>
          </a:p>
          <a:p>
            <a:pPr marL="0" indent="0" algn="just">
              <a:buNone/>
            </a:pP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после перенесенного заболевания у граждан может формироваться психическая нестабильность, снижение мотивации к восстановлению, нарушение самооценки. </a:t>
            </a:r>
          </a:p>
        </p:txBody>
      </p:sp>
    </p:spTree>
    <p:extLst>
      <p:ext uri="{BB962C8B-B14F-4D97-AF65-F5344CB8AC3E}">
        <p14:creationId xmlns:p14="http://schemas.microsoft.com/office/powerpoint/2010/main" val="355938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9E8768-87FF-491F-8162-4734AE808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085" y="365125"/>
            <a:ext cx="11594237" cy="1969702"/>
          </a:xfrm>
        </p:spPr>
        <p:txBody>
          <a:bodyPr>
            <a:noAutofit/>
          </a:bodyPr>
          <a:lstStyle/>
          <a:p>
            <a:pPr algn="just"/>
            <a:r>
              <a:rPr lang="ru-RU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Школа родственного ухода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обучения практическим навыкам общего ухода лиц, осуществляющих уход за гражданами, частично или полностью утратившими способность к самообслуживанию.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BFCF8C1-A17E-4E67-AFC8-162A568297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968" y="2132685"/>
            <a:ext cx="5620305" cy="435133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endParaRPr lang="ru-RU" b="1" i="1" dirty="0">
              <a:solidFill>
                <a:schemeClr val="accent1">
                  <a:lumMod val="50000"/>
                </a:schemeClr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Школы родственного  ухода:</a:t>
            </a:r>
            <a:r>
              <a:rPr lang="ru-RU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качества жизни и уровня психологического комфорта немобильных и маломобильных граждан,  путем обучения  лиц, осуществляющих непосредственный уход за ними, техникам, методам и приемам ухода.  </a:t>
            </a:r>
            <a:endParaRPr lang="ru-RU" sz="2600" i="1" dirty="0">
              <a:solidFill>
                <a:schemeClr val="accent1">
                  <a:lumMod val="50000"/>
                </a:schemeClr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94826A6-1C45-4E53-A337-E90FC5A4FB2D}"/>
              </a:ext>
            </a:extLst>
          </p:cNvPr>
          <p:cNvSpPr/>
          <p:nvPr/>
        </p:nvSpPr>
        <p:spPr>
          <a:xfrm>
            <a:off x="399495" y="1331650"/>
            <a:ext cx="55485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3" name="Объект 22">
            <a:extLst>
              <a:ext uri="{FF2B5EF4-FFF2-40B4-BE49-F238E27FC236}">
                <a16:creationId xmlns:a16="http://schemas.microsoft.com/office/drawing/2014/main" xmlns="" id="{7908BBE7-2FB6-4FF5-9AE1-85DA02A581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109" y="1936423"/>
            <a:ext cx="3283255" cy="2242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1E45237-39BF-4324-AD5C-DC9118D9B8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474" y="1936423"/>
            <a:ext cx="2481233" cy="46389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7462BC0-3BE2-4118-B32B-78554AEAA8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109" y="4333414"/>
            <a:ext cx="3283255" cy="2241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4386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377EA273-C9DC-49E4-9EE8-A465C59C3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63" y="365126"/>
            <a:ext cx="5628443" cy="832412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6F7E560A-958B-427F-A071-70EEC2AC9AC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090735" y="1109708"/>
            <a:ext cx="2898342" cy="3133817"/>
          </a:xfrm>
          <a:prstGeom prst="rect">
            <a:avLst/>
          </a:prstGeom>
        </p:spPr>
      </p:pic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8F48D75B-F52A-4EAF-9B01-1B592C549A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6128" y="1314450"/>
            <a:ext cx="5844467" cy="554355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восстановление оптимально возможного уровня жизни и социальной адаптации маломобильного и немобильного человека                                                                                в привычной для них домашней обстановке,                    в окружении семьи;</a:t>
            </a:r>
          </a:p>
          <a:p>
            <a:pPr marL="0" indent="0" algn="just">
              <a:buNone/>
            </a:pPr>
            <a:r>
              <a:rPr lang="ru-RU" sz="2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информирование граждан осуществляющих уход по вопросам социально-бытовой реабилитации                и профилактике вторичных нарушений;</a:t>
            </a:r>
          </a:p>
          <a:p>
            <a:pPr marL="0" indent="0" algn="just">
              <a:buNone/>
            </a:pPr>
            <a:r>
              <a:rPr lang="ru-RU" sz="2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эффективности социально-реабилитационных мероприятий;</a:t>
            </a:r>
          </a:p>
          <a:p>
            <a:pPr marL="0" indent="0" algn="just">
              <a:buNone/>
            </a:pPr>
            <a:r>
              <a:rPr lang="ru-RU" sz="2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снижение потребности в услугах лечебно-профилактических учреждений                                          и учреждений социального обслуживания</a:t>
            </a:r>
            <a:r>
              <a:rPr lang="ru-RU" sz="2600" dirty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E8F01C0-0638-4E0B-B51F-88C16BE0D9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1" y="1197538"/>
            <a:ext cx="2573783" cy="29226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19A548C-6C34-4320-B77E-396FCCFDD6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236" y="4330636"/>
            <a:ext cx="4110362" cy="23120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66960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0CEB232-971A-4DDF-9D92-A8D193955B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63" y="1898742"/>
            <a:ext cx="1752555" cy="20734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E8012B-01F9-4B8D-B468-F35D7CF99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Организационная структура Школы ухода включает в себя: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254B743-82C6-487D-9752-C20C6EEB07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8900" y="1891070"/>
            <a:ext cx="4914900" cy="4882592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руководитель Школы заведующий социально-реабилитационным отделением;</a:t>
            </a:r>
          </a:p>
          <a:p>
            <a:pPr marL="0" indent="0" algn="just">
              <a:buNone/>
            </a:pP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специалист по комплексной реабилитации;</a:t>
            </a:r>
          </a:p>
          <a:p>
            <a:pPr marL="0" indent="0" algn="just">
              <a:buNone/>
            </a:pP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медицинская сестра по массажу (Физический терапевт);</a:t>
            </a:r>
          </a:p>
          <a:p>
            <a:pPr marL="0" indent="0" algn="just">
              <a:buNone/>
            </a:pP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инструктор по лечебной физической культуре;</a:t>
            </a:r>
          </a:p>
          <a:p>
            <a:pPr marL="0" indent="0" algn="just">
              <a:buNone/>
            </a:pP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психолог;</a:t>
            </a:r>
          </a:p>
          <a:p>
            <a:pPr marL="0" indent="0" algn="just">
              <a:buNone/>
            </a:pP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учитель – дефектолог;</a:t>
            </a:r>
          </a:p>
          <a:p>
            <a:pPr algn="just">
              <a:buFontTx/>
              <a:buChar char="-"/>
            </a:pP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труду;</a:t>
            </a:r>
          </a:p>
          <a:p>
            <a:pPr algn="just">
              <a:buFontTx/>
              <a:buChar char="-"/>
            </a:pP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педагог;</a:t>
            </a:r>
          </a:p>
          <a:p>
            <a:pPr marL="0" indent="0" algn="just">
              <a:buNone/>
            </a:pP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социальные работники.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7036C319-4271-4158-8CD1-ED2B6E7486F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305" y="1898742"/>
            <a:ext cx="1689301" cy="20734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A91C1F7-5FED-4EDB-A258-3F0DCC8F99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305" y="4279037"/>
            <a:ext cx="1689301" cy="2196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0239BCBC-70E2-4935-B173-9824CC457F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63" y="4279037"/>
            <a:ext cx="1752556" cy="2196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D3656710-82FE-4D86-83FE-0A1F622B24C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425" y="4279037"/>
            <a:ext cx="1752555" cy="21965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BEBFE19-FC6D-465D-A2EF-68BBCB2C26B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63"/>
          <a:stretch/>
        </p:blipFill>
        <p:spPr>
          <a:xfrm>
            <a:off x="4343445" y="1891070"/>
            <a:ext cx="1752555" cy="20950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96299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A00D6D51-6C7A-439A-85A8-AFDFD4424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947608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Аудитория практики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79B80EAA-EF98-4830-9FE2-9B4EDAB81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69506"/>
            <a:ext cx="5157787" cy="825623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 Енисейск и Енисейский район</a:t>
            </a:r>
          </a:p>
          <a:p>
            <a:pPr algn="ctr"/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(356 человек):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xmlns="" id="{DAC336AF-E7F8-45C9-A31E-50C4325528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7049" y="2095130"/>
            <a:ext cx="5420526" cy="43977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маломобильные и немобильные граждане;</a:t>
            </a:r>
          </a:p>
          <a:p>
            <a:pPr marL="0" indent="0" algn="just">
              <a:buNone/>
            </a:pP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инвалиды;</a:t>
            </a:r>
          </a:p>
          <a:p>
            <a:pPr marL="0" indent="0" algn="just">
              <a:buNone/>
            </a:pP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дети инвалиды с тяжелыми  множественными нарушениями развития;</a:t>
            </a:r>
          </a:p>
          <a:p>
            <a:pPr marL="0" indent="0" algn="just">
              <a:buNone/>
            </a:pP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социальные работники;</a:t>
            </a:r>
          </a:p>
          <a:p>
            <a:pPr marL="0" indent="0">
              <a:buNone/>
            </a:pP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граждане непосредственно осуществляющие уход, за немобильными или маломобильными людьми. 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5CCEE3AD-2225-4019-8E46-0A651C2110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02673"/>
            <a:ext cx="5183188" cy="541538"/>
          </a:xfrm>
        </p:spPr>
        <p:txBody>
          <a:bodyPr>
            <a:normAutofit/>
          </a:bodyPr>
          <a:lstStyle/>
          <a:p>
            <a:pPr algn="ctr"/>
            <a:endParaRPr lang="ru-RU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xmlns="" id="{DF2893D2-F167-4722-A9A4-375A680C87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95130"/>
            <a:ext cx="5753470" cy="4094533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endParaRPr lang="ru-RU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0A63641-3479-4A85-AA45-435945F3AC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44"/>
          <a:stretch/>
        </p:blipFill>
        <p:spPr>
          <a:xfrm>
            <a:off x="6945695" y="1462315"/>
            <a:ext cx="4206480" cy="2531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9DAEE17-68F7-4179-8BBC-13DE741EAA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084097"/>
            <a:ext cx="2972030" cy="254821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3C0634D-A806-4A63-9961-23A2DFF7DE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455" y="4208017"/>
            <a:ext cx="2792251" cy="2284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02627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2CA5317E-D3DB-415F-8D96-E24C30396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76" y="334027"/>
            <a:ext cx="10515600" cy="996671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реализации данной практики привлекаются: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b="1" i="1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9242AE7-FEFE-4269-A2D1-2768448D18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157" y="1708151"/>
            <a:ext cx="5589202" cy="4985612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КГБУЗ "Енисейская РБ";</a:t>
            </a:r>
          </a:p>
          <a:p>
            <a:pPr marL="0" indent="0" algn="just">
              <a:buNone/>
            </a:pPr>
            <a:r>
              <a:rPr lang="ru-RU" sz="2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АО «Губернские аптеки»;</a:t>
            </a:r>
          </a:p>
          <a:p>
            <a:pPr marL="0" indent="0" algn="just">
              <a:buNone/>
            </a:pPr>
            <a:r>
              <a:rPr lang="ru-RU" sz="2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волонтеры - медики Всероссийского общественного движения;</a:t>
            </a:r>
          </a:p>
          <a:p>
            <a:pPr marL="0" indent="0" algn="just">
              <a:buNone/>
            </a:pPr>
            <a:r>
              <a:rPr lang="ru-RU" sz="2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волонтеры (Серебряные волонтеры) имеющие опыт долговременного ухода                      и прошедшие обучение в Школе;</a:t>
            </a:r>
          </a:p>
          <a:p>
            <a:pPr marL="0" indent="0" algn="just">
              <a:buNone/>
            </a:pPr>
            <a:r>
              <a:rPr lang="ru-RU" sz="2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Енисейская районная организация ветеранов войны, труда, Вооруженных сил и правоохранительных органов;</a:t>
            </a:r>
          </a:p>
          <a:p>
            <a:pPr marL="0" indent="0" algn="just">
              <a:buNone/>
            </a:pPr>
            <a:r>
              <a:rPr lang="ru-RU" sz="2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Совет ветеранов войны и труда города Енисейска.</a:t>
            </a:r>
          </a:p>
          <a:p>
            <a:pPr marL="0" indent="0" algn="just">
              <a:buNone/>
            </a:pPr>
            <a:endParaRPr lang="ru-RU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6CC7790-ACE9-4E86-B803-376FC807B8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8D378B7-58DC-4C36-BF61-7486CB7EA3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962" y="1643788"/>
            <a:ext cx="2563787" cy="20937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D35569FE-41FF-49AA-9EA0-93670F3B495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8923601" y="1538676"/>
            <a:ext cx="2928089" cy="235862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2CD597D-B823-45DC-87F3-64CA67B894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78606" y="4057095"/>
            <a:ext cx="2072936" cy="26366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4A2485F4-E0FD-41DA-A341-B2C1A3CB65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" t="18512"/>
          <a:stretch/>
        </p:blipFill>
        <p:spPr>
          <a:xfrm>
            <a:off x="8726749" y="4358288"/>
            <a:ext cx="3338186" cy="20937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78341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CFAD89A0-FB9A-4788-AB03-4133EC58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деятельности «Школы ухода»</a:t>
            </a: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xmlns="" id="{EC7000CD-D1B9-45BA-8389-EB411B93851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71186145"/>
              </p:ext>
            </p:extLst>
          </p:nvPr>
        </p:nvGraphicFramePr>
        <p:xfrm>
          <a:off x="630315" y="1825624"/>
          <a:ext cx="5166803" cy="4306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0042">
                  <a:extLst>
                    <a:ext uri="{9D8B030D-6E8A-4147-A177-3AD203B41FA5}">
                      <a16:colId xmlns:a16="http://schemas.microsoft.com/office/drawing/2014/main" xmlns="" val="1486278278"/>
                    </a:ext>
                  </a:extLst>
                </a:gridCol>
                <a:gridCol w="1085587">
                  <a:extLst>
                    <a:ext uri="{9D8B030D-6E8A-4147-A177-3AD203B41FA5}">
                      <a16:colId xmlns:a16="http://schemas.microsoft.com/office/drawing/2014/main" xmlns="" val="1677200779"/>
                    </a:ext>
                  </a:extLst>
                </a:gridCol>
                <a:gridCol w="1085587">
                  <a:extLst>
                    <a:ext uri="{9D8B030D-6E8A-4147-A177-3AD203B41FA5}">
                      <a16:colId xmlns:a16="http://schemas.microsoft.com/office/drawing/2014/main" xmlns="" val="1008390322"/>
                    </a:ext>
                  </a:extLst>
                </a:gridCol>
                <a:gridCol w="1085587">
                  <a:extLst>
                    <a:ext uri="{9D8B030D-6E8A-4147-A177-3AD203B41FA5}">
                      <a16:colId xmlns:a16="http://schemas.microsoft.com/office/drawing/2014/main" xmlns="" val="107805407"/>
                    </a:ext>
                  </a:extLst>
                </a:gridCol>
              </a:tblGrid>
              <a:tr h="555148">
                <a:tc>
                  <a:txBody>
                    <a:bodyPr/>
                    <a:lstStyle/>
                    <a:p>
                      <a:pPr algn="ctr"/>
                      <a:r>
                        <a:rPr lang="ru-RU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граждан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493536"/>
                  </a:ext>
                </a:extLst>
              </a:tr>
              <a:tr h="638221">
                <a:tc>
                  <a:txBody>
                    <a:bodyPr/>
                    <a:lstStyle/>
                    <a:p>
                      <a:r>
                        <a:rPr lang="ru-RU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Социальные работники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18504978"/>
                  </a:ext>
                </a:extLst>
              </a:tr>
              <a:tr h="958202">
                <a:tc>
                  <a:txBody>
                    <a:bodyPr/>
                    <a:lstStyle/>
                    <a:p>
                      <a:pPr algn="just"/>
                      <a:r>
                        <a:rPr lang="ru-RU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Граждане осуществляющие уход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43537454"/>
                  </a:ext>
                </a:extLst>
              </a:tr>
              <a:tr h="555148">
                <a:tc>
                  <a:txBody>
                    <a:bodyPr/>
                    <a:lstStyle/>
                    <a:p>
                      <a:pPr algn="just"/>
                      <a:r>
                        <a:rPr lang="ru-RU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с ТМНР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50543911"/>
                  </a:ext>
                </a:extLst>
              </a:tr>
              <a:tr h="958202">
                <a:tc>
                  <a:txBody>
                    <a:bodyPr/>
                    <a:lstStyle/>
                    <a:p>
                      <a:pPr algn="just"/>
                      <a:r>
                        <a:rPr lang="ru-RU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Маломобильные </a:t>
                      </a:r>
                    </a:p>
                    <a:p>
                      <a:pPr algn="just"/>
                      <a:r>
                        <a:rPr lang="ru-RU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немобильные граждане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23193488"/>
                  </a:ext>
                </a:extLst>
              </a:tr>
              <a:tr h="555148">
                <a:tc>
                  <a:txBody>
                    <a:bodyPr/>
                    <a:lstStyle/>
                    <a:p>
                      <a:r>
                        <a:rPr lang="ru-RU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36371643"/>
                  </a:ext>
                </a:extLst>
              </a:tr>
            </a:tbl>
          </a:graphicData>
        </a:graphic>
      </p:graphicFrame>
      <p:pic>
        <p:nvPicPr>
          <p:cNvPr id="3" name="Объект 2">
            <a:extLst>
              <a:ext uri="{FF2B5EF4-FFF2-40B4-BE49-F238E27FC236}">
                <a16:creationId xmlns:a16="http://schemas.microsoft.com/office/drawing/2014/main" xmlns="" id="{3A772438-CA5F-4C1E-BBB5-21FE9EF188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957570" y="4727237"/>
            <a:ext cx="2530136" cy="18994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04D9EE7-A754-4268-9A4A-2D68A3BE6E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784" y="1825624"/>
            <a:ext cx="1771921" cy="26467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9DCB5A5-C074-4E48-AE20-9A3237940C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609" y="1811713"/>
            <a:ext cx="1509204" cy="2660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AE4DAB1-9552-48C0-A823-2014AEDD62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903" y="1825623"/>
            <a:ext cx="1509204" cy="26467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15F3375A-A6B5-423E-81B3-ACC8B31DA3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1104" y="4631904"/>
            <a:ext cx="2627789" cy="211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617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3E043A-BB79-45DD-BFC3-E06C3D704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1217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 практики в средствах массовой информации: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CAEC1A8-9AD3-4E24-84E8-CF9634BC83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1638" y="1349751"/>
            <a:ext cx="5634361" cy="52064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buNone/>
            </a:pP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Методическое пособие «Опыт организации работы школ общего ухода за маломобильными, немобильными пожилыми гражданами и инвалидами» по теме: «Школа ухода за маломобильными гражданами» 2019 г.</a:t>
            </a:r>
          </a:p>
          <a:p>
            <a:pPr marL="0" indent="0" algn="just">
              <a:buNone/>
            </a:pP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 - АНАЛИТИЧЕСКОИЙ ЖУРНАЛ СОЦИАЛЬНОЕ РАЗВИТИЕ:</a:t>
            </a:r>
          </a:p>
          <a:p>
            <a:pPr marL="0" indent="0" algn="just">
              <a:buNone/>
            </a:pP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Регион   24   №   4    (33)   ДЕКАБРЬ      2020 ГОДА «Школа родственного ухода в Енисейском районе»</a:t>
            </a:r>
          </a:p>
          <a:p>
            <a:pPr marL="0" indent="0" algn="just">
              <a:buNone/>
            </a:pP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Регион 24  № 3 (36) СЕНТЯБРЬ 2021 ГОДА «Программа постинсультной реабилитации»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F4406B4-D363-4A6A-8A68-AEF7A9C034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97" t="14760" r="30332" b="3899"/>
          <a:stretch/>
        </p:blipFill>
        <p:spPr>
          <a:xfrm>
            <a:off x="9282160" y="1349751"/>
            <a:ext cx="2071639" cy="23918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62F57F3-7411-498F-B896-6643E6DA31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788" t="15365" r="30050" b="3907"/>
          <a:stretch/>
        </p:blipFill>
        <p:spPr>
          <a:xfrm>
            <a:off x="6480700" y="1349752"/>
            <a:ext cx="2201662" cy="2391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6D73F5E-9EC9-4039-B00C-E518FE495C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204" t="15016" r="33810" b="3431"/>
          <a:stretch/>
        </p:blipFill>
        <p:spPr>
          <a:xfrm>
            <a:off x="7982845" y="3955062"/>
            <a:ext cx="1918190" cy="26676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779323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3790</TotalTime>
  <Words>738</Words>
  <Application>Microsoft Office PowerPoint</Application>
  <PresentationFormat>Произвольный</PresentationFormat>
  <Paragraphs>104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Краевое государственное бюджетное учреждение социального  обслуживания «Комплексный центр социального обслуживания  населения «Северный»  Красноярский край г. Енисейск</vt:lpstr>
      <vt:lpstr>Причины создания «Школы родственного ухода» на территории г. Енисейска и Енисейского района:</vt:lpstr>
      <vt:lpstr>Школа родственного ухода - форма обучения практическим навыкам общего ухода лиц, осуществляющих уход за гражданами, частично или полностью утратившими способность к самообслуживанию.    </vt:lpstr>
      <vt:lpstr>Задачи: </vt:lpstr>
      <vt:lpstr>Организационная структура Школы ухода включает в себя: </vt:lpstr>
      <vt:lpstr>Аудитория практики</vt:lpstr>
      <vt:lpstr>Для реализации данной практики привлекаются: </vt:lpstr>
      <vt:lpstr>Статистика деятельности «Школы ухода»</vt:lpstr>
      <vt:lpstr>Публикации практики в средствах массовой информации:</vt:lpstr>
      <vt:lpstr>Распространение практики  на Федеральном уровне:</vt:lpstr>
      <vt:lpstr>По результатам внедрения практики у 131 получателя социальных услуг отмечается следующее повышение уровня жизни:  </vt:lpstr>
      <vt:lpstr>Результаты внедрения в деятельность учреждения практики: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Краевое государственное бюджетное учреждение социального обслуживания «Комплексный центр социального обслуживания населения «Северный»</dc:title>
  <dc:creator>KCSONH</dc:creator>
  <cp:lastModifiedBy>SuperDuper</cp:lastModifiedBy>
  <cp:revision>31</cp:revision>
  <cp:lastPrinted>2022-04-03T07:18:07Z</cp:lastPrinted>
  <dcterms:created xsi:type="dcterms:W3CDTF">2022-03-02T02:38:08Z</dcterms:created>
  <dcterms:modified xsi:type="dcterms:W3CDTF">2023-05-18T04:00:27Z</dcterms:modified>
</cp:coreProperties>
</file>