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95" r:id="rId1"/>
  </p:sldMasterIdLst>
  <p:notesMasterIdLst>
    <p:notesMasterId r:id="rId5"/>
  </p:notesMasterIdLst>
  <p:sldIdLst>
    <p:sldId id="935" r:id="rId2"/>
    <p:sldId id="937" r:id="rId3"/>
    <p:sldId id="938" r:id="rId4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954F"/>
    <a:srgbClr val="00022B"/>
    <a:srgbClr val="0754B0"/>
    <a:srgbClr val="305496"/>
    <a:srgbClr val="010E54"/>
    <a:srgbClr val="EFF6FB"/>
    <a:srgbClr val="A6CCEC"/>
    <a:srgbClr val="DAEAF7"/>
    <a:srgbClr val="323555"/>
    <a:srgbClr val="4FA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4" autoAdjust="0"/>
    <p:restoredTop sz="91338" autoAdjust="0"/>
  </p:normalViewPr>
  <p:slideViewPr>
    <p:cSldViewPr snapToGrid="0" snapToObjects="1">
      <p:cViewPr varScale="1">
        <p:scale>
          <a:sx n="107" d="100"/>
          <a:sy n="107" d="100"/>
        </p:scale>
        <p:origin x="216" y="108"/>
      </p:cViewPr>
      <p:guideLst>
        <p:guide pos="415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947209" y="4861441"/>
            <a:ext cx="5209646" cy="4605576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16765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594" latinLnBrk="0">
      <a:defRPr sz="1200">
        <a:latin typeface="+mj-lt"/>
        <a:ea typeface="+mj-ea"/>
        <a:cs typeface="+mj-cs"/>
        <a:sym typeface="Calibri"/>
      </a:defRPr>
    </a:lvl2pPr>
    <a:lvl3pPr indent="457189" latinLnBrk="0">
      <a:defRPr sz="1200">
        <a:latin typeface="+mj-lt"/>
        <a:ea typeface="+mj-ea"/>
        <a:cs typeface="+mj-cs"/>
        <a:sym typeface="Calibri"/>
      </a:defRPr>
    </a:lvl3pPr>
    <a:lvl4pPr indent="685783" latinLnBrk="0">
      <a:defRPr sz="1200">
        <a:latin typeface="+mj-lt"/>
        <a:ea typeface="+mj-ea"/>
        <a:cs typeface="+mj-cs"/>
        <a:sym typeface="Calibri"/>
      </a:defRPr>
    </a:lvl4pPr>
    <a:lvl5pPr indent="914377" latinLnBrk="0">
      <a:defRPr sz="1200">
        <a:latin typeface="+mj-lt"/>
        <a:ea typeface="+mj-ea"/>
        <a:cs typeface="+mj-cs"/>
        <a:sym typeface="Calibri"/>
      </a:defRPr>
    </a:lvl5pPr>
    <a:lvl6pPr indent="1142971" latinLnBrk="0">
      <a:defRPr sz="1200">
        <a:latin typeface="+mj-lt"/>
        <a:ea typeface="+mj-ea"/>
        <a:cs typeface="+mj-cs"/>
        <a:sym typeface="Calibri"/>
      </a:defRPr>
    </a:lvl6pPr>
    <a:lvl7pPr indent="1371566" latinLnBrk="0">
      <a:defRPr sz="1200">
        <a:latin typeface="+mj-lt"/>
        <a:ea typeface="+mj-ea"/>
        <a:cs typeface="+mj-cs"/>
        <a:sym typeface="Calibri"/>
      </a:defRPr>
    </a:lvl7pPr>
    <a:lvl8pPr indent="1600160" latinLnBrk="0">
      <a:defRPr sz="1200">
        <a:latin typeface="+mj-lt"/>
        <a:ea typeface="+mj-ea"/>
        <a:cs typeface="+mj-cs"/>
        <a:sym typeface="Calibri"/>
      </a:defRPr>
    </a:lvl8pPr>
    <a:lvl9pPr indent="1828754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38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A320D2-6D2A-4417-B8C7-E6F315B2BE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олилиния: фигура 21">
            <a:extLst>
              <a:ext uri="{FF2B5EF4-FFF2-40B4-BE49-F238E27FC236}">
                <a16:creationId xmlns:a16="http://schemas.microsoft.com/office/drawing/2014/main" id="{264F1607-1BE6-457A-AC57-47D76343EC8F}"/>
              </a:ext>
            </a:extLst>
          </p:cNvPr>
          <p:cNvSpPr/>
          <p:nvPr userDrawn="1"/>
        </p:nvSpPr>
        <p:spPr>
          <a:xfrm>
            <a:off x="0" y="-4386"/>
            <a:ext cx="8476343" cy="6858001"/>
          </a:xfrm>
          <a:custGeom>
            <a:avLst/>
            <a:gdLst>
              <a:gd name="connsiteX0" fmla="*/ 1 w 6334124"/>
              <a:gd name="connsiteY0" fmla="*/ 0 h 6858001"/>
              <a:gd name="connsiteX1" fmla="*/ 2201458 w 6334124"/>
              <a:gd name="connsiteY1" fmla="*/ 0 h 6858001"/>
              <a:gd name="connsiteX2" fmla="*/ 2201458 w 6334124"/>
              <a:gd name="connsiteY2" fmla="*/ 1 h 6858001"/>
              <a:gd name="connsiteX3" fmla="*/ 6334124 w 6334124"/>
              <a:gd name="connsiteY3" fmla="*/ 1 h 6858001"/>
              <a:gd name="connsiteX4" fmla="*/ 3003125 w 6334124"/>
              <a:gd name="connsiteY4" fmla="*/ 6858001 h 6858001"/>
              <a:gd name="connsiteX5" fmla="*/ 0 w 6334124"/>
              <a:gd name="connsiteY5" fmla="*/ 6858001 h 6858001"/>
              <a:gd name="connsiteX6" fmla="*/ 0 w 6334124"/>
              <a:gd name="connsiteY6" fmla="*/ 4465522 h 6858001"/>
              <a:gd name="connsiteX7" fmla="*/ 1 w 6334124"/>
              <a:gd name="connsiteY7" fmla="*/ 446552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4124" h="6858001">
                <a:moveTo>
                  <a:pt x="1" y="0"/>
                </a:moveTo>
                <a:lnTo>
                  <a:pt x="2201458" y="0"/>
                </a:lnTo>
                <a:lnTo>
                  <a:pt x="2201458" y="1"/>
                </a:lnTo>
                <a:lnTo>
                  <a:pt x="6334124" y="1"/>
                </a:lnTo>
                <a:lnTo>
                  <a:pt x="3003125" y="6858001"/>
                </a:lnTo>
                <a:lnTo>
                  <a:pt x="0" y="6858001"/>
                </a:lnTo>
                <a:lnTo>
                  <a:pt x="0" y="4465522"/>
                </a:lnTo>
                <a:lnTo>
                  <a:pt x="1" y="4465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1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9" y="304684"/>
            <a:ext cx="1008223" cy="1008223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A9A2D00-B6C4-422B-B93F-4974C5277A09}"/>
              </a:ext>
            </a:extLst>
          </p:cNvPr>
          <p:cNvGrpSpPr/>
          <p:nvPr userDrawn="1"/>
        </p:nvGrpSpPr>
        <p:grpSpPr>
          <a:xfrm>
            <a:off x="2" y="6380534"/>
            <a:ext cx="12207345" cy="477467"/>
            <a:chOff x="0" y="6380534"/>
            <a:chExt cx="12207345" cy="477466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3EB7E9EC-A522-43E4-A231-A4147AB2ADB7}"/>
                </a:ext>
              </a:extLst>
            </p:cNvPr>
            <p:cNvSpPr/>
            <p:nvPr/>
          </p:nvSpPr>
          <p:spPr>
            <a:xfrm flipH="1">
              <a:off x="0" y="6380534"/>
              <a:ext cx="12207345" cy="477466"/>
            </a:xfrm>
            <a:prstGeom prst="rect">
              <a:avLst/>
            </a:prstGeom>
            <a:gradFill>
              <a:gsLst>
                <a:gs pos="40000">
                  <a:srgbClr val="053C90">
                    <a:alpha val="0"/>
                  </a:srgbClr>
                </a:gs>
                <a:gs pos="100000">
                  <a:srgbClr val="010E54"/>
                </a:gs>
                <a:gs pos="0">
                  <a:srgbClr val="0754B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1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641CFF06-D1EF-4DB2-B4B2-A10FEEA67266}"/>
                </a:ext>
              </a:extLst>
            </p:cNvPr>
            <p:cNvSpPr/>
            <p:nvPr/>
          </p:nvSpPr>
          <p:spPr>
            <a:xfrm>
              <a:off x="575441" y="6454259"/>
              <a:ext cx="2892138" cy="338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Школа управления данными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906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9270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9337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793414" y="6374685"/>
            <a:ext cx="749300" cy="1825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1200" smtClean="0">
                <a:solidFill>
                  <a:srgbClr val="0F398B"/>
                </a:solidFill>
                <a:latin typeface="+mj-lt"/>
                <a:ea typeface="Arial" charset="0"/>
                <a:cs typeface="Arial" charset="0"/>
              </a:rPr>
              <a:pPr algn="r"/>
              <a:t>‹#›</a:t>
            </a:fld>
            <a:endParaRPr lang="en-US" sz="1200" dirty="0">
              <a:solidFill>
                <a:srgbClr val="0F398B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57861" y="398917"/>
            <a:ext cx="8634188" cy="707072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401" b="1">
                <a:solidFill>
                  <a:srgbClr val="26304D"/>
                </a:solidFill>
                <a:latin typeface="Golos Text" panose="020B0503020202020204" pitchFamily="34" charset="-52"/>
                <a:ea typeface="Rosatom" panose="020B0503040504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00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408" userDrawn="1">
          <p15:clr>
            <a:srgbClr val="FBAE40"/>
          </p15:clr>
        </p15:guide>
        <p15:guide id="4" pos="3635" userDrawn="1">
          <p15:clr>
            <a:srgbClr val="FBAE40"/>
          </p15:clr>
        </p15:guide>
        <p15:guide id="5" pos="4044" userDrawn="1">
          <p15:clr>
            <a:srgbClr val="FBAE40"/>
          </p15:clr>
        </p15:guide>
        <p15:guide id="6" pos="7272" userDrawn="1">
          <p15:clr>
            <a:srgbClr val="FBAE40"/>
          </p15:clr>
        </p15:guide>
        <p15:guide id="7" orient="horz" userDrawn="1">
          <p15:clr>
            <a:srgbClr val="FBAE40"/>
          </p15:clr>
        </p15:guide>
        <p15:guide id="8" orient="horz" pos="4320" userDrawn="1">
          <p15:clr>
            <a:srgbClr val="FBAE40"/>
          </p15:clr>
        </p15:guide>
        <p15:guide id="9" orient="horz" pos="249" userDrawn="1">
          <p15:clr>
            <a:srgbClr val="FBAE40"/>
          </p15:clr>
        </p15:guide>
        <p15:guide id="10" orient="horz" pos="409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0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34296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0091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4853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270" y="523211"/>
            <a:ext cx="10515600" cy="530573"/>
          </a:xfrm>
          <a:ln w="12700">
            <a:miter lim="400000"/>
          </a:ln>
        </p:spPr>
        <p:txBody>
          <a:bodyPr wrap="square" lIns="34121" tIns="34121" rIns="34121" bIns="34121" anchor="ctr">
            <a:spAutoFit/>
          </a:bodyPr>
          <a:lstStyle>
            <a:lvl1pPr>
              <a:def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defTabSz="1219101">
              <a:lnSpc>
                <a:spcPct val="150000"/>
              </a:lnSpc>
            </a:pPr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45F91C-5860-0F5F-F1E7-187DEB981197}"/>
              </a:ext>
            </a:extLst>
          </p:cNvPr>
          <p:cNvSpPr/>
          <p:nvPr userDrawn="1"/>
        </p:nvSpPr>
        <p:spPr>
          <a:xfrm flipH="1">
            <a:off x="-7672" y="6390472"/>
            <a:ext cx="12207345" cy="477467"/>
          </a:xfrm>
          <a:prstGeom prst="rect">
            <a:avLst/>
          </a:prstGeom>
          <a:gradFill>
            <a:gsLst>
              <a:gs pos="40000">
                <a:srgbClr val="053C90">
                  <a:alpha val="0"/>
                </a:srgbClr>
              </a:gs>
              <a:gs pos="100000">
                <a:srgbClr val="010E54"/>
              </a:gs>
              <a:gs pos="0">
                <a:srgbClr val="0754B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600558-C6CA-9D46-0854-8AE2AA0D25EB}"/>
              </a:ext>
            </a:extLst>
          </p:cNvPr>
          <p:cNvSpPr/>
          <p:nvPr userDrawn="1"/>
        </p:nvSpPr>
        <p:spPr>
          <a:xfrm>
            <a:off x="578218" y="6447181"/>
            <a:ext cx="28921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Школа управления данными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32074F-BE4E-8077-5A49-0B0AAF28B5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47" y="301116"/>
            <a:ext cx="1008223" cy="1008223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AF6718A-66B4-4065-9A0E-C87ACC95E36D}"/>
              </a:ext>
            </a:extLst>
          </p:cNvPr>
          <p:cNvSpPr txBox="1">
            <a:spLocks/>
          </p:cNvSpPr>
          <p:nvPr userDrawn="1"/>
        </p:nvSpPr>
        <p:spPr>
          <a:xfrm>
            <a:off x="9267826" y="64325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ru-RU" sz="18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endPara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0636" y="1261292"/>
            <a:ext cx="11710389" cy="4873625"/>
          </a:xfrm>
        </p:spPr>
        <p:txBody>
          <a:bodyPr>
            <a:normAutofit/>
          </a:bodyPr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5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6050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784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99819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24EAF-C880-4BCE-B550-F72C51741B91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14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669" r:id="rId12"/>
    <p:sldLayoutId id="214748370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t.rcoko65.ru/booklet/index.php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8.jpeg"/><Relationship Id="rId7" Type="http://schemas.openxmlformats.org/officeDocument/2006/relationships/hyperlink" Target="https://datalens.yandex/5jf3vtatrgqkw?tab=p8" TargetMode="External"/><Relationship Id="rId12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5A320D2-6D2A-4417-B8C7-E6F315B2B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264F1607-1BE6-457A-AC57-47D76343EC8F}"/>
              </a:ext>
            </a:extLst>
          </p:cNvPr>
          <p:cNvSpPr/>
          <p:nvPr/>
        </p:nvSpPr>
        <p:spPr>
          <a:xfrm>
            <a:off x="9746" y="2140"/>
            <a:ext cx="8476343" cy="6858001"/>
          </a:xfrm>
          <a:custGeom>
            <a:avLst/>
            <a:gdLst>
              <a:gd name="connsiteX0" fmla="*/ 1 w 6334124"/>
              <a:gd name="connsiteY0" fmla="*/ 0 h 6858001"/>
              <a:gd name="connsiteX1" fmla="*/ 2201458 w 6334124"/>
              <a:gd name="connsiteY1" fmla="*/ 0 h 6858001"/>
              <a:gd name="connsiteX2" fmla="*/ 2201458 w 6334124"/>
              <a:gd name="connsiteY2" fmla="*/ 1 h 6858001"/>
              <a:gd name="connsiteX3" fmla="*/ 6334124 w 6334124"/>
              <a:gd name="connsiteY3" fmla="*/ 1 h 6858001"/>
              <a:gd name="connsiteX4" fmla="*/ 3003125 w 6334124"/>
              <a:gd name="connsiteY4" fmla="*/ 6858001 h 6858001"/>
              <a:gd name="connsiteX5" fmla="*/ 0 w 6334124"/>
              <a:gd name="connsiteY5" fmla="*/ 6858001 h 6858001"/>
              <a:gd name="connsiteX6" fmla="*/ 0 w 6334124"/>
              <a:gd name="connsiteY6" fmla="*/ 4465522 h 6858001"/>
              <a:gd name="connsiteX7" fmla="*/ 1 w 6334124"/>
              <a:gd name="connsiteY7" fmla="*/ 446552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4124" h="6858001">
                <a:moveTo>
                  <a:pt x="1" y="0"/>
                </a:moveTo>
                <a:lnTo>
                  <a:pt x="2201458" y="0"/>
                </a:lnTo>
                <a:lnTo>
                  <a:pt x="2201458" y="1"/>
                </a:lnTo>
                <a:lnTo>
                  <a:pt x="6334124" y="1"/>
                </a:lnTo>
                <a:lnTo>
                  <a:pt x="3003125" y="6858001"/>
                </a:lnTo>
                <a:lnTo>
                  <a:pt x="0" y="6858001"/>
                </a:lnTo>
                <a:lnTo>
                  <a:pt x="0" y="4465522"/>
                </a:lnTo>
                <a:lnTo>
                  <a:pt x="1" y="4465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1" dirty="0"/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2BAA2F91-0234-4C3E-ABE1-596AA2FA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826" y="6432552"/>
            <a:ext cx="2743200" cy="365125"/>
          </a:xfrm>
        </p:spPr>
        <p:txBody>
          <a:bodyPr/>
          <a:lstStyle/>
          <a:p>
            <a:fld id="{86CB4B4D-7CA3-9044-876B-883B54F8677D}" type="slidenum">
              <a:rPr lang="ru-RU"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fld>
            <a:endPara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75443" y="1123788"/>
            <a:ext cx="6156191" cy="4343722"/>
            <a:chOff x="575443" y="709882"/>
            <a:chExt cx="6156191" cy="434372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75443" y="709882"/>
              <a:ext cx="615619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Цифровые сервисы. </a:t>
              </a:r>
              <a:endPara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Мониторинг </a:t>
              </a: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удовлетворенности образованием</a:t>
              </a:r>
              <a:endPara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4E68CF5D-6315-46A0-BA8E-51B7F90261D1}"/>
                </a:ext>
              </a:extLst>
            </p:cNvPr>
            <p:cNvSpPr/>
            <p:nvPr/>
          </p:nvSpPr>
          <p:spPr>
            <a:xfrm>
              <a:off x="575443" y="4468829"/>
              <a:ext cx="394968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3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23758" r="82074" b="48344"/>
          <a:stretch/>
        </p:blipFill>
        <p:spPr>
          <a:xfrm>
            <a:off x="6632725" y="2221080"/>
            <a:ext cx="977664" cy="1119167"/>
          </a:xfrm>
          <a:prstGeom prst="rect">
            <a:avLst/>
          </a:prstGeom>
        </p:spPr>
      </p:pic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B8E37483-241F-4379-8526-571091EF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826" y="6432552"/>
            <a:ext cx="2743200" cy="365125"/>
          </a:xfrm>
        </p:spPr>
        <p:txBody>
          <a:bodyPr/>
          <a:lstStyle/>
          <a:p>
            <a:fld id="{86CB4B4D-7CA3-9044-876B-883B54F8677D}" type="slidenum">
              <a:rPr lang="ru-RU"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fld>
            <a:endPara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" t="1240" r="885"/>
          <a:stretch/>
        </p:blipFill>
        <p:spPr>
          <a:xfrm>
            <a:off x="1682216" y="3548021"/>
            <a:ext cx="1164488" cy="122204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5" y="3519695"/>
            <a:ext cx="1043986" cy="113333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44" y="2166666"/>
            <a:ext cx="1089752" cy="117358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1" y="4923832"/>
            <a:ext cx="1129954" cy="121252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55" y="4949636"/>
            <a:ext cx="1088432" cy="118671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730037" y="247615"/>
            <a:ext cx="2902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ct.rcoko65.ru/booklet/index.php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2" r="63698"/>
          <a:stretch/>
        </p:blipFill>
        <p:spPr>
          <a:xfrm>
            <a:off x="7556501" y="2326528"/>
            <a:ext cx="1012589" cy="95914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4" t="59439" r="26722" b="2017"/>
          <a:stretch/>
        </p:blipFill>
        <p:spPr>
          <a:xfrm>
            <a:off x="9175156" y="2423282"/>
            <a:ext cx="2989384" cy="6012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6" r="24398"/>
          <a:stretch/>
        </p:blipFill>
        <p:spPr>
          <a:xfrm>
            <a:off x="9505025" y="3984294"/>
            <a:ext cx="1918652" cy="1405989"/>
          </a:xfrm>
          <a:prstGeom prst="rect">
            <a:avLst/>
          </a:prstGeom>
        </p:spPr>
      </p:pic>
      <p:cxnSp>
        <p:nvCxnSpPr>
          <p:cNvPr id="37" name="Прямая со стрелкой 36"/>
          <p:cNvCxnSpPr/>
          <p:nvPr/>
        </p:nvCxnSpPr>
        <p:spPr>
          <a:xfrm>
            <a:off x="5708967" y="2749474"/>
            <a:ext cx="112234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t="78464" b="147"/>
          <a:stretch/>
        </p:blipFill>
        <p:spPr>
          <a:xfrm>
            <a:off x="6456103" y="4348207"/>
            <a:ext cx="2483787" cy="398584"/>
          </a:xfrm>
          <a:prstGeom prst="rect">
            <a:avLst/>
          </a:prstGeom>
        </p:spPr>
      </p:pic>
      <p:sp>
        <p:nvSpPr>
          <p:cNvPr id="28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3816732" y="831398"/>
            <a:ext cx="7778306" cy="43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опроса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сервисе обратной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0827" y="1536833"/>
            <a:ext cx="3690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Образование. Развитие.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39953" y="2300318"/>
            <a:ext cx="207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6695878" y="1690378"/>
            <a:ext cx="1920543" cy="43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Выбираем свой муниципалитет и школу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10533918" y="3105616"/>
            <a:ext cx="0" cy="4601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9409396" y="2052730"/>
            <a:ext cx="1920543" cy="253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Выбираем категорию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996179" y="3103024"/>
            <a:ext cx="207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9473394" y="3625827"/>
            <a:ext cx="1920543" cy="253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Проходим опрос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791392" y="2381067"/>
            <a:ext cx="207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>
            <a:stCxn id="26" idx="3"/>
          </p:cNvCxnSpPr>
          <p:nvPr/>
        </p:nvCxnSpPr>
        <p:spPr>
          <a:xfrm>
            <a:off x="8569090" y="2806101"/>
            <a:ext cx="69873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>
            <a:off x="8939890" y="4589673"/>
            <a:ext cx="5877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6533108" y="3701373"/>
            <a:ext cx="2366689" cy="43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Оставляем комментарий/обращение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118081" y="4080557"/>
            <a:ext cx="207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75" y="2187896"/>
            <a:ext cx="1128559" cy="123571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43" name="Прямая со стрелкой 42"/>
          <p:cNvCxnSpPr>
            <a:stCxn id="45" idx="1"/>
          </p:cNvCxnSpPr>
          <p:nvPr/>
        </p:nvCxnSpPr>
        <p:spPr>
          <a:xfrm flipH="1">
            <a:off x="5682389" y="4547499"/>
            <a:ext cx="773714" cy="181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783618" y="4086363"/>
            <a:ext cx="207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02" y="123413"/>
            <a:ext cx="2240070" cy="1470243"/>
          </a:xfrm>
          <a:prstGeom prst="rect">
            <a:avLst/>
          </a:prstGeom>
        </p:spPr>
      </p:pic>
      <p:sp>
        <p:nvSpPr>
          <p:cNvPr id="49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3358015" y="4175020"/>
            <a:ext cx="2543541" cy="62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Ожидаем в социальных сетях информирования о решении вопроса  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763" y="4926350"/>
            <a:ext cx="1176952" cy="1176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053" y="2209329"/>
            <a:ext cx="1697955" cy="1320361"/>
          </a:xfrm>
          <a:prstGeom prst="rect">
            <a:avLst/>
          </a:prstGeom>
        </p:spPr>
      </p:pic>
      <p:sp>
        <p:nvSpPr>
          <p:cNvPr id="44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3492294" y="1530560"/>
            <a:ext cx="3030247" cy="6229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Заходим в личный кабинет в региональной системе ГИС РО, сайт </a:t>
            </a:r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http://ct.rcoko65.ru/booklet/index.php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15247" y="2423353"/>
            <a:ext cx="207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Прямая со стрелкой 56"/>
          <p:cNvCxnSpPr/>
          <p:nvPr/>
        </p:nvCxnSpPr>
        <p:spPr>
          <a:xfrm flipH="1" flipV="1">
            <a:off x="757375" y="2579676"/>
            <a:ext cx="1730644" cy="10778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2730546" y="2579676"/>
            <a:ext cx="1666272" cy="1127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B8E37483-241F-4379-8526-571091EF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826" y="6432552"/>
            <a:ext cx="2743200" cy="365125"/>
          </a:xfrm>
        </p:spPr>
        <p:txBody>
          <a:bodyPr/>
          <a:lstStyle/>
          <a:p>
            <a:fld id="{86CB4B4D-7CA3-9044-876B-883B54F8677D}" type="slidenum">
              <a:rPr lang="ru-RU"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fld>
            <a:endParaRPr lang="ru-RU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2197842" y="-46167"/>
            <a:ext cx="7886706" cy="62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принятия управленческого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220164" y="1443964"/>
            <a:ext cx="171280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643931" y="1517927"/>
            <a:ext cx="933166" cy="12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50" idx="2"/>
          </p:cNvCxnSpPr>
          <p:nvPr/>
        </p:nvCxnSpPr>
        <p:spPr>
          <a:xfrm flipV="1">
            <a:off x="2114943" y="4426894"/>
            <a:ext cx="462154" cy="2288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98059" y="4775191"/>
            <a:ext cx="257862" cy="6995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1583452" y="2823454"/>
            <a:ext cx="2015106" cy="322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1100" b="1" dirty="0" smtClean="0">
                <a:solidFill>
                  <a:srgbClr val="0002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Средний балл по региону</a:t>
            </a:r>
            <a:endParaRPr lang="ru-RU" sz="1100" b="1" dirty="0">
              <a:solidFill>
                <a:srgbClr val="00022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-202020" y="4445753"/>
            <a:ext cx="2690039" cy="393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Результаты опроса</a:t>
            </a:r>
          </a:p>
        </p:txBody>
      </p:sp>
      <p:sp>
        <p:nvSpPr>
          <p:cNvPr id="23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-12671" y="1224019"/>
            <a:ext cx="1845203" cy="49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1400" b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Комментарии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</a:p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тветы на вопросы</a:t>
            </a:r>
          </a:p>
        </p:txBody>
      </p:sp>
      <p:sp>
        <p:nvSpPr>
          <p:cNvPr id="25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6538582" y="2298195"/>
            <a:ext cx="2249793" cy="49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Администрация 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организации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69" y="1370818"/>
            <a:ext cx="328614" cy="308377"/>
          </a:xfrm>
          <a:prstGeom prst="rect">
            <a:avLst/>
          </a:prstGeom>
        </p:spPr>
      </p:pic>
      <p:sp>
        <p:nvSpPr>
          <p:cNvPr id="26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6170875" y="1607613"/>
            <a:ext cx="2331980" cy="62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Муниципальный орган осуществляющий управление в сфере образования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971306" y="1264588"/>
            <a:ext cx="2610" cy="45515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804850" y="1443964"/>
            <a:ext cx="569539" cy="10516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943928" y="2195770"/>
            <a:ext cx="27378" cy="36268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5742152" y="977159"/>
            <a:ext cx="2690039" cy="393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Министерство образования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290" y="1590668"/>
            <a:ext cx="359187" cy="359187"/>
          </a:xfrm>
          <a:prstGeom prst="rect">
            <a:avLst/>
          </a:prstGeom>
        </p:spPr>
      </p:pic>
      <p:sp>
        <p:nvSpPr>
          <p:cNvPr id="42" name="Прямоугольная выноска 41"/>
          <p:cNvSpPr/>
          <p:nvPr/>
        </p:nvSpPr>
        <p:spPr>
          <a:xfrm rot="5400000">
            <a:off x="9183055" y="415035"/>
            <a:ext cx="2167419" cy="2682061"/>
          </a:xfrm>
          <a:prstGeom prst="wedgeRectCallout">
            <a:avLst>
              <a:gd name="adj1" fmla="val -18806"/>
              <a:gd name="adj2" fmla="val 81501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9004812" y="706364"/>
            <a:ext cx="25675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Ответы на вопросы,  комментарии рассмотрены,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управленческое  решение принято. </a:t>
            </a:r>
          </a:p>
          <a:p>
            <a:pPr algn="ctr" defTabSz="1219170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Гражданин информирован о принятом решении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1" b="3338"/>
          <a:stretch/>
        </p:blipFill>
        <p:spPr>
          <a:xfrm>
            <a:off x="125591" y="3151488"/>
            <a:ext cx="1989352" cy="88953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47" y="3525295"/>
            <a:ext cx="1861699" cy="9015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62" y="3131939"/>
            <a:ext cx="1810214" cy="91906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6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2991614" y="2228278"/>
            <a:ext cx="2264969" cy="392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Дашборд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губернатора</a:t>
            </a:r>
          </a:p>
        </p:txBody>
      </p:sp>
      <p:sp>
        <p:nvSpPr>
          <p:cNvPr id="59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22836" y="2216841"/>
            <a:ext cx="2264969" cy="393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Граждане региона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090341" y="2539016"/>
            <a:ext cx="30560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datalens.yandex/5jf3vtatrgqkw?tab=p8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-26166" y="5306852"/>
            <a:ext cx="1858698" cy="676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14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Дашборды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разного уровня управления</a:t>
            </a: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77" y="4778193"/>
            <a:ext cx="2260052" cy="8514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75" y="5306407"/>
            <a:ext cx="2451374" cy="83415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9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4479087" y="5697319"/>
            <a:ext cx="3147627" cy="56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Муниципальный орган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управления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сфере образования</a:t>
            </a: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311879" y="4848097"/>
            <a:ext cx="5930" cy="42608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1990985" y="4393755"/>
            <a:ext cx="2690039" cy="49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Администрация </a:t>
            </a:r>
          </a:p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организации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2" name="Прямая со стрелкой 101"/>
          <p:cNvCxnSpPr/>
          <p:nvPr/>
        </p:nvCxnSpPr>
        <p:spPr>
          <a:xfrm>
            <a:off x="3842800" y="4920719"/>
            <a:ext cx="814656" cy="68884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4232374" y="4148713"/>
            <a:ext cx="2690039" cy="393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Министерство образования</a:t>
            </a: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035" y="3521559"/>
            <a:ext cx="1391290" cy="70030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110" name="Прямая со стрелкой 109"/>
          <p:cNvCxnSpPr/>
          <p:nvPr/>
        </p:nvCxnSpPr>
        <p:spPr>
          <a:xfrm>
            <a:off x="5618071" y="4426894"/>
            <a:ext cx="0" cy="35129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5649500" y="466721"/>
            <a:ext cx="3374731" cy="393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Губернатор Сахалинской области</a:t>
            </a:r>
          </a:p>
        </p:txBody>
      </p:sp>
      <p:cxnSp>
        <p:nvCxnSpPr>
          <p:cNvPr id="124" name="Прямая со стрелкой 123"/>
          <p:cNvCxnSpPr/>
          <p:nvPr/>
        </p:nvCxnSpPr>
        <p:spPr>
          <a:xfrm>
            <a:off x="6968696" y="765419"/>
            <a:ext cx="5220" cy="37542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4365536" y="2774364"/>
            <a:ext cx="3374731" cy="393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Губернатор Сахалинской области</a:t>
            </a:r>
          </a:p>
        </p:txBody>
      </p:sp>
      <p:sp>
        <p:nvSpPr>
          <p:cNvPr id="139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8310379" y="2802474"/>
            <a:ext cx="3679714" cy="393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1600" b="1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Примеры визуализации</a:t>
            </a:r>
            <a:endParaRPr lang="ru-RU" sz="1600" b="1" u="sng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8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1756979" y="6349535"/>
            <a:ext cx="2745765" cy="284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Ответственные в организации</a:t>
            </a:r>
          </a:p>
        </p:txBody>
      </p:sp>
      <p:cxnSp>
        <p:nvCxnSpPr>
          <p:cNvPr id="160" name="Прямая со стрелкой 159"/>
          <p:cNvCxnSpPr/>
          <p:nvPr/>
        </p:nvCxnSpPr>
        <p:spPr>
          <a:xfrm>
            <a:off x="1238546" y="5927882"/>
            <a:ext cx="871968" cy="3642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/>
          <p:nvPr/>
        </p:nvCxnSpPr>
        <p:spPr>
          <a:xfrm>
            <a:off x="5742152" y="3109478"/>
            <a:ext cx="1" cy="44476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Соединительная линия уступом 185"/>
          <p:cNvCxnSpPr/>
          <p:nvPr/>
        </p:nvCxnSpPr>
        <p:spPr>
          <a:xfrm>
            <a:off x="125591" y="2221448"/>
            <a:ext cx="11482208" cy="61832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91"/>
          <p:cNvCxnSpPr/>
          <p:nvPr/>
        </p:nvCxnSpPr>
        <p:spPr>
          <a:xfrm>
            <a:off x="8186298" y="2839775"/>
            <a:ext cx="28337" cy="3425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Прямоугольная выноска 193"/>
          <p:cNvSpPr/>
          <p:nvPr/>
        </p:nvSpPr>
        <p:spPr>
          <a:xfrm rot="5400000">
            <a:off x="6660403" y="3770450"/>
            <a:ext cx="1657374" cy="1202928"/>
          </a:xfrm>
          <a:prstGeom prst="wedgeRectCallout">
            <a:avLst>
              <a:gd name="adj1" fmla="val -17700"/>
              <a:gd name="adj2" fmla="val 68243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TextBox 194"/>
          <p:cNvSpPr txBox="1"/>
          <p:nvPr/>
        </p:nvSpPr>
        <p:spPr>
          <a:xfrm>
            <a:off x="6791009" y="3908059"/>
            <a:ext cx="1379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Приняты </a:t>
            </a:r>
          </a:p>
          <a:p>
            <a:pPr algn="ctr" defTabSz="1219170">
              <a:spcBef>
                <a:spcPct val="0"/>
              </a:spcBef>
              <a:defRPr/>
            </a:pP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меры реагирования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2" name="Рисунок 2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55" y="831525"/>
            <a:ext cx="227566" cy="227566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4" y="2198136"/>
            <a:ext cx="254791" cy="239100"/>
          </a:xfrm>
          <a:prstGeom prst="rect">
            <a:avLst/>
          </a:prstGeom>
        </p:spPr>
      </p:pic>
      <p:sp>
        <p:nvSpPr>
          <p:cNvPr id="63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2292349" y="1200986"/>
            <a:ext cx="2033819" cy="49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Рабочий </a:t>
            </a:r>
            <a:r>
              <a:rPr lang="ru-RU" sz="1400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дашборд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организации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6440" y="3373776"/>
            <a:ext cx="3682922" cy="1268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89" y="5026708"/>
            <a:ext cx="3458847" cy="980294"/>
          </a:xfrm>
          <a:prstGeom prst="rect">
            <a:avLst/>
          </a:prstGeom>
        </p:spPr>
      </p:pic>
      <p:sp>
        <p:nvSpPr>
          <p:cNvPr id="58" name="Shape 89">
            <a:extLst>
              <a:ext uri="{FF2B5EF4-FFF2-40B4-BE49-F238E27FC236}">
                <a16:creationId xmlns:a16="http://schemas.microsoft.com/office/drawing/2014/main" id="{9E761827-B008-4F44-853D-6BA2B4258923}"/>
              </a:ext>
            </a:extLst>
          </p:cNvPr>
          <p:cNvSpPr/>
          <p:nvPr/>
        </p:nvSpPr>
        <p:spPr>
          <a:xfrm>
            <a:off x="3843160" y="778403"/>
            <a:ext cx="2033819" cy="49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algn="ctr" defTabSz="1219170">
              <a:spcBef>
                <a:spcPct val="0"/>
              </a:spcBef>
              <a:buClrTx/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Ответственный за работу с сервисом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7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overment 2022">
      <a:dk1>
        <a:srgbClr val="04122A"/>
      </a:dk1>
      <a:lt1>
        <a:sysClr val="window" lastClr="FFFFFF"/>
      </a:lt1>
      <a:dk2>
        <a:srgbClr val="051367"/>
      </a:dk2>
      <a:lt2>
        <a:srgbClr val="FFFFFF"/>
      </a:lt2>
      <a:accent1>
        <a:srgbClr val="7FB5FF"/>
      </a:accent1>
      <a:accent2>
        <a:srgbClr val="2D31FA"/>
      </a:accent2>
      <a:accent3>
        <a:srgbClr val="1363E9"/>
      </a:accent3>
      <a:accent4>
        <a:srgbClr val="5D8BF4"/>
      </a:accent4>
      <a:accent5>
        <a:srgbClr val="47B5FF"/>
      </a:accent5>
      <a:accent6>
        <a:srgbClr val="DFF6FF"/>
      </a:accent6>
      <a:hlink>
        <a:srgbClr val="47B5FF"/>
      </a:hlink>
      <a:folHlink>
        <a:srgbClr val="8C8C8C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30717</TotalTime>
  <Words>148</Words>
  <Application>Microsoft Office PowerPoint</Application>
  <PresentationFormat>Широкоэкранный</PresentationFormat>
  <Paragraphs>49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Golos Text</vt:lpstr>
      <vt:lpstr>Rosatom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Будылёва Е. Ю.</cp:lastModifiedBy>
  <cp:revision>552</cp:revision>
  <cp:lastPrinted>2021-03-17T09:01:35Z</cp:lastPrinted>
  <dcterms:modified xsi:type="dcterms:W3CDTF">2023-05-18T06:41:21Z</dcterms:modified>
</cp:coreProperties>
</file>