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93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36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97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33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2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18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55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6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4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6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2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C2BC7-D9B7-4B56-8DCF-561D2AA33559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336-6173-45AA-80CA-5081E890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13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29.PNG"/><Relationship Id="rId2" Type="http://schemas.openxmlformats.org/officeDocument/2006/relationships/hyperlink" Target="http://ct.rcoko65.ru/bookl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0.jpe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29.PNG"/><Relationship Id="rId10" Type="http://schemas.openxmlformats.org/officeDocument/2006/relationships/image" Target="../media/image37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86" y="5103160"/>
            <a:ext cx="444869" cy="44486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3D121B-B8D6-9987-1C92-82B626CB4AB9}"/>
              </a:ext>
            </a:extLst>
          </p:cNvPr>
          <p:cNvSpPr/>
          <p:nvPr/>
        </p:nvSpPr>
        <p:spPr>
          <a:xfrm>
            <a:off x="2975923" y="8301"/>
            <a:ext cx="5663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Проект «Школа-социальный магнит»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9C7EEA-3449-8EB7-D6E9-8829950E8B9A}"/>
              </a:ext>
            </a:extLst>
          </p:cNvPr>
          <p:cNvSpPr txBox="1"/>
          <p:nvPr/>
        </p:nvSpPr>
        <p:spPr>
          <a:xfrm>
            <a:off x="10544266" y="1744484"/>
            <a:ext cx="1567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Директор </a:t>
            </a:r>
          </a:p>
          <a:p>
            <a:pPr algn="ctr"/>
            <a:r>
              <a:rPr lang="ru-RU" sz="1400" b="1" dirty="0"/>
              <a:t>школы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2B521CD-B570-47C0-57D8-230E46051371}"/>
              </a:ext>
            </a:extLst>
          </p:cNvPr>
          <p:cNvGrpSpPr/>
          <p:nvPr/>
        </p:nvGrpSpPr>
        <p:grpSpPr>
          <a:xfrm>
            <a:off x="7866182" y="1139216"/>
            <a:ext cx="4034714" cy="1102576"/>
            <a:chOff x="2751871" y="1030126"/>
            <a:chExt cx="4392641" cy="142082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0F7556-264E-56A7-2397-681E27DA6691}"/>
                </a:ext>
              </a:extLst>
            </p:cNvPr>
            <p:cNvSpPr txBox="1"/>
            <p:nvPr/>
          </p:nvSpPr>
          <p:spPr>
            <a:xfrm>
              <a:off x="4093988" y="1776350"/>
              <a:ext cx="1719822" cy="674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Представитель спорта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121239E-0618-B0BA-2AC1-B316213D3C84}"/>
                </a:ext>
              </a:extLst>
            </p:cNvPr>
            <p:cNvSpPr txBox="1"/>
            <p:nvPr/>
          </p:nvSpPr>
          <p:spPr>
            <a:xfrm>
              <a:off x="2771931" y="1902237"/>
              <a:ext cx="1200415" cy="39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Заявитель</a:t>
              </a:r>
            </a:p>
          </p:txBody>
        </p:sp>
        <p:pic>
          <p:nvPicPr>
            <p:cNvPr id="9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  <a:extLst>
                <a:ext uri="{FF2B5EF4-FFF2-40B4-BE49-F238E27FC236}">
                  <a16:creationId xmlns:a16="http://schemas.microsoft.com/office/drawing/2014/main" id="{3FE3AE7E-A86F-6F99-9A1D-57FA9AD136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0352" y="1043157"/>
              <a:ext cx="660903" cy="88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Скругленный прямоугольник 50">
              <a:extLst>
                <a:ext uri="{FF2B5EF4-FFF2-40B4-BE49-F238E27FC236}">
                  <a16:creationId xmlns:a16="http://schemas.microsoft.com/office/drawing/2014/main" id="{604E0030-F289-CD84-C136-7F43E334FD9D}"/>
                </a:ext>
              </a:extLst>
            </p:cNvPr>
            <p:cNvSpPr/>
            <p:nvPr/>
          </p:nvSpPr>
          <p:spPr>
            <a:xfrm>
              <a:off x="2751871" y="1030126"/>
              <a:ext cx="4392641" cy="142082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5F296B3-D235-FCBE-EECD-C285283C50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0632" y="1081894"/>
              <a:ext cx="792500" cy="79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B7369E4C-7EA1-45CB-AAC3-AA9B8862E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2288" y="1089958"/>
              <a:ext cx="739583" cy="776372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453289" y="3532104"/>
            <a:ext cx="225828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/>
              <a:t>Подача заявки </a:t>
            </a:r>
            <a:r>
              <a:rPr lang="ru-RU" sz="1100" b="1" i="1" dirty="0" smtClean="0"/>
              <a:t>через</a:t>
            </a:r>
            <a:endParaRPr lang="ru-RU" sz="1100" b="1" i="1" dirty="0"/>
          </a:p>
          <a:p>
            <a:pPr algn="ctr"/>
            <a:r>
              <a:rPr lang="ru-RU" sz="1100" b="1" i="1" dirty="0"/>
              <a:t> цифровой сервис  </a:t>
            </a:r>
          </a:p>
          <a:p>
            <a:pPr algn="ctr"/>
            <a:r>
              <a:rPr lang="ru-RU" sz="1100" b="1" i="1" dirty="0"/>
              <a:t>«Школа-социальный магнит» </a:t>
            </a:r>
            <a:r>
              <a:rPr lang="ru-RU" sz="1100" b="1" i="1" dirty="0">
                <a:solidFill>
                  <a:srgbClr val="0070C0"/>
                </a:solidFill>
              </a:rPr>
              <a:t>(</a:t>
            </a:r>
            <a:r>
              <a:rPr lang="ru-RU" sz="1100" b="1" u="sng" dirty="0">
                <a:solidFill>
                  <a:srgbClr val="0070C0"/>
                </a:solidFill>
              </a:rPr>
              <a:t>не менее чем за </a:t>
            </a:r>
            <a:r>
              <a:rPr lang="ru-RU" sz="1100" b="1" u="sng" dirty="0" smtClean="0">
                <a:solidFill>
                  <a:srgbClr val="0070C0"/>
                </a:solidFill>
              </a:rPr>
              <a:t>два </a:t>
            </a:r>
            <a:r>
              <a:rPr lang="ru-RU" sz="1100" b="1" u="sng" dirty="0">
                <a:solidFill>
                  <a:srgbClr val="0070C0"/>
                </a:solidFill>
              </a:rPr>
              <a:t>дня до даты посещения</a:t>
            </a:r>
            <a:r>
              <a:rPr lang="ru-RU" sz="1100" b="1" i="1" dirty="0">
                <a:solidFill>
                  <a:srgbClr val="0070C0"/>
                </a:solidFill>
              </a:rPr>
              <a:t>)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26E5A74-4FA6-8FDD-9B37-77114E96C3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183" y="4285099"/>
            <a:ext cx="572514" cy="57251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3029041" y="4108349"/>
            <a:ext cx="18425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/>
              <a:t>П</a:t>
            </a:r>
            <a:r>
              <a:rPr lang="ru-RU" sz="1200" b="1" i="1" dirty="0" smtClean="0"/>
              <a:t>одтверждение</a:t>
            </a:r>
            <a:endParaRPr lang="ru-RU" sz="1200" b="1" i="1" dirty="0"/>
          </a:p>
          <a:p>
            <a:pPr algn="ctr"/>
            <a:r>
              <a:rPr lang="ru-RU" sz="1200" b="1" i="1" dirty="0"/>
              <a:t> </a:t>
            </a:r>
            <a:r>
              <a:rPr lang="ru-RU" sz="1200" b="1" i="1" dirty="0" smtClean="0"/>
              <a:t>бронирования в сервисе и направление уведомления на указанный адрес электронной почты или номер телефона</a:t>
            </a:r>
            <a:endParaRPr lang="ru-RU" sz="1200" b="1" i="1" dirty="0"/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2062480" y="2806547"/>
            <a:ext cx="1098767" cy="796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BA1748-729F-6CFA-CAA7-C27FF41060D1}"/>
              </a:ext>
            </a:extLst>
          </p:cNvPr>
          <p:cNvSpPr txBox="1"/>
          <p:nvPr/>
        </p:nvSpPr>
        <p:spPr>
          <a:xfrm>
            <a:off x="5577345" y="4131498"/>
            <a:ext cx="2225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Оформление</a:t>
            </a:r>
          </a:p>
          <a:p>
            <a:pPr algn="ctr"/>
            <a:r>
              <a:rPr lang="ru-RU" sz="1200" b="1" i="1" dirty="0"/>
              <a:t>д</a:t>
            </a:r>
            <a:r>
              <a:rPr lang="ru-RU" sz="1200" b="1" i="1" dirty="0" smtClean="0"/>
              <a:t>оговора (за </a:t>
            </a:r>
            <a:r>
              <a:rPr lang="en-US" sz="1200" b="1" i="1" dirty="0" smtClean="0"/>
              <a:t>3</a:t>
            </a:r>
            <a:r>
              <a:rPr lang="ru-RU" sz="1200" b="1" i="1" dirty="0" smtClean="0"/>
              <a:t>0 мин до начала тренировки).</a:t>
            </a:r>
          </a:p>
          <a:p>
            <a:pPr algn="ctr"/>
            <a:r>
              <a:rPr lang="ru-RU" sz="1200" b="1" i="1" dirty="0"/>
              <a:t>Т</a:t>
            </a:r>
            <a:r>
              <a:rPr lang="ru-RU" sz="1200" b="1" i="1" dirty="0" smtClean="0"/>
              <a:t>ренировка</a:t>
            </a:r>
            <a:endParaRPr lang="ru-RU" sz="1200" b="1" i="1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E21A245-E47B-73B8-50CE-BB8EBF8731AC}"/>
              </a:ext>
            </a:extLst>
          </p:cNvPr>
          <p:cNvSpPr/>
          <p:nvPr/>
        </p:nvSpPr>
        <p:spPr>
          <a:xfrm>
            <a:off x="1169063" y="1277361"/>
            <a:ext cx="6555324" cy="830997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Алгоритм </a:t>
            </a:r>
            <a:r>
              <a:rPr lang="ru-RU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взаимодействия с использованием    цифрового сервиса</a:t>
            </a:r>
            <a:endParaRPr lang="ru-RU" sz="2400" b="1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F5AF5FAC-67A6-B068-0CA3-90C3D4CD6B93}"/>
              </a:ext>
            </a:extLst>
          </p:cNvPr>
          <p:cNvSpPr txBox="1"/>
          <p:nvPr/>
        </p:nvSpPr>
        <p:spPr>
          <a:xfrm>
            <a:off x="415795" y="459355"/>
            <a:ext cx="112751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222222"/>
                </a:solidFill>
                <a:effectLst/>
              </a:rPr>
              <a:t>«Школа – социальный магнит» </a:t>
            </a:r>
            <a:r>
              <a:rPr lang="ru-RU" sz="1600" b="0" i="0" dirty="0">
                <a:solidFill>
                  <a:srgbClr val="222222"/>
                </a:solidFill>
                <a:effectLst/>
              </a:rPr>
              <a:t>это возможность для жителей Сахалинской области </a:t>
            </a:r>
            <a:r>
              <a:rPr lang="ru-RU" sz="1600" b="0" i="0" dirty="0" smtClean="0">
                <a:solidFill>
                  <a:srgbClr val="222222"/>
                </a:solidFill>
                <a:effectLst/>
              </a:rPr>
              <a:t>бронирования </a:t>
            </a:r>
            <a:r>
              <a:rPr lang="ru-RU" sz="1600" b="0" i="0" dirty="0">
                <a:solidFill>
                  <a:srgbClr val="222222"/>
                </a:solidFill>
                <a:effectLst/>
              </a:rPr>
              <a:t>площадок учреждений образования, спорта, культуры для проведения общественно-полезных мероприятий</a:t>
            </a:r>
            <a:endParaRPr lang="ru-RU" sz="1600" dirty="0"/>
          </a:p>
        </p:txBody>
      </p:sp>
      <p:pic>
        <p:nvPicPr>
          <p:cNvPr id="1047" name="Рисунок 1046">
            <a:extLst>
              <a:ext uri="{FF2B5EF4-FFF2-40B4-BE49-F238E27FC236}">
                <a16:creationId xmlns:a16="http://schemas.microsoft.com/office/drawing/2014/main" id="{3CF1DF1F-4D5F-DB9B-4D33-2066DFA423E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763" y="5665104"/>
            <a:ext cx="995005" cy="808689"/>
          </a:xfrm>
          <a:prstGeom prst="rect">
            <a:avLst/>
          </a:prstGeom>
        </p:spPr>
      </p:pic>
      <p:pic>
        <p:nvPicPr>
          <p:cNvPr id="1043" name="Рисунок 1042">
            <a:extLst>
              <a:ext uri="{FF2B5EF4-FFF2-40B4-BE49-F238E27FC236}">
                <a16:creationId xmlns:a16="http://schemas.microsoft.com/office/drawing/2014/main" id="{23565F85-2EAB-CC79-4332-1031AFEB96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66" y="6105532"/>
            <a:ext cx="723547" cy="625279"/>
          </a:xfrm>
          <a:prstGeom prst="rect">
            <a:avLst/>
          </a:prstGeom>
        </p:spPr>
      </p:pic>
      <p:pic>
        <p:nvPicPr>
          <p:cNvPr id="1045" name="Рисунок 1044">
            <a:extLst>
              <a:ext uri="{FF2B5EF4-FFF2-40B4-BE49-F238E27FC236}">
                <a16:creationId xmlns:a16="http://schemas.microsoft.com/office/drawing/2014/main" id="{15811986-6A48-8571-FF7C-EFAD16EE8F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398" y="5793874"/>
            <a:ext cx="842708" cy="761084"/>
          </a:xfrm>
          <a:prstGeom prst="rect">
            <a:avLst/>
          </a:prstGeom>
        </p:spPr>
      </p:pic>
      <p:cxnSp>
        <p:nvCxnSpPr>
          <p:cNvPr id="1049" name="Прямая со стрелкой 1048">
            <a:extLst>
              <a:ext uri="{FF2B5EF4-FFF2-40B4-BE49-F238E27FC236}">
                <a16:creationId xmlns:a16="http://schemas.microsoft.com/office/drawing/2014/main" id="{7A167DAA-BAB4-5F82-9F02-73F425CCC02B}"/>
              </a:ext>
            </a:extLst>
          </p:cNvPr>
          <p:cNvCxnSpPr>
            <a:cxnSpLocks/>
          </p:cNvCxnSpPr>
          <p:nvPr/>
        </p:nvCxnSpPr>
        <p:spPr>
          <a:xfrm flipV="1">
            <a:off x="1340104" y="6473793"/>
            <a:ext cx="6544503" cy="92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TextBox 1049">
            <a:extLst>
              <a:ext uri="{FF2B5EF4-FFF2-40B4-BE49-F238E27FC236}">
                <a16:creationId xmlns:a16="http://schemas.microsoft.com/office/drawing/2014/main" id="{A7D09F9A-8444-E133-235A-F73363BF1B24}"/>
              </a:ext>
            </a:extLst>
          </p:cNvPr>
          <p:cNvSpPr txBox="1"/>
          <p:nvPr/>
        </p:nvSpPr>
        <p:spPr>
          <a:xfrm>
            <a:off x="3910711" y="6487350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48 часов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1051" name="Блок-схема: узел 1050">
            <a:extLst>
              <a:ext uri="{FF2B5EF4-FFF2-40B4-BE49-F238E27FC236}">
                <a16:creationId xmlns:a16="http://schemas.microsoft.com/office/drawing/2014/main" id="{9A43EED3-30BC-A78B-029D-20F58C2FD8D7}"/>
              </a:ext>
            </a:extLst>
          </p:cNvPr>
          <p:cNvSpPr/>
          <p:nvPr/>
        </p:nvSpPr>
        <p:spPr>
          <a:xfrm>
            <a:off x="1316983" y="6424279"/>
            <a:ext cx="150511" cy="1084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63" name="Группа 1062">
            <a:extLst>
              <a:ext uri="{FF2B5EF4-FFF2-40B4-BE49-F238E27FC236}">
                <a16:creationId xmlns:a16="http://schemas.microsoft.com/office/drawing/2014/main" id="{849EA69D-7D4B-439A-BFC7-DFCEA79A3596}"/>
              </a:ext>
            </a:extLst>
          </p:cNvPr>
          <p:cNvGrpSpPr/>
          <p:nvPr/>
        </p:nvGrpSpPr>
        <p:grpSpPr>
          <a:xfrm>
            <a:off x="567835" y="2587013"/>
            <a:ext cx="1237865" cy="369981"/>
            <a:chOff x="2906417" y="4215532"/>
            <a:chExt cx="1237865" cy="369981"/>
          </a:xfrm>
        </p:grpSpPr>
        <p:sp>
          <p:nvSpPr>
            <p:cNvPr id="1061" name="Овал 1060">
              <a:extLst>
                <a:ext uri="{FF2B5EF4-FFF2-40B4-BE49-F238E27FC236}">
                  <a16:creationId xmlns:a16="http://schemas.microsoft.com/office/drawing/2014/main" id="{C91DEFC9-8C74-06DD-0D63-447033C80D1B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2" name="TextBox 1061">
              <a:extLst>
                <a:ext uri="{FF2B5EF4-FFF2-40B4-BE49-F238E27FC236}">
                  <a16:creationId xmlns:a16="http://schemas.microsoft.com/office/drawing/2014/main" id="{AAAE5A7E-54F9-11ED-4E17-D506C6A9CD44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1</a:t>
              </a:r>
            </a:p>
          </p:txBody>
        </p:sp>
      </p:grpSp>
      <p:grpSp>
        <p:nvGrpSpPr>
          <p:cNvPr id="1064" name="Группа 1063">
            <a:extLst>
              <a:ext uri="{FF2B5EF4-FFF2-40B4-BE49-F238E27FC236}">
                <a16:creationId xmlns:a16="http://schemas.microsoft.com/office/drawing/2014/main" id="{4AF1D276-C2B7-D1F3-A670-D9507F28C421}"/>
              </a:ext>
            </a:extLst>
          </p:cNvPr>
          <p:cNvGrpSpPr/>
          <p:nvPr/>
        </p:nvGrpSpPr>
        <p:grpSpPr>
          <a:xfrm>
            <a:off x="3367819" y="2594325"/>
            <a:ext cx="1237865" cy="369981"/>
            <a:chOff x="2906417" y="4215532"/>
            <a:chExt cx="1237865" cy="369981"/>
          </a:xfrm>
        </p:grpSpPr>
        <p:sp>
          <p:nvSpPr>
            <p:cNvPr id="1065" name="Овал 1064">
              <a:extLst>
                <a:ext uri="{FF2B5EF4-FFF2-40B4-BE49-F238E27FC236}">
                  <a16:creationId xmlns:a16="http://schemas.microsoft.com/office/drawing/2014/main" id="{684AF269-579D-A005-714E-5A981E5FBAEC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6" name="TextBox 1065">
              <a:extLst>
                <a:ext uri="{FF2B5EF4-FFF2-40B4-BE49-F238E27FC236}">
                  <a16:creationId xmlns:a16="http://schemas.microsoft.com/office/drawing/2014/main" id="{B5F0A257-5ECB-E0F7-E9AA-78441547605A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2</a:t>
              </a:r>
            </a:p>
          </p:txBody>
        </p:sp>
      </p:grpSp>
      <p:grpSp>
        <p:nvGrpSpPr>
          <p:cNvPr id="1067" name="Группа 1066">
            <a:extLst>
              <a:ext uri="{FF2B5EF4-FFF2-40B4-BE49-F238E27FC236}">
                <a16:creationId xmlns:a16="http://schemas.microsoft.com/office/drawing/2014/main" id="{F1C628E4-FF07-CF1D-765C-87C2314AB567}"/>
              </a:ext>
            </a:extLst>
          </p:cNvPr>
          <p:cNvGrpSpPr/>
          <p:nvPr/>
        </p:nvGrpSpPr>
        <p:grpSpPr>
          <a:xfrm>
            <a:off x="6227748" y="2612020"/>
            <a:ext cx="1348309" cy="400837"/>
            <a:chOff x="2906417" y="4215532"/>
            <a:chExt cx="1237865" cy="36875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068" name="Овал 1067">
              <a:extLst>
                <a:ext uri="{FF2B5EF4-FFF2-40B4-BE49-F238E27FC236}">
                  <a16:creationId xmlns:a16="http://schemas.microsoft.com/office/drawing/2014/main" id="{7D20B3E4-D4E0-44D8-AE7D-75190A28559A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9" name="TextBox 1068">
              <a:extLst>
                <a:ext uri="{FF2B5EF4-FFF2-40B4-BE49-F238E27FC236}">
                  <a16:creationId xmlns:a16="http://schemas.microsoft.com/office/drawing/2014/main" id="{02341214-4FD7-7D0B-B002-DF4008BC356F}"/>
                </a:ext>
              </a:extLst>
            </p:cNvPr>
            <p:cNvSpPr txBox="1"/>
            <p:nvPr/>
          </p:nvSpPr>
          <p:spPr>
            <a:xfrm>
              <a:off x="3239031" y="4267770"/>
              <a:ext cx="675236" cy="2607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3</a:t>
              </a:r>
            </a:p>
          </p:txBody>
        </p:sp>
      </p:grpSp>
      <p:grpSp>
        <p:nvGrpSpPr>
          <p:cNvPr id="1070" name="Группа 1069">
            <a:extLst>
              <a:ext uri="{FF2B5EF4-FFF2-40B4-BE49-F238E27FC236}">
                <a16:creationId xmlns:a16="http://schemas.microsoft.com/office/drawing/2014/main" id="{45C1E3C5-FE3A-C867-A19D-2D59E5D062E5}"/>
              </a:ext>
            </a:extLst>
          </p:cNvPr>
          <p:cNvGrpSpPr/>
          <p:nvPr/>
        </p:nvGrpSpPr>
        <p:grpSpPr>
          <a:xfrm>
            <a:off x="9561357" y="2621953"/>
            <a:ext cx="1237865" cy="369981"/>
            <a:chOff x="2906417" y="4215532"/>
            <a:chExt cx="1237865" cy="369981"/>
          </a:xfrm>
        </p:grpSpPr>
        <p:sp>
          <p:nvSpPr>
            <p:cNvPr id="1071" name="Овал 1070">
              <a:extLst>
                <a:ext uri="{FF2B5EF4-FFF2-40B4-BE49-F238E27FC236}">
                  <a16:creationId xmlns:a16="http://schemas.microsoft.com/office/drawing/2014/main" id="{3C46964A-68BA-26ED-2D5C-AC6AC43D398C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2" name="TextBox 1071">
              <a:extLst>
                <a:ext uri="{FF2B5EF4-FFF2-40B4-BE49-F238E27FC236}">
                  <a16:creationId xmlns:a16="http://schemas.microsoft.com/office/drawing/2014/main" id="{1FCA56C8-A7DA-C7C0-72DB-46AD515DAF4F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4</a:t>
              </a:r>
            </a:p>
          </p:txBody>
        </p:sp>
      </p:grpSp>
      <p:pic>
        <p:nvPicPr>
          <p:cNvPr id="1085" name="Рисунок 1084">
            <a:extLst>
              <a:ext uri="{FF2B5EF4-FFF2-40B4-BE49-F238E27FC236}">
                <a16:creationId xmlns:a16="http://schemas.microsoft.com/office/drawing/2014/main" id="{3A7C6557-0B3B-53E1-6488-72F6F8ABD1C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91" y="3325905"/>
            <a:ext cx="659396" cy="692196"/>
          </a:xfrm>
          <a:prstGeom prst="rect">
            <a:avLst/>
          </a:prstGeom>
        </p:spPr>
      </p:pic>
      <p:pic>
        <p:nvPicPr>
          <p:cNvPr id="1087" name="Picture 14">
            <a:extLst>
              <a:ext uri="{FF2B5EF4-FFF2-40B4-BE49-F238E27FC236}">
                <a16:creationId xmlns:a16="http://schemas.microsoft.com/office/drawing/2014/main" id="{62345926-CA25-FACA-5AFC-C9CEDB22F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646" y="3367602"/>
            <a:ext cx="571137" cy="57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<a:extLst>
              <a:ext uri="{FF2B5EF4-FFF2-40B4-BE49-F238E27FC236}">
                <a16:creationId xmlns:a16="http://schemas.microsoft.com/office/drawing/2014/main" id="{3F72BB39-F5DD-DC19-23E3-9D8D2B12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350" y="3125783"/>
            <a:ext cx="575621" cy="76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18">
            <a:extLst>
              <a:ext uri="{FF2B5EF4-FFF2-40B4-BE49-F238E27FC236}">
                <a16:creationId xmlns:a16="http://schemas.microsoft.com/office/drawing/2014/main" id="{FEBE87C0-B9FD-EA1F-41A1-F1FDCF1CF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95" y="3125783"/>
            <a:ext cx="392066" cy="39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7" name="Рисунок 1096">
            <a:extLst>
              <a:ext uri="{FF2B5EF4-FFF2-40B4-BE49-F238E27FC236}">
                <a16:creationId xmlns:a16="http://schemas.microsoft.com/office/drawing/2014/main" id="{0C94FC73-9FFC-EB58-3B00-44460F2A42D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678" y="3325905"/>
            <a:ext cx="571976" cy="600427"/>
          </a:xfrm>
          <a:prstGeom prst="rect">
            <a:avLst/>
          </a:prstGeom>
        </p:spPr>
      </p:pic>
      <p:pic>
        <p:nvPicPr>
          <p:cNvPr id="1098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<a:extLst>
              <a:ext uri="{FF2B5EF4-FFF2-40B4-BE49-F238E27FC236}">
                <a16:creationId xmlns:a16="http://schemas.microsoft.com/office/drawing/2014/main" id="{E25A193D-EDB8-CBD2-C54C-0A49C2C6D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854" y="3329517"/>
            <a:ext cx="548689" cy="73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24">
            <a:extLst>
              <a:ext uri="{FF2B5EF4-FFF2-40B4-BE49-F238E27FC236}">
                <a16:creationId xmlns:a16="http://schemas.microsoft.com/office/drawing/2014/main" id="{3A8A65C3-71B3-37F3-9822-2F2DFFF5C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637" y="5037500"/>
            <a:ext cx="1046749" cy="48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3" name="Прямая соединительная линия 1102">
            <a:extLst>
              <a:ext uri="{FF2B5EF4-FFF2-40B4-BE49-F238E27FC236}">
                <a16:creationId xmlns:a16="http://schemas.microsoft.com/office/drawing/2014/main" id="{F657B62F-3BD1-E1BC-8589-65B22C981099}"/>
              </a:ext>
            </a:extLst>
          </p:cNvPr>
          <p:cNvCxnSpPr>
            <a:cxnSpLocks/>
          </p:cNvCxnSpPr>
          <p:nvPr/>
        </p:nvCxnSpPr>
        <p:spPr>
          <a:xfrm>
            <a:off x="2674793" y="3277124"/>
            <a:ext cx="0" cy="22342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8" name="Прямая соединительная линия 1117">
            <a:extLst>
              <a:ext uri="{FF2B5EF4-FFF2-40B4-BE49-F238E27FC236}">
                <a16:creationId xmlns:a16="http://schemas.microsoft.com/office/drawing/2014/main" id="{9E187A96-C8E6-7314-649D-E00FA4235602}"/>
              </a:ext>
            </a:extLst>
          </p:cNvPr>
          <p:cNvCxnSpPr>
            <a:cxnSpLocks/>
          </p:cNvCxnSpPr>
          <p:nvPr/>
        </p:nvCxnSpPr>
        <p:spPr>
          <a:xfrm>
            <a:off x="5134111" y="3224741"/>
            <a:ext cx="0" cy="22342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9" name="Прямая со стрелкой 1118">
            <a:extLst>
              <a:ext uri="{FF2B5EF4-FFF2-40B4-BE49-F238E27FC236}">
                <a16:creationId xmlns:a16="http://schemas.microsoft.com/office/drawing/2014/main" id="{A64A46DB-47B9-C8CE-9B1F-82DA227BBCE2}"/>
              </a:ext>
            </a:extLst>
          </p:cNvPr>
          <p:cNvCxnSpPr>
            <a:cxnSpLocks/>
          </p:cNvCxnSpPr>
          <p:nvPr/>
        </p:nvCxnSpPr>
        <p:spPr>
          <a:xfrm>
            <a:off x="4907221" y="2792222"/>
            <a:ext cx="983089" cy="5613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Прямая со стрелкой 1119">
            <a:extLst>
              <a:ext uri="{FF2B5EF4-FFF2-40B4-BE49-F238E27FC236}">
                <a16:creationId xmlns:a16="http://schemas.microsoft.com/office/drawing/2014/main" id="{BCE78F79-406F-41A2-CFB7-5838B44FE641}"/>
              </a:ext>
            </a:extLst>
          </p:cNvPr>
          <p:cNvCxnSpPr>
            <a:cxnSpLocks/>
          </p:cNvCxnSpPr>
          <p:nvPr/>
        </p:nvCxnSpPr>
        <p:spPr>
          <a:xfrm>
            <a:off x="8193615" y="2790179"/>
            <a:ext cx="1030304" cy="1035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1" name="Прямая соединительная линия 1120">
            <a:extLst>
              <a:ext uri="{FF2B5EF4-FFF2-40B4-BE49-F238E27FC236}">
                <a16:creationId xmlns:a16="http://schemas.microsoft.com/office/drawing/2014/main" id="{717FD382-E888-D0E0-2C2D-84AF1277254A}"/>
              </a:ext>
            </a:extLst>
          </p:cNvPr>
          <p:cNvCxnSpPr>
            <a:cxnSpLocks/>
          </p:cNvCxnSpPr>
          <p:nvPr/>
        </p:nvCxnSpPr>
        <p:spPr>
          <a:xfrm>
            <a:off x="7866182" y="3255661"/>
            <a:ext cx="0" cy="22342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10062B4F-FD65-7432-D5A0-0816EDBEF57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2" y="3224741"/>
            <a:ext cx="571976" cy="600427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270143" y="5005378"/>
            <a:ext cx="2324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Информирование о поступлении</a:t>
            </a:r>
            <a:endParaRPr lang="ru-RU" sz="1200" b="1" i="1" dirty="0"/>
          </a:p>
          <a:p>
            <a:pPr algn="ctr"/>
            <a:r>
              <a:rPr lang="ru-RU" sz="1200" b="1" i="1" dirty="0"/>
              <a:t> заявки</a:t>
            </a:r>
          </a:p>
        </p:txBody>
      </p:sp>
      <p:pic>
        <p:nvPicPr>
          <p:cNvPr id="64" name="Picture 20">
            <a:extLst>
              <a:ext uri="{FF2B5EF4-FFF2-40B4-BE49-F238E27FC236}">
                <a16:creationId xmlns:a16="http://schemas.microsoft.com/office/drawing/2014/main" id="{0E1553F2-6C47-5DBC-BCB5-ED191854A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797" y="3311086"/>
            <a:ext cx="606234" cy="55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<a:extLst>
              <a:ext uri="{FF2B5EF4-FFF2-40B4-BE49-F238E27FC236}">
                <a16:creationId xmlns:a16="http://schemas.microsoft.com/office/drawing/2014/main" id="{E25A193D-EDB8-CBD2-C54C-0A49C2C6D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816" y="3220854"/>
            <a:ext cx="548689" cy="73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90E22A91-D7AF-141D-2EFB-76FB9CCBB0A7}"/>
              </a:ext>
            </a:extLst>
          </p:cNvPr>
          <p:cNvSpPr txBox="1"/>
          <p:nvPr/>
        </p:nvSpPr>
        <p:spPr>
          <a:xfrm>
            <a:off x="7908695" y="4023719"/>
            <a:ext cx="235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/>
              <a:t>Отметка в цифровом сервисе  </a:t>
            </a:r>
          </a:p>
          <a:p>
            <a:pPr algn="ctr"/>
            <a:r>
              <a:rPr lang="ru-RU" sz="1200" b="1" i="1" dirty="0"/>
              <a:t>«Школа-социальный магнит» </a:t>
            </a:r>
          </a:p>
          <a:p>
            <a:pPr algn="ctr"/>
            <a:r>
              <a:rPr lang="ru-RU" sz="1200" b="1" i="1" dirty="0" smtClean="0"/>
              <a:t> о количественном </a:t>
            </a:r>
          </a:p>
          <a:p>
            <a:pPr algn="ctr"/>
            <a:r>
              <a:rPr lang="ru-RU" sz="1200" b="1" i="1" dirty="0" smtClean="0"/>
              <a:t>посещении зала</a:t>
            </a:r>
            <a:endParaRPr lang="ru-RU" sz="1200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8220353" y="3152486"/>
            <a:ext cx="831128" cy="831128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9959457" y="4591522"/>
            <a:ext cx="2219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/>
              <a:t>Информация о посещении доступна на публичном </a:t>
            </a:r>
            <a:r>
              <a:rPr lang="ru-RU" sz="1200" b="1" i="1" dirty="0" err="1"/>
              <a:t>дашборде</a:t>
            </a:r>
            <a:endParaRPr lang="ru-RU" sz="1200" b="1" i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" t="9780" r="5373" b="10228"/>
          <a:stretch/>
        </p:blipFill>
        <p:spPr>
          <a:xfrm rot="10800000" flipH="1" flipV="1">
            <a:off x="173955" y="5029182"/>
            <a:ext cx="483680" cy="241996"/>
          </a:xfrm>
          <a:prstGeom prst="rect">
            <a:avLst/>
          </a:prstGeom>
        </p:spPr>
      </p:pic>
      <p:pic>
        <p:nvPicPr>
          <p:cNvPr id="85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<a:extLst>
              <a:ext uri="{FF2B5EF4-FFF2-40B4-BE49-F238E27FC236}">
                <a16:creationId xmlns:a16="http://schemas.microsoft.com/office/drawing/2014/main" id="{3F72BB39-F5DD-DC19-23E3-9D8D2B12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882" y="5246775"/>
            <a:ext cx="575621" cy="76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70" t="18522" r="27371" b="20787"/>
          <a:stretch/>
        </p:blipFill>
        <p:spPr>
          <a:xfrm>
            <a:off x="10615517" y="3701409"/>
            <a:ext cx="959959" cy="745398"/>
          </a:xfrm>
          <a:prstGeom prst="rect">
            <a:avLst/>
          </a:prstGeom>
        </p:spPr>
      </p:pic>
      <p:grpSp>
        <p:nvGrpSpPr>
          <p:cNvPr id="61" name="Группа 60">
            <a:extLst>
              <a:ext uri="{FF2B5EF4-FFF2-40B4-BE49-F238E27FC236}">
                <a16:creationId xmlns:a16="http://schemas.microsoft.com/office/drawing/2014/main" id="{52B521CD-B570-47C0-57D8-230E46051371}"/>
              </a:ext>
            </a:extLst>
          </p:cNvPr>
          <p:cNvGrpSpPr/>
          <p:nvPr/>
        </p:nvGrpSpPr>
        <p:grpSpPr>
          <a:xfrm>
            <a:off x="9959456" y="5238701"/>
            <a:ext cx="1921434" cy="555173"/>
            <a:chOff x="2982288" y="1043157"/>
            <a:chExt cx="3718967" cy="881205"/>
          </a:xfrm>
        </p:grpSpPr>
        <p:pic>
          <p:nvPicPr>
            <p:cNvPr id="67" name="Picture 12" descr="https://thumbs.dreamstime.com/b/%D1%81%D0%B2%D1%8F%D0%B7%D1%8C-%D0%BC%D0%B0%D1%80%D0%B8%D0%BE%D0%BD%D0%B5%D1%82%D0%BA%D0%B8-%D0%BF%D0%BE%D1%80%D1%82%D1%84%D0%BE%D0%BB%D0%B8%D0%BE-%D0%B1%D0%B8%D0%B7%D0%BD%D0%B5%D1%81%D0%BC%D0%B5%D0%BD%D0%B0-4921139.jpg">
              <a:extLst>
                <a:ext uri="{FF2B5EF4-FFF2-40B4-BE49-F238E27FC236}">
                  <a16:creationId xmlns:a16="http://schemas.microsoft.com/office/drawing/2014/main" id="{3FE3AE7E-A86F-6F99-9A1D-57FA9AD136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0352" y="1043157"/>
              <a:ext cx="660903" cy="88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4">
              <a:extLst>
                <a:ext uri="{FF2B5EF4-FFF2-40B4-BE49-F238E27FC236}">
                  <a16:creationId xmlns:a16="http://schemas.microsoft.com/office/drawing/2014/main" id="{75F296B3-D235-FCBE-EECD-C285283C50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0632" y="1081894"/>
              <a:ext cx="792500" cy="79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Рисунок 69">
              <a:extLst>
                <a:ext uri="{FF2B5EF4-FFF2-40B4-BE49-F238E27FC236}">
                  <a16:creationId xmlns:a16="http://schemas.microsoft.com/office/drawing/2014/main" id="{B7369E4C-7EA1-45CB-AAC3-AA9B8862E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2288" y="1089958"/>
              <a:ext cx="739583" cy="776372"/>
            </a:xfrm>
            <a:prstGeom prst="rect">
              <a:avLst/>
            </a:prstGeom>
          </p:spPr>
        </p:pic>
      </p:grpSp>
      <p:pic>
        <p:nvPicPr>
          <p:cNvPr id="65" name="Рисунок 6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2704854" y="3800264"/>
            <a:ext cx="485071" cy="485071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" t="9780" r="5373" b="10228"/>
          <a:stretch/>
        </p:blipFill>
        <p:spPr>
          <a:xfrm rot="10800000" flipH="1" flipV="1">
            <a:off x="2805014" y="5263106"/>
            <a:ext cx="356430" cy="16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3D121B-B8D6-9987-1C92-82B626CB4AB9}"/>
              </a:ext>
            </a:extLst>
          </p:cNvPr>
          <p:cNvSpPr/>
          <p:nvPr/>
        </p:nvSpPr>
        <p:spPr>
          <a:xfrm>
            <a:off x="2975923" y="8301"/>
            <a:ext cx="5663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Проект «Школа-социальный магнит»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18969" y="2540455"/>
            <a:ext cx="2258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1. Перейдите на сайт «Образование. Развитие. Успех» по ссылке  </a:t>
            </a:r>
            <a:r>
              <a:rPr lang="en-US" sz="1100" b="1" i="1" dirty="0">
                <a:hlinkClick r:id="rId2"/>
              </a:rPr>
              <a:t>http://ct.rcoko65.ru/booklet</a:t>
            </a:r>
            <a:r>
              <a:rPr lang="en-US" sz="1100" b="1" i="1" dirty="0" smtClean="0">
                <a:hlinkClick r:id="rId2"/>
              </a:rPr>
              <a:t>/</a:t>
            </a:r>
            <a:r>
              <a:rPr lang="ru-RU" sz="1100" b="1" i="1" dirty="0" smtClean="0"/>
              <a:t> </a:t>
            </a:r>
            <a:endParaRPr lang="ru-RU" sz="1100" b="1" i="1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6485643" y="2169011"/>
            <a:ext cx="2131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7030A0"/>
                </a:solidFill>
              </a:rPr>
              <a:t>ЗАПОЛНЕНИЕ РАСПИСАНИЯ</a:t>
            </a:r>
            <a:endParaRPr lang="ru-RU" sz="1200" b="1" i="1" dirty="0">
              <a:solidFill>
                <a:srgbClr val="7030A0"/>
              </a:solidFill>
            </a:endParaRP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2186168" y="1837374"/>
            <a:ext cx="1261987" cy="974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BA1748-729F-6CFA-CAA7-C27FF41060D1}"/>
              </a:ext>
            </a:extLst>
          </p:cNvPr>
          <p:cNvSpPr txBox="1"/>
          <p:nvPr/>
        </p:nvSpPr>
        <p:spPr>
          <a:xfrm>
            <a:off x="6180931" y="2446010"/>
            <a:ext cx="2639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1. Выберите объект. Кликните курсором мыши на пустую ячейку </a:t>
            </a:r>
            <a:endParaRPr lang="ru-RU" sz="1200" b="1" i="1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E21A245-E47B-73B8-50CE-BB8EBF8731AC}"/>
              </a:ext>
            </a:extLst>
          </p:cNvPr>
          <p:cNvSpPr/>
          <p:nvPr/>
        </p:nvSpPr>
        <p:spPr>
          <a:xfrm>
            <a:off x="1358161" y="1109419"/>
            <a:ext cx="9711144" cy="461665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Алгоритм </a:t>
            </a:r>
            <a:r>
              <a:rPr lang="ru-RU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формирования расписания в   цифровом сервисе</a:t>
            </a:r>
            <a:endParaRPr lang="ru-RU" sz="2400" b="1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F5AF5FAC-67A6-B068-0CA3-90C3D4CD6B93}"/>
              </a:ext>
            </a:extLst>
          </p:cNvPr>
          <p:cNvSpPr txBox="1"/>
          <p:nvPr/>
        </p:nvSpPr>
        <p:spPr>
          <a:xfrm>
            <a:off x="415795" y="459355"/>
            <a:ext cx="112751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222222"/>
                </a:solidFill>
                <a:effectLst/>
              </a:rPr>
              <a:t>«Школа – социальный магнит» </a:t>
            </a:r>
            <a:r>
              <a:rPr lang="ru-RU" sz="1600" b="0" i="0" dirty="0">
                <a:solidFill>
                  <a:srgbClr val="222222"/>
                </a:solidFill>
                <a:effectLst/>
              </a:rPr>
              <a:t>это возможность для жителей Сахалинской области бесплатного бронирования площадок учреждений образования, спорта, культуры для проведения общественно-полезных мероприятий</a:t>
            </a:r>
            <a:endParaRPr lang="ru-RU" sz="1600" dirty="0"/>
          </a:p>
        </p:txBody>
      </p:sp>
      <p:grpSp>
        <p:nvGrpSpPr>
          <p:cNvPr id="1063" name="Группа 1062">
            <a:extLst>
              <a:ext uri="{FF2B5EF4-FFF2-40B4-BE49-F238E27FC236}">
                <a16:creationId xmlns:a16="http://schemas.microsoft.com/office/drawing/2014/main" id="{849EA69D-7D4B-439A-BFC7-DFCEA79A3596}"/>
              </a:ext>
            </a:extLst>
          </p:cNvPr>
          <p:cNvGrpSpPr/>
          <p:nvPr/>
        </p:nvGrpSpPr>
        <p:grpSpPr>
          <a:xfrm>
            <a:off x="572143" y="1634943"/>
            <a:ext cx="1237865" cy="369981"/>
            <a:chOff x="2906417" y="4215532"/>
            <a:chExt cx="1237865" cy="369981"/>
          </a:xfrm>
        </p:grpSpPr>
        <p:sp>
          <p:nvSpPr>
            <p:cNvPr id="1061" name="Овал 1060">
              <a:extLst>
                <a:ext uri="{FF2B5EF4-FFF2-40B4-BE49-F238E27FC236}">
                  <a16:creationId xmlns:a16="http://schemas.microsoft.com/office/drawing/2014/main" id="{C91DEFC9-8C74-06DD-0D63-447033C80D1B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2" name="TextBox 1061">
              <a:extLst>
                <a:ext uri="{FF2B5EF4-FFF2-40B4-BE49-F238E27FC236}">
                  <a16:creationId xmlns:a16="http://schemas.microsoft.com/office/drawing/2014/main" id="{AAAE5A7E-54F9-11ED-4E17-D506C6A9CD44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 smtClean="0">
                  <a:solidFill>
                    <a:srgbClr val="002060"/>
                  </a:solidFill>
                </a:rPr>
                <a:t>Шаг </a:t>
              </a:r>
              <a:r>
                <a:rPr lang="ru-RU" sz="1600" b="1" i="1" dirty="0">
                  <a:solidFill>
                    <a:srgbClr val="002060"/>
                  </a:solidFill>
                </a:rPr>
                <a:t>1</a:t>
              </a:r>
            </a:p>
          </p:txBody>
        </p:sp>
      </p:grpSp>
      <p:grpSp>
        <p:nvGrpSpPr>
          <p:cNvPr id="1064" name="Группа 1063">
            <a:extLst>
              <a:ext uri="{FF2B5EF4-FFF2-40B4-BE49-F238E27FC236}">
                <a16:creationId xmlns:a16="http://schemas.microsoft.com/office/drawing/2014/main" id="{4AF1D276-C2B7-D1F3-A670-D9507F28C421}"/>
              </a:ext>
            </a:extLst>
          </p:cNvPr>
          <p:cNvGrpSpPr/>
          <p:nvPr/>
        </p:nvGrpSpPr>
        <p:grpSpPr>
          <a:xfrm>
            <a:off x="3698693" y="1653921"/>
            <a:ext cx="1237865" cy="369981"/>
            <a:chOff x="2906417" y="4215532"/>
            <a:chExt cx="1237865" cy="369981"/>
          </a:xfrm>
        </p:grpSpPr>
        <p:sp>
          <p:nvSpPr>
            <p:cNvPr id="1065" name="Овал 1064">
              <a:extLst>
                <a:ext uri="{FF2B5EF4-FFF2-40B4-BE49-F238E27FC236}">
                  <a16:creationId xmlns:a16="http://schemas.microsoft.com/office/drawing/2014/main" id="{684AF269-579D-A005-714E-5A981E5FBAEC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6" name="TextBox 1065">
              <a:extLst>
                <a:ext uri="{FF2B5EF4-FFF2-40B4-BE49-F238E27FC236}">
                  <a16:creationId xmlns:a16="http://schemas.microsoft.com/office/drawing/2014/main" id="{B5F0A257-5ECB-E0F7-E9AA-78441547605A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2</a:t>
              </a:r>
            </a:p>
          </p:txBody>
        </p:sp>
      </p:grpSp>
      <p:grpSp>
        <p:nvGrpSpPr>
          <p:cNvPr id="1067" name="Группа 1066">
            <a:extLst>
              <a:ext uri="{FF2B5EF4-FFF2-40B4-BE49-F238E27FC236}">
                <a16:creationId xmlns:a16="http://schemas.microsoft.com/office/drawing/2014/main" id="{F1C628E4-FF07-CF1D-765C-87C2314AB567}"/>
              </a:ext>
            </a:extLst>
          </p:cNvPr>
          <p:cNvGrpSpPr/>
          <p:nvPr/>
        </p:nvGrpSpPr>
        <p:grpSpPr>
          <a:xfrm>
            <a:off x="6826405" y="1632374"/>
            <a:ext cx="1348309" cy="400837"/>
            <a:chOff x="2906417" y="4215532"/>
            <a:chExt cx="1237865" cy="36875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068" name="Овал 1067">
              <a:extLst>
                <a:ext uri="{FF2B5EF4-FFF2-40B4-BE49-F238E27FC236}">
                  <a16:creationId xmlns:a16="http://schemas.microsoft.com/office/drawing/2014/main" id="{7D20B3E4-D4E0-44D8-AE7D-75190A28559A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9" name="TextBox 1068">
              <a:extLst>
                <a:ext uri="{FF2B5EF4-FFF2-40B4-BE49-F238E27FC236}">
                  <a16:creationId xmlns:a16="http://schemas.microsoft.com/office/drawing/2014/main" id="{02341214-4FD7-7D0B-B002-DF4008BC356F}"/>
                </a:ext>
              </a:extLst>
            </p:cNvPr>
            <p:cNvSpPr txBox="1"/>
            <p:nvPr/>
          </p:nvSpPr>
          <p:spPr>
            <a:xfrm>
              <a:off x="3239031" y="4267770"/>
              <a:ext cx="675236" cy="2607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3</a:t>
              </a:r>
            </a:p>
          </p:txBody>
        </p:sp>
      </p:grpSp>
      <p:grpSp>
        <p:nvGrpSpPr>
          <p:cNvPr id="1070" name="Группа 1069">
            <a:extLst>
              <a:ext uri="{FF2B5EF4-FFF2-40B4-BE49-F238E27FC236}">
                <a16:creationId xmlns:a16="http://schemas.microsoft.com/office/drawing/2014/main" id="{45C1E3C5-FE3A-C867-A19D-2D59E5D062E5}"/>
              </a:ext>
            </a:extLst>
          </p:cNvPr>
          <p:cNvGrpSpPr/>
          <p:nvPr/>
        </p:nvGrpSpPr>
        <p:grpSpPr>
          <a:xfrm>
            <a:off x="10114829" y="1635739"/>
            <a:ext cx="1237865" cy="369981"/>
            <a:chOff x="2906417" y="4215532"/>
            <a:chExt cx="1237865" cy="369981"/>
          </a:xfrm>
        </p:grpSpPr>
        <p:sp>
          <p:nvSpPr>
            <p:cNvPr id="1071" name="Овал 1070">
              <a:extLst>
                <a:ext uri="{FF2B5EF4-FFF2-40B4-BE49-F238E27FC236}">
                  <a16:creationId xmlns:a16="http://schemas.microsoft.com/office/drawing/2014/main" id="{3C46964A-68BA-26ED-2D5C-AC6AC43D398C}"/>
                </a:ext>
              </a:extLst>
            </p:cNvPr>
            <p:cNvSpPr/>
            <p:nvPr/>
          </p:nvSpPr>
          <p:spPr>
            <a:xfrm>
              <a:off x="2906417" y="4215532"/>
              <a:ext cx="1237865" cy="36875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2" name="TextBox 1071">
              <a:extLst>
                <a:ext uri="{FF2B5EF4-FFF2-40B4-BE49-F238E27FC236}">
                  <a16:creationId xmlns:a16="http://schemas.microsoft.com/office/drawing/2014/main" id="{1FCA56C8-A7DA-C7C0-72DB-46AD515DAF4F}"/>
                </a:ext>
              </a:extLst>
            </p:cNvPr>
            <p:cNvSpPr txBox="1"/>
            <p:nvPr/>
          </p:nvSpPr>
          <p:spPr>
            <a:xfrm>
              <a:off x="3183744" y="4246959"/>
              <a:ext cx="734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i="1" dirty="0">
                  <a:solidFill>
                    <a:srgbClr val="002060"/>
                  </a:solidFill>
                </a:rPr>
                <a:t>Шаг 4</a:t>
              </a:r>
            </a:p>
          </p:txBody>
        </p:sp>
      </p:grpSp>
      <p:cxnSp>
        <p:nvCxnSpPr>
          <p:cNvPr id="1103" name="Прямая соединительная линия 1102">
            <a:extLst>
              <a:ext uri="{FF2B5EF4-FFF2-40B4-BE49-F238E27FC236}">
                <a16:creationId xmlns:a16="http://schemas.microsoft.com/office/drawing/2014/main" id="{F657B62F-3BD1-E1BC-8589-65B22C981099}"/>
              </a:ext>
            </a:extLst>
          </p:cNvPr>
          <p:cNvCxnSpPr>
            <a:cxnSpLocks/>
          </p:cNvCxnSpPr>
          <p:nvPr/>
        </p:nvCxnSpPr>
        <p:spPr>
          <a:xfrm>
            <a:off x="2848573" y="2164466"/>
            <a:ext cx="37554" cy="43865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9" name="Прямая со стрелкой 1118">
            <a:extLst>
              <a:ext uri="{FF2B5EF4-FFF2-40B4-BE49-F238E27FC236}">
                <a16:creationId xmlns:a16="http://schemas.microsoft.com/office/drawing/2014/main" id="{A64A46DB-47B9-C8CE-9B1F-82DA227BBCE2}"/>
              </a:ext>
            </a:extLst>
          </p:cNvPr>
          <p:cNvCxnSpPr>
            <a:cxnSpLocks/>
          </p:cNvCxnSpPr>
          <p:nvPr/>
        </p:nvCxnSpPr>
        <p:spPr>
          <a:xfrm flipV="1">
            <a:off x="5315956" y="1816201"/>
            <a:ext cx="1046084" cy="737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Прямая со стрелкой 1119">
            <a:extLst>
              <a:ext uri="{FF2B5EF4-FFF2-40B4-BE49-F238E27FC236}">
                <a16:creationId xmlns:a16="http://schemas.microsoft.com/office/drawing/2014/main" id="{BCE78F79-406F-41A2-CFB7-5838B44FE641}"/>
              </a:ext>
            </a:extLst>
          </p:cNvPr>
          <p:cNvCxnSpPr>
            <a:cxnSpLocks/>
          </p:cNvCxnSpPr>
          <p:nvPr/>
        </p:nvCxnSpPr>
        <p:spPr>
          <a:xfrm>
            <a:off x="8639079" y="1816201"/>
            <a:ext cx="1249416" cy="1468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220477" y="3333620"/>
            <a:ext cx="2324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2. Кликните по кнопке</a:t>
            </a:r>
            <a:endParaRPr lang="ru-RU" sz="1200" b="1" i="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0E22A91-D7AF-141D-2EFB-76FB9CCBB0A7}"/>
              </a:ext>
            </a:extLst>
          </p:cNvPr>
          <p:cNvSpPr txBox="1"/>
          <p:nvPr/>
        </p:nvSpPr>
        <p:spPr>
          <a:xfrm>
            <a:off x="9485620" y="4227776"/>
            <a:ext cx="2606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2. Проверьте наличие расписания на 90 дней вперед  по каждому школьному объекту</a:t>
            </a:r>
            <a:endParaRPr lang="ru-RU" sz="1200" b="1" i="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9423973" y="5816241"/>
            <a:ext cx="2768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3. Проверяйте каждый день наличие заявок от внешних пользователей на бронирование площадок для занятий</a:t>
            </a:r>
            <a:endParaRPr lang="ru-RU" sz="1200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37" y="4008308"/>
            <a:ext cx="2067823" cy="557914"/>
          </a:xfrm>
          <a:prstGeom prst="rect">
            <a:avLst/>
          </a:prstGeom>
        </p:spPr>
      </p:pic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1437717" y="3569412"/>
            <a:ext cx="10395" cy="37980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195884" y="2173301"/>
            <a:ext cx="2324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7030A0"/>
                </a:solidFill>
              </a:rPr>
              <a:t>ВХОД В СЕРВИС</a:t>
            </a:r>
            <a:endParaRPr lang="ru-RU" sz="1200" b="1" i="1" dirty="0">
              <a:solidFill>
                <a:srgbClr val="7030A0"/>
              </a:solidFill>
            </a:endParaRPr>
          </a:p>
        </p:txBody>
      </p: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1448112" y="4629583"/>
            <a:ext cx="3873" cy="35327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306641" y="5015558"/>
            <a:ext cx="2324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3. Введите  логин, пароль</a:t>
            </a:r>
            <a:endParaRPr lang="ru-RU" sz="1200" b="1" i="1" dirty="0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16" y="5283782"/>
            <a:ext cx="832334" cy="78063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2998293" y="2450300"/>
            <a:ext cx="26726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1. Нажмите кнопку</a:t>
            </a:r>
          </a:p>
          <a:p>
            <a:pPr algn="ctr"/>
            <a:r>
              <a:rPr lang="ru-RU" sz="1100" b="1" i="1" dirty="0" smtClean="0"/>
              <a:t> «расписание»</a:t>
            </a:r>
            <a:endParaRPr lang="ru-RU" sz="1100" b="1" i="1" dirty="0">
              <a:solidFill>
                <a:srgbClr val="0070C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240173" y="4305291"/>
            <a:ext cx="2258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2. Выберите</a:t>
            </a:r>
          </a:p>
          <a:p>
            <a:pPr algn="ctr"/>
            <a:r>
              <a:rPr lang="ru-RU" sz="1100" b="1" i="1" dirty="0" smtClean="0"/>
              <a:t> «Объекты образования»</a:t>
            </a:r>
            <a:endParaRPr lang="ru-RU" sz="1100" b="1" i="1" dirty="0">
              <a:solidFill>
                <a:srgbClr val="0070C0"/>
              </a:solidFill>
            </a:endParaRPr>
          </a:p>
        </p:txBody>
      </p: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4368298" y="3967451"/>
            <a:ext cx="10395" cy="37980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45" y="4742174"/>
            <a:ext cx="1859861" cy="541608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317572" y="5674100"/>
            <a:ext cx="22582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3. Укажите дату</a:t>
            </a:r>
            <a:endParaRPr lang="ru-RU" sz="1100" b="1" i="1" dirty="0">
              <a:solidFill>
                <a:srgbClr val="0070C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959" y="2918813"/>
            <a:ext cx="2110900" cy="968937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4378243" y="5310532"/>
            <a:ext cx="3873" cy="35327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F657B62F-3BD1-E1BC-8589-65B22C981099}"/>
              </a:ext>
            </a:extLst>
          </p:cNvPr>
          <p:cNvCxnSpPr>
            <a:cxnSpLocks/>
          </p:cNvCxnSpPr>
          <p:nvPr/>
        </p:nvCxnSpPr>
        <p:spPr>
          <a:xfrm>
            <a:off x="5823309" y="2164467"/>
            <a:ext cx="37554" cy="43865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029" y="5919666"/>
            <a:ext cx="2033904" cy="674509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3300163" y="2159024"/>
            <a:ext cx="2131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7030A0"/>
                </a:solidFill>
              </a:rPr>
              <a:t>УСТАНОВКА ПАРАМЕТРОВ</a:t>
            </a:r>
            <a:endParaRPr lang="ru-RU" sz="1200" b="1" i="1" dirty="0">
              <a:solidFill>
                <a:srgbClr val="7030A0"/>
              </a:solidFill>
            </a:endParaRP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F657B62F-3BD1-E1BC-8589-65B22C981099}"/>
              </a:ext>
            </a:extLst>
          </p:cNvPr>
          <p:cNvCxnSpPr>
            <a:cxnSpLocks/>
          </p:cNvCxnSpPr>
          <p:nvPr/>
        </p:nvCxnSpPr>
        <p:spPr>
          <a:xfrm>
            <a:off x="9289820" y="2188124"/>
            <a:ext cx="37554" cy="43865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103" y="2931041"/>
            <a:ext cx="3160646" cy="754031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DBA1748-729F-6CFA-CAA7-C27FF41060D1}"/>
              </a:ext>
            </a:extLst>
          </p:cNvPr>
          <p:cNvSpPr txBox="1"/>
          <p:nvPr/>
        </p:nvSpPr>
        <p:spPr>
          <a:xfrm>
            <a:off x="6163639" y="3887750"/>
            <a:ext cx="291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2. Выберите вид занятий с помощью выпадающего списка на данное время</a:t>
            </a:r>
            <a:endParaRPr lang="ru-RU" sz="1200" b="1" i="1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76" y="4305291"/>
            <a:ext cx="1677274" cy="131049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ADBA1748-729F-6CFA-CAA7-C27FF41060D1}"/>
              </a:ext>
            </a:extLst>
          </p:cNvPr>
          <p:cNvSpPr txBox="1"/>
          <p:nvPr/>
        </p:nvSpPr>
        <p:spPr>
          <a:xfrm>
            <a:off x="6315084" y="5877303"/>
            <a:ext cx="2639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3. Нажмите кнопку сохранить</a:t>
            </a:r>
            <a:endParaRPr lang="ru-RU" sz="1200" b="1" i="1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645" y="6081143"/>
            <a:ext cx="851435" cy="776857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9625426" y="2177730"/>
            <a:ext cx="2131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7030A0"/>
                </a:solidFill>
              </a:rPr>
              <a:t>РАБОТА С РАСПИСАНИЕМ</a:t>
            </a:r>
            <a:endParaRPr lang="ru-RU" sz="1200" b="1" i="1" dirty="0">
              <a:solidFill>
                <a:srgbClr val="7030A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0E22A91-D7AF-141D-2EFB-76FB9CCBB0A7}"/>
              </a:ext>
            </a:extLst>
          </p:cNvPr>
          <p:cNvSpPr txBox="1"/>
          <p:nvPr/>
        </p:nvSpPr>
        <p:spPr>
          <a:xfrm>
            <a:off x="9346841" y="2422847"/>
            <a:ext cx="2773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1. Проверьте корректность заполненного расписания (занятые ячейки окрасятся в желтый цвет)</a:t>
            </a:r>
            <a:endParaRPr lang="ru-RU" sz="1200" b="1" i="1" dirty="0"/>
          </a:p>
        </p:txBody>
      </p:sp>
      <p:pic>
        <p:nvPicPr>
          <p:cNvPr id="70" name="Picture 14">
            <a:extLst>
              <a:ext uri="{FF2B5EF4-FFF2-40B4-BE49-F238E27FC236}">
                <a16:creationId xmlns:a16="http://schemas.microsoft.com/office/drawing/2014/main" id="{62345926-CA25-FACA-5AFC-C9CEDB22F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114" y="4850182"/>
            <a:ext cx="571137" cy="57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7608408" y="3611620"/>
            <a:ext cx="10395" cy="37980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7630840" y="5566391"/>
            <a:ext cx="3873" cy="35327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10759260" y="3841008"/>
            <a:ext cx="16617" cy="44625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13B1C3F7-1716-E149-07A0-6D86EA2720B3}"/>
              </a:ext>
            </a:extLst>
          </p:cNvPr>
          <p:cNvCxnSpPr>
            <a:cxnSpLocks/>
          </p:cNvCxnSpPr>
          <p:nvPr/>
        </p:nvCxnSpPr>
        <p:spPr>
          <a:xfrm>
            <a:off x="10795432" y="5482986"/>
            <a:ext cx="3873" cy="35327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43" y="3127006"/>
            <a:ext cx="2550490" cy="81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Прямая соединительная линия 61"/>
          <p:cNvCxnSpPr/>
          <p:nvPr/>
        </p:nvCxnSpPr>
        <p:spPr>
          <a:xfrm>
            <a:off x="4907819" y="5509224"/>
            <a:ext cx="27750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3887778" y="5783669"/>
            <a:ext cx="2066833" cy="8330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7682871" y="5397155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766186" y="5390497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4744452" y="5336115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9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9286094" y="3228854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0510527" y="2871228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431756" y="3249056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7661730" y="2890896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732000" y="2918738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1486185" y="2988191"/>
            <a:ext cx="9240109" cy="245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3438989" y="3249057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99911" y="3249058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277216" y="2881498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0443849" y="704949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9210120" y="1042917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396338" y="1082937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440062" y="1063477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8599" y="1053236"/>
            <a:ext cx="2716808" cy="1612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7614268" y="704949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1062" idx="3"/>
          </p:cNvCxnSpPr>
          <p:nvPr/>
        </p:nvCxnSpPr>
        <p:spPr>
          <a:xfrm flipV="1">
            <a:off x="1520326" y="810027"/>
            <a:ext cx="9098451" cy="82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4732000" y="685874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297418" y="685874"/>
            <a:ext cx="233680" cy="24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5" y="1536458"/>
            <a:ext cx="2446753" cy="725691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868752" y="1075265"/>
            <a:ext cx="1303148" cy="43088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Выберите </a:t>
            </a:r>
            <a:endParaRPr lang="en-US" sz="1100" b="1" dirty="0" smtClean="0"/>
          </a:p>
          <a:p>
            <a:pPr algn="ctr"/>
            <a:r>
              <a:rPr lang="ru-RU" sz="1100" b="1" dirty="0" smtClean="0"/>
              <a:t>округ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E21A245-E47B-73B8-50CE-BB8EBF8731AC}"/>
              </a:ext>
            </a:extLst>
          </p:cNvPr>
          <p:cNvSpPr/>
          <p:nvPr/>
        </p:nvSpPr>
        <p:spPr>
          <a:xfrm>
            <a:off x="1417579" y="183508"/>
            <a:ext cx="8580116" cy="461665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Как направить заявку</a:t>
            </a:r>
            <a:endParaRPr lang="ru-RU" sz="2400" b="1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062" name="TextBox 1061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1267787" y="633583"/>
            <a:ext cx="25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1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6821893" y="1045500"/>
            <a:ext cx="195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Выберите </a:t>
            </a:r>
            <a:r>
              <a:rPr lang="ru-RU" sz="1200" b="1" dirty="0" smtClean="0"/>
              <a:t>дату</a:t>
            </a:r>
            <a:r>
              <a:rPr lang="ru-RU" sz="1200" b="1" i="1" dirty="0" smtClean="0"/>
              <a:t> </a:t>
            </a:r>
            <a:endParaRPr lang="en-US" sz="1200" b="1" i="1" dirty="0" smtClean="0"/>
          </a:p>
          <a:p>
            <a:pPr algn="ctr"/>
            <a:r>
              <a:rPr lang="ru-RU" sz="1200" b="1" i="1" dirty="0" smtClean="0"/>
              <a:t>с помощью календаря</a:t>
            </a:r>
            <a:endParaRPr lang="ru-RU" sz="1200" b="1" i="1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F5E1BD4-61A7-38B2-2FF4-58E463383194}"/>
              </a:ext>
            </a:extLst>
          </p:cNvPr>
          <p:cNvSpPr txBox="1"/>
          <p:nvPr/>
        </p:nvSpPr>
        <p:spPr>
          <a:xfrm>
            <a:off x="9555661" y="1026163"/>
            <a:ext cx="217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Выберите школу, зал, </a:t>
            </a:r>
            <a:endParaRPr lang="en-US" sz="1200" b="1" dirty="0" smtClean="0"/>
          </a:p>
          <a:p>
            <a:pPr algn="ctr"/>
            <a:r>
              <a:rPr lang="ru-RU" sz="1200" b="1" dirty="0" smtClean="0"/>
              <a:t>свободное время</a:t>
            </a:r>
            <a:endParaRPr lang="ru-RU" sz="12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870673" y="3192165"/>
            <a:ext cx="1886765" cy="521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ru-RU" sz="1100" b="1" dirty="0" smtClean="0"/>
              <a:t>Заполните обязательные </a:t>
            </a:r>
          </a:p>
          <a:p>
            <a:pPr algn="ctr">
              <a:lnSpc>
                <a:spcPts val="1680"/>
              </a:lnSpc>
            </a:pPr>
            <a:r>
              <a:rPr lang="ru-RU" sz="1100" b="1" dirty="0" smtClean="0"/>
              <a:t>поля анкеты (</a:t>
            </a:r>
            <a:r>
              <a:rPr lang="ru-RU" sz="1400" b="1" dirty="0" smtClean="0">
                <a:solidFill>
                  <a:srgbClr val="FF0000"/>
                </a:solidFill>
              </a:rPr>
              <a:t>*</a:t>
            </a:r>
            <a:r>
              <a:rPr lang="ru-RU" sz="1100" b="1" dirty="0" smtClean="0"/>
              <a:t>)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380145" y="4885797"/>
            <a:ext cx="2834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Поле «Категория граждан» заполняется из выпадающего списка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590430" y="1060890"/>
            <a:ext cx="2488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Выберите объект </a:t>
            </a:r>
            <a:endParaRPr lang="en-US" sz="1100" b="1" dirty="0" smtClean="0"/>
          </a:p>
          <a:p>
            <a:pPr algn="ctr"/>
            <a:r>
              <a:rPr lang="ru-RU" sz="1100" b="1" dirty="0" smtClean="0"/>
              <a:t>образования</a:t>
            </a:r>
            <a:endParaRPr lang="ru-RU" sz="1100" b="1" dirty="0">
              <a:solidFill>
                <a:srgbClr val="0070C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996" y="1740468"/>
            <a:ext cx="2528120" cy="401755"/>
          </a:xfrm>
          <a:prstGeom prst="rect">
            <a:avLst/>
          </a:prstGeom>
          <a:ln w="9525">
            <a:solidFill>
              <a:srgbClr val="7030A0"/>
            </a:solidFill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749" y="1522087"/>
            <a:ext cx="1020647" cy="1119738"/>
          </a:xfrm>
          <a:prstGeom prst="rect">
            <a:avLst/>
          </a:prstGeom>
          <a:ln w="9525">
            <a:solidFill>
              <a:srgbClr val="7030A0"/>
            </a:solidFill>
          </a:ln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679" y="1610942"/>
            <a:ext cx="2588020" cy="659692"/>
          </a:xfrm>
          <a:prstGeom prst="rect">
            <a:avLst/>
          </a:prstGeom>
          <a:ln w="12700">
            <a:solidFill>
              <a:srgbClr val="7030A0"/>
            </a:solidFill>
          </a:ln>
        </p:spPr>
      </p:pic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A64A46DB-47B9-C8CE-9B1F-82DA227BBCE2}"/>
              </a:ext>
            </a:extLst>
          </p:cNvPr>
          <p:cNvCxnSpPr>
            <a:cxnSpLocks/>
          </p:cNvCxnSpPr>
          <p:nvPr/>
        </p:nvCxnSpPr>
        <p:spPr>
          <a:xfrm>
            <a:off x="10726294" y="1603514"/>
            <a:ext cx="368426" cy="4918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4709124" y="2856940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6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352" y="3674993"/>
            <a:ext cx="870413" cy="1140285"/>
          </a:xfrm>
          <a:prstGeom prst="rect">
            <a:avLst/>
          </a:prstGeom>
          <a:ln w="9525">
            <a:solidFill>
              <a:srgbClr val="7030A0"/>
            </a:solidFill>
          </a:ln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6408800" y="3259099"/>
            <a:ext cx="2834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Ознакомьтесь с политикой обработки персональных данных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318209" y="3257747"/>
            <a:ext cx="26525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/>
              <a:t>Кликните  по серому полю после ознакомления 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149" y="3827393"/>
            <a:ext cx="2627126" cy="586863"/>
          </a:xfrm>
          <a:prstGeom prst="rect">
            <a:avLst/>
          </a:prstGeom>
          <a:ln w="12700">
            <a:solidFill>
              <a:srgbClr val="7030A0"/>
            </a:solidFill>
          </a:ln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6672727" y="4116352"/>
            <a:ext cx="1809666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401" y="3722696"/>
            <a:ext cx="1765855" cy="922330"/>
          </a:xfrm>
          <a:prstGeom prst="rect">
            <a:avLst/>
          </a:prstGeom>
        </p:spPr>
      </p:pic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A64A46DB-47B9-C8CE-9B1F-82DA227BBCE2}"/>
              </a:ext>
            </a:extLst>
          </p:cNvPr>
          <p:cNvCxnSpPr>
            <a:cxnSpLocks/>
          </p:cNvCxnSpPr>
          <p:nvPr/>
        </p:nvCxnSpPr>
        <p:spPr>
          <a:xfrm flipV="1">
            <a:off x="10522804" y="4116352"/>
            <a:ext cx="941726" cy="4451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4713141" y="623030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2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7560866" y="629162"/>
            <a:ext cx="22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3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10411790" y="642105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4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1254591" y="2831466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5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 flipH="1">
            <a:off x="7627258" y="2840403"/>
            <a:ext cx="48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7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10480796" y="2812344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8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484414" y="3257746"/>
            <a:ext cx="22802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Ознакомьтесь с условиями договора!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884850" y="5829679"/>
            <a:ext cx="2069761" cy="261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Нажмите кнопку «Отправить»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340112" y="5509224"/>
            <a:ext cx="2834495" cy="93871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ВАЖНО!</a:t>
            </a:r>
          </a:p>
          <a:p>
            <a:pPr algn="ctr"/>
            <a:r>
              <a:rPr lang="ru-RU" sz="1100" b="1" dirty="0" smtClean="0"/>
              <a:t>Уведомление о статусе заявки поступит на указанный адрес электронной почты/номер телефона. </a:t>
            </a:r>
          </a:p>
          <a:p>
            <a:pPr algn="ctr"/>
            <a:r>
              <a:rPr lang="ru-RU" sz="1100" b="1" dirty="0" smtClean="0"/>
              <a:t>Заявка обрабатывается не более 48 часов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9108471" y="5544205"/>
            <a:ext cx="2834495" cy="93871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ВАЖНО!</a:t>
            </a:r>
          </a:p>
          <a:p>
            <a:pPr algn="ctr"/>
            <a:r>
              <a:rPr lang="ru-RU" sz="1100" b="1" dirty="0" smtClean="0"/>
              <a:t>После согласования </a:t>
            </a:r>
            <a:r>
              <a:rPr lang="ru-RU" sz="1100" b="1" dirty="0"/>
              <a:t>брони необходимо прийти в школу за 30 мин. </a:t>
            </a:r>
            <a:r>
              <a:rPr lang="ru-RU" sz="1100" b="1" dirty="0" smtClean="0"/>
              <a:t>до </a:t>
            </a:r>
            <a:r>
              <a:rPr lang="ru-RU" sz="1100" b="1" dirty="0"/>
              <a:t>тренировки</a:t>
            </a:r>
          </a:p>
          <a:p>
            <a:pPr algn="ctr"/>
            <a:r>
              <a:rPr lang="ru-RU" sz="1100" b="1" dirty="0" smtClean="0"/>
              <a:t>для заключения договора </a:t>
            </a:r>
          </a:p>
          <a:p>
            <a:pPr algn="ctr"/>
            <a:endParaRPr lang="ru-RU" sz="1100" b="1" dirty="0" smtClean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32" y="3660709"/>
            <a:ext cx="1826542" cy="1015285"/>
          </a:xfrm>
          <a:prstGeom prst="rect">
            <a:avLst/>
          </a:prstGeom>
          <a:ln w="12700">
            <a:solidFill>
              <a:srgbClr val="7030A0"/>
            </a:solidFill>
          </a:ln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AAAE5A7E-54F9-11ED-4E17-D506C6A9CD44}"/>
              </a:ext>
            </a:extLst>
          </p:cNvPr>
          <p:cNvSpPr txBox="1"/>
          <p:nvPr/>
        </p:nvSpPr>
        <p:spPr>
          <a:xfrm>
            <a:off x="7595408" y="5324558"/>
            <a:ext cx="505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10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515" y="6142690"/>
            <a:ext cx="1860295" cy="291539"/>
          </a:xfrm>
          <a:prstGeom prst="rect">
            <a:avLst/>
          </a:prstGeom>
          <a:ln w="12700">
            <a:solidFill>
              <a:srgbClr val="7030A0"/>
            </a:solidFill>
          </a:ln>
        </p:spPr>
      </p:pic>
      <p:sp>
        <p:nvSpPr>
          <p:cNvPr id="71" name="Скругленный прямоугольник 70"/>
          <p:cNvSpPr/>
          <p:nvPr/>
        </p:nvSpPr>
        <p:spPr>
          <a:xfrm>
            <a:off x="6486149" y="5794140"/>
            <a:ext cx="2066833" cy="8330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CE7768C-FE60-A1CC-9AC6-DD673EC17DC8}"/>
              </a:ext>
            </a:extLst>
          </p:cNvPr>
          <p:cNvSpPr txBox="1"/>
          <p:nvPr/>
        </p:nvSpPr>
        <p:spPr>
          <a:xfrm>
            <a:off x="6666444" y="6052036"/>
            <a:ext cx="1685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ЗАЯВКА НАПРАВЛЕНА!</a:t>
            </a:r>
          </a:p>
        </p:txBody>
      </p:sp>
    </p:spTree>
    <p:extLst>
      <p:ext uri="{BB962C8B-B14F-4D97-AF65-F5344CB8AC3E}">
        <p14:creationId xmlns:p14="http://schemas.microsoft.com/office/powerpoint/2010/main" val="22733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404</Words>
  <Application>Microsoft Office PowerPoint</Application>
  <PresentationFormat>Широкоэкранный</PresentationFormat>
  <Paragraphs>85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Будылёва Е. Ю.</cp:lastModifiedBy>
  <cp:revision>116</cp:revision>
  <cp:lastPrinted>2023-04-12T00:03:58Z</cp:lastPrinted>
  <dcterms:created xsi:type="dcterms:W3CDTF">2023-01-12T05:05:34Z</dcterms:created>
  <dcterms:modified xsi:type="dcterms:W3CDTF">2023-05-18T07:17:34Z</dcterms:modified>
</cp:coreProperties>
</file>