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684053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481D"/>
    <a:srgbClr val="0032A0"/>
  </p:clrMru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84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122363"/>
            <a:ext cx="5814457" cy="2387600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3602038"/>
            <a:ext cx="5130404" cy="1655762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365125"/>
            <a:ext cx="147499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365125"/>
            <a:ext cx="4339466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1709740"/>
            <a:ext cx="5899964" cy="2852737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4589465"/>
            <a:ext cx="5899964" cy="1500187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1825625"/>
            <a:ext cx="29072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1825625"/>
            <a:ext cx="29072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365127"/>
            <a:ext cx="5899964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1681163"/>
            <a:ext cx="2893868" cy="823912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2505075"/>
            <a:ext cx="289386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1681163"/>
            <a:ext cx="2908120" cy="823912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2505075"/>
            <a:ext cx="290812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57200"/>
            <a:ext cx="2206252" cy="1600200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987427"/>
            <a:ext cx="3463022" cy="4873625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057400"/>
            <a:ext cx="2206252" cy="3811588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57200"/>
            <a:ext cx="2206252" cy="1600200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2908120" y="987427"/>
            <a:ext cx="3463022" cy="4873625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057400"/>
            <a:ext cx="2206252" cy="3811588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365127"/>
            <a:ext cx="58999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1825625"/>
            <a:ext cx="58999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6356352"/>
            <a:ext cx="1539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BB583-8C32-42EB-93B8-C80E3B03F38F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6356352"/>
            <a:ext cx="23086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6356352"/>
            <a:ext cx="15391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62387-C84E-4686-BEF2-DD85997947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itchFamily="34" charset="0" panose="020B0604020202020204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itchFamily="34" charset="0" panose="020B0604020202020204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itchFamily="34" charset="0" panose="020B0604020202020204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itchFamily="34" charset="0" panose="020B0604020202020204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itchFamily="34" charset="0" panose="020B0604020202020204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itchFamily="34" charset="0" panose="020B0604020202020204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itchFamily="34" charset="0" panose="020B0604020202020204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itchFamily="34" charset="0" panose="020B0604020202020204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itchFamily="34" charset="0" panose="020B0604020202020204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05670"/>
            <a:ext cx="6840538" cy="18466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 Black" pitchFamily="34" charset="0" panose="020B0A04020102020204"/>
                <a:ea typeface="PT Astra Serif" pitchFamily="18" charset="-52" panose="020A0603040505020204"/>
              </a:rPr>
              <a:t>КОНКУРС</a:t>
            </a:r>
          </a:p>
          <a:p>
            <a:pPr algn="ctr"/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 panose="020B0A04020102020204"/>
                <a:ea typeface="PT Astra Serif" pitchFamily="18" charset="-52" panose="020A0603040505020204"/>
              </a:rPr>
              <a:t>ПО ПРЕДОСТАВЛЕНИЮ ГРАНТОВ</a:t>
            </a:r>
          </a:p>
          <a:p>
            <a:pPr algn="ctr"/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 panose="020B0A04020102020204"/>
                <a:ea typeface="PT Astra Serif" pitchFamily="18" charset="-52" panose="020A0603040505020204"/>
              </a:rPr>
              <a:t>НА СОДЕЙСТВИЕ ЗАНЯТОСТИ ИНВАЛИДОВ</a:t>
            </a:r>
            <a:endParaRPr lang="ru-RU" sz="2600" b="1" dirty="0">
              <a:solidFill>
                <a:schemeClr val="accent5">
                  <a:lumMod val="75000"/>
                </a:schemeClr>
              </a:solidFill>
              <a:latin typeface="Arial Black" pitchFamily="34" charset="0" panose="020B0A04020102020204"/>
              <a:ea typeface="PT Astra Serif" pitchFamily="18" charset="-52" panose="020A0603040505020204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6840538" cy="1584960"/>
          </a:xfrm>
          <a:prstGeom prst="rect">
            <a:avLst/>
          </a:prstGeom>
          <a:solidFill>
            <a:srgbClr val="0032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5273040"/>
            <a:ext cx="6840538" cy="1584960"/>
          </a:xfrm>
          <a:prstGeom prst="rect">
            <a:avLst/>
          </a:prstGeom>
          <a:solidFill>
            <a:srgbClr val="0032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 rot="19776054">
            <a:off x="409300" y="113210"/>
            <a:ext cx="1105989" cy="991578"/>
          </a:xfrm>
          <a:prstGeom prst="triangle">
            <a:avLst/>
          </a:prstGeom>
          <a:solidFill>
            <a:srgbClr val="DE48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9776054">
            <a:off x="5029197" y="5500321"/>
            <a:ext cx="1105989" cy="991578"/>
          </a:xfrm>
          <a:prstGeom prst="triangle">
            <a:avLst/>
          </a:prstGeom>
          <a:solidFill>
            <a:srgbClr val="DE48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6247" y="423362"/>
            <a:ext cx="59363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>
              <a:latin typeface="PT Astra Serif" pitchFamily="18" charset="-52" panose="020A0603040505020204"/>
              <a:ea typeface="PT Astra Serif" pitchFamily="18" charset="-52" panose="020A0603040505020204"/>
            </a:endParaRPr>
          </a:p>
          <a:p>
            <a:r>
              <a:rPr lang="ru-RU" sz="1400" dirty="0" err="1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Грантополучатели</a:t>
            </a:r>
            <a:r>
              <a:rPr lang="ru-RU" sz="14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 - </a:t>
            </a:r>
            <a:r>
              <a:rPr lang="ru-RU" sz="14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юридические лица (за исключением государственных (муниципальных) учреждений) и индивидуальные предприниматели</a:t>
            </a:r>
            <a:endParaRPr lang="ru-RU" sz="1400" dirty="0" smtClean="0">
              <a:latin typeface="PT Astra Serif" pitchFamily="18" charset="-52" panose="020A0603040505020204"/>
              <a:ea typeface="PT Astra Serif" pitchFamily="18" charset="-52" panose="020A0603040505020204"/>
            </a:endParaRPr>
          </a:p>
          <a:p>
            <a:endParaRPr lang="ru-RU" sz="1400" dirty="0">
              <a:latin typeface="PT Astra Serif" pitchFamily="18" charset="-52" panose="020A0603040505020204"/>
              <a:ea typeface="PT Astra Serif" pitchFamily="18" charset="-52" panose="020A0603040505020204"/>
            </a:endParaRPr>
          </a:p>
          <a:p>
            <a:r>
              <a:rPr lang="ru-RU" sz="14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Для участия в конкурсе необходимо представить в </a:t>
            </a:r>
            <a:r>
              <a:rPr lang="ru-RU" sz="1400" b="1" dirty="0" smtClean="0">
                <a:solidFill>
                  <a:srgbClr val="C00000"/>
                </a:solidFill>
                <a:latin typeface="PT Astra Serif" pitchFamily="18" charset="-52" panose="020A0603040505020204"/>
                <a:ea typeface="PT Astra Serif" pitchFamily="18" charset="-52" panose="020A0603040505020204"/>
              </a:rPr>
              <a:t>департамент занятости населения ЯНАО</a:t>
            </a:r>
            <a:r>
              <a:rPr lang="ru-RU" sz="14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:</a:t>
            </a:r>
          </a:p>
          <a:p>
            <a:pPr marL="285750" indent="-285750">
              <a:buFont typeface="Wingdings" pitchFamily="2" charset="2" panose="05000000000000000000"/>
              <a:buChar char="ü"/>
            </a:pPr>
            <a:r>
              <a:rPr lang="ru-RU" sz="1400" b="1" dirty="0" smtClean="0">
                <a:solidFill>
                  <a:srgbClr val="C00000"/>
                </a:solidFill>
                <a:latin typeface="PT Astra Serif" pitchFamily="18" charset="-52" panose="020A0603040505020204"/>
                <a:ea typeface="PT Astra Serif" pitchFamily="18" charset="-52" panose="020A0603040505020204"/>
              </a:rPr>
              <a:t>заявку</a:t>
            </a:r>
            <a:r>
              <a:rPr lang="ru-RU" sz="14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 на </a:t>
            </a:r>
            <a:r>
              <a:rPr lang="ru-RU" sz="14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участие в конкурсе </a:t>
            </a:r>
            <a:endParaRPr lang="ru-RU" sz="1400" dirty="0" smtClean="0">
              <a:latin typeface="PT Astra Serif" pitchFamily="18" charset="-52" panose="020A0603040505020204"/>
              <a:ea typeface="PT Astra Serif" pitchFamily="18" charset="-52" panose="020A0603040505020204"/>
            </a:endParaRPr>
          </a:p>
          <a:p>
            <a:pPr marL="285750" indent="-285750">
              <a:buFont typeface="Wingdings" pitchFamily="2" charset="2" panose="05000000000000000000"/>
              <a:buChar char="ü"/>
            </a:pPr>
            <a:r>
              <a:rPr lang="ru-RU" sz="1400" b="1" dirty="0" smtClean="0">
                <a:solidFill>
                  <a:srgbClr val="C00000"/>
                </a:solidFill>
                <a:latin typeface="PT Astra Serif" pitchFamily="18" charset="-52" panose="020A0603040505020204"/>
                <a:ea typeface="PT Astra Serif" pitchFamily="18" charset="-52" panose="020A0603040505020204"/>
              </a:rPr>
              <a:t>проект</a:t>
            </a:r>
            <a:r>
              <a:rPr lang="ru-RU" sz="14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, направленный </a:t>
            </a:r>
            <a:r>
              <a:rPr lang="ru-RU" sz="14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на создание условий для обеспечения занятости инвалидов, расширение возможностей трудоустройства инвалидов на территории автономного округа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/>
        </p:blipFill>
        <p:spPr>
          <a:xfrm>
            <a:off x="1955877" y="3569437"/>
            <a:ext cx="2673985" cy="17221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4236" y="5759976"/>
            <a:ext cx="6280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PT Astra Serif" pitchFamily="18" charset="-52" panose="020A0603040505020204"/>
                <a:ea typeface="PT Astra Serif" pitchFamily="18" charset="-52" panose="020A0603040505020204"/>
              </a:rPr>
              <a:t>8 грантов</a:t>
            </a:r>
            <a:endParaRPr lang="ru-RU" sz="2000" dirty="0">
              <a:latin typeface="PT Astra Serif" pitchFamily="18" charset="-52" panose="020A0603040505020204"/>
              <a:ea typeface="PT Astra Serif" pitchFamily="18" charset="-52" panose="020A0603040505020204"/>
            </a:endParaRPr>
          </a:p>
          <a:p>
            <a:pPr algn="ctr"/>
            <a:r>
              <a:rPr lang="ru-RU" sz="14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размер одного гранта – </a:t>
            </a:r>
            <a:r>
              <a:rPr lang="ru-RU" sz="2000" b="1" dirty="0" smtClean="0">
                <a:solidFill>
                  <a:srgbClr val="C00000"/>
                </a:solidFill>
                <a:latin typeface="PT Astra Serif" pitchFamily="18" charset="-52" panose="020A0603040505020204"/>
                <a:ea typeface="PT Astra Serif" pitchFamily="18" charset="-52" panose="020A0603040505020204"/>
              </a:rPr>
              <a:t>не более 1 500 000 рублей</a:t>
            </a:r>
            <a:endParaRPr lang="ru-RU" sz="2000" b="1" dirty="0">
              <a:solidFill>
                <a:srgbClr val="C00000"/>
              </a:solidFill>
              <a:latin typeface="PT Astra Serif" pitchFamily="18" charset="-52" panose="020A0603040505020204"/>
              <a:ea typeface="PT Astra Serif" pitchFamily="18" charset="-52" panose="020A0603040505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6831" y="557349"/>
            <a:ext cx="6078469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направление, которому соответствует планируемая деятельность по тематическому проекту (создание условий для обеспечения занятости инвалидов/ расширение возможностей трудоустройства инвалидов);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наименование проекта на реализацию которого запрашивается грант;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краткое описание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срок реализации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обоснование социальной значимости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целевые группы тематического проекта </a:t>
            </a:r>
            <a:r>
              <a:rPr lang="ru-RU" sz="11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(</a:t>
            </a: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инвалиды I, II, III групп с указанием числа граждан, планируемых к трудоустройству по каждой группе инвалидности</a:t>
            </a:r>
            <a:r>
              <a:rPr lang="ru-RU" sz="11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);</a:t>
            </a:r>
            <a:endParaRPr lang="ru-RU" sz="1100" dirty="0">
              <a:latin typeface="PT Astra Serif" pitchFamily="18" charset="-52" panose="020A0603040505020204"/>
              <a:ea typeface="PT Astra Serif" pitchFamily="18" charset="-52" panose="020A0603040505020204"/>
            </a:endParaRP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привлекаемые партнеры (соисполнители), добровольцы (волонтеры) для реализации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цель (цели) и задачи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ожидаемые количественные и качественные результаты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общую сумму расходов на реализацию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запрашиваемую сумму гранта с проектом сметы расходования средств и обоснованием запрашиваемой суммы гранта;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календарный план проекта;</a:t>
            </a:r>
          </a:p>
          <a:p>
            <a:pPr>
              <a:spcBef>
                <a:spcPts val="600"/>
              </a:spcBef>
            </a:pPr>
            <a:r>
              <a:rPr lang="ru-RU" sz="11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- опыт реализации аналогичных проектов.</a:t>
            </a:r>
          </a:p>
        </p:txBody>
      </p:sp>
      <p:sp>
        <p:nvSpPr>
          <p:cNvPr id="8" name="Заголовок 1"/>
          <p:cNvSpPr txBox="1"/>
          <p:nvPr/>
        </p:nvSpPr>
        <p:spPr>
          <a:xfrm>
            <a:off x="750080" y="112863"/>
            <a:ext cx="5571309" cy="4270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6840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8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tx2"/>
                </a:solidFill>
                <a:latin typeface="PT Astra Serif" pitchFamily="18" charset="-52" panose="020A0603040505020204"/>
                <a:ea typeface="PT Astra Serif" pitchFamily="18" charset="-52" panose="020A0603040505020204"/>
              </a:rPr>
              <a:t>СОДЕРЖАНИЕ ПРОЕКТА</a:t>
            </a:r>
            <a:endParaRPr lang="ru-RU" sz="2800" b="1" dirty="0">
              <a:solidFill>
                <a:schemeClr val="tx2"/>
              </a:solidFill>
              <a:latin typeface="PT Astra Serif" pitchFamily="18" charset="-52" panose="020A0603040505020204"/>
              <a:ea typeface="PT Astra Serif" pitchFamily="18" charset="-52" panose="020A0603040505020204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569762" y="4673130"/>
            <a:ext cx="3131382" cy="176140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931576" y="5156452"/>
            <a:ext cx="26608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к</a:t>
            </a:r>
            <a:r>
              <a:rPr lang="ru-RU" sz="12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оличество трудоустроенных</a:t>
            </a:r>
          </a:p>
          <a:p>
            <a:r>
              <a:rPr lang="ru-RU" sz="12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инвалидов – </a:t>
            </a:r>
            <a:r>
              <a:rPr lang="ru-RU" sz="1200" b="1" dirty="0" smtClean="0">
                <a:solidFill>
                  <a:srgbClr val="C00000"/>
                </a:solidFill>
                <a:latin typeface="PT Astra Serif" pitchFamily="18" charset="-52" panose="020A0603040505020204"/>
                <a:ea typeface="PT Astra Serif" pitchFamily="18" charset="-52" panose="020A0603040505020204"/>
              </a:rPr>
              <a:t>не менее 5 человек</a:t>
            </a:r>
          </a:p>
          <a:p>
            <a:endParaRPr lang="ru-RU" sz="1200" dirty="0">
              <a:latin typeface="PT Astra Serif" pitchFamily="18" charset="-52" panose="020A0603040505020204"/>
              <a:ea typeface="PT Astra Serif" pitchFamily="18" charset="-52" panose="020A0603040505020204"/>
            </a:endParaRPr>
          </a:p>
          <a:p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п</a:t>
            </a:r>
            <a:r>
              <a:rPr lang="ru-RU" sz="12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ериод трудоустройства – </a:t>
            </a:r>
            <a:r>
              <a:rPr lang="ru-RU" sz="1200" b="1" dirty="0" smtClean="0">
                <a:solidFill>
                  <a:srgbClr val="C00000"/>
                </a:solidFill>
                <a:latin typeface="PT Astra Serif" pitchFamily="18" charset="-52" panose="020A0603040505020204"/>
                <a:ea typeface="PT Astra Serif" pitchFamily="18" charset="-52" panose="020A0603040505020204"/>
              </a:rPr>
              <a:t>6 месяцев</a:t>
            </a:r>
            <a:endParaRPr lang="ru-RU" sz="1200" b="1" dirty="0">
              <a:solidFill>
                <a:srgbClr val="C00000"/>
              </a:solidFill>
              <a:latin typeface="PT Astra Serif" pitchFamily="18" charset="-52" panose="020A0603040505020204"/>
              <a:ea typeface="PT Astra Serif" pitchFamily="18" charset="-52" panose="020A060304050502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42230" y="751670"/>
            <a:ext cx="60588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PT Astra Serif" pitchFamily="18" charset="-52" panose="020A0603040505020204"/>
              <a:buChar char="–"/>
            </a:pPr>
            <a:r>
              <a:rPr lang="ru-RU" sz="12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обучение </a:t>
            </a:r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в организации, осуществляющей образовательную деятельность, инвалидов, трудоустроенных </a:t>
            </a:r>
            <a:r>
              <a:rPr lang="ru-RU" sz="1200" dirty="0" err="1">
                <a:latin typeface="PT Astra Serif" pitchFamily="18" charset="-52" panose="020A0603040505020204"/>
                <a:ea typeface="PT Astra Serif" pitchFamily="18" charset="-52" panose="020A0603040505020204"/>
              </a:rPr>
              <a:t>грантополучателем</a:t>
            </a:r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 в рамках проекта, на реализацию которого получен грант;</a:t>
            </a:r>
          </a:p>
          <a:p>
            <a:pPr marL="285750" indent="-285750">
              <a:spcBef>
                <a:spcPts val="600"/>
              </a:spcBef>
              <a:buFont typeface="PT Astra Serif" pitchFamily="18" charset="-52" panose="020A0603040505020204"/>
              <a:buChar char="–"/>
            </a:pPr>
            <a:r>
              <a:rPr lang="ru-RU" sz="12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оплата </a:t>
            </a:r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труда инвалидов, трудоустроенных </a:t>
            </a:r>
            <a:r>
              <a:rPr lang="ru-RU" sz="1200" dirty="0" err="1">
                <a:latin typeface="PT Astra Serif" pitchFamily="18" charset="-52" panose="020A0603040505020204"/>
                <a:ea typeface="PT Astra Serif" pitchFamily="18" charset="-52" panose="020A0603040505020204"/>
              </a:rPr>
              <a:t>грантополучателем</a:t>
            </a:r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 в рамках проекта, на реализацию которого получен грант;</a:t>
            </a:r>
          </a:p>
          <a:p>
            <a:pPr marL="285750" indent="-285750">
              <a:spcBef>
                <a:spcPts val="600"/>
              </a:spcBef>
              <a:buFont typeface="PT Astra Serif" pitchFamily="18" charset="-52" panose="020A0603040505020204"/>
              <a:buChar char="–"/>
            </a:pPr>
            <a:r>
              <a:rPr lang="ru-RU" sz="12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оплата </a:t>
            </a:r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труда трудового куратора, закрепленного за инвалидами, трудоустроенными </a:t>
            </a:r>
            <a:r>
              <a:rPr lang="ru-RU" sz="1200" dirty="0" err="1">
                <a:latin typeface="PT Astra Serif" pitchFamily="18" charset="-52" panose="020A0603040505020204"/>
                <a:ea typeface="PT Astra Serif" pitchFamily="18" charset="-52" panose="020A0603040505020204"/>
              </a:rPr>
              <a:t>грантополучателем</a:t>
            </a:r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 в рамках проекта, на реализацию которого получен грант;</a:t>
            </a:r>
          </a:p>
          <a:p>
            <a:pPr marL="285750" indent="-285750">
              <a:spcBef>
                <a:spcPts val="600"/>
              </a:spcBef>
              <a:buFont typeface="PT Astra Serif" pitchFamily="18" charset="-52" panose="020A0603040505020204"/>
              <a:buChar char="–"/>
            </a:pPr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обеспечение трудового процесса инвалида (</a:t>
            </a:r>
            <a:r>
              <a:rPr lang="ru-RU" sz="1200" dirty="0" err="1">
                <a:latin typeface="PT Astra Serif" pitchFamily="18" charset="-52" panose="020A0603040505020204"/>
                <a:ea typeface="PT Astra Serif" pitchFamily="18" charset="-52" panose="020A0603040505020204"/>
              </a:rPr>
              <a:t>ов</a:t>
            </a:r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), трудоустроенного (</a:t>
            </a:r>
            <a:r>
              <a:rPr lang="ru-RU" sz="1200" dirty="0" err="1">
                <a:latin typeface="PT Astra Serif" pitchFamily="18" charset="-52" panose="020A0603040505020204"/>
                <a:ea typeface="PT Astra Serif" pitchFamily="18" charset="-52" panose="020A0603040505020204"/>
              </a:rPr>
              <a:t>ыми</a:t>
            </a:r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) </a:t>
            </a:r>
            <a:r>
              <a:rPr lang="ru-RU" sz="1200" dirty="0" err="1">
                <a:latin typeface="PT Astra Serif" pitchFamily="18" charset="-52" panose="020A0603040505020204"/>
                <a:ea typeface="PT Astra Serif" pitchFamily="18" charset="-52" panose="020A0603040505020204"/>
              </a:rPr>
              <a:t>грантополучателем</a:t>
            </a:r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 в рамках проекта, на реализацию которого получен грант (приобретение инвентаря, материалов, сырья, канцелярских товаров, автоматизированного рабочего места и компонентов к нему оплата услуг по перевозке инвалидов к месту работы и обратно и др</a:t>
            </a:r>
            <a:r>
              <a:rPr lang="ru-RU" sz="12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.);</a:t>
            </a:r>
          </a:p>
          <a:p>
            <a:pPr marL="285750" indent="-285750">
              <a:spcBef>
                <a:spcPts val="600"/>
              </a:spcBef>
              <a:buFont typeface="PT Astra Serif" pitchFamily="18" charset="-52" panose="020A0603040505020204"/>
              <a:buChar char="–"/>
            </a:pPr>
            <a:r>
              <a:rPr lang="ru-RU" sz="1200" dirty="0" smtClean="0">
                <a:latin typeface="PT Astra Serif" pitchFamily="18" charset="-52" panose="020A0603040505020204"/>
                <a:ea typeface="PT Astra Serif" pitchFamily="18" charset="-52" panose="020A0603040505020204"/>
              </a:rPr>
              <a:t>приобретение </a:t>
            </a:r>
            <a:r>
              <a:rPr lang="ru-RU" sz="12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методических и информационных материалов (разработка и изготовление наглядной информации, упрощенных инструкций и схем поэтапного выполнения трудовых операций).</a:t>
            </a:r>
          </a:p>
        </p:txBody>
      </p:sp>
      <p:sp>
        <p:nvSpPr>
          <p:cNvPr id="11" name="Заголовок 1"/>
          <p:cNvSpPr txBox="1"/>
          <p:nvPr/>
        </p:nvSpPr>
        <p:spPr>
          <a:xfrm>
            <a:off x="426720" y="85993"/>
            <a:ext cx="6174378" cy="4365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6840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8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tx2"/>
                </a:solidFill>
                <a:latin typeface="PT Astra Serif" pitchFamily="18" charset="-52" panose="020A0603040505020204"/>
                <a:ea typeface="PT Astra Serif" pitchFamily="18" charset="-52" panose="020A0603040505020204"/>
              </a:rPr>
              <a:t>НАПРАВЛЕНИЯ РАСХОДОВАНИЯ ГРАНТОВ</a:t>
            </a:r>
            <a:endParaRPr lang="ru-RU" sz="3200" b="1" dirty="0">
              <a:solidFill>
                <a:schemeClr val="tx2"/>
              </a:solidFill>
              <a:latin typeface="PT Astra Serif" pitchFamily="18" charset="-52" panose="020A0603040505020204"/>
              <a:ea typeface="PT Astra Serif" pitchFamily="18" charset="-52" panose="020A0603040505020204"/>
            </a:endParaRPr>
          </a:p>
        </p:txBody>
      </p:sp>
      <p:pic>
        <p:nvPicPr>
          <p:cNvPr id="12" name="Picture 6" descr="Graduation Cap Emoji - Шапочка Выпускника Иконка - Free ..."/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621563" y="4214632"/>
            <a:ext cx="1493266" cy="875928"/>
          </a:xfrm>
          <a:prstGeom prst="rect">
            <a:avLst/>
          </a:prstGeom>
          <a:noFill/>
        </p:spPr>
      </p:pic>
      <p:pic>
        <p:nvPicPr>
          <p:cNvPr id="13" name="Picture 10" descr="Сколько стоит верстка? Стоимость работы верстальщика."/>
          <p:cNvPicPr>
            <a:picLocks noChangeAspect="1" noChangeArrowheads="1"/>
          </p:cNvPicPr>
          <p:nvPr/>
        </p:nvPicPr>
        <p:blipFill>
          <a:blip r:embed="rId3"/>
          <a:srcRect/>
          <a:stretch/>
        </p:blipFill>
        <p:spPr bwMode="auto">
          <a:xfrm>
            <a:off x="2347067" y="4047801"/>
            <a:ext cx="1102352" cy="1102352"/>
          </a:xfrm>
          <a:prstGeom prst="rect">
            <a:avLst/>
          </a:prstGeom>
          <a:noFill/>
        </p:spPr>
      </p:pic>
      <p:pic>
        <p:nvPicPr>
          <p:cNvPr id="14" name="Picture 12" descr="Фасадочка - Пиктограммы"/>
          <p:cNvPicPr>
            <a:picLocks noChangeAspect="1" noChangeArrowheads="1"/>
          </p:cNvPicPr>
          <p:nvPr/>
        </p:nvPicPr>
        <p:blipFill>
          <a:blip r:embed="rId4"/>
          <a:srcRect/>
          <a:stretch/>
        </p:blipFill>
        <p:spPr bwMode="auto">
          <a:xfrm>
            <a:off x="5240767" y="4054052"/>
            <a:ext cx="1036508" cy="1036508"/>
          </a:xfrm>
          <a:prstGeom prst="rect">
            <a:avLst/>
          </a:prstGeom>
          <a:noFill/>
        </p:spPr>
      </p:pic>
      <p:pic>
        <p:nvPicPr>
          <p:cNvPr id="15" name="Picture 14" descr="Поставка расходных материалов для печати ООО Альфа Компьютер ..."/>
          <p:cNvPicPr>
            <a:picLocks noChangeAspect="1" noChangeArrowheads="1"/>
          </p:cNvPicPr>
          <p:nvPr/>
        </p:nvPicPr>
        <p:blipFill>
          <a:blip r:embed="rId5"/>
          <a:srcRect/>
          <a:stretch/>
        </p:blipFill>
        <p:spPr bwMode="auto">
          <a:xfrm>
            <a:off x="3677556" y="3988787"/>
            <a:ext cx="1117088" cy="1117089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>
            <a:cxnSpLocks/>
          </p:cNvCxnSpPr>
          <p:nvPr/>
        </p:nvCxnSpPr>
        <p:spPr>
          <a:xfrm rot="5400000">
            <a:off x="3441684" y="1093914"/>
            <a:ext cx="0" cy="5655711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64069" y="5357561"/>
            <a:ext cx="5787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Гранты используются </a:t>
            </a:r>
            <a:r>
              <a:rPr lang="ru-RU" sz="1400" dirty="0" err="1">
                <a:latin typeface="PT Astra Serif" pitchFamily="18" charset="-52" panose="020A0603040505020204"/>
                <a:ea typeface="PT Astra Serif" pitchFamily="18" charset="-52" panose="020A0603040505020204"/>
              </a:rPr>
              <a:t>грантополучателями</a:t>
            </a:r>
            <a:r>
              <a:rPr lang="ru-RU" sz="14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 в срок не более 12 месяцев со дня поступления средств на расчетный счет </a:t>
            </a:r>
            <a:r>
              <a:rPr lang="ru-RU" sz="1400" dirty="0" err="1">
                <a:latin typeface="PT Astra Serif" pitchFamily="18" charset="-52" panose="020A0603040505020204"/>
                <a:ea typeface="PT Astra Serif" pitchFamily="18" charset="-52" panose="020A0603040505020204"/>
              </a:rPr>
              <a:t>грантополучателя</a:t>
            </a:r>
            <a:r>
              <a:rPr lang="ru-RU" sz="1400" dirty="0">
                <a:latin typeface="PT Astra Serif" pitchFamily="18" charset="-52" panose="020A0603040505020204"/>
                <a:ea typeface="PT Astra Serif" pitchFamily="18" charset="-52" panose="020A0603040505020204"/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3932</TotalTime>
  <Pages>0</Pages>
  <Words>379</Words>
  <Characters>0</Characters>
  <CharactersWithSpaces>0</CharactersWithSpaces>
  <Application>Р7-Офис/7.2.1.14</Application>
  <DocSecurity>0</DocSecurity>
  <PresentationFormat>Произвольный</PresentationFormat>
  <Lines>0</Lines>
  <Paragraphs>36</Paragraphs>
  <Slides>4</Slides>
  <Notes>0</Notes>
  <HiddenSlides>0</HiddenSlides>
  <MMClips>0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 1</vt:lpstr>
      <vt:lpstr>Slide 1</vt:lpstr>
      <vt:lpstr>Slide 2</vt:lpstr>
      <vt:lpstr>Slide 3</vt:lpstr>
      <vt:lpstr>Slide 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рыбалов</dc:creator>
  <cp:keywords/>
  <dc:description/>
  <dc:identifier/>
  <dc:language/>
  <cp:lastModifiedBy>Квятковская Ольга Васильевна</cp:lastModifiedBy>
  <cp:revision>13</cp:revision>
  <dcterms:created xsi:type="dcterms:W3CDTF">2020-05-08T08:40:10Z</dcterms:created>
  <dcterms:modified xsi:type="dcterms:W3CDTF">2021-11-23T03:31:05Z</dcterms:modified>
  <cp:category/>
  <cp:contentStatus/>
  <cp:version/>
</cp:coreProperties>
</file>