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95" r:id="rId3"/>
    <p:sldId id="285" r:id="rId4"/>
    <p:sldId id="286" r:id="rId5"/>
    <p:sldId id="291" r:id="rId6"/>
    <p:sldId id="288" r:id="rId7"/>
    <p:sldId id="287" r:id="rId8"/>
    <p:sldId id="289" r:id="rId9"/>
    <p:sldId id="292" r:id="rId10"/>
    <p:sldId id="290" r:id="rId11"/>
    <p:sldId id="294" r:id="rId12"/>
    <p:sldId id="296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9718B-8DA4-4CF4-9D6A-8C3058AD605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EE12-6698-4FC2-8894-F417685FA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6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5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858963"/>
            <a:ext cx="416401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59632" y="2397949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41784" y="160338"/>
            <a:ext cx="8532439" cy="820390"/>
          </a:xfrm>
          <a:prstGeom prst="flowChartProcess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ГКУ СО «Комплексный центр социального обслуживания населения Восточного округа» г. о.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8"/>
          <p:cNvSpPr txBox="1">
            <a:spLocks/>
          </p:cNvSpPr>
          <p:nvPr/>
        </p:nvSpPr>
        <p:spPr>
          <a:xfrm>
            <a:off x="0" y="1858963"/>
            <a:ext cx="9143999" cy="3226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Программа социально-бытовой ориентировки инвалидов молодого возраста</a:t>
            </a:r>
            <a:br>
              <a:rPr kumimoji="0" lang="ru-RU" sz="3600" b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Вместе-Я сам</a:t>
            </a:r>
            <a:r>
              <a:rPr kumimoji="0" lang="ru-RU" sz="3600" b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!» 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7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4" y="695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60375" y="404664"/>
            <a:ext cx="8360097" cy="18505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7.Блок </a:t>
            </a:r>
            <a:r>
              <a:rPr lang="ru-RU" sz="3200" b="1" i="1" kern="1400" dirty="0">
                <a:solidFill>
                  <a:srgbClr val="0000FF"/>
                </a:solidFill>
                <a:latin typeface="Times New Roman"/>
              </a:rPr>
              <a:t>«Твой курс»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направлен на обучение компьютерной грамотности с целью дальнейшей самореализации и адаптации современной жизни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общества</a:t>
            </a:r>
            <a:endParaRPr lang="ru-RU" sz="2400" kern="1400" dirty="0">
              <a:solidFill>
                <a:srgbClr val="000000"/>
              </a:solidFill>
              <a:latin typeface="Garamond"/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23" y="3896952"/>
            <a:ext cx="4311267" cy="2897536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все фото\фото мероприятий Надя\Миша\IMG_2600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92896"/>
            <a:ext cx="4154732" cy="305876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32" y="-640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" y="1693959"/>
            <a:ext cx="2952328" cy="221446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1\Desktop\Мероприятия отчеты\2019\Июнь\10.06.2019\День Росс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14" y="1693959"/>
            <a:ext cx="2666288" cy="221437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1\Desktop\Мероприятия отчеты\2020\Февраль\17.02.2020\23 феврал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33111"/>
            <a:ext cx="2882320" cy="216399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1\Desktop\Мероприятия отчеты\2020\Март\03.03.2020\8 марта для мол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4" y="4546748"/>
            <a:ext cx="2863153" cy="213671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1\Desktop\Мероприятия отчеты\2020\Декабрь\30.12.2020\Нов.год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13" y="4546748"/>
            <a:ext cx="2666288" cy="21223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1\Desktop\Мероприятия отчеты\2018\отчет нов.год\IMG_20181219_1040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4" y="1727531"/>
            <a:ext cx="2863154" cy="214722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12167" y="166533"/>
            <a:ext cx="5688631" cy="105841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досуга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15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9" y="4221088"/>
            <a:ext cx="2929862" cy="194060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\\srv\Папка обмена\для Веры\Надя\фото1\йога, гербарий\IMG_4000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62" y="1708203"/>
            <a:ext cx="2697417" cy="203714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srv\Папка обмена\для Веры\Надя\фото1\коллаж\IMG_2571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" y="1708202"/>
            <a:ext cx="2929862" cy="203714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\\srv\Папка обмена\для Веры\Надя\фото1\лечение деревьями\IMG_0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62" y="4194136"/>
            <a:ext cx="2732325" cy="195093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\\srv\Папка обмена\для Веры\Надя\фото1\фото рис.свечкой\IMG_0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60" y="1716131"/>
            <a:ext cx="2622953" cy="202921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1\Desktop\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60" y="4207781"/>
            <a:ext cx="2622953" cy="196721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82077" y="235496"/>
            <a:ext cx="6912768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Трудотерапия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4" y="-294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417535"/>
            <a:ext cx="7488832" cy="199452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8"/>
          <p:cNvSpPr txBox="1">
            <a:spLocks/>
          </p:cNvSpPr>
          <p:nvPr/>
        </p:nvSpPr>
        <p:spPr>
          <a:xfrm>
            <a:off x="1259632" y="1916832"/>
            <a:ext cx="7120546" cy="39997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397949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Desktop\Ментальники\фото для Лили\IMG_20190221_114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6" y="203983"/>
            <a:ext cx="4091947" cy="306896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все фото\фото мероприятий Надя\фото\8 марта фото\GOPR7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70" y="3406348"/>
            <a:ext cx="4398241" cy="341683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55575" y="-42142"/>
            <a:ext cx="89884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kern="1400" dirty="0">
                <a:solidFill>
                  <a:srgbClr val="000000"/>
                </a:solidFill>
                <a:latin typeface="Times New Roman"/>
              </a:rPr>
              <a:t>Цель программы:</a:t>
            </a:r>
            <a:endParaRPr lang="ru-RU" sz="3600" b="1" kern="1400" dirty="0">
              <a:solidFill>
                <a:srgbClr val="000000"/>
              </a:solidFill>
              <a:latin typeface="Garamond"/>
            </a:endParaRPr>
          </a:p>
          <a:p>
            <a:pPr algn="just">
              <a:lnSpc>
                <a:spcPct val="150000"/>
              </a:lnSpc>
            </a:pPr>
            <a:r>
              <a:rPr lang="ru-RU" sz="24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Социализация и интеграция молодых инвалидов с ментальными нарушениями здоровья, в современные условия общества, привитие знаний, умений, навыков, необходимых для независимой и самостоятельной жизни, а так же практическая подготовка к самостоятельной жизни и адаптации в современном социуме. </a:t>
            </a:r>
          </a:p>
          <a:p>
            <a:pPr algn="just">
              <a:lnSpc>
                <a:spcPct val="150000"/>
              </a:lnSpc>
            </a:pPr>
            <a:r>
              <a:rPr lang="ru-RU" sz="24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занятий состоит из семи блоков, включающих ключевые направления социальной реабилитации инвалидов: социально-бытовое, социально-медицинское, </a:t>
            </a:r>
            <a:r>
              <a:rPr lang="ru-RU" sz="2400" kern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социо</a:t>
            </a:r>
            <a:r>
              <a:rPr lang="ru-RU" sz="24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-коммуникативное, социально-педагогическое, социально-правовое. </a:t>
            </a:r>
          </a:p>
          <a:p>
            <a:pPr>
              <a:lnSpc>
                <a:spcPct val="125000"/>
              </a:lnSpc>
              <a:spcAft>
                <a:spcPts val="12"/>
              </a:spcAft>
            </a:pPr>
            <a:r>
              <a:rPr lang="ru-RU" sz="24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kern="1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" y="79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6000" y="2589347"/>
            <a:ext cx="4572000" cy="4962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endParaRPr lang="ru-RU" sz="1050" kern="1400" dirty="0">
              <a:solidFill>
                <a:srgbClr val="000000"/>
              </a:solidFill>
              <a:latin typeface="Garamond"/>
            </a:endParaRPr>
          </a:p>
          <a:p>
            <a:pPr>
              <a:lnSpc>
                <a:spcPct val="125000"/>
              </a:lnSpc>
              <a:spcAft>
                <a:spcPts val="12"/>
              </a:spcAft>
            </a:pPr>
            <a:r>
              <a:rPr lang="ru-RU" sz="1050" kern="1400" dirty="0">
                <a:solidFill>
                  <a:srgbClr val="000000"/>
                </a:solidFill>
                <a:latin typeface="Garamond"/>
              </a:rPr>
              <a:t> </a:t>
            </a:r>
            <a:endParaRPr lang="ru-RU" sz="1050" kern="1400" dirty="0">
              <a:solidFill>
                <a:srgbClr val="000000"/>
              </a:solidFill>
              <a:effectLst/>
              <a:latin typeface="Garamond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0375" y="160337"/>
            <a:ext cx="8144073" cy="157579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1.Блок </a:t>
            </a:r>
            <a:r>
              <a:rPr lang="ru-RU" sz="3200" b="1" i="1" kern="1400" dirty="0">
                <a:solidFill>
                  <a:srgbClr val="0000FF"/>
                </a:solidFill>
                <a:latin typeface="Times New Roman"/>
              </a:rPr>
              <a:t>«Кулинар»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нацелен на обучение навыкам приготовления блюд из доступных продуктов, привитие интереса к введению домашнего хозяйства</a:t>
            </a:r>
            <a:endParaRPr lang="ru-RU" sz="2400" dirty="0"/>
          </a:p>
        </p:txBody>
      </p:sp>
      <p:pic>
        <p:nvPicPr>
          <p:cNvPr id="1026" name="Picture 2" descr="C:\Users\1\Desktop\DSCN3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9" y="2019209"/>
            <a:ext cx="2981396" cy="213285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G_55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51" y="2019209"/>
            <a:ext cx="2633408" cy="2132856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DSCN34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09" y="2019208"/>
            <a:ext cx="2664296" cy="2132856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5" name="Picture 3" descr="\\srv\Папка обмена\для Веры\Надя\аэробика для глаз, приготовление компота\DSCN3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09" y="4494140"/>
            <a:ext cx="2664296" cy="204741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rv\Папка обмена\для Веры\Надя\массаж, самообслуживание(Фото)\IMG_5601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9" y="4509120"/>
            <a:ext cx="2981395" cy="201746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rv\Папка обмена\для Веры\Надя\массаж, самообслуживание(Фото)\IMG_5618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99" y="4509120"/>
            <a:ext cx="2633408" cy="204741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4" y="-62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4144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12"/>
              </a:spcAft>
            </a:pPr>
            <a:r>
              <a:rPr lang="ru-RU" b="1" i="1" kern="1400" dirty="0">
                <a:solidFill>
                  <a:srgbClr val="0000FF"/>
                </a:solidFill>
                <a:latin typeface="Times New Roman"/>
              </a:rPr>
              <a:t> </a:t>
            </a:r>
            <a:endParaRPr lang="ru-RU" sz="1050" kern="1400" dirty="0">
              <a:solidFill>
                <a:srgbClr val="000000"/>
              </a:solidFill>
              <a:effectLst/>
              <a:latin typeface="Garamon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331" y="160338"/>
            <a:ext cx="8512497" cy="132444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2"/>
              </a:spcAft>
            </a:pPr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2.Блок </a:t>
            </a:r>
            <a:r>
              <a:rPr lang="ru-RU" sz="3200" b="1" i="1" kern="1400" dirty="0">
                <a:solidFill>
                  <a:srgbClr val="0000FF"/>
                </a:solidFill>
                <a:latin typeface="Times New Roman"/>
              </a:rPr>
              <a:t>«Будь здоров!»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ставит перед собой цель формирование здорового образа жизни обучение навыкам безопасности жизнедеятельности</a:t>
            </a:r>
            <a:endParaRPr lang="ru-RU" sz="2400" kern="1400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2051" name="Picture 3" descr="DSCN29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5751"/>
            <a:ext cx="3630208" cy="2430866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1" name="Picture 2" descr="C:\Users\1\Desktop\Фото к призентации\IMG_20190314_1428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825" r="-510" b="-6825"/>
          <a:stretch/>
        </p:blipFill>
        <p:spPr bwMode="auto">
          <a:xfrm>
            <a:off x="5017064" y="1665751"/>
            <a:ext cx="3489368" cy="243086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7212"/>
            <a:ext cx="3607747" cy="251890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\\srv\Папка обмена\для Веры\Надя\зарядка\DSCN28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64" y="4237212"/>
            <a:ext cx="3467740" cy="254971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160338"/>
            <a:ext cx="8352928" cy="139645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2"/>
              </a:spcAft>
            </a:pPr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3.Блок «Мойдодыр»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направлен на обучение навыкам самообслуживания, ухода за жилым помещением, соблюдению частоты и личной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гигиены                                      </a:t>
            </a:r>
            <a:endParaRPr lang="ru-RU" sz="2400" kern="1400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3075" name="Picture 3" descr="IMG_5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54" y="1725619"/>
            <a:ext cx="3456383" cy="2510949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4" name="Picture 2" descr="\\srv\Папка обмена\для Веры\Надя\работа с утюгом\DSCN3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3" y="4378001"/>
            <a:ext cx="3475909" cy="24208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srv\Папка обмена\для Веры\Надя\стирка белья\DSCN3421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5619"/>
            <a:ext cx="3442864" cy="246375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18368"/>
            <a:ext cx="3456383" cy="238052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589" y="79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60375" y="160338"/>
            <a:ext cx="8144073" cy="144675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5000"/>
              </a:lnSpc>
              <a:spcAft>
                <a:spcPts val="12"/>
              </a:spcAft>
            </a:pPr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4.Блок </a:t>
            </a:r>
            <a:r>
              <a:rPr lang="ru-RU" sz="3200" b="1" i="1" kern="1400" dirty="0">
                <a:solidFill>
                  <a:srgbClr val="0000FF"/>
                </a:solidFill>
                <a:latin typeface="Times New Roman"/>
              </a:rPr>
              <a:t>« Дорога в  жизнь»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направлен на повышение правовой культуры, формирование модели к независимой жизни и уверенного поведения в обществе. </a:t>
            </a:r>
            <a:endParaRPr lang="ru-RU" sz="2400" kern="1400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098" name="Picture 2" descr="DSCN35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06900"/>
            <a:ext cx="3510617" cy="2290452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все фото\Магазин\DSCN3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329393" cy="2255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Мероприятия отчеты\2021\Январь\25.01.2021\Народный образ старены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56384" cy="2255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38" y="4306900"/>
            <a:ext cx="3347095" cy="229045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3" y="7936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31538" y="154421"/>
            <a:ext cx="8880921" cy="15595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2"/>
              </a:spcAft>
            </a:pPr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5.Блок «Академия общения</a:t>
            </a:r>
            <a:r>
              <a:rPr lang="ru-RU" sz="3200" b="1" i="1" kern="1400" dirty="0">
                <a:solidFill>
                  <a:srgbClr val="0000FF"/>
                </a:solidFill>
                <a:latin typeface="Times New Roman"/>
              </a:rPr>
              <a:t>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направлен на        </a:t>
            </a:r>
            <a:r>
              <a:rPr lang="ru-RU" sz="2400" kern="1400" dirty="0" err="1" smtClean="0">
                <a:solidFill>
                  <a:srgbClr val="000000"/>
                </a:solidFill>
                <a:latin typeface="Times New Roman"/>
              </a:rPr>
              <a:t>социо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-коммуникативную 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реабилитацию молодых инвалидов, обучение навыкам общения с посторонними людьми и в работе в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группе</a:t>
            </a:r>
            <a:endParaRPr lang="ru-RU" sz="2400" kern="1400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5122" name="Picture 2" descr="DSCN29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0" y="1841269"/>
            <a:ext cx="3253500" cy="2235803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 descr="C:\Users\1\Desktop\Ментальники\Все для видео\Ментальники видео\В работу 2\3\S256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20926"/>
            <a:ext cx="3336305" cy="229603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Мероприятия отчеты\2021\Январь\25.01.2021\Народный образ старены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03" y="4420926"/>
            <a:ext cx="3061383" cy="229603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Народный образ старены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52" y="1841269"/>
            <a:ext cx="3091034" cy="211135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896948"/>
            <a:ext cx="2880321" cy="205786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применения с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pastvu.com/_p/a/0/d/0/0d08f734c35f2006647274e890560c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4" y="3949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51918" y="165243"/>
            <a:ext cx="8603427" cy="139154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2"/>
              </a:spcAft>
            </a:pPr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6. Блок </a:t>
            </a:r>
            <a:r>
              <a:rPr lang="ru-RU" sz="3200" b="1" i="1" kern="1400" dirty="0">
                <a:solidFill>
                  <a:srgbClr val="0000FF"/>
                </a:solidFill>
                <a:latin typeface="Times New Roman"/>
              </a:rPr>
              <a:t>« </a:t>
            </a:r>
            <a:r>
              <a:rPr lang="ru-RU" sz="3200" b="1" i="1" kern="1400" dirty="0" smtClean="0">
                <a:solidFill>
                  <a:srgbClr val="0000FF"/>
                </a:solidFill>
                <a:latin typeface="Times New Roman"/>
              </a:rPr>
              <a:t>Семейный очаг»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нацелен на  формирование у молодых инвалидов здорового образа семьи, ее духовных ценностей и культуры общения с противоположным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полом</a:t>
            </a:r>
            <a:endParaRPr lang="ru-RU" sz="2400" kern="1400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6146" name="Picture 2" descr="S2560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28220"/>
            <a:ext cx="3528393" cy="2440130"/>
          </a:xfrm>
          <a:prstGeom prst="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0" name="Picture 2" descr="C:\Users\1\Desktop\все фото\фото мероприятий Надя\музей\IMG_2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73" y="4353166"/>
            <a:ext cx="3512839" cy="244013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все фото\фото мероприятий Надя\фото\8 марта фото\GOPR7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92" y="1766003"/>
            <a:ext cx="2207553" cy="240234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Мероприятия отчеты\2020\Декабрь\21.12.2020\Я все смогу!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3166"/>
            <a:ext cx="3456384" cy="244013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GOPR71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4" y="1734102"/>
            <a:ext cx="2726059" cy="243424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1416</TotalTime>
  <Words>248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 ПРОВЕЛ ЛЕТО!</dc:title>
  <dc:creator>Евгения</dc:creator>
  <cp:lastModifiedBy>Admin</cp:lastModifiedBy>
  <cp:revision>267</cp:revision>
  <dcterms:created xsi:type="dcterms:W3CDTF">2017-09-12T02:18:34Z</dcterms:created>
  <dcterms:modified xsi:type="dcterms:W3CDTF">2023-05-22T09:24:36Z</dcterms:modified>
</cp:coreProperties>
</file>