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2192000" cy="6858000"/>
  <p:notesSz cx="12192000" cy="6858000"/>
  <p:embeddedFontLst>
    <p:embeddedFont>
      <p:font typeface="IVKIDV+Arial" panose="020B0604020202020204" charset="0"/>
      <p:regular r:id="rId3"/>
    </p:embeddedFont>
    <p:embeddedFont>
      <p:font typeface="SNETDR+Arial" panose="020B060402020202020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HTWSPQ+Arial Bold" panose="020B0604020202020204" charset="0"/>
      <p:regular r:id="rId9"/>
    </p:embeddedFont>
    <p:embeddedFont>
      <p:font typeface="DAUJRO+Arial Italic" panose="020B0604020202020204" charset="0"/>
      <p:regular r:id="rId10"/>
    </p:embeddedFont>
    <p:embeddedFont>
      <p:font typeface="LQSVQB+Arial Bold" panose="020B0604020202020204" charset="0"/>
      <p:regular r:id="rId1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46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6214" y="393108"/>
            <a:ext cx="6463882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5AECD"/>
                </a:solidFill>
                <a:latin typeface="HTWSPQ+Arial Bold"/>
                <a:cs typeface="HTWSPQ+Arial Bold"/>
              </a:rPr>
              <a:t>«Цифровая</a:t>
            </a:r>
            <a:r>
              <a:rPr sz="2800" b="1" spc="23" dirty="0">
                <a:solidFill>
                  <a:srgbClr val="05AECD"/>
                </a:solidFill>
                <a:latin typeface="HTWSPQ+Arial Bold"/>
                <a:cs typeface="HTWSPQ+Arial Bold"/>
              </a:rPr>
              <a:t> </a:t>
            </a:r>
            <a:r>
              <a:rPr sz="2800" b="1" spc="-21" dirty="0">
                <a:solidFill>
                  <a:srgbClr val="05AECD"/>
                </a:solidFill>
                <a:latin typeface="HTWSPQ+Arial Bold"/>
                <a:cs typeface="HTWSPQ+Arial Bold"/>
              </a:rPr>
              <a:t>забота»</a:t>
            </a:r>
            <a:r>
              <a:rPr sz="2800" b="1" spc="50" dirty="0">
                <a:solidFill>
                  <a:srgbClr val="05AECD"/>
                </a:solidFill>
                <a:latin typeface="HTWSPQ+Arial Bold"/>
                <a:cs typeface="HTWSPQ+Arial Bold"/>
              </a:rPr>
              <a:t> </a:t>
            </a:r>
            <a:r>
              <a:rPr sz="2800" b="1" dirty="0">
                <a:solidFill>
                  <a:srgbClr val="05AECD"/>
                </a:solidFill>
                <a:latin typeface="HTWSPQ+Arial Bold"/>
                <a:cs typeface="HTWSPQ+Arial Bold"/>
              </a:rPr>
              <a:t>— </a:t>
            </a:r>
            <a:r>
              <a:rPr sz="2800" b="1" spc="-11" dirty="0">
                <a:solidFill>
                  <a:srgbClr val="05AECD"/>
                </a:solidFill>
                <a:latin typeface="HTWSPQ+Arial Bold"/>
                <a:cs typeface="HTWSPQ+Arial Bold"/>
              </a:rPr>
              <a:t>«умный»</a:t>
            </a:r>
            <a:r>
              <a:rPr sz="2800" b="1" spc="52" dirty="0">
                <a:solidFill>
                  <a:srgbClr val="05AECD"/>
                </a:solidFill>
                <a:latin typeface="HTWSPQ+Arial Bold"/>
                <a:cs typeface="HTWSPQ+Arial Bold"/>
              </a:rPr>
              <a:t> </a:t>
            </a:r>
            <a:r>
              <a:rPr sz="2800" b="1" spc="-19" dirty="0">
                <a:solidFill>
                  <a:srgbClr val="05AECD"/>
                </a:solidFill>
                <a:latin typeface="HTWSPQ+Arial Bold"/>
                <a:cs typeface="HTWSPQ+Arial Bold"/>
              </a:rPr>
              <a:t>дом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sz="2800" b="1" dirty="0">
                <a:solidFill>
                  <a:srgbClr val="05AECD"/>
                </a:solidFill>
                <a:latin typeface="HTWSPQ+Arial Bold"/>
                <a:cs typeface="HTWSPQ+Arial Bold"/>
              </a:rPr>
              <a:t>престарелых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91521" y="543592"/>
            <a:ext cx="1692562" cy="3029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05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000000"/>
                </a:solidFill>
                <a:latin typeface="SNETDR+Arial"/>
                <a:cs typeface="SNETDR+Arial"/>
              </a:rPr>
              <a:t>ПРАВИТЕЛЬСТВО</a:t>
            </a:r>
          </a:p>
          <a:p>
            <a:pPr marL="0" marR="0">
              <a:lnSpc>
                <a:spcPts val="1005"/>
              </a:lnSpc>
              <a:spcBef>
                <a:spcPts val="74"/>
              </a:spcBef>
              <a:spcAft>
                <a:spcPts val="0"/>
              </a:spcAft>
            </a:pPr>
            <a:r>
              <a:rPr sz="900" dirty="0">
                <a:solidFill>
                  <a:srgbClr val="000000"/>
                </a:solidFill>
                <a:latin typeface="SNETDR+Arial"/>
                <a:cs typeface="SNETDR+Arial"/>
              </a:rPr>
              <a:t>НОВГОРОДСКОЙ</a:t>
            </a:r>
            <a:r>
              <a:rPr sz="900" spc="15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900" dirty="0">
                <a:solidFill>
                  <a:srgbClr val="000000"/>
                </a:solidFill>
                <a:latin typeface="SNETDR+Arial"/>
                <a:cs typeface="SNETDR+Arial"/>
              </a:rPr>
              <a:t>ОБЛАСТИ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7868" y="1436054"/>
            <a:ext cx="3405487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 smtClean="0">
                <a:solidFill>
                  <a:srgbClr val="05AECD"/>
                </a:solidFill>
                <a:latin typeface="LQSVQB+Arial Bold"/>
                <a:cs typeface="LQSVQB+Arial Bold"/>
              </a:rPr>
              <a:t>3</a:t>
            </a:r>
            <a:r>
              <a:rPr lang="ru-RU" sz="4800" b="1" dirty="0" smtClean="0">
                <a:solidFill>
                  <a:srgbClr val="05AECD"/>
                </a:solidFill>
                <a:latin typeface="LQSVQB+Arial Bold"/>
                <a:cs typeface="LQSVQB+Arial Bold"/>
              </a:rPr>
              <a:t>5</a:t>
            </a:r>
            <a:r>
              <a:rPr sz="4800" b="1" spc="13752" dirty="0" smtClean="0">
                <a:solidFill>
                  <a:srgbClr val="05AECD"/>
                </a:solidFill>
                <a:latin typeface="Times New Roman"/>
                <a:cs typeface="Times New Roman"/>
              </a:rPr>
              <a:t> </a:t>
            </a:r>
            <a:r>
              <a:rPr sz="4800" b="1" dirty="0" smtClean="0">
                <a:solidFill>
                  <a:srgbClr val="05AECD"/>
                </a:solidFill>
                <a:latin typeface="LQSVQB+Arial Bold"/>
                <a:cs typeface="LQSVQB+Arial Bold"/>
              </a:rPr>
              <a:t>1</a:t>
            </a:r>
            <a:r>
              <a:rPr lang="ru-RU" sz="4800" b="1" dirty="0">
                <a:solidFill>
                  <a:srgbClr val="05AECD"/>
                </a:solidFill>
                <a:latin typeface="LQSVQB+Arial Bold"/>
                <a:cs typeface="LQSVQB+Arial Bold"/>
              </a:rPr>
              <a:t>6</a:t>
            </a:r>
            <a:endParaRPr sz="4800" b="1" dirty="0">
              <a:solidFill>
                <a:srgbClr val="05AECD"/>
              </a:solidFill>
              <a:latin typeface="LQSVQB+Arial Bold"/>
              <a:cs typeface="LQSVQB+Arial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59422" y="1438848"/>
            <a:ext cx="4154184" cy="719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>
                <a:solidFill>
                  <a:srgbClr val="05AECD"/>
                </a:solidFill>
                <a:latin typeface="LQSVQB+Arial Bold"/>
                <a:cs typeface="LQSVQB+Arial Bold"/>
              </a:rPr>
              <a:t>82%</a:t>
            </a:r>
            <a:r>
              <a:rPr sz="4800" b="1" spc="11122" dirty="0">
                <a:solidFill>
                  <a:srgbClr val="05AECD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05AECD"/>
                </a:solidFill>
                <a:latin typeface="LQSVQB+Arial Bold"/>
                <a:cs typeface="LQSVQB+Arial Bold"/>
              </a:rPr>
              <a:t>65%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7868" y="2070353"/>
            <a:ext cx="875818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 err="1" smtClean="0">
                <a:solidFill>
                  <a:srgbClr val="000000"/>
                </a:solidFill>
                <a:latin typeface="HTWSPQ+Arial Bold"/>
                <a:cs typeface="HTWSPQ+Arial Bold"/>
              </a:rPr>
              <a:t>комнат</a:t>
            </a:r>
            <a:endParaRPr sz="1400" b="1" dirty="0">
              <a:solidFill>
                <a:srgbClr val="000000"/>
              </a:solidFill>
              <a:latin typeface="HTWSPQ+Arial Bold"/>
              <a:cs typeface="HTWSPQ+Arial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3428" y="2075560"/>
            <a:ext cx="1702938" cy="603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стационарных</a:t>
            </a:r>
            <a:r>
              <a:rPr sz="1400" b="1" spc="-14" dirty="0">
                <a:solidFill>
                  <a:srgbClr val="000000"/>
                </a:solidFill>
                <a:latin typeface="HTWSPQ+Arial Bold"/>
                <a:cs typeface="HTWSPQ+Arial Bold"/>
              </a:rPr>
              <a:t> </a:t>
            </a: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ор</a:t>
            </a:r>
          </a:p>
          <a:p>
            <a:pPr marL="0" marR="0">
              <a:lnSpc>
                <a:spcPts val="1343"/>
              </a:lnSpc>
              <a:spcBef>
                <a:spcPts val="101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социального</a:t>
            </a:r>
            <a:r>
              <a:rPr sz="1200" spc="-16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обслужи</a:t>
            </a:r>
          </a:p>
          <a:p>
            <a:pPr marL="0" marR="0">
              <a:lnSpc>
                <a:spcPts val="1340"/>
              </a:lnSpc>
              <a:spcBef>
                <a:spcPts val="15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оборудованы</a:t>
            </a:r>
            <a:r>
              <a:rPr sz="1200" spc="-28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систем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842246" y="2070353"/>
            <a:ext cx="1095569" cy="237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персонала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67868" y="2282783"/>
            <a:ext cx="2421408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latin typeface="SNETDR+Arial"/>
                <a:cs typeface="SNETDR+Arial"/>
              </a:rPr>
              <a:t>оснащены системой </a:t>
            </a:r>
            <a:r>
              <a:rPr sz="1200" dirty="0" smtClean="0">
                <a:solidFill>
                  <a:srgbClr val="000000"/>
                </a:solidFill>
                <a:latin typeface="SNETDR+Arial"/>
                <a:cs typeface="SNETDR+Arial"/>
              </a:rPr>
              <a:t>«</a:t>
            </a:r>
            <a:r>
              <a:rPr sz="1200" dirty="0" err="1" smtClean="0">
                <a:solidFill>
                  <a:srgbClr val="000000"/>
                </a:solidFill>
                <a:latin typeface="SNETDR+Arial"/>
                <a:cs typeface="SNETDR+Arial"/>
              </a:rPr>
              <a:t>Умный</a:t>
            </a:r>
            <a:endParaRPr sz="1200" dirty="0">
              <a:solidFill>
                <a:srgbClr val="000000"/>
              </a:solidFill>
              <a:latin typeface="SNETDR+Arial"/>
              <a:cs typeface="SNETDR+Arial"/>
            </a:endParaRP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дом» с голосовым</a:t>
            </a:r>
            <a:r>
              <a:rPr sz="1200" spc="-16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управлением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46135" y="2282783"/>
            <a:ext cx="1017665" cy="391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ся</a:t>
            </a:r>
            <a:r>
              <a:rPr sz="1200" spc="-22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системой</a:t>
            </a:r>
          </a:p>
          <a:p>
            <a:pPr marL="7468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иком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842246" y="2282783"/>
            <a:ext cx="2297431" cy="391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отметили</a:t>
            </a:r>
            <a:r>
              <a:rPr sz="1200" spc="-13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повышение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общительности проживающих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823704" y="2839190"/>
            <a:ext cx="1205239" cy="322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38"/>
              </a:lnSpc>
              <a:spcBef>
                <a:spcPts val="0"/>
              </a:spcBef>
              <a:spcAft>
                <a:spcPts val="0"/>
              </a:spcAft>
            </a:pPr>
            <a:r>
              <a:rPr sz="2000" b="1" dirty="0">
                <a:solidFill>
                  <a:srgbClr val="7F7F7F"/>
                </a:solidFill>
                <a:latin typeface="HTWSPQ+Arial Bold"/>
                <a:cs typeface="HTWSPQ+Arial Bold"/>
              </a:rPr>
              <a:t>2024</a:t>
            </a:r>
            <a:r>
              <a:rPr sz="2000" b="1" spc="-11" dirty="0">
                <a:solidFill>
                  <a:srgbClr val="7F7F7F"/>
                </a:solidFill>
                <a:latin typeface="HTWSPQ+Arial Bold"/>
                <a:cs typeface="HTWSPQ+Arial Bold"/>
              </a:rPr>
              <a:t> </a:t>
            </a:r>
            <a:r>
              <a:rPr sz="2000" b="1" spc="-19" dirty="0">
                <a:solidFill>
                  <a:srgbClr val="7F7F7F"/>
                </a:solidFill>
                <a:latin typeface="HTWSPQ+Arial Bold"/>
                <a:cs typeface="HTWSPQ+Arial Bold"/>
              </a:rPr>
              <a:t>год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62276" y="2885398"/>
            <a:ext cx="2132915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b="1" spc="-11" dirty="0">
                <a:solidFill>
                  <a:srgbClr val="000000"/>
                </a:solidFill>
                <a:latin typeface="HTWSPQ+Arial Bold"/>
                <a:cs typeface="HTWSPQ+Arial Bold"/>
              </a:rPr>
              <a:t>ФУНКЦИОНАЛ</a:t>
            </a:r>
            <a:r>
              <a:rPr sz="1200" b="1" spc="73" dirty="0">
                <a:solidFill>
                  <a:srgbClr val="000000"/>
                </a:solidFill>
                <a:latin typeface="HTWSPQ+Arial Bold"/>
                <a:cs typeface="HTWSPQ+Arial Bold"/>
              </a:rPr>
              <a:t> </a:t>
            </a:r>
            <a:r>
              <a:rPr sz="1200" b="1" dirty="0">
                <a:solidFill>
                  <a:srgbClr val="000000"/>
                </a:solidFill>
                <a:latin typeface="HTWSPQ+Arial Bold"/>
                <a:cs typeface="HTWSPQ+Arial Bold"/>
              </a:rPr>
              <a:t>СИСТЕМЫ</a:t>
            </a:r>
            <a:r>
              <a:rPr sz="1200" b="1" dirty="0">
                <a:solidFill>
                  <a:srgbClr val="000000"/>
                </a:solidFill>
                <a:latin typeface="LQSVQB+Arial Bold"/>
                <a:cs typeface="LQSVQB+Arial Bold"/>
              </a:rPr>
              <a:t>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454642" y="3166998"/>
            <a:ext cx="2571750" cy="6036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строительство</a:t>
            </a:r>
          </a:p>
          <a:p>
            <a:pPr marL="0" marR="0">
              <a:lnSpc>
                <a:spcPts val="1340"/>
              </a:lnSpc>
              <a:spcBef>
                <a:spcPts val="104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Дома</a:t>
            </a:r>
            <a:r>
              <a:rPr sz="1200" dirty="0">
                <a:solidFill>
                  <a:srgbClr val="000000"/>
                </a:solidFill>
                <a:latin typeface="IVKIDV+Arial"/>
                <a:cs typeface="IVKIDV+Arial"/>
              </a:rPr>
              <a:t>-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интерната</a:t>
            </a:r>
            <a:r>
              <a:rPr sz="1200" spc="-32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для</a:t>
            </a:r>
            <a:r>
              <a:rPr sz="1200" spc="16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престарелых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и инвалидов на 200</a:t>
            </a:r>
            <a:r>
              <a:rPr sz="1200" spc="-21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мест с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8855" y="3281350"/>
            <a:ext cx="922380" cy="500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6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голосовое</a:t>
            </a:r>
          </a:p>
          <a:p>
            <a:pPr marL="0" marR="0">
              <a:lnSpc>
                <a:spcPts val="1202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</a:t>
            </a:r>
          </a:p>
          <a:p>
            <a:pPr marL="0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sz="1100" spc="12" dirty="0">
                <a:solidFill>
                  <a:srgbClr val="000000"/>
                </a:solidFill>
                <a:latin typeface="SNETDR+Arial"/>
                <a:cs typeface="SNETDR+Arial"/>
              </a:rPr>
              <a:t>ТВ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418842" y="3282896"/>
            <a:ext cx="976395" cy="499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голосовое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освещением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992245" y="3729272"/>
            <a:ext cx="672427" cy="12520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2"/>
              </a:lnSpc>
              <a:spcBef>
                <a:spcPts val="0"/>
              </a:spcBef>
              <a:spcAft>
                <a:spcPts val="0"/>
              </a:spcAft>
            </a:pPr>
            <a:r>
              <a:rPr sz="1000" i="1" dirty="0">
                <a:solidFill>
                  <a:srgbClr val="404040"/>
                </a:solidFill>
                <a:latin typeface="DAUJRO+Arial Italic"/>
                <a:cs typeface="DAUJRO+Arial Italic"/>
              </a:rPr>
              <a:t>базовый</a:t>
            </a:r>
          </a:p>
          <a:p>
            <a:pPr marL="0" marR="0">
              <a:lnSpc>
                <a:spcPts val="1112"/>
              </a:lnSpc>
              <a:spcBef>
                <a:spcPts val="7383"/>
              </a:spcBef>
              <a:spcAft>
                <a:spcPts val="0"/>
              </a:spcAft>
            </a:pPr>
            <a:r>
              <a:rPr sz="1000" i="1" dirty="0">
                <a:solidFill>
                  <a:srgbClr val="404040"/>
                </a:solidFill>
                <a:latin typeface="DAUJRO+Arial Italic"/>
                <a:cs typeface="DAUJRO+Arial Italic"/>
              </a:rPr>
              <a:t>расшире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454642" y="3745442"/>
            <a:ext cx="2395043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геронтологическим</a:t>
            </a:r>
            <a:r>
              <a:rPr sz="1200" spc="-20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spc="-10" dirty="0">
                <a:solidFill>
                  <a:srgbClr val="000000"/>
                </a:solidFill>
                <a:latin typeface="SNETDR+Arial"/>
                <a:cs typeface="SNETDR+Arial"/>
              </a:rPr>
              <a:t>отделением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93673" y="3972633"/>
            <a:ext cx="922380" cy="499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голосовое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шторами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449957" y="3971722"/>
            <a:ext cx="1246744" cy="50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6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голосовое</a:t>
            </a:r>
          </a:p>
          <a:p>
            <a:pPr marL="0" marR="0">
              <a:lnSpc>
                <a:spcPts val="1202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музыкой и радио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667242" y="4153707"/>
            <a:ext cx="1558482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66"/>
              </a:lnSpc>
              <a:spcBef>
                <a:spcPts val="0"/>
              </a:spcBef>
              <a:spcAft>
                <a:spcPts val="0"/>
              </a:spcAft>
            </a:pPr>
            <a:r>
              <a:rPr sz="4000" b="1" dirty="0" smtClean="0">
                <a:solidFill>
                  <a:srgbClr val="05AECD"/>
                </a:solidFill>
                <a:latin typeface="LQSVQB+Arial Bold"/>
                <a:cs typeface="LQSVQB+Arial Bold"/>
              </a:rPr>
              <a:t>84</a:t>
            </a:r>
            <a:endParaRPr sz="1400" b="1" dirty="0">
              <a:solidFill>
                <a:srgbClr val="000000"/>
              </a:solidFill>
              <a:latin typeface="HTWSPQ+Arial Bold"/>
              <a:cs typeface="HTWSPQ+Arial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454642" y="4221088"/>
            <a:ext cx="2167828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HTWSPQ+Arial Bold" panose="020B0604020202020204" charset="0"/>
                <a:cs typeface="HTWSPQ+Arial Bold" panose="020B0604020202020204" charset="0"/>
              </a:rPr>
              <a:t>комнаты</a:t>
            </a:r>
            <a:endParaRPr lang="ru-RU" sz="1200" b="1" dirty="0" smtClean="0">
              <a:solidFill>
                <a:srgbClr val="000000"/>
              </a:solidFill>
              <a:latin typeface="HTWSPQ+Arial Bold" panose="020B0604020202020204" charset="0"/>
              <a:cs typeface="HTWSPQ+Arial Bold" panose="020B0604020202020204" charset="0"/>
            </a:endParaRPr>
          </a:p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 err="1" smtClean="0">
                <a:solidFill>
                  <a:srgbClr val="000000"/>
                </a:solidFill>
                <a:latin typeface="SNETDR+Arial"/>
                <a:cs typeface="SNETDR+Arial"/>
              </a:rPr>
              <a:t>оснащен</a:t>
            </a:r>
            <a:r>
              <a:rPr lang="ru-RU" sz="1200" dirty="0" smtClean="0">
                <a:solidFill>
                  <a:srgbClr val="000000"/>
                </a:solidFill>
                <a:latin typeface="SNETDR+Arial"/>
                <a:cs typeface="SNETDR+Arial"/>
              </a:rPr>
              <a:t>ы</a:t>
            </a:r>
            <a:r>
              <a:rPr sz="1200" spc="-16" dirty="0" smtClean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системой</a:t>
            </a:r>
            <a:r>
              <a:rPr sz="1200" spc="-20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«Умный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9454642" y="4588793"/>
            <a:ext cx="2421408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дом» с голосовым</a:t>
            </a:r>
            <a:r>
              <a:rPr sz="1200" spc="-16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управлением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449957" y="4672149"/>
            <a:ext cx="1290818" cy="499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отправка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сообщений</a:t>
            </a:r>
            <a:r>
              <a:rPr sz="1100" spc="-34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через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«умную</a:t>
            </a:r>
            <a:r>
              <a:rPr sz="1100" spc="23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колонку»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893673" y="4759271"/>
            <a:ext cx="630257" cy="347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«умное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окно»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8872728" y="4890075"/>
            <a:ext cx="434642" cy="6050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64"/>
              </a:lnSpc>
              <a:spcBef>
                <a:spcPts val="0"/>
              </a:spcBef>
              <a:spcAft>
                <a:spcPts val="0"/>
              </a:spcAft>
            </a:pPr>
            <a:r>
              <a:rPr sz="4000" b="1" dirty="0">
                <a:solidFill>
                  <a:srgbClr val="05AECD"/>
                </a:solidFill>
                <a:latin typeface="LQSVQB+Arial Bold"/>
                <a:cs typeface="LQSVQB+Arial Bold"/>
              </a:rPr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454642" y="4968112"/>
            <a:ext cx="2160775" cy="420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тираживание</a:t>
            </a:r>
            <a:r>
              <a:rPr sz="1400" b="1" spc="-11" dirty="0">
                <a:solidFill>
                  <a:srgbClr val="000000"/>
                </a:solidFill>
                <a:latin typeface="HTWSPQ+Arial Bold"/>
                <a:cs typeface="HTWSPQ+Arial Bold"/>
              </a:rPr>
              <a:t> </a:t>
            </a:r>
            <a:r>
              <a:rPr sz="1400" b="1" dirty="0">
                <a:solidFill>
                  <a:srgbClr val="000000"/>
                </a:solidFill>
                <a:latin typeface="HTWSPQ+Arial Bold"/>
                <a:cs typeface="HTWSPQ+Arial Bold"/>
              </a:rPr>
              <a:t>практики</a:t>
            </a:r>
          </a:p>
          <a:p>
            <a:pPr marL="0" marR="0">
              <a:lnSpc>
                <a:spcPts val="1340"/>
              </a:lnSpc>
              <a:spcBef>
                <a:spcPts val="104"/>
              </a:spcBef>
              <a:spcAft>
                <a:spcPts val="0"/>
              </a:spcAft>
            </a:pP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(Самарская</a:t>
            </a:r>
            <a:r>
              <a:rPr sz="1200" spc="-40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200" dirty="0">
                <a:solidFill>
                  <a:srgbClr val="000000"/>
                </a:solidFill>
                <a:latin typeface="SNETDR+Arial"/>
                <a:cs typeface="SNETDR+Arial"/>
              </a:rPr>
              <a:t>область)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962276" y="5368502"/>
            <a:ext cx="1857071" cy="208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b="1" dirty="0">
                <a:solidFill>
                  <a:srgbClr val="000000"/>
                </a:solidFill>
                <a:latin typeface="HTWSPQ+Arial Bold"/>
                <a:cs typeface="HTWSPQ+Arial Bold"/>
              </a:rPr>
              <a:t>ЭФФЕКТЫ</a:t>
            </a:r>
            <a:r>
              <a:rPr sz="1200" b="1" spc="47" dirty="0">
                <a:solidFill>
                  <a:srgbClr val="000000"/>
                </a:solidFill>
                <a:latin typeface="HTWSPQ+Arial Bold"/>
                <a:cs typeface="HTWSPQ+Arial Bold"/>
              </a:rPr>
              <a:t> </a:t>
            </a:r>
            <a:r>
              <a:rPr sz="1200" b="1" spc="-14" dirty="0">
                <a:solidFill>
                  <a:srgbClr val="000000"/>
                </a:solidFill>
                <a:latin typeface="HTWSPQ+Arial Bold"/>
                <a:cs typeface="HTWSPQ+Arial Bold"/>
              </a:rPr>
              <a:t>ПРАКТИКИ</a:t>
            </a:r>
            <a:r>
              <a:rPr sz="1200" b="1" dirty="0">
                <a:solidFill>
                  <a:srgbClr val="000000"/>
                </a:solidFill>
                <a:latin typeface="LQSVQB+Arial Bold"/>
                <a:cs typeface="LQSVQB+Arial Bold"/>
              </a:rPr>
              <a:t>: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57097" y="5714501"/>
            <a:ext cx="3793744" cy="376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b="1" dirty="0">
                <a:solidFill>
                  <a:srgbClr val="000000"/>
                </a:solidFill>
                <a:latin typeface="HTWSPQ+Arial Bold"/>
                <a:cs typeface="HTWSPQ+Arial Bold"/>
              </a:rPr>
              <a:t>социально</a:t>
            </a:r>
            <a:r>
              <a:rPr sz="1200" b="1" dirty="0">
                <a:solidFill>
                  <a:srgbClr val="000000"/>
                </a:solidFill>
                <a:latin typeface="LQSVQB+Arial Bold"/>
                <a:cs typeface="LQSVQB+Arial Bold"/>
              </a:rPr>
              <a:t>-</a:t>
            </a:r>
            <a:r>
              <a:rPr sz="1200" b="1" dirty="0">
                <a:solidFill>
                  <a:srgbClr val="000000"/>
                </a:solidFill>
                <a:latin typeface="HTWSPQ+Arial Bold"/>
                <a:cs typeface="HTWSPQ+Arial Bold"/>
              </a:rPr>
              <a:t>психологический</a:t>
            </a:r>
          </a:p>
          <a:p>
            <a:pPr marL="0" marR="0">
              <a:lnSpc>
                <a:spcPts val="1233"/>
              </a:lnSpc>
              <a:spcBef>
                <a:spcPts val="140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пожилые</a:t>
            </a:r>
            <a:r>
              <a:rPr sz="1100" spc="-32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люди</a:t>
            </a:r>
            <a:r>
              <a:rPr sz="1100" spc="-37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могут не прибегать</a:t>
            </a:r>
            <a:r>
              <a:rPr sz="1100" spc="-28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к помощи</a:t>
            </a:r>
            <a:r>
              <a:rPr sz="1100" spc="-21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персонала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862279" y="6192427"/>
            <a:ext cx="3972402" cy="544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sz="1200" b="1" dirty="0">
                <a:solidFill>
                  <a:srgbClr val="000000"/>
                </a:solidFill>
                <a:latin typeface="HTWSPQ+Arial Bold"/>
                <a:cs typeface="HTWSPQ+Arial Bold"/>
              </a:rPr>
              <a:t>экономический</a:t>
            </a:r>
          </a:p>
          <a:p>
            <a:pPr marL="0" marR="0">
              <a:lnSpc>
                <a:spcPts val="1236"/>
              </a:lnSpc>
              <a:spcBef>
                <a:spcPts val="138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освобождение</a:t>
            </a:r>
            <a:r>
              <a:rPr sz="1100" spc="-31" dirty="0">
                <a:solidFill>
                  <a:srgbClr val="000000"/>
                </a:solidFill>
                <a:latin typeface="SNETDR+Arial"/>
                <a:cs typeface="SNETDR+Arial"/>
              </a:rPr>
              <a:t> </a:t>
            </a: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ресурса времени у работников социальных</a:t>
            </a:r>
          </a:p>
          <a:p>
            <a:pPr marL="0" marR="0">
              <a:lnSpc>
                <a:spcPts val="1233"/>
              </a:lnSpc>
              <a:spcBef>
                <a:spcPts val="88"/>
              </a:spcBef>
              <a:spcAft>
                <a:spcPts val="0"/>
              </a:spcAft>
            </a:pPr>
            <a:r>
              <a:rPr sz="1100" dirty="0">
                <a:solidFill>
                  <a:srgbClr val="000000"/>
                </a:solidFill>
                <a:latin typeface="SNETDR+Arial"/>
                <a:cs typeface="SNETDR+Arial"/>
              </a:rPr>
              <a:t>учреждений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128</Words>
  <Application>Microsoft Office PowerPoint</Application>
  <PresentationFormat>Произвольный</PresentationFormat>
  <Paragraphs>55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IVKIDV+Arial</vt:lpstr>
      <vt:lpstr>SNETDR+Arial</vt:lpstr>
      <vt:lpstr>Calibri</vt:lpstr>
      <vt:lpstr>HTWSPQ+Arial Bold</vt:lpstr>
      <vt:lpstr>DAUJRO+Arial Italic</vt:lpstr>
      <vt:lpstr>LQSVQB+Arial Bold</vt:lpstr>
      <vt:lpstr>Times New Roman</vt:lpstr>
      <vt:lpstr>Theme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Образцов Андрей Юрьевич</cp:lastModifiedBy>
  <cp:revision>6</cp:revision>
  <dcterms:modified xsi:type="dcterms:W3CDTF">2023-04-27T07:05:33Z</dcterms:modified>
</cp:coreProperties>
</file>