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10"/>
  </p:notesMasterIdLst>
  <p:sldIdLst>
    <p:sldId id="256" r:id="rId2"/>
    <p:sldId id="257" r:id="rId3"/>
    <p:sldId id="258" r:id="rId4"/>
    <p:sldId id="268" r:id="rId5"/>
    <p:sldId id="269" r:id="rId6"/>
    <p:sldId id="271" r:id="rId7"/>
    <p:sldId id="270" r:id="rId8"/>
    <p:sldId id="264" r:id="rId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йорова Александра Вадимовна" initials="МАВ" lastIdx="5" clrIdx="0">
    <p:extLst>
      <p:ext uri="{19B8F6BF-5375-455C-9EA6-DF929625EA0E}">
        <p15:presenceInfo xmlns:p15="http://schemas.microsoft.com/office/powerpoint/2012/main" userId="S-1-5-21-1777726350-4139854969-11282829-305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6"/>
    <p:restoredTop sz="94830"/>
  </p:normalViewPr>
  <p:slideViewPr>
    <p:cSldViewPr snapToGrid="0">
      <p:cViewPr varScale="1">
        <p:scale>
          <a:sx n="70" d="100"/>
          <a:sy n="70" d="100"/>
        </p:scale>
        <p:origin x="906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67A8-028E-4FC6-8342-F663884E0C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7AB4B-255E-49CE-BB34-7B147D733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1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info@prof-itgroup.ru" TargetMode="External"/><Relationship Id="rId4" Type="http://schemas.openxmlformats.org/officeDocument/2006/relationships/hyperlink" Target="http://www.prof-itgroup.ru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0" y="592803"/>
            <a:ext cx="2045606" cy="63870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1944413"/>
            <a:ext cx="9144000" cy="1657625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47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800" y="5067664"/>
            <a:ext cx="7051676" cy="1837962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20503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40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91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Сравнение/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16056" y="4635061"/>
            <a:ext cx="6575944" cy="22598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41524" cy="74140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543097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8001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2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buClr>
                <a:schemeClr val="accent2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buClr>
                <a:schemeClr val="accent2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 1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19650" y="1825625"/>
            <a:ext cx="4947745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8001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3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buClr>
                <a:schemeClr val="accent3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buClr>
                <a:schemeClr val="accent3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 2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58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6502641" y="1359245"/>
            <a:ext cx="4867635" cy="4860323"/>
          </a:xfrm>
          <a:prstGeom prst="rect">
            <a:avLst/>
          </a:prstGeom>
          <a:solidFill>
            <a:srgbClr val="3835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Иконки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46299"/>
            <a:ext cx="545757" cy="545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98" y="2220478"/>
            <a:ext cx="545757" cy="545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710" y="1646733"/>
            <a:ext cx="545230" cy="5452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641" y="5371575"/>
            <a:ext cx="545757" cy="5457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47" y="4825818"/>
            <a:ext cx="545757" cy="5457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314" y="4220737"/>
            <a:ext cx="545757" cy="5457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907" y="3515445"/>
            <a:ext cx="545757" cy="5457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314" y="2914167"/>
            <a:ext cx="545757" cy="5457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800" y="2280186"/>
            <a:ext cx="545757" cy="5457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255" y="1597990"/>
            <a:ext cx="545757" cy="5457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162" y="5428057"/>
            <a:ext cx="545757" cy="5457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052" y="5443953"/>
            <a:ext cx="545757" cy="5457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42" y="5471875"/>
            <a:ext cx="545757" cy="5457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6" y="5427105"/>
            <a:ext cx="545757" cy="5457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995" y="4793124"/>
            <a:ext cx="545757" cy="5457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277" y="4805792"/>
            <a:ext cx="545757" cy="5457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42" y="4815509"/>
            <a:ext cx="545757" cy="545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07" y="4793124"/>
            <a:ext cx="545757" cy="5457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6" y="4204514"/>
            <a:ext cx="545757" cy="54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782" y="4226384"/>
            <a:ext cx="545757" cy="5457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532" y="4226384"/>
            <a:ext cx="545757" cy="5457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498" y="4204515"/>
            <a:ext cx="545757" cy="54575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1" y="3524830"/>
            <a:ext cx="545757" cy="5457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017" y="3515445"/>
            <a:ext cx="545757" cy="5457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43" y="3525162"/>
            <a:ext cx="545757" cy="5457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6" y="3548149"/>
            <a:ext cx="545757" cy="54575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163" y="2914167"/>
            <a:ext cx="545757" cy="5457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47" y="2866800"/>
            <a:ext cx="545757" cy="54575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896" y="2866800"/>
            <a:ext cx="545757" cy="54575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45" y="2914168"/>
            <a:ext cx="545757" cy="54575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164" y="2321043"/>
            <a:ext cx="545757" cy="545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369" y="2321044"/>
            <a:ext cx="545757" cy="54575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39" y="2280187"/>
            <a:ext cx="545757" cy="54575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787" y="2280187"/>
            <a:ext cx="545757" cy="54575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126" y="1646206"/>
            <a:ext cx="545757" cy="5457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646206"/>
            <a:ext cx="545757" cy="5457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655" y="1646206"/>
            <a:ext cx="545757" cy="5457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130" y="1682916"/>
            <a:ext cx="545757" cy="54575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328" y="2257095"/>
            <a:ext cx="545757" cy="54575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640" y="1683350"/>
            <a:ext cx="545230" cy="5452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571" y="5408192"/>
            <a:ext cx="545757" cy="54575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677" y="4862435"/>
            <a:ext cx="545757" cy="54575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244" y="4257354"/>
            <a:ext cx="545757" cy="54575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837" y="3552062"/>
            <a:ext cx="545757" cy="5457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244" y="2950784"/>
            <a:ext cx="545757" cy="54575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730" y="2316803"/>
            <a:ext cx="545757" cy="54575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185" y="1634607"/>
            <a:ext cx="545757" cy="54575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92" y="5464674"/>
            <a:ext cx="545757" cy="54575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982" y="5480570"/>
            <a:ext cx="545757" cy="54575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72" y="5508492"/>
            <a:ext cx="545757" cy="54575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746" y="5463722"/>
            <a:ext cx="545757" cy="54575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925" y="4829741"/>
            <a:ext cx="545757" cy="54575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207" y="4842409"/>
            <a:ext cx="545757" cy="54575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72" y="4852126"/>
            <a:ext cx="545757" cy="54575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737" y="4829741"/>
            <a:ext cx="545757" cy="54575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746" y="4241131"/>
            <a:ext cx="545757" cy="54575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712" y="4263001"/>
            <a:ext cx="545757" cy="54575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462" y="4263001"/>
            <a:ext cx="545757" cy="54575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428" y="4241132"/>
            <a:ext cx="545757" cy="54575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8921" y="3561447"/>
            <a:ext cx="545757" cy="54575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947" y="3552062"/>
            <a:ext cx="545757" cy="54575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73" y="3561779"/>
            <a:ext cx="545757" cy="54575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746" y="3584766"/>
            <a:ext cx="545757" cy="54575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93" y="2950784"/>
            <a:ext cx="545757" cy="54575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977" y="2903417"/>
            <a:ext cx="545757" cy="545757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826" y="2903417"/>
            <a:ext cx="545757" cy="54575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675" y="2950785"/>
            <a:ext cx="545757" cy="54575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94" y="2357660"/>
            <a:ext cx="545757" cy="54575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299" y="2357661"/>
            <a:ext cx="545757" cy="54575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3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769" y="2316804"/>
            <a:ext cx="545757" cy="545757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717" y="2316804"/>
            <a:ext cx="545757" cy="54575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056" y="1682823"/>
            <a:ext cx="545757" cy="545757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3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730" y="1682823"/>
            <a:ext cx="545757" cy="545757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3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585" y="1682823"/>
            <a:ext cx="545757" cy="5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2774" y="745459"/>
            <a:ext cx="2483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Ubuntu"/>
              </a:rPr>
              <a:t>КОНТАКТЫ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62" b="29122"/>
          <a:stretch/>
        </p:blipFill>
        <p:spPr>
          <a:xfrm>
            <a:off x="9686594" y="5622214"/>
            <a:ext cx="1874095" cy="7761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76000" sy="76000" algn="ctr" rotWithShape="0">
              <a:srgbClr val="232147">
                <a:alpha val="7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493438" y="777359"/>
            <a:ext cx="7043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u="none" strike="noStrike" dirty="0">
                <a:solidFill>
                  <a:schemeClr val="accent2"/>
                </a:solidFill>
                <a:effectLst/>
                <a:latin typeface="Ubuntu"/>
              </a:rPr>
              <a:t>УМНЫЙ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Ubuntu"/>
              </a:rPr>
              <a:t> </a:t>
            </a:r>
            <a:r>
              <a:rPr lang="ru-RU" sz="3200" b="1" i="0" u="none" strike="noStrike" dirty="0">
                <a:solidFill>
                  <a:srgbClr val="002060"/>
                </a:solidFill>
                <a:effectLst/>
                <a:latin typeface="Ubuntu"/>
              </a:rPr>
              <a:t>ГОРОД</a:t>
            </a:r>
            <a:endParaRPr lang="ru-RU" sz="3200" b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549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Контакты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2774" y="745459"/>
            <a:ext cx="2483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Ubuntu"/>
              </a:rPr>
              <a:t>КОНТАКТЫ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62" b="29122"/>
          <a:stretch/>
        </p:blipFill>
        <p:spPr>
          <a:xfrm>
            <a:off x="9686594" y="5622214"/>
            <a:ext cx="1874095" cy="7761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76000" sy="76000" algn="ctr" rotWithShape="0">
              <a:srgbClr val="232147">
                <a:alpha val="7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493438" y="777359"/>
            <a:ext cx="7043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u="none" strike="noStrike" dirty="0">
                <a:solidFill>
                  <a:schemeClr val="accent2"/>
                </a:solidFill>
                <a:effectLst/>
                <a:latin typeface="Ubuntu"/>
              </a:rPr>
              <a:t>УМНЫЙ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Ubuntu"/>
              </a:rPr>
              <a:t> </a:t>
            </a:r>
            <a:r>
              <a:rPr lang="ru-RU" sz="3200" b="1" i="0" u="none" strike="noStrike" dirty="0">
                <a:solidFill>
                  <a:srgbClr val="002060"/>
                </a:solidFill>
                <a:effectLst/>
                <a:latin typeface="Ubuntu"/>
              </a:rPr>
              <a:t>ГОРОД</a:t>
            </a:r>
            <a:endParaRPr lang="ru-RU" sz="3200" b="0" dirty="0">
              <a:solidFill>
                <a:srgbClr val="002060"/>
              </a:solidFill>
              <a:effectLst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43953" y="2271634"/>
            <a:ext cx="4872450" cy="3233336"/>
            <a:chOff x="943953" y="2271634"/>
            <a:chExt cx="4872450" cy="3233336"/>
          </a:xfrm>
        </p:grpSpPr>
        <p:sp>
          <p:nvSpPr>
            <p:cNvPr id="9" name="Google Shape;1506;p101"/>
            <p:cNvSpPr txBox="1"/>
            <p:nvPr userDrawn="1"/>
          </p:nvSpPr>
          <p:spPr>
            <a:xfrm>
              <a:off x="3561995" y="4902908"/>
              <a:ext cx="2254408" cy="602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Arial"/>
                <a:buNone/>
              </a:pPr>
              <a:r>
                <a:rPr lang="ru-RU" sz="1400" b="1" i="0" u="sng" dirty="0">
                  <a:solidFill>
                    <a:schemeClr val="hlink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  <a:cs typeface="Arial"/>
                  <a:sym typeface="Arial"/>
                  <a:hlinkClick r:id="rId4"/>
                </a:rPr>
                <a:t>www.prof-itgroup.ru</a:t>
              </a:r>
              <a:endParaRPr sz="1400" b="1" i="0" dirty="0">
                <a:solidFill>
                  <a:schemeClr val="dk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Arial"/>
                <a:buNone/>
              </a:pPr>
              <a:r>
                <a:rPr lang="ru-RU" sz="1400" b="1" i="0" u="sng" dirty="0">
                  <a:solidFill>
                    <a:schemeClr val="hlink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  <a:cs typeface="Arial"/>
                  <a:sym typeface="Arial"/>
                  <a:hlinkClick r:id="rId5"/>
                </a:rPr>
                <a:t>info@prof-itgroup.ru</a:t>
              </a:r>
              <a:endParaRPr sz="1400" b="1" i="0" dirty="0">
                <a:solidFill>
                  <a:schemeClr val="dk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endParaRPr>
            </a:p>
          </p:txBody>
        </p:sp>
        <p:grpSp>
          <p:nvGrpSpPr>
            <p:cNvPr id="11" name="Google Shape;1507;p101"/>
            <p:cNvGrpSpPr/>
            <p:nvPr userDrawn="1"/>
          </p:nvGrpSpPr>
          <p:grpSpPr>
            <a:xfrm>
              <a:off x="943953" y="2271634"/>
              <a:ext cx="4323372" cy="1914793"/>
              <a:chOff x="6131433" y="2962449"/>
              <a:chExt cx="4323372" cy="1562621"/>
            </a:xfrm>
          </p:grpSpPr>
          <p:sp>
            <p:nvSpPr>
              <p:cNvPr id="13" name="Google Shape;1508;p101"/>
              <p:cNvSpPr txBox="1"/>
              <p:nvPr/>
            </p:nvSpPr>
            <p:spPr>
              <a:xfrm>
                <a:off x="6131433" y="2962449"/>
                <a:ext cx="2254408" cy="8037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ru-RU" sz="14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Москва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1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ул. Орджоникидзе, д.11, стр.10 +7 (495) 228 30 31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509;p101"/>
              <p:cNvSpPr txBox="1"/>
              <p:nvPr/>
            </p:nvSpPr>
            <p:spPr>
              <a:xfrm>
                <a:off x="8749475" y="2962449"/>
                <a:ext cx="1600555" cy="66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ru-RU" sz="14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Ульяновск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1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Ул. Марата, д.33,</a:t>
                </a:r>
                <a:r>
                  <a:rPr lang="ru-RU" sz="1100" baseline="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к.2</a:t>
                </a:r>
                <a:r>
                  <a:rPr lang="ru-RU" sz="11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+7 (8422) 79-08-88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10;p101"/>
              <p:cNvSpPr txBox="1"/>
              <p:nvPr/>
            </p:nvSpPr>
            <p:spPr>
              <a:xfrm>
                <a:off x="6131433" y="3859469"/>
                <a:ext cx="2443844" cy="6656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ru-RU" sz="14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Нижний Новгород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1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г. Заволжье, ул. Советская, д.1А 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1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+7 (8422) 40-60-06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511;p101"/>
              <p:cNvSpPr txBox="1"/>
              <p:nvPr/>
            </p:nvSpPr>
            <p:spPr>
              <a:xfrm>
                <a:off x="8749475" y="3859469"/>
                <a:ext cx="1705330" cy="66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ru-RU" sz="14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Барнаул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1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ул. Профинтерна, д.24 +7 (906) 968 28 78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" name="Google Shape;1513;p101"/>
            <p:cNvSpPr txBox="1"/>
            <p:nvPr userDrawn="1"/>
          </p:nvSpPr>
          <p:spPr>
            <a:xfrm>
              <a:off x="943953" y="4596473"/>
              <a:ext cx="2443844" cy="81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ru-RU" sz="1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Владивосток</a:t>
              </a:r>
              <a:endParaRPr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Ул. </a:t>
              </a:r>
              <a:r>
                <a:rPr lang="ru-RU" sz="11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Дальзаводская</a:t>
              </a:r>
              <a:r>
                <a:rPr lang="ru-RU"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д. 2, стр. 14       +7 (4232)  65 14 65</a:t>
              </a:r>
              <a:endParaRPr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90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63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9464-77EF-42F7-B2F4-3ECF2278D746}" type="datetimeFigureOut">
              <a:rPr lang="nl-NL" smtClean="0"/>
              <a:t>24-5-2023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105E1-F532-4278-B6E0-475C22114F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1944413"/>
            <a:ext cx="9144000" cy="1657625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513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44413"/>
            <a:ext cx="9144000" cy="1657625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0" y="592803"/>
            <a:ext cx="2045606" cy="6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3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56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3" y="4965885"/>
            <a:ext cx="5681987" cy="1952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58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3" y="4965885"/>
            <a:ext cx="5681987" cy="1952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03290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70329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73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1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3" y="4965885"/>
            <a:ext cx="5681987" cy="1952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83566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4553607" cy="3702816"/>
          </a:xfrm>
          <a:prstGeom prst="rect">
            <a:avLst/>
          </a:prstGeom>
          <a:solidFill>
            <a:schemeClr val="accent2">
              <a:lumMod val="50000"/>
              <a:alpha val="6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24000" indent="0">
              <a:buNone/>
              <a:defRPr sz="2000" b="1">
                <a:solidFill>
                  <a:schemeClr val="bg1"/>
                </a:solidFill>
              </a:defRPr>
            </a:lvl1pPr>
            <a:lvl2pPr marL="666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09750" indent="-285750">
              <a:buFont typeface="Wingdings" panose="05000000000000000000" pitchFamily="2" charset="2"/>
              <a:buChar char="ü"/>
              <a:defRPr sz="1800">
                <a:solidFill>
                  <a:schemeClr val="bg1"/>
                </a:solidFill>
              </a:defRPr>
            </a:lvl3pPr>
            <a:lvl4pPr marL="609750" indent="-285750">
              <a:buFont typeface="Wingdings" panose="05000000000000000000" pitchFamily="2" charset="2"/>
              <a:buChar char="ü"/>
              <a:defRPr sz="1600">
                <a:solidFill>
                  <a:schemeClr val="bg1"/>
                </a:solidFill>
              </a:defRPr>
            </a:lvl4pPr>
            <a:lvl5pPr marL="609750" indent="-285750">
              <a:buFont typeface="Wingdings" panose="05000000000000000000" pitchFamily="2" charset="2"/>
              <a:buChar char="ü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9" name="Google Shape;1327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8957" y="1796875"/>
            <a:ext cx="6176948" cy="4464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62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360" y="348826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8360" y="1633928"/>
            <a:ext cx="10515600" cy="4543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C69BE-AA0C-4338-A28D-D45DB0CF6FE3}" type="datetimeFigureOut">
              <a:rPr lang="ru-RU" smtClean="0"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851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26F79-2ED0-4248-B7BE-FA8E7D65F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8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Yu Gothic UI" panose="020B0500000000000000" pitchFamily="34" charset="-128"/>
          <a:ea typeface="Yu Gothic UI" panose="020B0500000000000000" pitchFamily="34" charset="-128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Yu Gothic UI" panose="020B0500000000000000" pitchFamily="34" charset="-128"/>
          <a:ea typeface="Yu Gothic UI" panose="020B05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Yu Gothic UI" panose="020B0500000000000000" pitchFamily="34" charset="-128"/>
          <a:ea typeface="Yu Gothic UI" panose="020B05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Yu Gothic UI" panose="020B0500000000000000" pitchFamily="34" charset="-128"/>
          <a:ea typeface="Yu Gothic UI" panose="020B05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Yu Gothic UI" panose="020B0500000000000000" pitchFamily="34" charset="-128"/>
          <a:ea typeface="Yu Gothic UI" panose="020B05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Yu Gothic UI" panose="020B0500000000000000" pitchFamily="34" charset="-128"/>
          <a:ea typeface="Yu Gothic UI" panose="020B05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sv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svg"/><Relationship Id="rId5" Type="http://schemas.openxmlformats.org/officeDocument/2006/relationships/image" Target="../media/image46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3l/cpk63w5s5gj9bk5_kkxmkm6w0000gp/T/com.microsoft.Word/WebArchiveCopyPasteTempFiles/page1image20487904" TargetMode="External"/><Relationship Id="rId7" Type="http://schemas.openxmlformats.org/officeDocument/2006/relationships/image" Target="../media/image3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file:////var/folders/3l/cpk63w5s5gj9bk5_kkxmkm6w0000gp/T/com.microsoft.Word/WebArchiveCopyPasteTempFiles/page1image20546992" TargetMode="External"/><Relationship Id="rId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507337" y="2458873"/>
            <a:ext cx="6180480" cy="273651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600" strike="noStrike" spc="-1" dirty="0" err="1">
                <a:solidFill>
                  <a:srgbClr val="7030A0"/>
                </a:solidFill>
              </a:rPr>
              <a:t>SmartPark</a:t>
            </a:r>
            <a:endParaRPr lang="en-US" sz="3600" strike="noStrike" spc="-1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262626"/>
                </a:solidFill>
              </a:rPr>
              <a:t>Универсальный платежный терминал для проектов парковочных пространств</a:t>
            </a:r>
            <a:endParaRPr lang="ru-RU" sz="3600" b="0" strike="noStrike" spc="-1" dirty="0">
              <a:solidFill>
                <a:srgbClr val="0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337" y="460507"/>
            <a:ext cx="2153977" cy="1998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3E961DB-CA17-7B4F-93C3-6FF0AAFB8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615" y="2519176"/>
            <a:ext cx="3881467" cy="3997911"/>
          </a:xfrm>
          <a:prstGeom prst="rect">
            <a:avLst/>
          </a:prstGeom>
        </p:spPr>
      </p:pic>
      <p:sp>
        <p:nvSpPr>
          <p:cNvPr id="160" name="CustomShape 1"/>
          <p:cNvSpPr/>
          <p:nvPr/>
        </p:nvSpPr>
        <p:spPr>
          <a:xfrm>
            <a:off x="7053943" y="2352855"/>
            <a:ext cx="5138057" cy="3562199"/>
          </a:xfrm>
          <a:prstGeom prst="rect">
            <a:avLst/>
          </a:prstGeom>
          <a:noFill/>
          <a:ln>
            <a:solidFill>
              <a:srgbClr val="6A5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62" name="TextShape 3"/>
          <p:cNvSpPr txBox="1"/>
          <p:nvPr/>
        </p:nvSpPr>
        <p:spPr>
          <a:xfrm>
            <a:off x="766800" y="2519176"/>
            <a:ext cx="4491000" cy="356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001"/>
              </a:spcBef>
              <a:spcAft>
                <a:spcPts val="1199"/>
              </a:spcAft>
            </a:pPr>
            <a:r>
              <a:rPr lang="ru-RU" sz="1600" b="1" strike="noStrike" spc="-1" dirty="0">
                <a:solidFill>
                  <a:srgbClr val="6A5BC1"/>
                </a:solidFill>
              </a:rPr>
              <a:t>Назначение </a:t>
            </a:r>
            <a:r>
              <a:rPr lang="ru-RU" sz="1600" b="1" spc="-1" dirty="0">
                <a:solidFill>
                  <a:srgbClr val="6A5BC1"/>
                </a:solidFill>
              </a:rPr>
              <a:t>продукта</a:t>
            </a:r>
            <a:r>
              <a:rPr lang="ru-RU" sz="1600" b="1" strike="noStrike" spc="-1" dirty="0">
                <a:solidFill>
                  <a:srgbClr val="6A5BC1"/>
                </a:solidFill>
              </a:rPr>
              <a:t>:</a:t>
            </a:r>
            <a:endParaRPr lang="ru-RU" sz="1600" b="0" strike="noStrike" spc="-1" dirty="0">
              <a:solidFill>
                <a:srgbClr val="6A5BC1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strike="noStrike" spc="-1" dirty="0">
                <a:solidFill>
                  <a:srgbClr val="000000"/>
                </a:solidFill>
              </a:rPr>
              <a:t>Оплата и продление парковочных сессий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strike="noStrike" spc="-1" dirty="0">
                <a:solidFill>
                  <a:srgbClr val="000000"/>
                </a:solidFill>
              </a:rPr>
              <a:t>Выбор длительности парковочно</a:t>
            </a:r>
            <a:r>
              <a:rPr lang="ru-RU" sz="1500" spc="-1" dirty="0">
                <a:solidFill>
                  <a:srgbClr val="000000"/>
                </a:solidFill>
              </a:rPr>
              <a:t>й сессии</a:t>
            </a:r>
            <a:endParaRPr lang="ru-RU" sz="1500" b="0" strike="noStrike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spc="-1" dirty="0">
                <a:solidFill>
                  <a:srgbClr val="000000"/>
                </a:solidFill>
              </a:rPr>
              <a:t>Р</a:t>
            </a:r>
            <a:r>
              <a:rPr lang="ru-RU" sz="1500" b="0" strike="noStrike" spc="-1" dirty="0">
                <a:solidFill>
                  <a:srgbClr val="000000"/>
                </a:solidFill>
              </a:rPr>
              <a:t>ассчитывает размер оплаты услуг паркинга в соответствии с полученными сведениями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spc="-1" dirty="0">
                <a:solidFill>
                  <a:srgbClr val="000000"/>
                </a:solidFill>
              </a:rPr>
              <a:t>Организация приема платежей за парковку различными способами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strike="noStrike" spc="-1" dirty="0">
                <a:solidFill>
                  <a:srgbClr val="000000"/>
                </a:solidFill>
              </a:rPr>
              <a:t>Обмен данными с городскими информационными системами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ru-RU" sz="1500" b="0" strike="noStrike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ru-RU" sz="15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163" name="TextShape 4"/>
          <p:cNvSpPr txBox="1"/>
          <p:nvPr/>
        </p:nvSpPr>
        <p:spPr>
          <a:xfrm>
            <a:off x="924732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663700B-A833-4742-B54A-97955BCAF607}" type="slidenum">
              <a:rPr lang="ru-RU" sz="1000" b="0" strike="noStrike" spc="-1">
                <a:solidFill>
                  <a:srgbClr val="8B8B8B"/>
                </a:solidFill>
              </a:rPr>
              <a:t>2</a:t>
            </a:fld>
            <a:endParaRPr lang="ru-RU" sz="1000" b="0" strike="noStrike" spc="-1"/>
          </a:p>
        </p:txBody>
      </p:sp>
      <p:sp>
        <p:nvSpPr>
          <p:cNvPr id="164" name="CustomShape 5"/>
          <p:cNvSpPr/>
          <p:nvPr/>
        </p:nvSpPr>
        <p:spPr>
          <a:xfrm>
            <a:off x="766800" y="1248192"/>
            <a:ext cx="10658160" cy="1104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lnSpcReduction="10000"/>
          </a:bodyPr>
          <a:lstStyle/>
          <a:p>
            <a:pPr>
              <a:spcBef>
                <a:spcPts val="1001"/>
              </a:spcBef>
              <a:spcAft>
                <a:spcPts val="1199"/>
              </a:spcAft>
            </a:pPr>
            <a:r>
              <a:rPr lang="ru-RU" sz="1800" b="1" strike="noStrike" spc="-1" dirty="0">
                <a:solidFill>
                  <a:schemeClr val="tx2"/>
                </a:solidFill>
              </a:rPr>
              <a:t>Автоматизированный платежный терминал </a:t>
            </a:r>
            <a:r>
              <a:rPr lang="en-US" sz="1800" b="1" strike="noStrike" spc="-1" dirty="0" err="1">
                <a:solidFill>
                  <a:schemeClr val="tx2"/>
                </a:solidFill>
              </a:rPr>
              <a:t>SmartPark</a:t>
            </a:r>
            <a:r>
              <a:rPr lang="en-US" sz="1800" b="1" strike="noStrike" spc="-1" dirty="0">
                <a:solidFill>
                  <a:schemeClr val="tx2"/>
                </a:solidFill>
              </a:rPr>
              <a:t> </a:t>
            </a:r>
            <a:r>
              <a:rPr lang="ru-RU" sz="1800" b="1" strike="noStrike" spc="-1" dirty="0">
                <a:solidFill>
                  <a:schemeClr val="tx2"/>
                </a:solidFill>
              </a:rPr>
              <a:t>является техническим устройством, предназначенным для оплаты услуг парковки на улично-дорожной сети населенных пунктов. Решение является частью комплексной системы управления городским парковочным, предлагаемого компанией </a:t>
            </a:r>
            <a:r>
              <a:rPr lang="en-US" sz="1800" b="1" strike="noStrike" spc="-1" dirty="0">
                <a:solidFill>
                  <a:schemeClr val="tx2"/>
                </a:solidFill>
              </a:rPr>
              <a:t>PROF-IT Service.</a:t>
            </a:r>
            <a:endParaRPr lang="ru-RU" sz="1800" b="0" strike="noStrike" spc="-1" dirty="0">
              <a:solidFill>
                <a:schemeClr val="tx2"/>
              </a:solidFill>
            </a:endParaRPr>
          </a:p>
        </p:txBody>
      </p:sp>
      <p:sp>
        <p:nvSpPr>
          <p:cNvPr id="165" name="CustomShape 6"/>
          <p:cNvSpPr/>
          <p:nvPr/>
        </p:nvSpPr>
        <p:spPr>
          <a:xfrm>
            <a:off x="7310402" y="2519175"/>
            <a:ext cx="4625138" cy="32175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001"/>
              </a:spcBef>
              <a:spcAft>
                <a:spcPts val="1199"/>
              </a:spcAft>
            </a:pPr>
            <a:r>
              <a:rPr lang="ru-RU" sz="1600" b="1" strike="noStrike" spc="-1" dirty="0">
                <a:solidFill>
                  <a:srgbClr val="6A5BC1"/>
                </a:solidFill>
              </a:rPr>
              <a:t>Преимущества решения:</a:t>
            </a:r>
            <a:endParaRPr lang="ru-RU" sz="1600" b="0" strike="noStrike" spc="-1" dirty="0">
              <a:solidFill>
                <a:srgbClr val="6A5BC1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spc="-1" dirty="0">
                <a:solidFill>
                  <a:srgbClr val="000000"/>
                </a:solidFill>
              </a:rPr>
              <a:t>Полностью российская разработка</a:t>
            </a:r>
            <a:endParaRPr lang="ru-RU" sz="1400" strike="noStrike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spc="-1" dirty="0" err="1">
                <a:solidFill>
                  <a:srgbClr val="000000"/>
                </a:solidFill>
              </a:rPr>
              <a:t>Вандалоустройчивость</a:t>
            </a:r>
            <a:endParaRPr lang="ru-RU" sz="1400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spc="-1" dirty="0">
                <a:solidFill>
                  <a:srgbClr val="000000"/>
                </a:solidFill>
              </a:rPr>
              <a:t>Несколько способов оплаты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spc="-1" dirty="0">
                <a:solidFill>
                  <a:srgbClr val="000000"/>
                </a:solidFill>
              </a:rPr>
              <a:t>Удобный интерфейс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spc="-1" dirty="0">
                <a:solidFill>
                  <a:srgbClr val="000000"/>
                </a:solidFill>
              </a:rPr>
              <a:t>Гибкость настройки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</a:rPr>
              <a:t>Возможность автономной работы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</a:rPr>
              <a:t>Поддержка до 2-х каналов связи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</a:rPr>
              <a:t>Интеграция с внешними информационными системами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6800" y="543696"/>
            <a:ext cx="9031014" cy="741407"/>
          </a:xfrm>
        </p:spPr>
        <p:txBody>
          <a:bodyPr>
            <a:normAutofit/>
          </a:bodyPr>
          <a:lstStyle/>
          <a:p>
            <a:r>
              <a:rPr lang="en-US" spc="-1" dirty="0">
                <a:solidFill>
                  <a:srgbClr val="6A5BC1"/>
                </a:solidFill>
              </a:rPr>
              <a:t>SMARTPARK</a:t>
            </a:r>
            <a:r>
              <a:rPr lang="ru-RU" spc="-1" dirty="0">
                <a:solidFill>
                  <a:srgbClr val="6A5BC1"/>
                </a:solidFill>
              </a:rPr>
              <a:t>: </a:t>
            </a:r>
            <a:r>
              <a:rPr lang="ru-RU" spc="-1" dirty="0"/>
              <a:t>КРАТКОЕ ОПИСАНИЕ ПРОДУКТА</a:t>
            </a:r>
            <a:endParaRPr lang="ru-RU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258" y="2594743"/>
            <a:ext cx="833160" cy="806050"/>
          </a:xfrm>
          <a:prstGeom prst="rect">
            <a:avLst/>
          </a:prstGeom>
        </p:spPr>
      </p:pic>
      <p:sp>
        <p:nvSpPr>
          <p:cNvPr id="10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130971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6754" y="139652"/>
            <a:ext cx="1077524" cy="99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3"/>
          <p:cNvSpPr txBox="1"/>
          <p:nvPr/>
        </p:nvSpPr>
        <p:spPr>
          <a:xfrm>
            <a:off x="924732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979112A-87BF-420B-B85A-C97F81A0F327}" type="slidenum">
              <a:rPr lang="ru-RU" sz="1000" b="0" strike="noStrike" spc="-1">
                <a:solidFill>
                  <a:srgbClr val="8B8B8B"/>
                </a:solidFill>
              </a:rPr>
              <a:t>3</a:t>
            </a:fld>
            <a:endParaRPr lang="ru-RU" sz="1000" b="0" strike="noStrike" spc="-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>
                <a:solidFill>
                  <a:srgbClr val="6A5BC1"/>
                </a:solidFill>
              </a:rPr>
              <a:t>SMARTPARK</a:t>
            </a:r>
            <a:r>
              <a:rPr lang="ru-RU" spc="-1" dirty="0">
                <a:solidFill>
                  <a:srgbClr val="6A5BC1"/>
                </a:solidFill>
                <a:latin typeface="+mn-lt"/>
              </a:rPr>
              <a:t>: </a:t>
            </a:r>
            <a:r>
              <a:rPr lang="ru-RU" spc="-1" dirty="0">
                <a:latin typeface="+mn-lt"/>
              </a:rPr>
              <a:t>ВОЗМОЖНОСТИ РЕШЕНИЯ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CB5F380-3CC2-854E-A117-69B11AF08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36" y="1411688"/>
            <a:ext cx="4956699" cy="5105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F8BC0CD-E002-9E4D-ABAE-8309253C8CB2}"/>
              </a:ext>
            </a:extLst>
          </p:cNvPr>
          <p:cNvSpPr txBox="1"/>
          <p:nvPr/>
        </p:nvSpPr>
        <p:spPr>
          <a:xfrm>
            <a:off x="838192" y="2558014"/>
            <a:ext cx="34072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algn="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ADC030"/>
              </a:buClr>
            </a:pPr>
            <a:r>
              <a:rPr lang="ru-RU" sz="1400" spc="-1" dirty="0"/>
              <a:t>Поддержка нескольких </a:t>
            </a:r>
            <a:r>
              <a:rPr lang="en" sz="1400" spc="-1" dirty="0"/>
              <a:t>SIM-</a:t>
            </a:r>
            <a:r>
              <a:rPr lang="ru-RU" sz="1400" spc="-1" dirty="0"/>
              <a:t>карт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B174B45-D199-F343-B8DE-038D15443D44}"/>
              </a:ext>
            </a:extLst>
          </p:cNvPr>
          <p:cNvSpPr txBox="1"/>
          <p:nvPr/>
        </p:nvSpPr>
        <p:spPr>
          <a:xfrm>
            <a:off x="838193" y="3496277"/>
            <a:ext cx="34072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algn="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ADC030"/>
              </a:buClr>
            </a:pPr>
            <a:r>
              <a:rPr lang="ru-RU" sz="1400" b="0" i="0" dirty="0">
                <a:effectLst/>
                <a:latin typeface="Roboto" panose="02000000000000000000" pitchFamily="2" charset="0"/>
              </a:rPr>
              <a:t>Антивандальное покрытие</a:t>
            </a:r>
            <a:endParaRPr lang="ru-RU" sz="1400" spc="-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F236041-2858-894E-8AAB-E854CA356D25}"/>
              </a:ext>
            </a:extLst>
          </p:cNvPr>
          <p:cNvSpPr txBox="1"/>
          <p:nvPr/>
        </p:nvSpPr>
        <p:spPr>
          <a:xfrm>
            <a:off x="838194" y="4357183"/>
            <a:ext cx="34072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algn="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ADC030"/>
              </a:buClr>
            </a:pPr>
            <a:r>
              <a:rPr lang="en" sz="1400" b="0" i="0" dirty="0">
                <a:effectLst/>
                <a:latin typeface="Roboto" panose="02000000000000000000" pitchFamily="2" charset="0"/>
              </a:rPr>
              <a:t>NFC-</a:t>
            </a:r>
            <a:r>
              <a:rPr lang="ru-RU" sz="1400" b="0" i="0" dirty="0">
                <a:effectLst/>
                <a:latin typeface="Roboto" panose="02000000000000000000" pitchFamily="2" charset="0"/>
              </a:rPr>
              <a:t>считыватель</a:t>
            </a:r>
            <a:endParaRPr lang="ru-RU" sz="1400" spc="-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9969D16-6170-2F4B-88B5-7F8C3F903441}"/>
              </a:ext>
            </a:extLst>
          </p:cNvPr>
          <p:cNvSpPr txBox="1"/>
          <p:nvPr/>
        </p:nvSpPr>
        <p:spPr>
          <a:xfrm>
            <a:off x="838195" y="5282674"/>
            <a:ext cx="3407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algn="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ADC030"/>
              </a:buClr>
            </a:pPr>
            <a:r>
              <a:rPr lang="ru-RU" sz="1400" b="0" i="0" dirty="0">
                <a:effectLst/>
                <a:latin typeface="Roboto" panose="02000000000000000000" pitchFamily="2" charset="0"/>
              </a:rPr>
              <a:t>Два аккумулятора для автономной работы</a:t>
            </a:r>
            <a:endParaRPr lang="ru-RU" sz="1400" spc="-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6F8121-949C-8248-BCB9-F6451820A47E}"/>
              </a:ext>
            </a:extLst>
          </p:cNvPr>
          <p:cNvSpPr txBox="1"/>
          <p:nvPr/>
        </p:nvSpPr>
        <p:spPr>
          <a:xfrm>
            <a:off x="8155084" y="1838231"/>
            <a:ext cx="34072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ADC030"/>
              </a:buClr>
            </a:pPr>
            <a:r>
              <a:rPr lang="ru-RU" sz="1400" spc="-1" dirty="0"/>
              <a:t>Сенсорный экран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2FE98BE-A106-C841-B96F-13BF09DE34E0}"/>
              </a:ext>
            </a:extLst>
          </p:cNvPr>
          <p:cNvSpPr txBox="1"/>
          <p:nvPr/>
        </p:nvSpPr>
        <p:spPr>
          <a:xfrm>
            <a:off x="8155084" y="2448327"/>
            <a:ext cx="3407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ADC030"/>
              </a:buClr>
            </a:pPr>
            <a:r>
              <a:rPr lang="ru-RU" sz="1400" spc="-1" dirty="0"/>
              <a:t>Поддержка русского и английского языков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3844E73-3E7B-824F-9279-BA61465916CB}"/>
              </a:ext>
            </a:extLst>
          </p:cNvPr>
          <p:cNvSpPr txBox="1"/>
          <p:nvPr/>
        </p:nvSpPr>
        <p:spPr>
          <a:xfrm>
            <a:off x="8155085" y="3151411"/>
            <a:ext cx="34072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ADC030"/>
              </a:buClr>
            </a:pPr>
            <a:r>
              <a:rPr lang="en" sz="1400" b="0" i="0" dirty="0">
                <a:effectLst/>
                <a:latin typeface="Roboto" panose="02000000000000000000" pitchFamily="2" charset="0"/>
              </a:rPr>
              <a:t>PIN-</a:t>
            </a:r>
            <a:r>
              <a:rPr lang="ru-RU" sz="1400" b="0" i="0" dirty="0">
                <a:effectLst/>
                <a:latin typeface="Roboto" panose="02000000000000000000" pitchFamily="2" charset="0"/>
              </a:rPr>
              <a:t>клавиатура</a:t>
            </a:r>
            <a:endParaRPr lang="ru-RU" sz="1400" spc="-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B7B3777-CE53-E949-B489-40C00E150A83}"/>
              </a:ext>
            </a:extLst>
          </p:cNvPr>
          <p:cNvSpPr txBox="1"/>
          <p:nvPr/>
        </p:nvSpPr>
        <p:spPr>
          <a:xfrm>
            <a:off x="8155086" y="3736176"/>
            <a:ext cx="3407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ADC030"/>
              </a:buClr>
            </a:pPr>
            <a:r>
              <a:rPr lang="ru-RU" sz="1400" b="0" i="0" dirty="0">
                <a:effectLst/>
                <a:latin typeface="Roboto" panose="02000000000000000000" pitchFamily="2" charset="0"/>
              </a:rPr>
              <a:t>Бесконтактный считыватель для банковских кар</a:t>
            </a:r>
            <a:endParaRPr lang="ru-RU" sz="1400" spc="-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9CA0C5A-62DF-2545-B78D-8D9D2C15FB2F}"/>
              </a:ext>
            </a:extLst>
          </p:cNvPr>
          <p:cNvSpPr txBox="1"/>
          <p:nvPr/>
        </p:nvSpPr>
        <p:spPr>
          <a:xfrm>
            <a:off x="8155087" y="4745072"/>
            <a:ext cx="3407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ADC030"/>
              </a:buClr>
            </a:pPr>
            <a:r>
              <a:rPr lang="ru-RU" sz="1400" b="0" i="0" dirty="0">
                <a:effectLst/>
                <a:latin typeface="Roboto" panose="02000000000000000000" pitchFamily="2" charset="0"/>
              </a:rPr>
              <a:t>Система контроля электропитания и </a:t>
            </a:r>
            <a:r>
              <a:rPr lang="ru-RU" sz="1400" b="0" i="0" dirty="0" err="1">
                <a:effectLst/>
                <a:latin typeface="Roboto" panose="02000000000000000000" pitchFamily="2" charset="0"/>
              </a:rPr>
              <a:t>климатики</a:t>
            </a:r>
            <a:endParaRPr lang="ru-RU" sz="1400" spc="-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E13489-F302-E649-9801-1C406E299E3D}"/>
              </a:ext>
            </a:extLst>
          </p:cNvPr>
          <p:cNvSpPr txBox="1"/>
          <p:nvPr/>
        </p:nvSpPr>
        <p:spPr>
          <a:xfrm>
            <a:off x="838192" y="1684343"/>
            <a:ext cx="34072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algn="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ADC030"/>
              </a:buClr>
            </a:pPr>
            <a:r>
              <a:rPr lang="ru-RU" sz="1400" spc="-1" dirty="0"/>
              <a:t>Индивидуальный дизайн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87E33DC8-ADCA-C54E-91AC-8DC6A4341FD0}"/>
              </a:ext>
            </a:extLst>
          </p:cNvPr>
          <p:cNvCxnSpPr>
            <a:stCxn id="14" idx="1"/>
          </p:cNvCxnSpPr>
          <p:nvPr/>
        </p:nvCxnSpPr>
        <p:spPr>
          <a:xfrm flipH="1">
            <a:off x="6226629" y="1992120"/>
            <a:ext cx="1928455" cy="34830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52375ADC-FF94-6C45-AE23-DA73B931CB77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6226629" y="2540156"/>
            <a:ext cx="1928455" cy="1697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F15D38FF-8F8D-EA44-AE2E-699D62251926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6226629" y="2947880"/>
            <a:ext cx="1928456" cy="3574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97C18B92-9BF0-F440-B704-09DD94617E57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389914" y="3494174"/>
            <a:ext cx="1765172" cy="50361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F0C51665-508B-BD47-B8D2-F0184A9D509B}"/>
              </a:ext>
            </a:extLst>
          </p:cNvPr>
          <p:cNvCxnSpPr>
            <a:cxnSpLocks/>
          </p:cNvCxnSpPr>
          <p:nvPr/>
        </p:nvCxnSpPr>
        <p:spPr>
          <a:xfrm flipH="1">
            <a:off x="6313714" y="5005631"/>
            <a:ext cx="1841370" cy="26266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19BDB457-DE91-6F42-985D-7630BA4EA2D9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245421" y="1838232"/>
            <a:ext cx="1543813" cy="28845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E4A30CD3-9267-2D4A-BE30-97E363596753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245421" y="2711903"/>
            <a:ext cx="1319123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50D759C3-5960-6E49-B43B-3B6CDCF1A05D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245422" y="3265033"/>
            <a:ext cx="1482407" cy="38513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="" xmlns:a16="http://schemas.microsoft.com/office/drawing/2014/main" id="{C190D44F-7E82-C146-A8E4-198CF7B52E2D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245423" y="3572808"/>
            <a:ext cx="1878631" cy="93826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EE299203-79A8-4A4F-B0F7-79413C6DA8E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245424" y="5544284"/>
            <a:ext cx="1543810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130971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6754" y="139652"/>
            <a:ext cx="1077524" cy="99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3"/>
          <p:cNvSpPr txBox="1"/>
          <p:nvPr/>
        </p:nvSpPr>
        <p:spPr>
          <a:xfrm>
            <a:off x="924732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979112A-87BF-420B-B85A-C97F81A0F327}" type="slidenum">
              <a:rPr lang="ru-RU" sz="1000" b="0" strike="noStrike" spc="-1">
                <a:solidFill>
                  <a:srgbClr val="8B8B8B"/>
                </a:solidFill>
              </a:rPr>
              <a:t>4</a:t>
            </a:fld>
            <a:endParaRPr lang="ru-RU" sz="1000" b="0" strike="noStrike" spc="-1"/>
          </a:p>
        </p:txBody>
      </p:sp>
      <p:sp>
        <p:nvSpPr>
          <p:cNvPr id="179" name="CustomShape 5"/>
          <p:cNvSpPr/>
          <p:nvPr/>
        </p:nvSpPr>
        <p:spPr>
          <a:xfrm>
            <a:off x="766800" y="1449360"/>
            <a:ext cx="10658160" cy="104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001"/>
              </a:spcBef>
              <a:spcAft>
                <a:spcPts val="1199"/>
              </a:spcAft>
            </a:pPr>
            <a:endParaRPr lang="ru-RU" sz="1800" b="0" strike="noStrike" spc="-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>
                <a:solidFill>
                  <a:srgbClr val="6A5BC1"/>
                </a:solidFill>
                <a:latin typeface="+mn-lt"/>
              </a:rPr>
              <a:t>SMARTPARK: </a:t>
            </a:r>
            <a:r>
              <a:rPr lang="ru-RU" spc="-1" dirty="0">
                <a:latin typeface="+mn-lt"/>
              </a:rPr>
              <a:t>ПРЕИМУЩЕСТВА РЕШЕНИЯ</a:t>
            </a:r>
            <a:endParaRPr lang="ru-RU" dirty="0">
              <a:latin typeface="+mn-lt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="" xmlns:a16="http://schemas.microsoft.com/office/drawing/2014/main" id="{41D674FD-91E9-AF46-A4DA-0F5B7AB19508}"/>
              </a:ext>
            </a:extLst>
          </p:cNvPr>
          <p:cNvSpPr/>
          <p:nvPr/>
        </p:nvSpPr>
        <p:spPr>
          <a:xfrm>
            <a:off x="838201" y="1656170"/>
            <a:ext cx="4931228" cy="838270"/>
          </a:xfrm>
          <a:prstGeom prst="roundRect">
            <a:avLst>
              <a:gd name="adj" fmla="val 6583"/>
            </a:avLst>
          </a:prstGeom>
          <a:solidFill>
            <a:schemeClr val="bg1"/>
          </a:solidFill>
          <a:ln>
            <a:solidFill>
              <a:srgbClr val="6A5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/>
          <a:lstStyle/>
          <a:p>
            <a:r>
              <a:rPr lang="ru-RU" sz="1400" b="1" dirty="0">
                <a:solidFill>
                  <a:srgbClr val="6A5BC1"/>
                </a:solidFill>
              </a:rPr>
              <a:t>Универсальность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/>
              <a:t>Возможно подключение к городскому освещению: днём работает на АКБ, ночью заряжается.</a:t>
            </a:r>
            <a:endParaRPr lang="ru-RU" dirty="0"/>
          </a:p>
        </p:txBody>
      </p:sp>
      <p:sp>
        <p:nvSpPr>
          <p:cNvPr id="8" name="CustomShape 1">
            <a:extLst>
              <a:ext uri="{FF2B5EF4-FFF2-40B4-BE49-F238E27FC236}">
                <a16:creationId xmlns="" xmlns:a16="http://schemas.microsoft.com/office/drawing/2014/main" id="{E86F31CC-09E0-4246-BE3B-46928D54248E}"/>
              </a:ext>
            </a:extLst>
          </p:cNvPr>
          <p:cNvSpPr/>
          <p:nvPr/>
        </p:nvSpPr>
        <p:spPr>
          <a:xfrm>
            <a:off x="838200" y="2682080"/>
            <a:ext cx="4931228" cy="838270"/>
          </a:xfrm>
          <a:prstGeom prst="roundRect">
            <a:avLst>
              <a:gd name="adj" fmla="val 6583"/>
            </a:avLst>
          </a:prstGeom>
          <a:solidFill>
            <a:schemeClr val="bg1"/>
          </a:solidFill>
          <a:ln>
            <a:solidFill>
              <a:srgbClr val="6A5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/>
          <a:lstStyle/>
          <a:p>
            <a:r>
              <a:rPr lang="ru-RU" sz="1400" b="1" dirty="0">
                <a:solidFill>
                  <a:srgbClr val="6A5BC1"/>
                </a:solidFill>
              </a:rPr>
              <a:t>Технологичность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/>
              <a:t>Собственное программное обеспечение </a:t>
            </a:r>
            <a:br>
              <a:rPr lang="ru-RU" sz="1400" dirty="0"/>
            </a:br>
            <a:r>
              <a:rPr lang="ru-RU" sz="1400" dirty="0"/>
              <a:t>СПО «</a:t>
            </a:r>
            <a:r>
              <a:rPr lang="ru-RU" sz="1400" dirty="0" err="1"/>
              <a:t>Паркомат</a:t>
            </a:r>
            <a:r>
              <a:rPr lang="ru-RU" sz="1400" dirty="0"/>
              <a:t>».</a:t>
            </a:r>
            <a:endParaRPr lang="ru-RU" dirty="0"/>
          </a:p>
        </p:txBody>
      </p:sp>
      <p:sp>
        <p:nvSpPr>
          <p:cNvPr id="9" name="CustomShape 1">
            <a:extLst>
              <a:ext uri="{FF2B5EF4-FFF2-40B4-BE49-F238E27FC236}">
                <a16:creationId xmlns="" xmlns:a16="http://schemas.microsoft.com/office/drawing/2014/main" id="{1E51EA6C-C0DF-9D47-9E65-37106F2EBA3A}"/>
              </a:ext>
            </a:extLst>
          </p:cNvPr>
          <p:cNvSpPr/>
          <p:nvPr/>
        </p:nvSpPr>
        <p:spPr>
          <a:xfrm>
            <a:off x="838200" y="3707990"/>
            <a:ext cx="4931228" cy="838270"/>
          </a:xfrm>
          <a:prstGeom prst="roundRect">
            <a:avLst>
              <a:gd name="adj" fmla="val 6583"/>
            </a:avLst>
          </a:prstGeom>
          <a:solidFill>
            <a:schemeClr val="bg1"/>
          </a:solidFill>
          <a:ln>
            <a:solidFill>
              <a:srgbClr val="6A5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/>
          <a:lstStyle/>
          <a:p>
            <a:r>
              <a:rPr lang="ru-RU" sz="1400" b="1" dirty="0">
                <a:solidFill>
                  <a:srgbClr val="6A5BC1"/>
                </a:solidFill>
              </a:rPr>
              <a:t>Удобство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/>
              <a:t>Оплата по </a:t>
            </a:r>
            <a:r>
              <a:rPr lang="ru-RU" sz="1400" dirty="0" err="1"/>
              <a:t>госномеру</a:t>
            </a:r>
            <a:r>
              <a:rPr lang="ru-RU" sz="1400" dirty="0"/>
              <a:t> автомобиля.</a:t>
            </a:r>
            <a:endParaRPr lang="ru-RU" dirty="0"/>
          </a:p>
        </p:txBody>
      </p:sp>
      <p:sp>
        <p:nvSpPr>
          <p:cNvPr id="10" name="CustomShape 1">
            <a:extLst>
              <a:ext uri="{FF2B5EF4-FFF2-40B4-BE49-F238E27FC236}">
                <a16:creationId xmlns="" xmlns:a16="http://schemas.microsoft.com/office/drawing/2014/main" id="{70C6EB5F-70A2-EE4D-BC03-BB3C60355B85}"/>
              </a:ext>
            </a:extLst>
          </p:cNvPr>
          <p:cNvSpPr/>
          <p:nvPr/>
        </p:nvSpPr>
        <p:spPr>
          <a:xfrm>
            <a:off x="838200" y="4733900"/>
            <a:ext cx="4931228" cy="838270"/>
          </a:xfrm>
          <a:prstGeom prst="roundRect">
            <a:avLst>
              <a:gd name="adj" fmla="val 6583"/>
            </a:avLst>
          </a:prstGeom>
          <a:solidFill>
            <a:schemeClr val="bg1"/>
          </a:solidFill>
          <a:ln>
            <a:solidFill>
              <a:srgbClr val="6A5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/>
          <a:lstStyle/>
          <a:p>
            <a:r>
              <a:rPr lang="ru-RU" sz="1400" b="1" dirty="0">
                <a:solidFill>
                  <a:srgbClr val="6A5BC1"/>
                </a:solidFill>
              </a:rPr>
              <a:t>Интеграция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/>
              <a:t>Подключение к системам мониторинга и управления единым парковочным пространством.</a:t>
            </a:r>
            <a:endParaRPr lang="ru-RU" dirty="0"/>
          </a:p>
        </p:txBody>
      </p:sp>
      <p:sp>
        <p:nvSpPr>
          <p:cNvPr id="11" name="CustomShape 1">
            <a:extLst>
              <a:ext uri="{FF2B5EF4-FFF2-40B4-BE49-F238E27FC236}">
                <a16:creationId xmlns="" xmlns:a16="http://schemas.microsoft.com/office/drawing/2014/main" id="{79446217-DC98-894C-9357-A89CD58C34F2}"/>
              </a:ext>
            </a:extLst>
          </p:cNvPr>
          <p:cNvSpPr/>
          <p:nvPr/>
        </p:nvSpPr>
        <p:spPr>
          <a:xfrm>
            <a:off x="6422571" y="1650318"/>
            <a:ext cx="4931228" cy="838270"/>
          </a:xfrm>
          <a:prstGeom prst="roundRect">
            <a:avLst>
              <a:gd name="adj" fmla="val 6583"/>
            </a:avLst>
          </a:prstGeom>
          <a:solidFill>
            <a:schemeClr val="bg1"/>
          </a:solidFill>
          <a:ln>
            <a:solidFill>
              <a:srgbClr val="6A5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/>
          <a:lstStyle/>
          <a:p>
            <a:r>
              <a:rPr lang="ru-RU" sz="1400" b="1" dirty="0">
                <a:solidFill>
                  <a:srgbClr val="6A5BC1"/>
                </a:solidFill>
              </a:rPr>
              <a:t>Климат-контроль</a:t>
            </a:r>
            <a:r>
              <a:rPr lang="ru-RU" dirty="0"/>
              <a:t/>
            </a:r>
            <a:br>
              <a:rPr lang="ru-RU" dirty="0"/>
            </a:br>
            <a:r>
              <a:rPr lang="ru-RU" sz="1400" b="0" i="0" dirty="0">
                <a:effectLst/>
                <a:latin typeface="Roboto" panose="02000000000000000000" pitchFamily="2" charset="0"/>
              </a:rPr>
              <a:t>Собственный микроконтроллер для управления температурой и режимами электропитания.</a:t>
            </a:r>
            <a:endParaRPr lang="ru-RU" dirty="0"/>
          </a:p>
        </p:txBody>
      </p:sp>
      <p:sp>
        <p:nvSpPr>
          <p:cNvPr id="12" name="CustomShape 1">
            <a:extLst>
              <a:ext uri="{FF2B5EF4-FFF2-40B4-BE49-F238E27FC236}">
                <a16:creationId xmlns="" xmlns:a16="http://schemas.microsoft.com/office/drawing/2014/main" id="{13523929-0C39-6847-8AF0-3F8A77DBE800}"/>
              </a:ext>
            </a:extLst>
          </p:cNvPr>
          <p:cNvSpPr/>
          <p:nvPr/>
        </p:nvSpPr>
        <p:spPr>
          <a:xfrm>
            <a:off x="6422570" y="2676228"/>
            <a:ext cx="4931228" cy="838270"/>
          </a:xfrm>
          <a:prstGeom prst="roundRect">
            <a:avLst>
              <a:gd name="adj" fmla="val 6583"/>
            </a:avLst>
          </a:prstGeom>
          <a:solidFill>
            <a:schemeClr val="bg1"/>
          </a:solidFill>
          <a:ln>
            <a:solidFill>
              <a:srgbClr val="6A5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/>
          <a:lstStyle/>
          <a:p>
            <a:r>
              <a:rPr lang="ru-RU" sz="1400" b="1" dirty="0">
                <a:solidFill>
                  <a:srgbClr val="6A5BC1"/>
                </a:solidFill>
              </a:rPr>
              <a:t>Функциональность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>
                <a:latin typeface="Roboto" panose="02000000000000000000" pitchFamily="2" charset="0"/>
              </a:rPr>
              <a:t>Электронные замки и </a:t>
            </a:r>
            <a:r>
              <a:rPr lang="ru-RU" sz="1400" dirty="0" err="1">
                <a:latin typeface="Roboto" panose="02000000000000000000" pitchFamily="2" charset="0"/>
              </a:rPr>
              <a:t>вандалоустойчивая</a:t>
            </a:r>
            <a:r>
              <a:rPr lang="ru-RU" sz="1400" dirty="0">
                <a:latin typeface="Roboto" panose="02000000000000000000" pitchFamily="2" charset="0"/>
              </a:rPr>
              <a:t> конструкция корпуса.</a:t>
            </a:r>
          </a:p>
        </p:txBody>
      </p:sp>
      <p:sp>
        <p:nvSpPr>
          <p:cNvPr id="13" name="CustomShape 1">
            <a:extLst>
              <a:ext uri="{FF2B5EF4-FFF2-40B4-BE49-F238E27FC236}">
                <a16:creationId xmlns="" xmlns:a16="http://schemas.microsoft.com/office/drawing/2014/main" id="{5BF185C9-1828-ED48-9AD5-6B55AA399C8B}"/>
              </a:ext>
            </a:extLst>
          </p:cNvPr>
          <p:cNvSpPr/>
          <p:nvPr/>
        </p:nvSpPr>
        <p:spPr>
          <a:xfrm>
            <a:off x="6422570" y="3702138"/>
            <a:ext cx="4931228" cy="838270"/>
          </a:xfrm>
          <a:prstGeom prst="roundRect">
            <a:avLst>
              <a:gd name="adj" fmla="val 6583"/>
            </a:avLst>
          </a:prstGeom>
          <a:solidFill>
            <a:schemeClr val="bg1"/>
          </a:solidFill>
          <a:ln>
            <a:solidFill>
              <a:srgbClr val="6A5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/>
          <a:lstStyle/>
          <a:p>
            <a:r>
              <a:rPr lang="ru-RU" sz="1400" b="1" dirty="0">
                <a:solidFill>
                  <a:srgbClr val="6A5BC1"/>
                </a:solidFill>
              </a:rPr>
              <a:t>Скорость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/>
              <a:t>Устройство оснащено высокоскоростным </a:t>
            </a:r>
            <a:r>
              <a:rPr lang="en-US" sz="1400" dirty="0"/>
              <a:t>LTE-</a:t>
            </a:r>
            <a:r>
              <a:rPr lang="ru-RU" sz="1400" dirty="0"/>
              <a:t>модемом.</a:t>
            </a:r>
            <a:endParaRPr lang="ru-RU" dirty="0"/>
          </a:p>
        </p:txBody>
      </p:sp>
      <p:sp>
        <p:nvSpPr>
          <p:cNvPr id="14" name="CustomShape 1">
            <a:extLst>
              <a:ext uri="{FF2B5EF4-FFF2-40B4-BE49-F238E27FC236}">
                <a16:creationId xmlns="" xmlns:a16="http://schemas.microsoft.com/office/drawing/2014/main" id="{E6B4B125-C5CF-EB4C-B11D-BC3D49CFE18D}"/>
              </a:ext>
            </a:extLst>
          </p:cNvPr>
          <p:cNvSpPr/>
          <p:nvPr/>
        </p:nvSpPr>
        <p:spPr>
          <a:xfrm>
            <a:off x="6422570" y="4728048"/>
            <a:ext cx="4931228" cy="838270"/>
          </a:xfrm>
          <a:prstGeom prst="roundRect">
            <a:avLst>
              <a:gd name="adj" fmla="val 6583"/>
            </a:avLst>
          </a:prstGeom>
          <a:solidFill>
            <a:schemeClr val="bg1"/>
          </a:solidFill>
          <a:ln>
            <a:solidFill>
              <a:srgbClr val="6A5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/>
          <a:lstStyle/>
          <a:p>
            <a:r>
              <a:rPr lang="ru-RU" sz="1400" b="1" dirty="0">
                <a:solidFill>
                  <a:srgbClr val="6A5BC1"/>
                </a:solidFill>
              </a:rPr>
              <a:t>Надежность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/>
              <a:t>Сертифицирован под стандарты </a:t>
            </a:r>
            <a:r>
              <a:rPr lang="en-US" sz="1400" dirty="0"/>
              <a:t>EMV</a:t>
            </a:r>
            <a:r>
              <a:rPr lang="ru-RU" sz="1400" dirty="0"/>
              <a:t>.</a:t>
            </a:r>
            <a:endParaRPr lang="ru-RU" dirty="0"/>
          </a:p>
        </p:txBody>
      </p:sp>
      <p:sp>
        <p:nvSpPr>
          <p:cNvPr id="15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130971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6754" y="139652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780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3"/>
          <p:cNvSpPr txBox="1"/>
          <p:nvPr/>
        </p:nvSpPr>
        <p:spPr>
          <a:xfrm>
            <a:off x="924732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979112A-87BF-420B-B85A-C97F81A0F327}" type="slidenum">
              <a:rPr lang="ru-RU" sz="1000" b="0" strike="noStrike" spc="-1">
                <a:solidFill>
                  <a:srgbClr val="8B8B8B"/>
                </a:solidFill>
              </a:rPr>
              <a:t>5</a:t>
            </a:fld>
            <a:endParaRPr lang="ru-RU" sz="1000" b="0" strike="noStrike" spc="-1"/>
          </a:p>
        </p:txBody>
      </p:sp>
      <p:sp>
        <p:nvSpPr>
          <p:cNvPr id="179" name="CustomShape 5"/>
          <p:cNvSpPr/>
          <p:nvPr/>
        </p:nvSpPr>
        <p:spPr>
          <a:xfrm>
            <a:off x="766800" y="1449360"/>
            <a:ext cx="10658160" cy="104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001"/>
              </a:spcBef>
              <a:spcAft>
                <a:spcPts val="1199"/>
              </a:spcAft>
            </a:pPr>
            <a:endParaRPr lang="ru-RU" sz="1800" b="0" strike="noStrike" spc="-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>
                <a:solidFill>
                  <a:srgbClr val="6A5BC1"/>
                </a:solidFill>
                <a:latin typeface="+mn-lt"/>
              </a:rPr>
              <a:t>SMARTPARK: </a:t>
            </a:r>
            <a:r>
              <a:rPr lang="ru-RU" spc="-1" dirty="0">
                <a:latin typeface="+mn-lt"/>
              </a:rPr>
              <a:t>СОСТАВ И КОМПЛЕКТАЦИЯ</a:t>
            </a:r>
            <a:endParaRPr lang="ru-RU" dirty="0">
              <a:latin typeface="+mn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86F69E07-4871-0E44-B472-A4769C0DD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0337"/>
              </p:ext>
            </p:extLst>
          </p:nvPr>
        </p:nvGraphicFramePr>
        <p:xfrm>
          <a:off x="2953465" y="1285103"/>
          <a:ext cx="6284830" cy="5277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001">
                  <a:extLst>
                    <a:ext uri="{9D8B030D-6E8A-4147-A177-3AD203B41FA5}">
                      <a16:colId xmlns="" xmlns:a16="http://schemas.microsoft.com/office/drawing/2014/main" val="1212335710"/>
                    </a:ext>
                  </a:extLst>
                </a:gridCol>
                <a:gridCol w="6021829">
                  <a:extLst>
                    <a:ext uri="{9D8B030D-6E8A-4147-A177-3AD203B41FA5}">
                      <a16:colId xmlns="" xmlns:a16="http://schemas.microsoft.com/office/drawing/2014/main" val="358450632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630555" indent="-540385"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endParaRPr lang="aa-ET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A5BC1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540385"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Базовая комплектация</a:t>
                      </a:r>
                      <a:endParaRPr lang="aa-ET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A5B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3047576"/>
                  </a:ext>
                </a:extLst>
              </a:tr>
              <a:tr h="93345">
                <a:tc>
                  <a:txBody>
                    <a:bodyPr/>
                    <a:lstStyle/>
                    <a:p>
                      <a:pPr marL="630555" indent="-540385"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aa-E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54038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КОРПУС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638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aa-E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37274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Корпус, сталь 2мм, IP 54,</a:t>
                      </a:r>
                      <a:endParaRPr lang="aa-ET" sz="1800" dirty="0">
                        <a:effectLst/>
                      </a:endParaRPr>
                    </a:p>
                    <a:p>
                      <a:pPr marL="630555" indent="-37274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Пьедестал 100 мм, оцинкованный,</a:t>
                      </a:r>
                      <a:endParaRPr lang="aa-ET" sz="1800" dirty="0">
                        <a:effectLst/>
                      </a:endParaRPr>
                    </a:p>
                    <a:p>
                      <a:pPr marL="630555" indent="-37274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Электромеханический замок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4069450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endParaRPr lang="aa-E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37274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Аудиосистема 1х3 Вт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6702039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endParaRPr lang="aa-E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37274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Сторожевой таймер V2.5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8483317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endParaRPr lang="aa-E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37274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Защитное стекло 6 мм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1011105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pPr marL="630555" indent="-540385"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aa-E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54038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МОНИТОРНЫЙ БЛОК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1320399"/>
                  </a:ext>
                </a:extLst>
              </a:tr>
              <a:tr h="130238">
                <a:tc>
                  <a:txBody>
                    <a:bodyPr/>
                    <a:lstStyle/>
                    <a:p>
                      <a:endParaRPr lang="aa-E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37274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Монитор </a:t>
                      </a:r>
                      <a:r>
                        <a:rPr lang="en-US" sz="1200" dirty="0">
                          <a:effectLst/>
                        </a:rPr>
                        <a:t>LG</a:t>
                      </a:r>
                      <a:r>
                        <a:rPr lang="ru-RU" sz="1200" dirty="0">
                          <a:effectLst/>
                        </a:rPr>
                        <a:t> 8,4</a:t>
                      </a:r>
                      <a:r>
                        <a:rPr lang="en-US" sz="1200" dirty="0">
                          <a:effectLst/>
                        </a:rPr>
                        <a:t>”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3437340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endParaRPr lang="aa-E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37274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Сенсорный экран </a:t>
                      </a:r>
                      <a:r>
                        <a:rPr lang="en-US" sz="1200" dirty="0">
                          <a:effectLst/>
                        </a:rPr>
                        <a:t>Master touch </a:t>
                      </a:r>
                      <a:r>
                        <a:rPr lang="ru-RU" sz="1200" dirty="0">
                          <a:effectLst/>
                        </a:rPr>
                        <a:t>8.4”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8996147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pPr marL="630555" indent="-540385"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aa-E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54038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ПРИЕМ БЕЗНАЛИЧНОЙ ОПЛАТЫ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79667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endParaRPr lang="aa-E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37274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Vendotek</a:t>
                      </a:r>
                      <a:r>
                        <a:rPr lang="en-US" sz="1200" dirty="0">
                          <a:effectLst/>
                        </a:rPr>
                        <a:t> VX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1313852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pPr marL="630555" indent="-540385"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aa-E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54038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СРЕДСТВА ВЫДАЧИ ЧЕКОВ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6880451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endParaRPr lang="aa-E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16510">
                        <a:lnSpc>
                          <a:spcPct val="115000"/>
                        </a:lnSpc>
                        <a:tabLst>
                          <a:tab pos="454660" algn="l"/>
                        </a:tabLst>
                      </a:pPr>
                      <a:r>
                        <a:rPr lang="ru-RU" sz="1200" dirty="0">
                          <a:effectLst/>
                        </a:rPr>
                        <a:t>Термопринтер SNBC BT-T056 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2809968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pPr marL="630555" indent="-540385"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aa-E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54038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КОММУНИКАЦИОННОЕ ОБОРУДОВАНИЕ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023689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pPr marL="630555" indent="-540385"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aa-E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16510">
                        <a:lnSpc>
                          <a:spcPct val="115000"/>
                        </a:lnSpc>
                        <a:tabLst>
                          <a:tab pos="45466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Модем с поддержкой двух SIM-карт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6021203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endParaRPr lang="aa-E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16510">
                        <a:lnSpc>
                          <a:spcPct val="115000"/>
                        </a:lnSpc>
                        <a:tabLst>
                          <a:tab pos="454660" algn="l"/>
                        </a:tabLst>
                      </a:pPr>
                      <a:r>
                        <a:rPr lang="ru-RU" sz="1200" dirty="0">
                          <a:effectLst/>
                        </a:rPr>
                        <a:t>Антенна GSM 900/1800 МГц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9420013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pPr marL="630555" indent="-540385"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aa-E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540385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КОМПЬЮТЕРНЫЙ БЛОК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8176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aa-E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16510">
                        <a:lnSpc>
                          <a:spcPct val="115000"/>
                        </a:lnSpc>
                        <a:tabLst>
                          <a:tab pos="454660" algn="l"/>
                        </a:tabLst>
                      </a:pPr>
                      <a:r>
                        <a:rPr lang="ru-RU" sz="1200">
                          <a:effectLst/>
                        </a:rPr>
                        <a:t>Материнская плата</a:t>
                      </a:r>
                      <a:r>
                        <a:rPr lang="en-US" sz="1200">
                          <a:effectLst/>
                        </a:rPr>
                        <a:t> Realan LR-J1900L1/Intel Celeron J1900 Quad Core 2.0G / mini-ITX</a:t>
                      </a:r>
                      <a:endParaRPr lang="aa-E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7666926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endParaRPr lang="aa-E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16510">
                        <a:lnSpc>
                          <a:spcPct val="115000"/>
                        </a:lnSpc>
                        <a:tabLst>
                          <a:tab pos="454660" algn="l"/>
                        </a:tabLst>
                      </a:pPr>
                      <a:r>
                        <a:rPr lang="ru-RU" sz="1200">
                          <a:effectLst/>
                        </a:rPr>
                        <a:t>Оперативная память SO-DIMM DDR3 2Gb</a:t>
                      </a:r>
                      <a:endParaRPr lang="aa-E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8439098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endParaRPr lang="aa-E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16510">
                        <a:lnSpc>
                          <a:spcPct val="115000"/>
                        </a:lnSpc>
                        <a:tabLst>
                          <a:tab pos="454660" algn="l"/>
                        </a:tabLst>
                      </a:pPr>
                      <a:r>
                        <a:rPr lang="ru-RU" sz="1200" dirty="0">
                          <a:effectLst/>
                        </a:rPr>
                        <a:t>Твердотельный накопитель SSD 120Gb</a:t>
                      </a:r>
                      <a:endParaRPr lang="aa-E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6A5B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059764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619EF4-71AE-284E-A395-B5110278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045" y="1624969"/>
            <a:ext cx="4290356" cy="4419067"/>
          </a:xfrm>
          <a:prstGeom prst="rect">
            <a:avLst/>
          </a:prstGeom>
        </p:spPr>
      </p:pic>
      <p:sp>
        <p:nvSpPr>
          <p:cNvPr id="8" name="CustomShape 1">
            <a:extLst>
              <a:ext uri="{FF2B5EF4-FFF2-40B4-BE49-F238E27FC236}">
                <a16:creationId xmlns="" xmlns:a16="http://schemas.microsoft.com/office/drawing/2014/main" id="{B895E773-08C8-CD46-817A-8F53BD07608B}"/>
              </a:ext>
            </a:extLst>
          </p:cNvPr>
          <p:cNvSpPr/>
          <p:nvPr/>
        </p:nvSpPr>
        <p:spPr>
          <a:xfrm>
            <a:off x="9415080" y="1682913"/>
            <a:ext cx="2407320" cy="3725727"/>
          </a:xfrm>
          <a:prstGeom prst="roundRect">
            <a:avLst>
              <a:gd name="adj" fmla="val 6583"/>
            </a:avLst>
          </a:prstGeom>
          <a:solidFill>
            <a:schemeClr val="bg1"/>
          </a:solidFill>
          <a:ln>
            <a:solidFill>
              <a:srgbClr val="6A5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/>
          <a:lstStyle/>
          <a:p>
            <a:r>
              <a:rPr lang="ru-RU" sz="1400" b="1" dirty="0">
                <a:solidFill>
                  <a:srgbClr val="6A5BC1"/>
                </a:solidFill>
              </a:rPr>
              <a:t>Дополнительные возможности</a:t>
            </a:r>
            <a:br>
              <a:rPr lang="ru-RU" sz="1400" b="1" dirty="0">
                <a:solidFill>
                  <a:srgbClr val="6A5BC1"/>
                </a:solidFill>
              </a:rPr>
            </a:br>
            <a:endParaRPr lang="ru-RU" sz="1400" b="1" dirty="0">
              <a:solidFill>
                <a:srgbClr val="6A5BC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Интерком (аудио)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Видеокамера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Поворотная солнечная панель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Климат-контроль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Фискальный регистратор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Два резервных канала связи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Поддержка городских транспортных карт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Интеграция во внешние системы</a:t>
            </a:r>
            <a:endParaRPr lang="ru-RU" sz="1600" dirty="0"/>
          </a:p>
        </p:txBody>
      </p:sp>
      <p:sp>
        <p:nvSpPr>
          <p:cNvPr id="9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130971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6754" y="139652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215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823B2CD7-8D3C-4241-A84B-FEA3D737EF2E}"/>
              </a:ext>
            </a:extLst>
          </p:cNvPr>
          <p:cNvSpPr/>
          <p:nvPr/>
        </p:nvSpPr>
        <p:spPr>
          <a:xfrm>
            <a:off x="832355" y="1617386"/>
            <a:ext cx="1982914" cy="1982914"/>
          </a:xfrm>
          <a:prstGeom prst="ellipse">
            <a:avLst/>
          </a:prstGeom>
          <a:solidFill>
            <a:srgbClr val="6A5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77" name="TextShape 3"/>
          <p:cNvSpPr txBox="1"/>
          <p:nvPr/>
        </p:nvSpPr>
        <p:spPr>
          <a:xfrm>
            <a:off x="924732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979112A-87BF-420B-B85A-C97F81A0F327}" type="slidenum">
              <a:rPr lang="ru-RU" sz="1000" b="0" strike="noStrike" spc="-1">
                <a:solidFill>
                  <a:srgbClr val="8B8B8B"/>
                </a:solidFill>
              </a:rPr>
              <a:t>6</a:t>
            </a:fld>
            <a:endParaRPr lang="ru-RU" sz="1000" b="0" strike="noStrike" spc="-1"/>
          </a:p>
        </p:txBody>
      </p:sp>
      <p:sp>
        <p:nvSpPr>
          <p:cNvPr id="179" name="CustomShape 5"/>
          <p:cNvSpPr/>
          <p:nvPr/>
        </p:nvSpPr>
        <p:spPr>
          <a:xfrm>
            <a:off x="3385457" y="1617386"/>
            <a:ext cx="7974188" cy="104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285750" marR="14605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Общие требования безопасности соответствуют ГОСТ 12.2.003-91.</a:t>
            </a:r>
            <a:endParaRPr lang="aa-ET" sz="1400" dirty="0">
              <a:effectLst/>
              <a:ea typeface="Times New Roman" panose="02020603050405020304" pitchFamily="18" charset="0"/>
            </a:endParaRPr>
          </a:p>
          <a:p>
            <a:pPr marL="285750" marR="14605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По способу защиты от поражения электрическим током изделия соответствует первому классу защиты по ГОСТ 12.2.007.0.</a:t>
            </a:r>
            <a:endParaRPr lang="aa-ET" sz="1400" dirty="0">
              <a:effectLst/>
              <a:ea typeface="Times New Roman" panose="02020603050405020304" pitchFamily="18" charset="0"/>
            </a:endParaRPr>
          </a:p>
          <a:p>
            <a:pPr marL="285750" marR="14605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Допустимый эквивалентный уровень акустического шума, создаваемого при работе, отвечает требованиям ГОСТ 12.1.003.</a:t>
            </a:r>
            <a:endParaRPr lang="aa-ET" sz="1400" dirty="0">
              <a:effectLst/>
              <a:ea typeface="Times New Roman" panose="02020603050405020304" pitchFamily="18" charset="0"/>
            </a:endParaRPr>
          </a:p>
          <a:p>
            <a:pPr marL="285750" marR="14605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Электрическое сопротивление изоляции цепей подключения питания относительно корпуса соответствует требованиям ПУЭ.</a:t>
            </a:r>
            <a:endParaRPr lang="aa-ET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1" dirty="0">
                <a:solidFill>
                  <a:srgbClr val="6A5BC1"/>
                </a:solidFill>
                <a:latin typeface="+mn-lt"/>
              </a:rPr>
              <a:t>SMARTPARK: </a:t>
            </a:r>
            <a:r>
              <a:rPr lang="ru-RU" sz="2700" spc="-1" dirty="0">
                <a:latin typeface="+mn-lt"/>
              </a:rPr>
              <a:t>СООТВЕТСТВИЕ ТРЕБОВАНИЯМ БЕЗОПАСНОСТИ</a:t>
            </a:r>
          </a:p>
        </p:txBody>
      </p:sp>
      <p:pic>
        <p:nvPicPr>
          <p:cNvPr id="6146" name="Picture 2" descr="Safety - Free security icons">
            <a:extLst>
              <a:ext uri="{FF2B5EF4-FFF2-40B4-BE49-F238E27FC236}">
                <a16:creationId xmlns="" xmlns:a16="http://schemas.microsoft.com/office/drawing/2014/main" id="{46B7317F-660B-D54B-BE27-039F29C9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10" y="2049941"/>
            <a:ext cx="1106916" cy="11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stomShape 1">
            <a:extLst>
              <a:ext uri="{FF2B5EF4-FFF2-40B4-BE49-F238E27FC236}">
                <a16:creationId xmlns="" xmlns:a16="http://schemas.microsoft.com/office/drawing/2014/main" id="{60743B13-E328-1942-AB2F-68E5973C5C4B}"/>
              </a:ext>
            </a:extLst>
          </p:cNvPr>
          <p:cNvSpPr/>
          <p:nvPr/>
        </p:nvSpPr>
        <p:spPr>
          <a:xfrm>
            <a:off x="832355" y="4032855"/>
            <a:ext cx="10527290" cy="2204659"/>
          </a:xfrm>
          <a:prstGeom prst="roundRect">
            <a:avLst>
              <a:gd name="adj" fmla="val 6583"/>
            </a:avLst>
          </a:prstGeom>
          <a:solidFill>
            <a:schemeClr val="bg1"/>
          </a:solidFill>
          <a:ln>
            <a:solidFill>
              <a:srgbClr val="6A5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/>
          <a:lstStyle/>
          <a:p>
            <a:r>
              <a:rPr lang="en-US" sz="1400" b="1" dirty="0">
                <a:solidFill>
                  <a:srgbClr val="6A5BC1"/>
                </a:solidFill>
              </a:rPr>
              <a:t> </a:t>
            </a:r>
            <a:r>
              <a:rPr lang="ru-RU" sz="1400" b="1" dirty="0">
                <a:solidFill>
                  <a:srgbClr val="6A5BC1"/>
                </a:solidFill>
              </a:rPr>
              <a:t>Дополнительные требования</a:t>
            </a:r>
            <a:br>
              <a:rPr lang="ru-RU" sz="1400" b="1" dirty="0">
                <a:solidFill>
                  <a:srgbClr val="6A5BC1"/>
                </a:solidFill>
              </a:rPr>
            </a:br>
            <a:endParaRPr lang="ru-RU" sz="1400" b="1" dirty="0">
              <a:solidFill>
                <a:srgbClr val="6A5BC1"/>
              </a:solidFill>
            </a:endParaRPr>
          </a:p>
          <a:p>
            <a:pPr marL="16573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В изделии имеется опасное для жизни напряжение. Во избежание несчастных случаев, запрещается:</a:t>
            </a:r>
          </a:p>
          <a:p>
            <a:pPr marL="21145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применять самодельные или нестандартные предохранители; </a:t>
            </a:r>
          </a:p>
          <a:p>
            <a:pPr marL="21145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производить самостоятельный ремонт оборудования. </a:t>
            </a:r>
          </a:p>
          <a:p>
            <a:pPr marL="16573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При работе изделия не следует создавать препятствий для его естественной вентиляции.</a:t>
            </a:r>
          </a:p>
          <a:p>
            <a:pPr marL="16573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Техническое и Сервисное обслуживание Изделия производится исключительно специалистами сервисной службы, аккредитованной изготовителем.</a:t>
            </a:r>
          </a:p>
        </p:txBody>
      </p:sp>
      <p:pic>
        <p:nvPicPr>
          <p:cNvPr id="6150" name="Picture 6" descr="Warning Sign PNG, Attention, Caution Sign Icon - Free Transparent PNG Logos">
            <a:extLst>
              <a:ext uri="{FF2B5EF4-FFF2-40B4-BE49-F238E27FC236}">
                <a16:creationId xmlns="" xmlns:a16="http://schemas.microsoft.com/office/drawing/2014/main" id="{21335524-C102-5645-9757-BBAB42437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67" y="4857965"/>
            <a:ext cx="868690" cy="7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130971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6754" y="139652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499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3"/>
          <p:cNvSpPr txBox="1"/>
          <p:nvPr/>
        </p:nvSpPr>
        <p:spPr>
          <a:xfrm>
            <a:off x="924732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979112A-87BF-420B-B85A-C97F81A0F327}" type="slidenum">
              <a:rPr lang="ru-RU" sz="1000" b="0" strike="noStrike" spc="-1">
                <a:solidFill>
                  <a:srgbClr val="8B8B8B"/>
                </a:solidFill>
              </a:rPr>
              <a:t>7</a:t>
            </a:fld>
            <a:endParaRPr lang="ru-RU" sz="1000" b="0" strike="noStrike" spc="-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494" y="424866"/>
            <a:ext cx="9020503" cy="741407"/>
          </a:xfrm>
        </p:spPr>
        <p:txBody>
          <a:bodyPr>
            <a:normAutofit/>
          </a:bodyPr>
          <a:lstStyle/>
          <a:p>
            <a:r>
              <a:rPr lang="en-US" spc="-1" dirty="0">
                <a:solidFill>
                  <a:srgbClr val="6A5BC1"/>
                </a:solidFill>
                <a:latin typeface="+mn-lt"/>
              </a:rPr>
              <a:t>SMARTPARK: </a:t>
            </a:r>
            <a:r>
              <a:rPr lang="ru-RU" spc="-1" dirty="0">
                <a:latin typeface="+mn-lt"/>
              </a:rPr>
              <a:t>ГАБАРИТЫ ИЗДЕЛИЯ</a:t>
            </a:r>
            <a:endParaRPr lang="ru-RU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DD642A-1BED-7041-9245-18078761E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57" y="2038015"/>
            <a:ext cx="142053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a-ET"/>
          </a:p>
        </p:txBody>
      </p:sp>
      <p:pic>
        <p:nvPicPr>
          <p:cNvPr id="4097" name="Рисунок 4" descr="page1image20487904">
            <a:extLst>
              <a:ext uri="{FF2B5EF4-FFF2-40B4-BE49-F238E27FC236}">
                <a16:creationId xmlns="" xmlns:a16="http://schemas.microsoft.com/office/drawing/2014/main" id="{6D5EE888-4727-594E-BD79-FDB54654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3944" r="15627" b="1440"/>
          <a:stretch>
            <a:fillRect/>
          </a:stretch>
        </p:blipFill>
        <p:spPr bwMode="auto">
          <a:xfrm>
            <a:off x="2198915" y="1285103"/>
            <a:ext cx="3225800" cy="531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BDF641-641B-3B4A-945C-D0EC4B6C44A4}"/>
              </a:ext>
            </a:extLst>
          </p:cNvPr>
          <p:cNvSpPr txBox="1"/>
          <p:nvPr/>
        </p:nvSpPr>
        <p:spPr>
          <a:xfrm>
            <a:off x="841494" y="1459231"/>
            <a:ext cx="1001486" cy="5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6A5BC1"/>
                </a:solidFill>
                <a:effectLst/>
                <a:latin typeface="+mj-lt"/>
                <a:ea typeface="Times New Roman" panose="02020603050405020304" pitchFamily="18" charset="0"/>
              </a:rPr>
              <a:t>Общая схема</a:t>
            </a:r>
            <a:endParaRPr lang="aa-ET" sz="1050" dirty="0">
              <a:solidFill>
                <a:srgbClr val="6A5BC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740C66-8C4A-454F-87A3-89F63D06462F}"/>
              </a:ext>
            </a:extLst>
          </p:cNvPr>
          <p:cNvSpPr txBox="1"/>
          <p:nvPr/>
        </p:nvSpPr>
        <p:spPr>
          <a:xfrm>
            <a:off x="6356086" y="1363646"/>
            <a:ext cx="1231257" cy="5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6A5BC1"/>
                </a:solidFill>
                <a:effectLst/>
                <a:latin typeface="+mj-lt"/>
                <a:ea typeface="Times New Roman" panose="02020603050405020304" pitchFamily="18" charset="0"/>
              </a:rPr>
              <a:t>Монтажная схема</a:t>
            </a:r>
            <a:endParaRPr lang="aa-ET" sz="1050" dirty="0">
              <a:solidFill>
                <a:srgbClr val="6A5BC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101" name="Рисунок 6" descr="page1image20546992">
            <a:extLst>
              <a:ext uri="{FF2B5EF4-FFF2-40B4-BE49-F238E27FC236}">
                <a16:creationId xmlns="" xmlns:a16="http://schemas.microsoft.com/office/drawing/2014/main" id="{C919BA97-3A1C-214A-930F-C2FCACCA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15" y="2069086"/>
            <a:ext cx="3478129" cy="296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130971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56754" y="139652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347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25696"/>
            <a:ext cx="12192000" cy="713232"/>
          </a:xfrm>
          <a:prstGeom prst="rect">
            <a:avLst/>
          </a:prstGeom>
          <a:solidFill>
            <a:srgbClr val="6A5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TextShape 3"/>
          <p:cNvSpPr txBox="1"/>
          <p:nvPr/>
        </p:nvSpPr>
        <p:spPr>
          <a:xfrm>
            <a:off x="924732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1751031-2D6B-4232-BD59-A6A5A7C8C0A1}" type="slidenum">
              <a:rPr lang="ru-RU" sz="1000" b="0" strike="noStrike" spc="-1">
                <a:solidFill>
                  <a:srgbClr val="8B8B8B"/>
                </a:solidFill>
              </a:rPr>
              <a:t>8</a:t>
            </a:fld>
            <a:endParaRPr lang="ru-RU" sz="1000" b="0" strike="noStrike" spc="-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-1" dirty="0">
                <a:latin typeface="+mn-lt"/>
              </a:rPr>
              <a:t>ОРГАНИЗАЦИОННЫЕ ПРЕИМУЩЕСТВА </a:t>
            </a:r>
            <a:br>
              <a:rPr lang="ru-RU" spc="-1" dirty="0">
                <a:latin typeface="+mn-lt"/>
              </a:rPr>
            </a:br>
            <a:r>
              <a:rPr lang="ru-RU" spc="-1" dirty="0">
                <a:solidFill>
                  <a:srgbClr val="6A5BC1"/>
                </a:solidFill>
                <a:latin typeface="+mn-lt"/>
              </a:rPr>
              <a:t>РАБОТЫ С </a:t>
            </a:r>
            <a:r>
              <a:rPr lang="ru-RU" spc="-1" dirty="0" smtClean="0">
                <a:solidFill>
                  <a:srgbClr val="6A5BC1"/>
                </a:solidFill>
                <a:latin typeface="+mn-lt"/>
              </a:rPr>
              <a:t>СИТИМАТИКС</a:t>
            </a:r>
            <a:endParaRPr lang="ru-RU" dirty="0">
              <a:solidFill>
                <a:srgbClr val="6A5BC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502" y="3064413"/>
            <a:ext cx="18414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buClr>
                <a:srgbClr val="ADC030"/>
              </a:buClr>
              <a:buSzPct val="150000"/>
            </a:pPr>
            <a:r>
              <a:rPr lang="ru-RU" sz="1400" b="1" spc="-1" dirty="0">
                <a:solidFill>
                  <a:srgbClr val="000000"/>
                </a:solidFill>
              </a:rPr>
              <a:t>Единый центр ответственности </a:t>
            </a:r>
          </a:p>
          <a:p>
            <a:pPr marL="360">
              <a:lnSpc>
                <a:spcPct val="100000"/>
              </a:lnSpc>
              <a:buClr>
                <a:srgbClr val="ADC030"/>
              </a:buClr>
              <a:buSzPct val="150000"/>
            </a:pPr>
            <a:r>
              <a:rPr lang="ru-RU" sz="1400" spc="-1" dirty="0">
                <a:solidFill>
                  <a:srgbClr val="000000"/>
                </a:solidFill>
              </a:rPr>
              <a:t>по сопровождению программного обеспечения.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96872" y="3095268"/>
            <a:ext cx="1710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buClr>
                <a:srgbClr val="ADC030"/>
              </a:buClr>
              <a:buSzPct val="150000"/>
            </a:pPr>
            <a:r>
              <a:rPr lang="ru-RU" sz="1400" b="1" spc="-1" dirty="0">
                <a:solidFill>
                  <a:srgbClr val="000000"/>
                </a:solidFill>
              </a:rPr>
              <a:t>Гарантированная поддержка </a:t>
            </a:r>
            <a:r>
              <a:rPr lang="ru-RU" sz="1400" spc="-1" dirty="0">
                <a:solidFill>
                  <a:srgbClr val="000000"/>
                </a:solidFill>
              </a:rPr>
              <a:t>программного обеспечения.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07088" y="3122411"/>
            <a:ext cx="1929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buClr>
                <a:srgbClr val="ADC030"/>
              </a:buClr>
              <a:buSzPct val="150000"/>
            </a:pPr>
            <a:r>
              <a:rPr lang="ru-RU" sz="1400" b="1" spc="-1" dirty="0">
                <a:solidFill>
                  <a:srgbClr val="000000"/>
                </a:solidFill>
              </a:rPr>
              <a:t>Развитие </a:t>
            </a:r>
            <a:r>
              <a:rPr lang="ru-RU" sz="1400" spc="-1" dirty="0">
                <a:solidFill>
                  <a:srgbClr val="000000"/>
                </a:solidFill>
              </a:rPr>
              <a:t>программного обеспечения в рамках 2020-2021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17578" y="3115506"/>
            <a:ext cx="16127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buClr>
                <a:srgbClr val="ADC030"/>
              </a:buClr>
              <a:buSzPct val="150000"/>
            </a:pPr>
            <a:r>
              <a:rPr lang="ru-RU" sz="1400" b="1" spc="-1" dirty="0">
                <a:solidFill>
                  <a:srgbClr val="000000"/>
                </a:solidFill>
              </a:rPr>
              <a:t>Проектирование и создание новых модулей </a:t>
            </a:r>
            <a:r>
              <a:rPr lang="ru-RU" sz="1400" spc="-1" dirty="0">
                <a:solidFill>
                  <a:srgbClr val="000000"/>
                </a:solidFill>
              </a:rPr>
              <a:t>в рамках единого проекта.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64295" y="3095268"/>
            <a:ext cx="16950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buClr>
                <a:srgbClr val="ADC030"/>
              </a:buClr>
              <a:buSzPct val="150000"/>
            </a:pPr>
            <a:r>
              <a:rPr lang="ru-RU" sz="1400" b="1" spc="-1" dirty="0">
                <a:solidFill>
                  <a:srgbClr val="000000"/>
                </a:solidFill>
              </a:rPr>
              <a:t>Отсутствие необходимости дополнительного финансирования </a:t>
            </a:r>
            <a:r>
              <a:rPr lang="ru-RU" sz="1400" spc="-1" dirty="0">
                <a:solidFill>
                  <a:srgbClr val="000000"/>
                </a:solidFill>
              </a:rPr>
              <a:t>со стороны городского бюджета на развитие продукта.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423358" y="3094602"/>
            <a:ext cx="26375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buClr>
                <a:srgbClr val="ADC030"/>
              </a:buClr>
              <a:buSzPct val="150000"/>
            </a:pPr>
            <a:r>
              <a:rPr lang="ru-RU" sz="1400" b="1" spc="-1" dirty="0">
                <a:solidFill>
                  <a:srgbClr val="000000"/>
                </a:solidFill>
              </a:rPr>
              <a:t>Использование ресурса коммерческой организации</a:t>
            </a:r>
            <a:r>
              <a:rPr lang="ru-RU" sz="1400" spc="-1" dirty="0">
                <a:solidFill>
                  <a:srgbClr val="000000"/>
                </a:solidFill>
              </a:rPr>
              <a:t> </a:t>
            </a:r>
          </a:p>
          <a:p>
            <a:pPr marL="360">
              <a:lnSpc>
                <a:spcPct val="100000"/>
              </a:lnSpc>
              <a:buClr>
                <a:srgbClr val="ADC030"/>
              </a:buClr>
              <a:buSzPct val="150000"/>
            </a:pPr>
            <a:r>
              <a:rPr lang="ru-RU" sz="1400" spc="-1" dirty="0">
                <a:solidFill>
                  <a:srgbClr val="000000"/>
                </a:solidFill>
              </a:rPr>
              <a:t>для решения технологических вопросов – нет необходимости задействовать внутренние ресурсы заказчика для решения задач в рамках проекта.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713519" y="2090690"/>
            <a:ext cx="645889" cy="886527"/>
            <a:chOff x="713519" y="2090690"/>
            <a:chExt cx="645889" cy="886527"/>
          </a:xfrm>
        </p:grpSpPr>
        <p:sp>
          <p:nvSpPr>
            <p:cNvPr id="16" name="TextBox 15"/>
            <p:cNvSpPr txBox="1"/>
            <p:nvPr/>
          </p:nvSpPr>
          <p:spPr>
            <a:xfrm>
              <a:off x="713519" y="2090690"/>
              <a:ext cx="4331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1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957072" y="2574881"/>
              <a:ext cx="402336" cy="402336"/>
              <a:chOff x="957072" y="2574881"/>
              <a:chExt cx="402336" cy="402336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957072" y="2574881"/>
                <a:ext cx="402336" cy="40233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ru-RU"/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711" y="2641112"/>
                <a:ext cx="254593" cy="272096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/>
          <p:cNvGrpSpPr/>
          <p:nvPr/>
        </p:nvGrpSpPr>
        <p:grpSpPr>
          <a:xfrm>
            <a:off x="2550244" y="2090690"/>
            <a:ext cx="719041" cy="886527"/>
            <a:chOff x="640367" y="2090690"/>
            <a:chExt cx="719041" cy="886527"/>
          </a:xfrm>
        </p:grpSpPr>
        <p:sp>
          <p:nvSpPr>
            <p:cNvPr id="22" name="TextBox 21"/>
            <p:cNvSpPr txBox="1"/>
            <p:nvPr/>
          </p:nvSpPr>
          <p:spPr>
            <a:xfrm>
              <a:off x="640367" y="2090690"/>
              <a:ext cx="5261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2</a:t>
              </a: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957072" y="2574881"/>
              <a:ext cx="402336" cy="402336"/>
              <a:chOff x="957072" y="2574881"/>
              <a:chExt cx="402336" cy="402336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957072" y="2574881"/>
                <a:ext cx="402336" cy="40233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ru-RU"/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711" y="2641112"/>
                <a:ext cx="254593" cy="272096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/>
          <p:cNvGrpSpPr/>
          <p:nvPr/>
        </p:nvGrpSpPr>
        <p:grpSpPr>
          <a:xfrm>
            <a:off x="4386969" y="2090690"/>
            <a:ext cx="682465" cy="886527"/>
            <a:chOff x="676943" y="2090690"/>
            <a:chExt cx="682465" cy="886527"/>
          </a:xfrm>
        </p:grpSpPr>
        <p:sp>
          <p:nvSpPr>
            <p:cNvPr id="27" name="TextBox 26"/>
            <p:cNvSpPr txBox="1"/>
            <p:nvPr/>
          </p:nvSpPr>
          <p:spPr>
            <a:xfrm>
              <a:off x="676943" y="2090690"/>
              <a:ext cx="5261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3</a:t>
              </a: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957072" y="2574881"/>
              <a:ext cx="402336" cy="402336"/>
              <a:chOff x="957072" y="2574881"/>
              <a:chExt cx="402336" cy="402336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957072" y="2574881"/>
                <a:ext cx="402336" cy="40233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ru-RU"/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711" y="2641112"/>
                <a:ext cx="254593" cy="272096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6333422" y="2090690"/>
            <a:ext cx="719041" cy="886527"/>
            <a:chOff x="640367" y="2090690"/>
            <a:chExt cx="719041" cy="886527"/>
          </a:xfrm>
        </p:grpSpPr>
        <p:sp>
          <p:nvSpPr>
            <p:cNvPr id="32" name="TextBox 31"/>
            <p:cNvSpPr txBox="1"/>
            <p:nvPr/>
          </p:nvSpPr>
          <p:spPr>
            <a:xfrm>
              <a:off x="640367" y="2090690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4</a:t>
              </a: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957072" y="2574881"/>
              <a:ext cx="402336" cy="402336"/>
              <a:chOff x="957072" y="2574881"/>
              <a:chExt cx="402336" cy="402336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957072" y="2574881"/>
                <a:ext cx="402336" cy="40233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ru-RU"/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711" y="2641112"/>
                <a:ext cx="254593" cy="272096"/>
              </a:xfrm>
              <a:prstGeom prst="rect">
                <a:avLst/>
              </a:prstGeom>
            </p:spPr>
          </p:pic>
        </p:grpSp>
      </p:grpSp>
      <p:grpSp>
        <p:nvGrpSpPr>
          <p:cNvPr id="36" name="Группа 35"/>
          <p:cNvGrpSpPr/>
          <p:nvPr/>
        </p:nvGrpSpPr>
        <p:grpSpPr>
          <a:xfrm>
            <a:off x="8078707" y="2090690"/>
            <a:ext cx="719041" cy="886527"/>
            <a:chOff x="640367" y="2090690"/>
            <a:chExt cx="719041" cy="886527"/>
          </a:xfrm>
        </p:grpSpPr>
        <p:sp>
          <p:nvSpPr>
            <p:cNvPr id="37" name="TextBox 36"/>
            <p:cNvSpPr txBox="1"/>
            <p:nvPr/>
          </p:nvSpPr>
          <p:spPr>
            <a:xfrm>
              <a:off x="640367" y="2090690"/>
              <a:ext cx="5261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5</a:t>
              </a: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957072" y="2574881"/>
              <a:ext cx="402336" cy="402336"/>
              <a:chOff x="957072" y="2574881"/>
              <a:chExt cx="402336" cy="402336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957072" y="2574881"/>
                <a:ext cx="402336" cy="40233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711" y="2641112"/>
                <a:ext cx="254593" cy="272096"/>
              </a:xfrm>
              <a:prstGeom prst="rect">
                <a:avLst/>
              </a:prstGeom>
            </p:spPr>
          </p:pic>
        </p:grpSp>
      </p:grpSp>
      <p:grpSp>
        <p:nvGrpSpPr>
          <p:cNvPr id="41" name="Группа 40"/>
          <p:cNvGrpSpPr/>
          <p:nvPr/>
        </p:nvGrpSpPr>
        <p:grpSpPr>
          <a:xfrm>
            <a:off x="10153175" y="2090690"/>
            <a:ext cx="719041" cy="886527"/>
            <a:chOff x="640367" y="2090690"/>
            <a:chExt cx="719041" cy="886527"/>
          </a:xfrm>
        </p:grpSpPr>
        <p:sp>
          <p:nvSpPr>
            <p:cNvPr id="42" name="TextBox 41"/>
            <p:cNvSpPr txBox="1"/>
            <p:nvPr/>
          </p:nvSpPr>
          <p:spPr>
            <a:xfrm>
              <a:off x="640367" y="2090690"/>
              <a:ext cx="5261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6</a:t>
              </a: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957072" y="2574881"/>
              <a:ext cx="402336" cy="402336"/>
              <a:chOff x="957072" y="2574881"/>
              <a:chExt cx="402336" cy="402336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957072" y="2574881"/>
                <a:ext cx="402336" cy="40233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ru-RU"/>
              </a:p>
            </p:txBody>
          </p:sp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711" y="2641112"/>
                <a:ext cx="254593" cy="272096"/>
              </a:xfrm>
              <a:prstGeom prst="rect">
                <a:avLst/>
              </a:prstGeom>
            </p:spPr>
          </p:pic>
        </p:grpSp>
      </p:grpSp>
      <p:sp>
        <p:nvSpPr>
          <p:cNvPr id="46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130971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6754" y="139652"/>
            <a:ext cx="1077524" cy="99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проекта смартсити шаблон">
  <a:themeElements>
    <a:clrScheme name="Другая 5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002060"/>
      </a:accent1>
      <a:accent2>
        <a:srgbClr val="864EA9"/>
      </a:accent2>
      <a:accent3>
        <a:srgbClr val="0033CC"/>
      </a:accent3>
      <a:accent4>
        <a:srgbClr val="6600CC"/>
      </a:accent4>
      <a:accent5>
        <a:srgbClr val="84ACB6"/>
      </a:accent5>
      <a:accent6>
        <a:srgbClr val="6F8183"/>
      </a:accent6>
      <a:hlink>
        <a:srgbClr val="AD84C6"/>
      </a:hlink>
      <a:folHlink>
        <a:srgbClr val="8C8C8C"/>
      </a:folHlink>
    </a:clrScheme>
    <a:fontScheme name="Другая 5">
      <a:majorFont>
        <a:latin typeface="Yu Gothic UI Semibold"/>
        <a:ea typeface=""/>
        <a:cs typeface=""/>
      </a:majorFont>
      <a:minorFont>
        <a:latin typeface="Yu Gothic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402</Words>
  <Application>Microsoft Office PowerPoint</Application>
  <PresentationFormat>Широкоэкранный</PresentationFormat>
  <Paragraphs>114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Yu Gothic UI</vt:lpstr>
      <vt:lpstr>Yu Gothic UI Light</vt:lpstr>
      <vt:lpstr>Yu Gothic UI Semibold</vt:lpstr>
      <vt:lpstr>Arial</vt:lpstr>
      <vt:lpstr>Calibri</vt:lpstr>
      <vt:lpstr>Roboto</vt:lpstr>
      <vt:lpstr>Times New Roman</vt:lpstr>
      <vt:lpstr>Ubuntu</vt:lpstr>
      <vt:lpstr>Wingdings</vt:lpstr>
      <vt:lpstr>Презентация проекта смартсити шаблон</vt:lpstr>
      <vt:lpstr>Презентация PowerPoint</vt:lpstr>
      <vt:lpstr>SMARTPARK: КРАТКОЕ ОПИСАНИЕ ПРОДУКТА</vt:lpstr>
      <vt:lpstr>SMARTPARK: ВОЗМОЖНОСТИ РЕШЕНИЯ</vt:lpstr>
      <vt:lpstr>SMARTPARK: ПРЕИМУЩЕСТВА РЕШЕНИЯ</vt:lpstr>
      <vt:lpstr>SMARTPARK: СОСТАВ И КОМПЛЕКТАЦИЯ</vt:lpstr>
      <vt:lpstr>SMARTPARK: СООТВЕТСТВИЕ ТРЕБОВАНИЯМ БЕЗОПАСНОСТИ</vt:lpstr>
      <vt:lpstr>SMARTPARK: ГАБАРИТЫ ИЗДЕЛИЯ</vt:lpstr>
      <vt:lpstr>ОРГАНИЗАЦИОННЫЕ ПРЕИМУЩЕСТВА  РАБОТЫ С СИТИМАТИКС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АИС «ШТРАФЫ»</dc:title>
  <dc:subject/>
  <dc:creator>Кутуков Константин Валерьевич</dc:creator>
  <dc:description/>
  <cp:lastModifiedBy>Кузнецова Татьяна Владимировна</cp:lastModifiedBy>
  <cp:revision>84</cp:revision>
  <dcterms:created xsi:type="dcterms:W3CDTF">2020-07-31T12:11:04Z</dcterms:created>
  <dcterms:modified xsi:type="dcterms:W3CDTF">2023-05-24T10:23:34Z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