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74" r:id="rId5"/>
    <p:sldId id="275" r:id="rId6"/>
    <p:sldId id="276" r:id="rId7"/>
    <p:sldId id="277" r:id="rId8"/>
    <p:sldId id="1081" r:id="rId9"/>
    <p:sldId id="1078" r:id="rId10"/>
  </p:sldIdLst>
  <p:sldSz cx="12192000" cy="6858000"/>
  <p:notesSz cx="6858000" cy="9144000"/>
  <p:embeddedFontLst>
    <p:embeddedFont>
      <p:font typeface="Lato" panose="020B0604020202020204" charset="0"/>
      <p:regular r:id="rId12"/>
      <p:bold r:id="rId13"/>
      <p:italic r:id="rId14"/>
      <p:boldItalic r:id="rId15"/>
    </p:embeddedFont>
    <p:embeddedFont>
      <p:font typeface="Trebuchet MS" panose="020B060302020202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Yu Gothic UI Light" panose="020B0300000000000000" pitchFamily="34" charset="-128"/>
      <p:regular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587"/>
    <a:srgbClr val="FFFFFF"/>
    <a:srgbClr val="70C6C0"/>
    <a:srgbClr val="2E3041"/>
    <a:srgbClr val="E6E6E6"/>
    <a:srgbClr val="E1D2BD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1A920-538D-4B41-8991-8863C6F188A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F2B76-0AFD-4131-8D16-C8D581BF9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04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36b6bae6cc_0_1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36b6bae6cc_0_1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296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36b6bae6cc_0_1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36b6bae6cc_0_1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466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Поменять</a:t>
            </a:r>
            <a:r>
              <a:rPr lang="ru-RU" baseline="0" dirty="0"/>
              <a:t> картинку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4E267-7114-42D2-B234-E1B671812E9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4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071EF4-77CF-A7E1-D8DF-DAB2559F4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8FD706F-6D3B-F529-1EB9-E5AA34925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36368C6-FC50-FAD6-D573-132584C4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E952BB1-6CE0-D658-B627-FA155A53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3BADCB4-CD7C-8863-3810-6DF836A5B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92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2B42AE-4A1C-E0B4-8809-1BC74EA3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93FC0B2-E203-D29F-DBF1-C379F4AE7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04C8145-8E30-913B-BEF2-B2DCB7FC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5DF19D1-6707-BD90-72FD-F544C93A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78694A8-D592-F5AC-CCB3-D7068970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05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3E4924F-A0BB-CCCF-B350-3833A2378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8F34F2C-0039-BC56-7142-3D5D52F10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92D9163-1A40-4F39-7357-7C3C51F0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1F1E8D-3552-B509-9E5E-97166EA5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D9C9C6A-63BF-FAA7-FD13-EADB01B4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539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6648-FFF3-4B23-A21B-A8AF18EEF4C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94237" y="543696"/>
            <a:ext cx="903101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694237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62506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2FB3D6-1237-F651-6F07-7ACAAC24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995A5E6-2AA6-C986-0902-339287B05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BEE97D-B934-EDF7-00C1-1E0C42E6F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F252BC-79C5-0DF9-810B-B84D1602F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101374-022F-15FF-23B2-D22A2F21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702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AE1B7F-A243-FD13-900D-857ECBD3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745B40A-AF6B-09D4-DDC2-2CF07E966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E5B965E-778C-1326-FE90-B0002A24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3049825-CE1A-9EAF-B4D5-40B9A3BC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3AA5AC-4EA7-6945-7543-997483B4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01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42BB5C-A613-7E92-1D48-70DC7F3D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AAEAD5E-0A1D-EF54-BA8D-D6AF1FC27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9F79FA3-3FD4-D971-5190-710644A71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1D0D4AF-3580-89C0-EAA3-87C77C11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D7D8E96-0BDD-6986-49FD-2E252C6A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F70B029-897F-FAAA-2129-5E7FAE47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17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FDFD0A-D5E5-6730-639D-6CA8497A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4F9B964-5DC0-C0D7-F1A6-76AFDFAB2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36F1FC8-4FBA-6D46-5A24-00BB0565D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AD847D3-ECFD-2C50-1D3F-78D90D365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525607A-C437-F3D0-3F18-0E2EF0F1A9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6761F9C-E58E-EB4B-EB25-7F3F016C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512374E-86C0-58DF-43C0-D607027E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8B5662A-5200-2AA0-DF11-148DA768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71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700F48-D6C7-536E-9771-6C048567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42FF1CB-ED42-A97A-3848-F6D7602C0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8745B1D-69B1-F860-790C-0E53AE04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2A1A5C1-13C5-6AE5-5E83-FCCD421E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378324D-4E21-5771-CFF6-738454DF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899929A-2115-2CF6-39FF-BD5B0508A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38EEA9D-AE16-E06A-FFC2-B34412EA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6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661796-10FD-545F-6631-41FB1083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D11E98B-3D7C-CB95-4073-B28C3FDF1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5AC45E2-23BC-1754-4179-C5E79072B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7B99B1B-0425-217F-BBB1-40972DE5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7DE5731-2494-C740-847F-4506B655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44E7659-333F-3E25-DC6A-F31B6778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032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791CBC-ECD1-F55E-AB42-7B727EE85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1479B1F-4B08-84A4-8962-1F4025AACD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F615683-B7C4-1450-BDEE-7BE0C348B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1DFD7C8-8D6A-BADC-4150-3C95A9A2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516038E-E839-D4E9-FD62-A64ECE606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90EBA4D-8D48-01C6-21F8-F3D282A8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73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2FA2DD-4DF4-33B5-47E1-D97E2386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5595045-C0AF-7EE2-A908-69312F8C2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993660-6D61-2427-938F-6A51E5398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D7050-C9E3-47B1-B5DF-BA05DAE61F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C832D8B-E73D-A8A5-90CE-565755990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6E4EBD6-2C26-F68B-D4FE-C102B4FDF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4DA17-D670-4ECD-B5A4-4FE535A5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07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sv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3A381E1-E4AE-063B-C5E0-7CDBFABF666E}"/>
              </a:ext>
            </a:extLst>
          </p:cNvPr>
          <p:cNvSpPr/>
          <p:nvPr/>
        </p:nvSpPr>
        <p:spPr>
          <a:xfrm>
            <a:off x="-1" y="0"/>
            <a:ext cx="8577331" cy="6858000"/>
          </a:xfrm>
          <a:custGeom>
            <a:avLst/>
            <a:gdLst>
              <a:gd name="connsiteX0" fmla="*/ 0 w 6811347"/>
              <a:gd name="connsiteY0" fmla="*/ 0 h 6858000"/>
              <a:gd name="connsiteX1" fmla="*/ 6811347 w 6811347"/>
              <a:gd name="connsiteY1" fmla="*/ 0 h 6858000"/>
              <a:gd name="connsiteX2" fmla="*/ 6811347 w 6811347"/>
              <a:gd name="connsiteY2" fmla="*/ 6858000 h 6858000"/>
              <a:gd name="connsiteX3" fmla="*/ 0 w 6811347"/>
              <a:gd name="connsiteY3" fmla="*/ 6858000 h 6858000"/>
              <a:gd name="connsiteX4" fmla="*/ 0 w 6811347"/>
              <a:gd name="connsiteY4" fmla="*/ 0 h 6858000"/>
              <a:gd name="connsiteX0" fmla="*/ 0 w 6811347"/>
              <a:gd name="connsiteY0" fmla="*/ 0 h 6858000"/>
              <a:gd name="connsiteX1" fmla="*/ 6811347 w 6811347"/>
              <a:gd name="connsiteY1" fmla="*/ 0 h 6858000"/>
              <a:gd name="connsiteX2" fmla="*/ 6120882 w 6811347"/>
              <a:gd name="connsiteY2" fmla="*/ 6858000 h 6858000"/>
              <a:gd name="connsiteX3" fmla="*/ 0 w 6811347"/>
              <a:gd name="connsiteY3" fmla="*/ 6858000 h 6858000"/>
              <a:gd name="connsiteX4" fmla="*/ 0 w 681134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1347" h="6858000">
                <a:moveTo>
                  <a:pt x="0" y="0"/>
                </a:moveTo>
                <a:lnTo>
                  <a:pt x="6811347" y="0"/>
                </a:lnTo>
                <a:lnTo>
                  <a:pt x="612088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F2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F9DDB5-725A-DB61-EDFB-3EDE53FF8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681" y="2235200"/>
            <a:ext cx="7713307" cy="238760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4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КОМПЛЕКС ПРОГРАММНО-АППАРАТНЫЙ «ОСА»</a:t>
            </a:r>
            <a:r>
              <a:rPr lang="ru-RU" sz="40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06" y="516799"/>
            <a:ext cx="4522848" cy="60304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AC52E07-42C9-420A-8491-C0B011800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9009" y="296214"/>
            <a:ext cx="1579808" cy="146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87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19DD9D59-6A33-98D9-0B90-0B561937EDFF}"/>
              </a:ext>
            </a:extLst>
          </p:cNvPr>
          <p:cNvCxnSpPr/>
          <p:nvPr/>
        </p:nvCxnSpPr>
        <p:spPr>
          <a:xfrm>
            <a:off x="335686" y="2303014"/>
            <a:ext cx="11520628" cy="0"/>
          </a:xfrm>
          <a:prstGeom prst="line">
            <a:avLst/>
          </a:prstGeom>
          <a:ln w="28575">
            <a:solidFill>
              <a:srgbClr val="2E30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F7132CC-5ECD-6119-E307-0A50EFB9555C}"/>
              </a:ext>
            </a:extLst>
          </p:cNvPr>
          <p:cNvSpPr txBox="1">
            <a:spLocks/>
          </p:cNvSpPr>
          <p:nvPr/>
        </p:nvSpPr>
        <p:spPr>
          <a:xfrm>
            <a:off x="223936" y="255409"/>
            <a:ext cx="7977672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4F258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ПРОБЛЕМАТИКА ГОРОДСКОЙ СРЕДЫ</a:t>
            </a:r>
          </a:p>
        </p:txBody>
      </p:sp>
      <p:sp>
        <p:nvSpPr>
          <p:cNvPr id="6" name="Google Shape;212;p17">
            <a:extLst>
              <a:ext uri="{FF2B5EF4-FFF2-40B4-BE49-F238E27FC236}">
                <a16:creationId xmlns="" xmlns:a16="http://schemas.microsoft.com/office/drawing/2014/main" id="{751A2D8C-48C4-EAE3-D766-F185CDB6362B}"/>
              </a:ext>
            </a:extLst>
          </p:cNvPr>
          <p:cNvSpPr/>
          <p:nvPr/>
        </p:nvSpPr>
        <p:spPr>
          <a:xfrm>
            <a:off x="593611" y="3458444"/>
            <a:ext cx="2614757" cy="289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2E304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НАРУШЕНИЕ ПРАВИЛ ПАРКОВКИ</a:t>
            </a:r>
            <a:endParaRPr lang="ru-RU" sz="1200" dirty="0">
              <a:solidFill>
                <a:srgbClr val="2E304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Самые распространенные нарушения ПДД, которые создают помехи для движения участников дорожного движения, – это стоянка «вторым рядом» и стоянка на остановке общественного транспорта. Это особенно опасно, когда припаркованный вторым рядом возле школы автомобиль ограничивает обзор детям, переходящим дорогу.</a:t>
            </a:r>
            <a:endParaRPr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Google Shape;213;p17">
            <a:extLst>
              <a:ext uri="{FF2B5EF4-FFF2-40B4-BE49-F238E27FC236}">
                <a16:creationId xmlns="" xmlns:a16="http://schemas.microsoft.com/office/drawing/2014/main" id="{C2485B4C-F3BD-14EC-F4D5-5870C89C97A2}"/>
              </a:ext>
            </a:extLst>
          </p:cNvPr>
          <p:cNvSpPr/>
          <p:nvPr/>
        </p:nvSpPr>
        <p:spPr>
          <a:xfrm>
            <a:off x="3468672" y="3458445"/>
            <a:ext cx="2627328" cy="246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200" b="1" dirty="0">
                <a:solidFill>
                  <a:srgbClr val="2E304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БЕЗОПАСНОСТЬ УЧАСТНИКОВ ДОРОЖНОГО ДВИЖЕНИЯ</a:t>
            </a:r>
            <a:endParaRPr sz="1200" b="1" dirty="0">
              <a:solidFill>
                <a:srgbClr val="2E304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r>
              <a:rPr lang="ru-RU" sz="12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Наземные пешеходные переходы, тротуары, перекрестки и газоны должны быть безопасны и свободны для пешеходов и других участников дорожного движения. Культура соблюдения ПДД водителями прививается постоянным контролем соблюдения ПДД.</a:t>
            </a:r>
            <a:endParaRPr sz="12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Google Shape;214;p17">
            <a:extLst>
              <a:ext uri="{FF2B5EF4-FFF2-40B4-BE49-F238E27FC236}">
                <a16:creationId xmlns="" xmlns:a16="http://schemas.microsoft.com/office/drawing/2014/main" id="{0CE87206-AA29-7722-7AEE-5371209E3912}"/>
              </a:ext>
            </a:extLst>
          </p:cNvPr>
          <p:cNvSpPr/>
          <p:nvPr/>
        </p:nvSpPr>
        <p:spPr>
          <a:xfrm>
            <a:off x="9467651" y="3429000"/>
            <a:ext cx="2388257" cy="272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200" b="1" dirty="0">
                <a:solidFill>
                  <a:srgbClr val="2E304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ПРЕПЯТСТВИЯ ДЛЯ РАБОТЫ ГОРОДСКОЙ ТЕХНИКИ</a:t>
            </a:r>
            <a:endParaRPr sz="1200" b="1" dirty="0">
              <a:solidFill>
                <a:srgbClr val="2E304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r>
              <a:rPr lang="ru-RU" sz="12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Припаркованные на обочине автомобили, особенно в зимнее время, мешают уборке УДС, а также вывозу мусора и снега. Управление парковочным режимом на улицах повысит эффективность работы коммунальных и специальных служб.</a:t>
            </a:r>
            <a:endParaRPr sz="12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Google Shape;213;p17">
            <a:extLst>
              <a:ext uri="{FF2B5EF4-FFF2-40B4-BE49-F238E27FC236}">
                <a16:creationId xmlns="" xmlns:a16="http://schemas.microsoft.com/office/drawing/2014/main" id="{90DF40B2-965F-F5A9-6EAD-4401748EE797}"/>
              </a:ext>
            </a:extLst>
          </p:cNvPr>
          <p:cNvSpPr/>
          <p:nvPr/>
        </p:nvSpPr>
        <p:spPr>
          <a:xfrm>
            <a:off x="6411840" y="3460701"/>
            <a:ext cx="2743200" cy="327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200" b="1" dirty="0">
                <a:solidFill>
                  <a:srgbClr val="2E304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РАЗНОРОДНЫЕ ГОРОДСКИЕ ОПАСНОСТИ</a:t>
            </a:r>
            <a:endParaRPr sz="1200" b="1" dirty="0">
              <a:solidFill>
                <a:srgbClr val="2E304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r>
              <a:rPr lang="ru-RU" sz="12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Открытые люки, упавшие деревья, стихийные свалки, крупные дорожные ямы - на ряду с многими другими городскими явлениями часто создают прямую опасность для жителей. Мониторинг подобных ситуаций позволит оперативно реагировать на угрозы и предотвращать их.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B07A10D-C1C8-56C1-46E0-1C928FC72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2" y="1452180"/>
            <a:ext cx="1701668" cy="17016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942EFFE-B6EC-1C38-A87D-9D25CE607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86" y="1452180"/>
            <a:ext cx="1701668" cy="17016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F8C56A5-46FF-5AE2-F797-D61F13BEA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1" y="1452180"/>
            <a:ext cx="1701668" cy="17016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F702F1FD-8DE1-E849-A568-52768EA8C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856" y="1452181"/>
            <a:ext cx="1701668" cy="17016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AC52E07-42C9-420A-8491-C0B011800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56754" y="139652"/>
            <a:ext cx="1077524" cy="9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18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="" xmlns:a16="http://schemas.microsoft.com/office/drawing/2014/main" id="{0C9698A6-3E73-84DF-843A-F2FB1699F299}"/>
              </a:ext>
            </a:extLst>
          </p:cNvPr>
          <p:cNvSpPr txBox="1">
            <a:spLocks/>
          </p:cNvSpPr>
          <p:nvPr/>
        </p:nvSpPr>
        <p:spPr>
          <a:xfrm>
            <a:off x="242129" y="493301"/>
            <a:ext cx="11879777" cy="5801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+mj-cs"/>
              </a:defRPr>
            </a:lvl1pPr>
          </a:lstStyle>
          <a:p>
            <a:r>
              <a:rPr lang="ru-RU" dirty="0">
                <a:solidFill>
                  <a:srgbClr val="4F258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КПА «ОСА»: КОНТРОЛЬ И ФИКСАЦИЯ НАРУШЕНИЙ ПДД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63711EC-03E4-6BC6-EB43-CAD34E86E9A4}"/>
              </a:ext>
            </a:extLst>
          </p:cNvPr>
          <p:cNvSpPr/>
          <p:nvPr/>
        </p:nvSpPr>
        <p:spPr>
          <a:xfrm>
            <a:off x="276962" y="1202383"/>
            <a:ext cx="9729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marR="5080" indent="-1270">
              <a:spcBef>
                <a:spcPts val="600"/>
              </a:spcBef>
            </a:pPr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КПА «ОСА» от </a:t>
            </a:r>
            <a:r>
              <a:rPr lang="ru-RU" sz="16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компании СИТИМАТИКС </a:t>
            </a:r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позволяет фиксировать нарушения правил дорожного движения с последующим формированием материалов и передачей их в АИС заказчика</a:t>
            </a:r>
          </a:p>
        </p:txBody>
      </p:sp>
      <p:sp>
        <p:nvSpPr>
          <p:cNvPr id="8" name="Google Shape;788;p61">
            <a:extLst>
              <a:ext uri="{FF2B5EF4-FFF2-40B4-BE49-F238E27FC236}">
                <a16:creationId xmlns="" xmlns:a16="http://schemas.microsoft.com/office/drawing/2014/main" id="{17B2EA15-3D5B-3FE1-6D86-1EFA28757B0E}"/>
              </a:ext>
            </a:extLst>
          </p:cNvPr>
          <p:cNvSpPr/>
          <p:nvPr/>
        </p:nvSpPr>
        <p:spPr>
          <a:xfrm>
            <a:off x="345232" y="2183362"/>
            <a:ext cx="5598367" cy="4218660"/>
          </a:xfrm>
          <a:prstGeom prst="rect">
            <a:avLst/>
          </a:prstGeom>
          <a:solidFill>
            <a:srgbClr val="4F2587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D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94567CA-B7E0-FF92-0F04-752452C2CC06}"/>
              </a:ext>
            </a:extLst>
          </p:cNvPr>
          <p:cNvSpPr/>
          <p:nvPr/>
        </p:nvSpPr>
        <p:spPr>
          <a:xfrm>
            <a:off x="505233" y="3086879"/>
            <a:ext cx="5121127" cy="2174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indent="-314325">
              <a:lnSpc>
                <a:spcPct val="100000"/>
              </a:lnSpc>
              <a:spcBef>
                <a:spcPts val="670"/>
              </a:spcBef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Обеспечение круглосуточного контроля </a:t>
            </a:r>
            <a:b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 транспортными потоками; </a:t>
            </a:r>
          </a:p>
          <a:p>
            <a:pPr marL="314325" indent="-314325">
              <a:lnSpc>
                <a:spcPct val="100000"/>
              </a:lnSpc>
              <a:spcBef>
                <a:spcPts val="670"/>
              </a:spcBef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Автоматизация процесса фиксаций нарушений ПДД;</a:t>
            </a:r>
          </a:p>
          <a:p>
            <a:pPr marL="314325" indent="-314325">
              <a:lnSpc>
                <a:spcPct val="100000"/>
              </a:lnSpc>
              <a:spcBef>
                <a:spcPts val="670"/>
              </a:spcBef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Сокращение числа дорожно-транспортных происшествий;</a:t>
            </a:r>
          </a:p>
          <a:p>
            <a:pPr marL="314325" indent="-314325">
              <a:lnSpc>
                <a:spcPct val="100000"/>
              </a:lnSpc>
              <a:spcBef>
                <a:spcPts val="670"/>
              </a:spcBef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Исключение субъективного фактора при оценке нарушений;</a:t>
            </a:r>
          </a:p>
          <a:p>
            <a:pPr marL="314325" indent="-314325">
              <a:lnSpc>
                <a:spcPct val="100000"/>
              </a:lnSpc>
              <a:spcBef>
                <a:spcPts val="670"/>
              </a:spcBef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Управление трафиком.	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77FE3F9-961A-8679-E419-F25AD9E45780}"/>
              </a:ext>
            </a:extLst>
          </p:cNvPr>
          <p:cNvSpPr/>
          <p:nvPr/>
        </p:nvSpPr>
        <p:spPr>
          <a:xfrm>
            <a:off x="480685" y="2409165"/>
            <a:ext cx="4812824" cy="434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marR="5080" indent="-1270">
              <a:lnSpc>
                <a:spcPct val="139200"/>
              </a:lnSpc>
              <a:spcBef>
                <a:spcPts val="95"/>
              </a:spcBef>
            </a:pPr>
            <a:r>
              <a:rPr lang="ru-RU" sz="1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КПА «ОСА» решают следующие задачи:</a:t>
            </a:r>
          </a:p>
        </p:txBody>
      </p:sp>
      <p:sp>
        <p:nvSpPr>
          <p:cNvPr id="11" name="Google Shape;788;p61">
            <a:extLst>
              <a:ext uri="{FF2B5EF4-FFF2-40B4-BE49-F238E27FC236}">
                <a16:creationId xmlns="" xmlns:a16="http://schemas.microsoft.com/office/drawing/2014/main" id="{83243F31-7497-5FD2-E3F1-3717735AEA76}"/>
              </a:ext>
            </a:extLst>
          </p:cNvPr>
          <p:cNvSpPr/>
          <p:nvPr/>
        </p:nvSpPr>
        <p:spPr>
          <a:xfrm>
            <a:off x="6248401" y="2183361"/>
            <a:ext cx="5598367" cy="4218661"/>
          </a:xfrm>
          <a:prstGeom prst="rect">
            <a:avLst/>
          </a:prstGeom>
          <a:noFill/>
          <a:ln w="19050" cap="flat" cmpd="sng">
            <a:solidFill>
              <a:srgbClr val="2E30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D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39AA803-F676-D474-22BC-9EDEB29344DD}"/>
              </a:ext>
            </a:extLst>
          </p:cNvPr>
          <p:cNvSpPr/>
          <p:nvPr/>
        </p:nvSpPr>
        <p:spPr>
          <a:xfrm>
            <a:off x="6397691" y="3086879"/>
            <a:ext cx="5380309" cy="327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2E304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Возможность подключения направленных камер, для фиксации нарушений правил проезда;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2E304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Фиксация ТС в радиусе 1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 м от места установки камеры;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2E304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ИК-подсветка в ночное время – радиус 250 метров;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2E304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Работает при температуре от – 40°С до +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0°С;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2E304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Автоматически проверяет фиксируемые ТС по федеральной и оперативной базам розыска;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2E304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Угол обзора по горизонтали – 360°, по вертикали – 90°;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2E304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Напряжение электропитания системы от сети переменного тока – от 1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до 2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80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В;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2E304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Объем хранения нарушений – до 10 000 случаев.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712FBFE-D654-CB06-35FF-71C37156AD53}"/>
              </a:ext>
            </a:extLst>
          </p:cNvPr>
          <p:cNvSpPr/>
          <p:nvPr/>
        </p:nvSpPr>
        <p:spPr>
          <a:xfrm>
            <a:off x="6397691" y="2466810"/>
            <a:ext cx="36399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Преимущества комплекса</a:t>
            </a:r>
            <a:endParaRPr lang="ru-RU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B6EC061-D9EF-6A43-9A23-BB7CBD6BE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10" y="4236767"/>
            <a:ext cx="2051513" cy="27353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AC52E07-42C9-420A-8491-C0B011800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754" y="139652"/>
            <a:ext cx="1077524" cy="9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14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48"/>
          <p:cNvSpPr txBox="1"/>
          <p:nvPr/>
        </p:nvSpPr>
        <p:spPr>
          <a:xfrm>
            <a:off x="451777" y="1959825"/>
            <a:ext cx="2105971" cy="57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ru-RU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 Light"/>
              </a:rPr>
              <a:t>Социально-значимые объекты</a:t>
            </a:r>
            <a:endParaRPr sz="1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Open Sans Light"/>
            </a:endParaRPr>
          </a:p>
        </p:txBody>
      </p:sp>
      <p:sp>
        <p:nvSpPr>
          <p:cNvPr id="855" name="Google Shape;855;p48"/>
          <p:cNvSpPr/>
          <p:nvPr/>
        </p:nvSpPr>
        <p:spPr>
          <a:xfrm>
            <a:off x="5651500" y="4884426"/>
            <a:ext cx="874000" cy="87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" name="Google Shape;844;p48">
            <a:extLst>
              <a:ext uri="{FF2B5EF4-FFF2-40B4-BE49-F238E27FC236}">
                <a16:creationId xmlns="" xmlns:a16="http://schemas.microsoft.com/office/drawing/2014/main" id="{89511AC7-B69E-8F84-3ED1-2B472E9066B2}"/>
              </a:ext>
            </a:extLst>
          </p:cNvPr>
          <p:cNvSpPr txBox="1"/>
          <p:nvPr/>
        </p:nvSpPr>
        <p:spPr>
          <a:xfrm>
            <a:off x="137876" y="3547851"/>
            <a:ext cx="2374799" cy="57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ru-RU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 Light"/>
              </a:rPr>
              <a:t>На пешеходном переходе</a:t>
            </a:r>
            <a:endParaRPr sz="1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Open Sans Light"/>
            </a:endParaRPr>
          </a:p>
        </p:txBody>
      </p:sp>
      <p:sp>
        <p:nvSpPr>
          <p:cNvPr id="5" name="Google Shape;844;p48">
            <a:extLst>
              <a:ext uri="{FF2B5EF4-FFF2-40B4-BE49-F238E27FC236}">
                <a16:creationId xmlns="" xmlns:a16="http://schemas.microsoft.com/office/drawing/2014/main" id="{791719CA-EE49-325A-C7FD-82B5DB52F1E3}"/>
              </a:ext>
            </a:extLst>
          </p:cNvPr>
          <p:cNvSpPr txBox="1"/>
          <p:nvPr/>
        </p:nvSpPr>
        <p:spPr>
          <a:xfrm>
            <a:off x="392993" y="4999757"/>
            <a:ext cx="2374799" cy="57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 Light"/>
              </a:rPr>
              <a:t>Платные парковки</a:t>
            </a:r>
            <a:endParaRPr sz="1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Open Sans Light"/>
            </a:endParaRPr>
          </a:p>
        </p:txBody>
      </p:sp>
      <p:sp>
        <p:nvSpPr>
          <p:cNvPr id="7" name="Google Shape;844;p48">
            <a:extLst>
              <a:ext uri="{FF2B5EF4-FFF2-40B4-BE49-F238E27FC236}">
                <a16:creationId xmlns="" xmlns:a16="http://schemas.microsoft.com/office/drawing/2014/main" id="{BD8CE621-F991-3C14-F384-57DB3DE2FAF1}"/>
              </a:ext>
            </a:extLst>
          </p:cNvPr>
          <p:cNvSpPr txBox="1"/>
          <p:nvPr/>
        </p:nvSpPr>
        <p:spPr>
          <a:xfrm>
            <a:off x="9514735" y="4989656"/>
            <a:ext cx="2455366" cy="57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 Light"/>
              </a:rPr>
              <a:t>Автоматическая фиксация нарушений ПДД</a:t>
            </a:r>
            <a:endParaRPr sz="1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Open Sans Light"/>
            </a:endParaRPr>
          </a:p>
        </p:txBody>
      </p:sp>
      <p:sp>
        <p:nvSpPr>
          <p:cNvPr id="8" name="Google Shape;844;p48">
            <a:extLst>
              <a:ext uri="{FF2B5EF4-FFF2-40B4-BE49-F238E27FC236}">
                <a16:creationId xmlns="" xmlns:a16="http://schemas.microsoft.com/office/drawing/2014/main" id="{18E27E40-1E99-54E2-E0E9-060CF148045E}"/>
              </a:ext>
            </a:extLst>
          </p:cNvPr>
          <p:cNvSpPr txBox="1"/>
          <p:nvPr/>
        </p:nvSpPr>
        <p:spPr>
          <a:xfrm>
            <a:off x="9318931" y="3538605"/>
            <a:ext cx="2374799" cy="57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 Light"/>
              </a:rPr>
              <a:t>Умная остановка</a:t>
            </a:r>
            <a:endParaRPr sz="1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Open Sans Light"/>
            </a:endParaRPr>
          </a:p>
        </p:txBody>
      </p:sp>
      <p:sp>
        <p:nvSpPr>
          <p:cNvPr id="9" name="Google Shape;844;p48">
            <a:extLst>
              <a:ext uri="{FF2B5EF4-FFF2-40B4-BE49-F238E27FC236}">
                <a16:creationId xmlns="" xmlns:a16="http://schemas.microsoft.com/office/drawing/2014/main" id="{86A5983C-FD0D-19A3-0A84-792A4D7A62D6}"/>
              </a:ext>
            </a:extLst>
          </p:cNvPr>
          <p:cNvSpPr txBox="1"/>
          <p:nvPr/>
        </p:nvSpPr>
        <p:spPr>
          <a:xfrm>
            <a:off x="9514735" y="1959825"/>
            <a:ext cx="2374799" cy="57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 Light"/>
              </a:rPr>
              <a:t>Интеллектуальная транспортная система</a:t>
            </a:r>
            <a:endParaRPr sz="1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Open Sans Light"/>
            </a:endParaRPr>
          </a:p>
        </p:txBody>
      </p:sp>
      <p:sp>
        <p:nvSpPr>
          <p:cNvPr id="10" name="Google Shape;844;p48">
            <a:extLst>
              <a:ext uri="{FF2B5EF4-FFF2-40B4-BE49-F238E27FC236}">
                <a16:creationId xmlns="" xmlns:a16="http://schemas.microsoft.com/office/drawing/2014/main" id="{84CF1A9B-BD92-4D59-B1B7-679444B15398}"/>
              </a:ext>
            </a:extLst>
          </p:cNvPr>
          <p:cNvSpPr txBox="1"/>
          <p:nvPr/>
        </p:nvSpPr>
        <p:spPr>
          <a:xfrm>
            <a:off x="4941761" y="1152444"/>
            <a:ext cx="2374799" cy="57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 Light"/>
              </a:rPr>
              <a:t>Аэропорты, ж</a:t>
            </a:r>
            <a:r>
              <a:rPr lang="en-US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 Light"/>
              </a:rPr>
              <a:t>/</a:t>
            </a:r>
            <a:r>
              <a:rPr lang="ru-RU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 Light"/>
              </a:rPr>
              <a:t>д вокзалы</a:t>
            </a:r>
            <a:endParaRPr sz="1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Open Sans Light"/>
            </a:endParaRPr>
          </a:p>
        </p:txBody>
      </p:sp>
      <p:sp>
        <p:nvSpPr>
          <p:cNvPr id="19" name="Google Shape;241;p19">
            <a:extLst>
              <a:ext uri="{FF2B5EF4-FFF2-40B4-BE49-F238E27FC236}">
                <a16:creationId xmlns="" xmlns:a16="http://schemas.microsoft.com/office/drawing/2014/main" id="{09C4292E-3503-8DBA-4C76-ECAAD4356163}"/>
              </a:ext>
            </a:extLst>
          </p:cNvPr>
          <p:cNvSpPr txBox="1">
            <a:spLocks/>
          </p:cNvSpPr>
          <p:nvPr/>
        </p:nvSpPr>
        <p:spPr>
          <a:xfrm>
            <a:off x="251927" y="442870"/>
            <a:ext cx="7396004" cy="5231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1"/>
              </a:buClr>
              <a:buSzPts val="2400"/>
            </a:pPr>
            <a:r>
              <a:rPr lang="ru-RU" sz="2400" b="1" dirty="0">
                <a:solidFill>
                  <a:srgbClr val="4F258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ОБЛАСТИ ПРИМЕНЕНИЯ КПА «ОСА»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0EF356AB-86FE-A1D0-A5F1-7457620A4BE4}"/>
              </a:ext>
            </a:extLst>
          </p:cNvPr>
          <p:cNvGrpSpPr/>
          <p:nvPr/>
        </p:nvGrpSpPr>
        <p:grpSpPr>
          <a:xfrm>
            <a:off x="2792204" y="2322665"/>
            <a:ext cx="1540310" cy="2963293"/>
            <a:chOff x="2792204" y="2322665"/>
            <a:chExt cx="1540310" cy="2963293"/>
          </a:xfrm>
        </p:grpSpPr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F4222703-1DCB-9B0C-BA1C-EE4FD49C693D}"/>
                </a:ext>
              </a:extLst>
            </p:cNvPr>
            <p:cNvCxnSpPr>
              <a:cxnSpLocks/>
            </p:cNvCxnSpPr>
            <p:nvPr/>
          </p:nvCxnSpPr>
          <p:spPr>
            <a:xfrm>
              <a:off x="2792204" y="3825018"/>
              <a:ext cx="1378580" cy="0"/>
            </a:xfrm>
            <a:prstGeom prst="line">
              <a:avLst/>
            </a:prstGeom>
            <a:ln w="19050">
              <a:solidFill>
                <a:srgbClr val="2E30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9071571F-778C-7D4E-1827-871479425F2F}"/>
                </a:ext>
              </a:extLst>
            </p:cNvPr>
            <p:cNvCxnSpPr>
              <a:cxnSpLocks/>
            </p:cNvCxnSpPr>
            <p:nvPr/>
          </p:nvCxnSpPr>
          <p:spPr>
            <a:xfrm>
              <a:off x="2953934" y="2322665"/>
              <a:ext cx="1378580" cy="383213"/>
            </a:xfrm>
            <a:prstGeom prst="line">
              <a:avLst/>
            </a:prstGeom>
            <a:ln w="19050">
              <a:solidFill>
                <a:srgbClr val="2E30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="" xmlns:a16="http://schemas.microsoft.com/office/drawing/2014/main" id="{C85DCD41-AE99-8C40-51B8-A2C7FBCF61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3069" y="4861547"/>
              <a:ext cx="1362542" cy="424411"/>
            </a:xfrm>
            <a:prstGeom prst="line">
              <a:avLst/>
            </a:prstGeom>
            <a:ln w="19050">
              <a:solidFill>
                <a:srgbClr val="2E30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CADE11BB-3538-BC9F-F1AB-0DAA964E1E43}"/>
              </a:ext>
            </a:extLst>
          </p:cNvPr>
          <p:cNvGrpSpPr/>
          <p:nvPr/>
        </p:nvGrpSpPr>
        <p:grpSpPr>
          <a:xfrm flipH="1">
            <a:off x="8000792" y="2303697"/>
            <a:ext cx="1318139" cy="2972160"/>
            <a:chOff x="2792204" y="2262494"/>
            <a:chExt cx="1443408" cy="2972160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="" xmlns:a16="http://schemas.microsoft.com/office/drawing/2014/main" id="{62A72C98-54A3-EB3D-3796-96AE5443221F}"/>
                </a:ext>
              </a:extLst>
            </p:cNvPr>
            <p:cNvCxnSpPr>
              <a:cxnSpLocks/>
            </p:cNvCxnSpPr>
            <p:nvPr/>
          </p:nvCxnSpPr>
          <p:spPr>
            <a:xfrm>
              <a:off x="2792204" y="3794538"/>
              <a:ext cx="1378580" cy="0"/>
            </a:xfrm>
            <a:prstGeom prst="line">
              <a:avLst/>
            </a:prstGeom>
            <a:ln w="19050">
              <a:solidFill>
                <a:srgbClr val="2E30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="" xmlns:a16="http://schemas.microsoft.com/office/drawing/2014/main" id="{BD47230C-8423-DCD9-652C-14025B3BA1EF}"/>
                </a:ext>
              </a:extLst>
            </p:cNvPr>
            <p:cNvCxnSpPr>
              <a:cxnSpLocks/>
            </p:cNvCxnSpPr>
            <p:nvPr/>
          </p:nvCxnSpPr>
          <p:spPr>
            <a:xfrm>
              <a:off x="3018971" y="2262494"/>
              <a:ext cx="1216641" cy="402181"/>
            </a:xfrm>
            <a:prstGeom prst="line">
              <a:avLst/>
            </a:prstGeom>
            <a:ln w="19050">
              <a:solidFill>
                <a:srgbClr val="2E30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="" xmlns:a16="http://schemas.microsoft.com/office/drawing/2014/main" id="{3778AF74-E919-F5FC-48FB-7819D66E15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0673" y="4861547"/>
              <a:ext cx="1324939" cy="373107"/>
            </a:xfrm>
            <a:prstGeom prst="line">
              <a:avLst/>
            </a:prstGeom>
            <a:ln w="19050">
              <a:solidFill>
                <a:srgbClr val="2E30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34C082A5-09B9-E127-1A87-31A3783AEFB6}"/>
              </a:ext>
            </a:extLst>
          </p:cNvPr>
          <p:cNvCxnSpPr>
            <a:cxnSpLocks/>
          </p:cNvCxnSpPr>
          <p:nvPr/>
        </p:nvCxnSpPr>
        <p:spPr>
          <a:xfrm>
            <a:off x="6096000" y="1880779"/>
            <a:ext cx="0" cy="365246"/>
          </a:xfrm>
          <a:prstGeom prst="line">
            <a:avLst/>
          </a:prstGeom>
          <a:ln w="19050">
            <a:solidFill>
              <a:srgbClr val="2E30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46B1B008-CE6B-6715-7F54-D0FE202FF420}"/>
              </a:ext>
            </a:extLst>
          </p:cNvPr>
          <p:cNvSpPr/>
          <p:nvPr/>
        </p:nvSpPr>
        <p:spPr>
          <a:xfrm>
            <a:off x="2865880" y="2219977"/>
            <a:ext cx="189518" cy="189518"/>
          </a:xfrm>
          <a:prstGeom prst="ellipse">
            <a:avLst/>
          </a:prstGeom>
          <a:solidFill>
            <a:srgbClr val="70C6C0"/>
          </a:solidFill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EF4C579F-E7FE-684F-D47B-7DB68D4C401D}"/>
              </a:ext>
            </a:extLst>
          </p:cNvPr>
          <p:cNvSpPr/>
          <p:nvPr/>
        </p:nvSpPr>
        <p:spPr>
          <a:xfrm>
            <a:off x="4417806" y="2297627"/>
            <a:ext cx="3373808" cy="3373808"/>
          </a:xfrm>
          <a:prstGeom prst="ellipse">
            <a:avLst/>
          </a:prstGeom>
          <a:solidFill>
            <a:srgbClr val="4F258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7E9D0131-BB5E-A302-CF93-9FD3F5272011}"/>
              </a:ext>
            </a:extLst>
          </p:cNvPr>
          <p:cNvSpPr/>
          <p:nvPr/>
        </p:nvSpPr>
        <p:spPr>
          <a:xfrm>
            <a:off x="2654795" y="3724754"/>
            <a:ext cx="189518" cy="189518"/>
          </a:xfrm>
          <a:prstGeom prst="ellipse">
            <a:avLst/>
          </a:prstGeom>
          <a:solidFill>
            <a:srgbClr val="70C6C0"/>
          </a:solidFill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39C5BC45-CF55-5804-3FC8-6229E12DF700}"/>
              </a:ext>
            </a:extLst>
          </p:cNvPr>
          <p:cNvSpPr/>
          <p:nvPr/>
        </p:nvSpPr>
        <p:spPr>
          <a:xfrm>
            <a:off x="2865880" y="5161023"/>
            <a:ext cx="189518" cy="189518"/>
          </a:xfrm>
          <a:prstGeom prst="ellipse">
            <a:avLst/>
          </a:prstGeom>
          <a:solidFill>
            <a:srgbClr val="70C6C0"/>
          </a:solidFill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B896A8B8-EA70-D173-1C3F-321FB09D7581}"/>
              </a:ext>
            </a:extLst>
          </p:cNvPr>
          <p:cNvSpPr/>
          <p:nvPr/>
        </p:nvSpPr>
        <p:spPr>
          <a:xfrm>
            <a:off x="8967720" y="2219977"/>
            <a:ext cx="189518" cy="189518"/>
          </a:xfrm>
          <a:prstGeom prst="ellipse">
            <a:avLst/>
          </a:prstGeom>
          <a:solidFill>
            <a:srgbClr val="70C6C0"/>
          </a:solidFill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F0007E3B-F865-B1E8-989B-13E9546008B1}"/>
              </a:ext>
            </a:extLst>
          </p:cNvPr>
          <p:cNvSpPr/>
          <p:nvPr/>
        </p:nvSpPr>
        <p:spPr>
          <a:xfrm>
            <a:off x="9154022" y="3724754"/>
            <a:ext cx="189518" cy="189518"/>
          </a:xfrm>
          <a:prstGeom prst="ellipse">
            <a:avLst/>
          </a:prstGeom>
          <a:solidFill>
            <a:srgbClr val="70C6C0"/>
          </a:solidFill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8AEE76B4-3E4F-EC06-5C09-3169E9039A02}"/>
              </a:ext>
            </a:extLst>
          </p:cNvPr>
          <p:cNvSpPr/>
          <p:nvPr/>
        </p:nvSpPr>
        <p:spPr>
          <a:xfrm>
            <a:off x="9076488" y="5161023"/>
            <a:ext cx="189518" cy="189518"/>
          </a:xfrm>
          <a:prstGeom prst="ellipse">
            <a:avLst/>
          </a:prstGeom>
          <a:solidFill>
            <a:srgbClr val="70C6C0"/>
          </a:solidFill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8ACEB995-A23A-AA1F-5B5E-224A230AFC92}"/>
              </a:ext>
            </a:extLst>
          </p:cNvPr>
          <p:cNvSpPr/>
          <p:nvPr/>
        </p:nvSpPr>
        <p:spPr>
          <a:xfrm>
            <a:off x="5993740" y="1821527"/>
            <a:ext cx="189518" cy="189518"/>
          </a:xfrm>
          <a:prstGeom prst="ellipse">
            <a:avLst/>
          </a:prstGeom>
          <a:solidFill>
            <a:srgbClr val="70C6C0"/>
          </a:solidFill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Google Shape;501;p32"/>
          <p:cNvGrpSpPr/>
          <p:nvPr/>
        </p:nvGrpSpPr>
        <p:grpSpPr>
          <a:xfrm>
            <a:off x="5311307" y="2666784"/>
            <a:ext cx="1580414" cy="2524186"/>
            <a:chOff x="7645863" y="2453219"/>
            <a:chExt cx="1481205" cy="2422334"/>
          </a:xfrm>
        </p:grpSpPr>
        <p:pic>
          <p:nvPicPr>
            <p:cNvPr id="39" name="Google Shape;502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45863" y="2453219"/>
              <a:ext cx="1481205" cy="24223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503;p32"/>
            <p:cNvSpPr/>
            <p:nvPr/>
          </p:nvSpPr>
          <p:spPr>
            <a:xfrm>
              <a:off x="8263720" y="3496067"/>
              <a:ext cx="360528" cy="154709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BAC52E07-42C9-420A-8491-C0B011800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6754" y="101015"/>
            <a:ext cx="1077524" cy="9996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8;p61">
            <a:extLst>
              <a:ext uri="{FF2B5EF4-FFF2-40B4-BE49-F238E27FC236}">
                <a16:creationId xmlns="" xmlns:a16="http://schemas.microsoft.com/office/drawing/2014/main" id="{7FE75C79-2769-79E4-EB15-4BBDB49848A7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4F2587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D0000"/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EF26FADF-08F8-2667-5417-5D034FDE9DE3}"/>
              </a:ext>
            </a:extLst>
          </p:cNvPr>
          <p:cNvSpPr/>
          <p:nvPr/>
        </p:nvSpPr>
        <p:spPr>
          <a:xfrm>
            <a:off x="6609184" y="1203176"/>
            <a:ext cx="3480318" cy="369332"/>
          </a:xfrm>
          <a:prstGeom prst="roundRect">
            <a:avLst/>
          </a:prstGeom>
          <a:solidFill>
            <a:srgbClr val="4F2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342C02DE-1769-ECC4-C121-88335F4C5FE2}"/>
              </a:ext>
            </a:extLst>
          </p:cNvPr>
          <p:cNvSpPr/>
          <p:nvPr/>
        </p:nvSpPr>
        <p:spPr>
          <a:xfrm>
            <a:off x="251927" y="1203176"/>
            <a:ext cx="3480318" cy="369332"/>
          </a:xfrm>
          <a:prstGeom prst="roundRect">
            <a:avLst/>
          </a:prstGeom>
          <a:solidFill>
            <a:srgbClr val="4F2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Google Shape;241;p19">
            <a:extLst>
              <a:ext uri="{FF2B5EF4-FFF2-40B4-BE49-F238E27FC236}">
                <a16:creationId xmlns="" xmlns:a16="http://schemas.microsoft.com/office/drawing/2014/main" id="{41F6F548-0D6E-8052-BAC4-351ECD4B5739}"/>
              </a:ext>
            </a:extLst>
          </p:cNvPr>
          <p:cNvSpPr txBox="1">
            <a:spLocks/>
          </p:cNvSpPr>
          <p:nvPr/>
        </p:nvSpPr>
        <p:spPr>
          <a:xfrm>
            <a:off x="251927" y="433539"/>
            <a:ext cx="6673396" cy="5231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1"/>
              </a:buClr>
              <a:buSzPts val="2400"/>
            </a:pPr>
            <a:r>
              <a:rPr lang="ru-RU" sz="2500" b="1" dirty="0">
                <a:solidFill>
                  <a:srgbClr val="4F258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КПА «ОСА»: СОСТАВ РЕШЕНИЯ</a:t>
            </a:r>
          </a:p>
        </p:txBody>
      </p:sp>
      <p:sp>
        <p:nvSpPr>
          <p:cNvPr id="5" name="Google Shape;268;p20">
            <a:extLst>
              <a:ext uri="{FF2B5EF4-FFF2-40B4-BE49-F238E27FC236}">
                <a16:creationId xmlns="" xmlns:a16="http://schemas.microsoft.com/office/drawing/2014/main" id="{1354DCB3-E20C-917D-6E33-FE86FF2F3DE9}"/>
              </a:ext>
            </a:extLst>
          </p:cNvPr>
          <p:cNvSpPr/>
          <p:nvPr/>
        </p:nvSpPr>
        <p:spPr>
          <a:xfrm>
            <a:off x="251927" y="1209402"/>
            <a:ext cx="54150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334" marR="5080" lvl="0" indent="-126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Комплекс «ОСА» включает:</a:t>
            </a:r>
            <a:endParaRPr sz="1600" b="1" dirty="0">
              <a:solidFill>
                <a:schemeClr val="bg1"/>
              </a:solidFill>
            </a:endParaRPr>
          </a:p>
        </p:txBody>
      </p:sp>
      <p:sp>
        <p:nvSpPr>
          <p:cNvPr id="6" name="Google Shape;269;p20">
            <a:extLst>
              <a:ext uri="{FF2B5EF4-FFF2-40B4-BE49-F238E27FC236}">
                <a16:creationId xmlns="" xmlns:a16="http://schemas.microsoft.com/office/drawing/2014/main" id="{75064850-4F45-5969-8EDA-5594D420A904}"/>
              </a:ext>
            </a:extLst>
          </p:cNvPr>
          <p:cNvSpPr/>
          <p:nvPr/>
        </p:nvSpPr>
        <p:spPr>
          <a:xfrm>
            <a:off x="251927" y="1659786"/>
            <a:ext cx="5457549" cy="423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E3041"/>
              </a:buClr>
              <a:buFont typeface="+mj-lt"/>
              <a:buAutoNum type="arabicPeriod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Камера с углом обзора по горизонтали 360° для распознавания   нарушений и формирования обзорных снимков.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355600" marR="0" lvl="0" indent="-342900" algn="l" rtl="0">
              <a:spcBef>
                <a:spcPts val="120"/>
              </a:spcBef>
              <a:spcAft>
                <a:spcPts val="0"/>
              </a:spcAft>
              <a:buClr>
                <a:srgbClr val="2E3041"/>
              </a:buClr>
              <a:buFont typeface="+mj-lt"/>
              <a:buAutoNum type="arabicPeriod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Сервер фиксации, в составе:</a:t>
            </a:r>
            <a:endParaRPr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742950" lvl="1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Сервис фиксации со встроенным ИБП: время работы до 4 часов;</a:t>
            </a:r>
          </a:p>
          <a:p>
            <a:pPr marL="742950" lvl="1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Специальное ПО 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(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включено в реестр отечественного ПО);</a:t>
            </a:r>
          </a:p>
          <a:p>
            <a:pPr marL="742950" lvl="1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Электронный ключ для активации системы распознавания;</a:t>
            </a:r>
          </a:p>
          <a:p>
            <a:pPr marL="742950" lvl="1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Физический ключ защиты целостности данных;</a:t>
            </a:r>
          </a:p>
          <a:p>
            <a:pPr marL="742950" lvl="1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Автоматическая синхронизация с национальной шкалой времени UTC(SU) с погрешностью ± 0,5 секунда;</a:t>
            </a:r>
          </a:p>
          <a:p>
            <a:pPr marL="742950" lvl="1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Система климат-контроля;</a:t>
            </a:r>
          </a:p>
          <a:p>
            <a:pPr marL="742950" lvl="1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Модуль удаленного взаимодействия;</a:t>
            </a:r>
          </a:p>
          <a:p>
            <a:pPr marL="742950" lvl="1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Формирование материалов по событиям С0, С2 на сервере фиксаций (ГОСТ Р 57144-2016);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A5BC62-D836-9437-EC8E-A39E6BAD2F2B}"/>
              </a:ext>
            </a:extLst>
          </p:cNvPr>
          <p:cNvSpPr/>
          <p:nvPr/>
        </p:nvSpPr>
        <p:spPr>
          <a:xfrm>
            <a:off x="6609184" y="1650961"/>
            <a:ext cx="4944366" cy="44627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Синхронизация </a:t>
            </a: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UTC SU</a:t>
            </a: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1 сек;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Автономная работа  - 4 часа;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Потребляемая мощность с 1 камерой не более – 30</a:t>
            </a: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Рабочие условия применения - Температура: от -40</a:t>
            </a:r>
          </a:p>
          <a:p>
            <a:pPr>
              <a:spcBef>
                <a:spcPts val="600"/>
              </a:spcBef>
              <a:buClr>
                <a:schemeClr val="bg1"/>
              </a:buClr>
              <a:buSzPts val="1600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до +50. Влажность - не более 98-100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Разрешение распознающих камеры – от 2 </a:t>
            </a:r>
            <a:r>
              <a:rPr lang="ru-RU" sz="1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Мп</a:t>
            </a: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до 12Мп,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от 1920 </a:t>
            </a: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 1080</a:t>
            </a: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до </a:t>
            </a: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4096 x 3000</a:t>
            </a: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Форматы сжатия - </a:t>
            </a: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H.265+/H.265/H.264+/H.264</a:t>
            </a:r>
            <a:endParaRPr lang="ru-RU" sz="1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Степень защиты оболочки по ГОСТ 14254-2015 - </a:t>
            </a: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IP67</a:t>
            </a:r>
            <a:endParaRPr lang="ru-RU" sz="1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Дальность распознавания ГРЗ – 160 м.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Кратность приближения объекта – 45</a:t>
            </a: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</a:t>
            </a:r>
            <a:endParaRPr lang="ru-RU" sz="1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Используемые каналы связи - </a:t>
            </a: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GSM/3G/LTE, Ethernet, Wi-Fi</a:t>
            </a:r>
            <a:endParaRPr lang="ru-RU" sz="1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Вероятность распознавания ГРЗ – 97%</a:t>
            </a:r>
          </a:p>
        </p:txBody>
      </p:sp>
      <p:sp>
        <p:nvSpPr>
          <p:cNvPr id="11" name="Google Shape;268;p20">
            <a:extLst>
              <a:ext uri="{FF2B5EF4-FFF2-40B4-BE49-F238E27FC236}">
                <a16:creationId xmlns="" xmlns:a16="http://schemas.microsoft.com/office/drawing/2014/main" id="{93481E30-B4CE-3A0B-489B-34FD4D6816C0}"/>
              </a:ext>
            </a:extLst>
          </p:cNvPr>
          <p:cNvSpPr/>
          <p:nvPr/>
        </p:nvSpPr>
        <p:spPr>
          <a:xfrm>
            <a:off x="6701796" y="1203176"/>
            <a:ext cx="3279331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334" marR="5080" lvl="0" indent="-126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4F2587"/>
                </a:solidFill>
                <a:ea typeface="Arial"/>
                <a:cs typeface="Arial"/>
                <a:sym typeface="Arial"/>
              </a:rPr>
              <a:t>Технические характеристики:</a:t>
            </a:r>
            <a:endParaRPr sz="1600" b="1" dirty="0">
              <a:solidFill>
                <a:srgbClr val="4F258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660CFA-3844-4618-3AEA-16A5D3CFB2DC}"/>
              </a:ext>
            </a:extLst>
          </p:cNvPr>
          <p:cNvSpPr txBox="1"/>
          <p:nvPr/>
        </p:nvSpPr>
        <p:spPr>
          <a:xfrm>
            <a:off x="6609184" y="6224406"/>
            <a:ext cx="57069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Система предназначена для установки на опоры дорожной инфраструктуры, на треногах вдоль дороги и в салонах служебных и пассажирских транспортных средств.</a:t>
            </a:r>
            <a:endParaRPr lang="ru-RU" sz="1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Прямоугольник: скругленные верхние углы 15">
            <a:extLst>
              <a:ext uri="{FF2B5EF4-FFF2-40B4-BE49-F238E27FC236}">
                <a16:creationId xmlns="" xmlns:a16="http://schemas.microsoft.com/office/drawing/2014/main" id="{4DA73D34-18A4-4262-9726-66FB465C8285}"/>
              </a:ext>
            </a:extLst>
          </p:cNvPr>
          <p:cNvSpPr/>
          <p:nvPr/>
        </p:nvSpPr>
        <p:spPr>
          <a:xfrm rot="10800000">
            <a:off x="10496613" y="-26071"/>
            <a:ext cx="1288277" cy="1637806"/>
          </a:xfrm>
          <a:prstGeom prst="round2SameRect">
            <a:avLst>
              <a:gd name="adj1" fmla="val 852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AC52E07-42C9-420A-8491-C0B011800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1989" y="112417"/>
            <a:ext cx="1077524" cy="9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53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8;p61">
            <a:extLst>
              <a:ext uri="{FF2B5EF4-FFF2-40B4-BE49-F238E27FC236}">
                <a16:creationId xmlns="" xmlns:a16="http://schemas.microsoft.com/office/drawing/2014/main" id="{243C38B2-2AE0-85FE-DD74-99AEE62E500C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4F2587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D0000"/>
              </a:solidFill>
            </a:endParaRPr>
          </a:p>
        </p:txBody>
      </p:sp>
      <p:sp>
        <p:nvSpPr>
          <p:cNvPr id="6" name="Google Shape;269;p20">
            <a:extLst>
              <a:ext uri="{FF2B5EF4-FFF2-40B4-BE49-F238E27FC236}">
                <a16:creationId xmlns="" xmlns:a16="http://schemas.microsoft.com/office/drawing/2014/main" id="{75064850-4F45-5969-8EDA-5594D420A904}"/>
              </a:ext>
            </a:extLst>
          </p:cNvPr>
          <p:cNvSpPr/>
          <p:nvPr/>
        </p:nvSpPr>
        <p:spPr>
          <a:xfrm>
            <a:off x="329680" y="1493570"/>
            <a:ext cx="5331381" cy="423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стоянки ТС на тротуаре;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Остановка или стоянка ТС на пешеходном переходе;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Остановка или стоянка ТС вблизи пешеходных переходов;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Остановка или стоянка ТС на пешеходной зоне;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остановки ТС кроме инвалидов (знак 3.27 с табличкой 8.18 );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Остановка или стоянка ТС на полосе для велосипедистов;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Остановка или стоянка транспортных средств в местах остановки маршрутных транспортных средств или стоянки легковых такси; 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Нарушения продолжительности размещения ТС на специально обозначенных платных парковочных местах, нарушения порядка оплаты или неуплата за размещение транспортных средств; 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Расположение ТС на парковке запрещенным способом (например, постановка ТС не параллельно краю проезжей части или во втором ряду на проезжей части); </a:t>
            </a:r>
          </a:p>
          <a:p>
            <a:pPr marL="12700" marR="0" lvl="0" algn="l" rtl="0">
              <a:spcBef>
                <a:spcPts val="0"/>
              </a:spcBef>
              <a:spcAft>
                <a:spcPts val="0"/>
              </a:spcAft>
              <a:buClr>
                <a:srgbClr val="70C6C0"/>
              </a:buClr>
            </a:pP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A5BC62-D836-9437-EC8E-A39E6BAD2F2B}"/>
              </a:ext>
            </a:extLst>
          </p:cNvPr>
          <p:cNvSpPr/>
          <p:nvPr/>
        </p:nvSpPr>
        <p:spPr>
          <a:xfrm>
            <a:off x="6382418" y="1674326"/>
            <a:ext cx="5523165" cy="47397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расположения транспортного средства на проезжей части дороги, встречного разъезда, а равно движение по обочинам или пересечение организованной транспортной или пешей колонны либо занятие места в ней;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стоянки по нечетным числам;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стоянки по четным числам;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Остановка ближе 15м от мест остановки маршрутных ТС или такси;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остановки в местах стоянки легковых такси (дорожный знак 5.18 Прил.1 "Место стоянки легковых такси");</a:t>
            </a:r>
            <a:endParaRPr lang="en-US" sz="1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Несоблюдение требований дорожной разметки «Островок»;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стоянки ТС (знак 3.28 ) 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стоянка на перекрестке;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стоянки ТС (разметка 1.10)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Остановка в тоннеле;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Остановка на полосе, предназначенной для маршрутных ТС;</a:t>
            </a:r>
          </a:p>
        </p:txBody>
      </p:sp>
      <p:sp>
        <p:nvSpPr>
          <p:cNvPr id="7" name="Google Shape;241;p19">
            <a:extLst>
              <a:ext uri="{FF2B5EF4-FFF2-40B4-BE49-F238E27FC236}">
                <a16:creationId xmlns="" xmlns:a16="http://schemas.microsoft.com/office/drawing/2014/main" id="{41F6F548-0D6E-8052-BAC4-351ECD4B5739}"/>
              </a:ext>
            </a:extLst>
          </p:cNvPr>
          <p:cNvSpPr txBox="1">
            <a:spLocks/>
          </p:cNvSpPr>
          <p:nvPr/>
        </p:nvSpPr>
        <p:spPr>
          <a:xfrm>
            <a:off x="251926" y="464535"/>
            <a:ext cx="8070979" cy="7666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chemeClr val="accent1"/>
              </a:buClr>
              <a:buSzPts val="2400"/>
            </a:pPr>
            <a:r>
              <a:rPr lang="ru-RU" sz="2400" b="1" dirty="0">
                <a:solidFill>
                  <a:srgbClr val="4F258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КПА «ОСА»: ФИКСИРУЕМЫЕ 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SzPts val="2400"/>
            </a:pPr>
            <a:r>
              <a:rPr lang="ru-RU" sz="2400" b="1" dirty="0">
                <a:solidFill>
                  <a:srgbClr val="4F258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НАРУШЕНИЯ</a:t>
            </a:r>
          </a:p>
        </p:txBody>
      </p:sp>
      <p:sp>
        <p:nvSpPr>
          <p:cNvPr id="10" name="Прямоугольник: скругленные верхние углы 15">
            <a:extLst>
              <a:ext uri="{FF2B5EF4-FFF2-40B4-BE49-F238E27FC236}">
                <a16:creationId xmlns="" xmlns:a16="http://schemas.microsoft.com/office/drawing/2014/main" id="{4DA73D34-18A4-4262-9726-66FB465C8285}"/>
              </a:ext>
            </a:extLst>
          </p:cNvPr>
          <p:cNvSpPr/>
          <p:nvPr/>
        </p:nvSpPr>
        <p:spPr>
          <a:xfrm rot="10800000">
            <a:off x="10496613" y="-26071"/>
            <a:ext cx="1288277" cy="1637806"/>
          </a:xfrm>
          <a:prstGeom prst="round2SameRect">
            <a:avLst>
              <a:gd name="adj1" fmla="val 852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C52E07-42C9-420A-8491-C0B011800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1989" y="112417"/>
            <a:ext cx="1077524" cy="9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21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8;p61">
            <a:extLst>
              <a:ext uri="{FF2B5EF4-FFF2-40B4-BE49-F238E27FC236}">
                <a16:creationId xmlns="" xmlns:a16="http://schemas.microsoft.com/office/drawing/2014/main" id="{4E7F7C72-B126-3E35-F7DC-91679573D64C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4F2587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D0000"/>
              </a:solidFill>
            </a:endParaRPr>
          </a:p>
        </p:txBody>
      </p:sp>
      <p:sp>
        <p:nvSpPr>
          <p:cNvPr id="3" name="Google Shape;241;p19">
            <a:extLst>
              <a:ext uri="{FF2B5EF4-FFF2-40B4-BE49-F238E27FC236}">
                <a16:creationId xmlns="" xmlns:a16="http://schemas.microsoft.com/office/drawing/2014/main" id="{41F6F548-0D6E-8052-BAC4-351ECD4B5739}"/>
              </a:ext>
            </a:extLst>
          </p:cNvPr>
          <p:cNvSpPr txBox="1">
            <a:spLocks/>
          </p:cNvSpPr>
          <p:nvPr/>
        </p:nvSpPr>
        <p:spPr>
          <a:xfrm>
            <a:off x="251926" y="464535"/>
            <a:ext cx="8070979" cy="7666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chemeClr val="accent1"/>
              </a:buClr>
              <a:buSzPts val="2400"/>
            </a:pPr>
            <a:r>
              <a:rPr lang="ru-RU" sz="2400" b="1" dirty="0">
                <a:solidFill>
                  <a:srgbClr val="4F258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КПА «ОСА»: ФИКСИРУЕМЫЕ 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SzPts val="2400"/>
            </a:pPr>
            <a:r>
              <a:rPr lang="ru-RU" sz="2400" b="1" dirty="0">
                <a:solidFill>
                  <a:srgbClr val="4F258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НАРУШЕНИЯ</a:t>
            </a:r>
          </a:p>
        </p:txBody>
      </p:sp>
      <p:sp>
        <p:nvSpPr>
          <p:cNvPr id="6" name="Google Shape;269;p20">
            <a:extLst>
              <a:ext uri="{FF2B5EF4-FFF2-40B4-BE49-F238E27FC236}">
                <a16:creationId xmlns="" xmlns:a16="http://schemas.microsoft.com/office/drawing/2014/main" id="{75064850-4F45-5969-8EDA-5594D420A904}"/>
              </a:ext>
            </a:extLst>
          </p:cNvPr>
          <p:cNvSpPr/>
          <p:nvPr/>
        </p:nvSpPr>
        <p:spPr>
          <a:xfrm>
            <a:off x="329681" y="1488656"/>
            <a:ext cx="5379795" cy="423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остановки ТС (знак 3.27 );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остановки ТС (разметка 1.4);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порядка оплаты парковки (</a:t>
            </a:r>
            <a:r>
              <a:rPr lang="ru-RU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паркнет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остановки, повлекшее создание препятствий для движения других ТС;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Остановка на направляющем островке;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остановки на местах для резидентов (знак 3.27 с табличкой резидент); 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Размещение ТС на газонах, на территории парков, садов, скверов, бульваров, детских и спортивных площадок;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остановки автобусов (знак 3.27 с табличкой автобус);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остановки грузового транспорта (знак 3.27 с табличкой грузовое ТС);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стоянки автобусов (знак 3.28 с табличной автобус);</a:t>
            </a:r>
          </a:p>
          <a:p>
            <a:pPr marL="285750" indent="-285750">
              <a:spcBef>
                <a:spcPts val="600"/>
              </a:spcBef>
              <a:buClr>
                <a:srgbClr val="2E304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остановки грузового транспорта (знак 3.28 с табличкой грузовое ТС);</a:t>
            </a:r>
          </a:p>
          <a:p>
            <a:pPr marL="12700" marR="0" lvl="0" algn="l" rtl="0">
              <a:spcBef>
                <a:spcPts val="0"/>
              </a:spcBef>
              <a:spcAft>
                <a:spcPts val="0"/>
              </a:spcAft>
              <a:buClr>
                <a:srgbClr val="70C6C0"/>
              </a:buClr>
            </a:pP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A5BC62-D836-9437-EC8E-A39E6BAD2F2B}"/>
              </a:ext>
            </a:extLst>
          </p:cNvPr>
          <p:cNvSpPr/>
          <p:nvPr/>
        </p:nvSpPr>
        <p:spPr>
          <a:xfrm>
            <a:off x="6503542" y="2145963"/>
            <a:ext cx="5280918" cy="29238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стоянки на местах для льготников;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правил парковки на местах для электромобилей;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способа постановки на стоянку (без таблички); </a:t>
            </a:r>
            <a:endParaRPr lang="en-US" sz="1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способа постановки на стоянку (знак 6.4 с табл. 8.6.1 - 9);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Остановка за стоп-линией;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Остановка на перекрестке с желтой перекрестной разметкой (1.26);</a:t>
            </a:r>
          </a:p>
          <a:p>
            <a:pPr>
              <a:spcBef>
                <a:spcPts val="600"/>
              </a:spcBef>
              <a:buClr>
                <a:schemeClr val="bg1"/>
              </a:buClr>
              <a:buSzPts val="1600"/>
            </a:pPr>
            <a:endParaRPr lang="ru-RU" sz="1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Прямоугольник: скругленные верхние углы 15">
            <a:extLst>
              <a:ext uri="{FF2B5EF4-FFF2-40B4-BE49-F238E27FC236}">
                <a16:creationId xmlns="" xmlns:a16="http://schemas.microsoft.com/office/drawing/2014/main" id="{4DA73D34-18A4-4262-9726-66FB465C8285}"/>
              </a:ext>
            </a:extLst>
          </p:cNvPr>
          <p:cNvSpPr/>
          <p:nvPr/>
        </p:nvSpPr>
        <p:spPr>
          <a:xfrm rot="10800000">
            <a:off x="10496613" y="-26071"/>
            <a:ext cx="1288277" cy="1637806"/>
          </a:xfrm>
          <a:prstGeom prst="round2SameRect">
            <a:avLst>
              <a:gd name="adj1" fmla="val 852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AC52E07-42C9-420A-8491-C0B011800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1989" y="112417"/>
            <a:ext cx="1077524" cy="9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41;p19">
            <a:extLst>
              <a:ext uri="{FF2B5EF4-FFF2-40B4-BE49-F238E27FC236}">
                <a16:creationId xmlns="" xmlns:a16="http://schemas.microsoft.com/office/drawing/2014/main" id="{09C4292E-3503-8DBA-4C76-ECAAD4356163}"/>
              </a:ext>
            </a:extLst>
          </p:cNvPr>
          <p:cNvSpPr txBox="1">
            <a:spLocks/>
          </p:cNvSpPr>
          <p:nvPr/>
        </p:nvSpPr>
        <p:spPr>
          <a:xfrm>
            <a:off x="251927" y="442870"/>
            <a:ext cx="7669448" cy="5231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chemeClr val="accent1"/>
              </a:buClr>
              <a:buSzPts val="2400"/>
            </a:pPr>
            <a:r>
              <a:rPr lang="ru-RU" sz="2400" b="1" dirty="0">
                <a:solidFill>
                  <a:srgbClr val="4F258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ФУНКЦИОНАЛЬНАЯ СТРУКТУРА КОМПЛЕКСА</a:t>
            </a:r>
          </a:p>
        </p:txBody>
      </p:sp>
      <p:sp>
        <p:nvSpPr>
          <p:cNvPr id="34" name="object 8">
            <a:extLst>
              <a:ext uri="{FF2B5EF4-FFF2-40B4-BE49-F238E27FC236}">
                <a16:creationId xmlns="" xmlns:a16="http://schemas.microsoft.com/office/drawing/2014/main" id="{147EA9F6-3A83-E44C-9204-E9F9D2BCAE9D}"/>
              </a:ext>
            </a:extLst>
          </p:cNvPr>
          <p:cNvSpPr/>
          <p:nvPr/>
        </p:nvSpPr>
        <p:spPr>
          <a:xfrm>
            <a:off x="4327225" y="1763620"/>
            <a:ext cx="2064708" cy="3655695"/>
          </a:xfrm>
          <a:custGeom>
            <a:avLst/>
            <a:gdLst/>
            <a:ahLst/>
            <a:cxnLst/>
            <a:rect l="l" t="t" r="r" b="b"/>
            <a:pathLst>
              <a:path w="1708785" h="3655695">
                <a:moveTo>
                  <a:pt x="1708199" y="3655199"/>
                </a:moveTo>
                <a:lnTo>
                  <a:pt x="0" y="3655199"/>
                </a:lnTo>
                <a:lnTo>
                  <a:pt x="0" y="0"/>
                </a:lnTo>
                <a:lnTo>
                  <a:pt x="1708199" y="0"/>
                </a:lnTo>
                <a:lnTo>
                  <a:pt x="1708199" y="36551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">
            <a:extLst>
              <a:ext uri="{FF2B5EF4-FFF2-40B4-BE49-F238E27FC236}">
                <a16:creationId xmlns="" xmlns:a16="http://schemas.microsoft.com/office/drawing/2014/main" id="{0BCBBD26-BFFC-1F4B-8A39-BE4B943191B9}"/>
              </a:ext>
            </a:extLst>
          </p:cNvPr>
          <p:cNvSpPr/>
          <p:nvPr/>
        </p:nvSpPr>
        <p:spPr>
          <a:xfrm>
            <a:off x="4327225" y="1763620"/>
            <a:ext cx="2064708" cy="3655695"/>
          </a:xfrm>
          <a:custGeom>
            <a:avLst/>
            <a:gdLst/>
            <a:ahLst/>
            <a:cxnLst/>
            <a:rect l="l" t="t" r="r" b="b"/>
            <a:pathLst>
              <a:path w="1708785" h="3655695">
                <a:moveTo>
                  <a:pt x="0" y="0"/>
                </a:moveTo>
                <a:lnTo>
                  <a:pt x="1708199" y="0"/>
                </a:lnTo>
                <a:lnTo>
                  <a:pt x="1708199" y="3655199"/>
                </a:lnTo>
                <a:lnTo>
                  <a:pt x="0" y="3655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0">
            <a:extLst>
              <a:ext uri="{FF2B5EF4-FFF2-40B4-BE49-F238E27FC236}">
                <a16:creationId xmlns="" xmlns:a16="http://schemas.microsoft.com/office/drawing/2014/main" id="{9DB5F881-41E5-B74C-90F0-07BA512AEE0E}"/>
              </a:ext>
            </a:extLst>
          </p:cNvPr>
          <p:cNvSpPr txBox="1"/>
          <p:nvPr/>
        </p:nvSpPr>
        <p:spPr>
          <a:xfrm>
            <a:off x="4440723" y="2620108"/>
            <a:ext cx="17997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434343"/>
                </a:solidFill>
                <a:cs typeface="Arial"/>
              </a:rPr>
              <a:t>Сервер</a:t>
            </a:r>
            <a:endParaRPr sz="1400" dirty="0">
              <a:cs typeface="Arial"/>
            </a:endParaRPr>
          </a:p>
        </p:txBody>
      </p:sp>
      <p:sp>
        <p:nvSpPr>
          <p:cNvPr id="42" name="object 11">
            <a:extLst>
              <a:ext uri="{FF2B5EF4-FFF2-40B4-BE49-F238E27FC236}">
                <a16:creationId xmlns="" xmlns:a16="http://schemas.microsoft.com/office/drawing/2014/main" id="{D56AFF36-99B2-C74B-B3C2-A3DD2D9471DF}"/>
              </a:ext>
            </a:extLst>
          </p:cNvPr>
          <p:cNvSpPr txBox="1"/>
          <p:nvPr/>
        </p:nvSpPr>
        <p:spPr>
          <a:xfrm>
            <a:off x="4443501" y="4908981"/>
            <a:ext cx="1796962" cy="299295"/>
          </a:xfrm>
          <a:prstGeom prst="rect">
            <a:avLst/>
          </a:prstGeom>
          <a:solidFill>
            <a:srgbClr val="FFFFFF"/>
          </a:solidFill>
          <a:ln w="9524">
            <a:solidFill>
              <a:schemeClr val="tx2"/>
            </a:solidFill>
          </a:ln>
        </p:spPr>
        <p:txBody>
          <a:bodyPr vert="horz" wrap="square" lIns="72000" tIns="72000" rIns="72000" bIns="72000" rtlCol="0">
            <a:spAutoFit/>
          </a:bodyPr>
          <a:lstStyle/>
          <a:p>
            <a:pPr marR="217170" indent="-12700"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sz="1000" dirty="0" err="1">
                <a:cs typeface="Calibri"/>
              </a:rPr>
              <a:t>Сервис</a:t>
            </a:r>
            <a:r>
              <a:rPr lang="ru-RU" sz="1000" dirty="0">
                <a:cs typeface="Calibri"/>
              </a:rPr>
              <a:t> </a:t>
            </a:r>
            <a:r>
              <a:rPr sz="1000" dirty="0" err="1">
                <a:cs typeface="Calibri"/>
              </a:rPr>
              <a:t>экспорта</a:t>
            </a:r>
            <a:r>
              <a:rPr sz="1000" dirty="0">
                <a:cs typeface="Calibri"/>
              </a:rPr>
              <a:t> </a:t>
            </a:r>
            <a:r>
              <a:rPr sz="1000" dirty="0" err="1">
                <a:cs typeface="Calibri"/>
              </a:rPr>
              <a:t>фактов</a:t>
            </a:r>
            <a:endParaRPr sz="1000" dirty="0">
              <a:cs typeface="Calibri"/>
            </a:endParaRPr>
          </a:p>
        </p:txBody>
      </p:sp>
      <p:sp>
        <p:nvSpPr>
          <p:cNvPr id="43" name="object 12">
            <a:extLst>
              <a:ext uri="{FF2B5EF4-FFF2-40B4-BE49-F238E27FC236}">
                <a16:creationId xmlns="" xmlns:a16="http://schemas.microsoft.com/office/drawing/2014/main" id="{EB546F9D-9951-1B4E-9BDC-D1AA2D264E09}"/>
              </a:ext>
            </a:extLst>
          </p:cNvPr>
          <p:cNvSpPr txBox="1"/>
          <p:nvPr/>
        </p:nvSpPr>
        <p:spPr>
          <a:xfrm>
            <a:off x="4443501" y="2946492"/>
            <a:ext cx="1799740" cy="453183"/>
          </a:xfrm>
          <a:prstGeom prst="rect">
            <a:avLst/>
          </a:prstGeom>
          <a:solidFill>
            <a:srgbClr val="FFFFFF"/>
          </a:solidFill>
          <a:ln w="9524">
            <a:solidFill>
              <a:schemeClr val="tx2"/>
            </a:solidFill>
          </a:ln>
        </p:spPr>
        <p:txBody>
          <a:bodyPr vert="horz" wrap="square" lIns="72000" tIns="72000" rIns="72000" bIns="72000" rtlCol="0">
            <a:spAutoFit/>
          </a:bodyPr>
          <a:lstStyle/>
          <a:p>
            <a:pPr marR="134620" algn="ctr">
              <a:lnSpc>
                <a:spcPct val="100000"/>
              </a:lnSpc>
              <a:spcBef>
                <a:spcPts val="175"/>
              </a:spcBef>
            </a:pPr>
            <a:r>
              <a:rPr sz="1000" dirty="0">
                <a:cs typeface="Calibri"/>
              </a:rPr>
              <a:t>Сервис  распознавания ГРЗ</a:t>
            </a:r>
          </a:p>
        </p:txBody>
      </p:sp>
      <p:sp>
        <p:nvSpPr>
          <p:cNvPr id="44" name="object 13">
            <a:extLst>
              <a:ext uri="{FF2B5EF4-FFF2-40B4-BE49-F238E27FC236}">
                <a16:creationId xmlns="" xmlns:a16="http://schemas.microsoft.com/office/drawing/2014/main" id="{B11A1307-2FDC-9549-BE0C-A6ECE591686F}"/>
              </a:ext>
            </a:extLst>
          </p:cNvPr>
          <p:cNvSpPr txBox="1"/>
          <p:nvPr/>
        </p:nvSpPr>
        <p:spPr>
          <a:xfrm>
            <a:off x="4443501" y="3506836"/>
            <a:ext cx="1799740" cy="453183"/>
          </a:xfrm>
          <a:prstGeom prst="rect">
            <a:avLst/>
          </a:prstGeom>
          <a:solidFill>
            <a:srgbClr val="FFFFFF"/>
          </a:solidFill>
          <a:ln w="9524">
            <a:solidFill>
              <a:schemeClr val="tx2"/>
            </a:solidFill>
          </a:ln>
        </p:spPr>
        <p:txBody>
          <a:bodyPr vert="horz" wrap="square" lIns="72000" tIns="72000" rIns="72000" bIns="72000" rtlCol="0">
            <a:spAutoFit/>
          </a:bodyPr>
          <a:lstStyle/>
          <a:p>
            <a:pPr marR="260985" algn="ctr">
              <a:lnSpc>
                <a:spcPct val="100000"/>
              </a:lnSpc>
              <a:spcBef>
                <a:spcPts val="150"/>
              </a:spcBef>
            </a:pPr>
            <a:r>
              <a:rPr sz="1000" dirty="0">
                <a:cs typeface="Calibri"/>
              </a:rPr>
              <a:t>Сервис  распознавания  контура ТС</a:t>
            </a:r>
          </a:p>
        </p:txBody>
      </p:sp>
      <p:sp>
        <p:nvSpPr>
          <p:cNvPr id="45" name="object 14">
            <a:extLst>
              <a:ext uri="{FF2B5EF4-FFF2-40B4-BE49-F238E27FC236}">
                <a16:creationId xmlns="" xmlns:a16="http://schemas.microsoft.com/office/drawing/2014/main" id="{C3396092-EC46-8748-85D3-48C11A9484BB}"/>
              </a:ext>
            </a:extLst>
          </p:cNvPr>
          <p:cNvSpPr txBox="1"/>
          <p:nvPr/>
        </p:nvSpPr>
        <p:spPr>
          <a:xfrm>
            <a:off x="4443501" y="4309094"/>
            <a:ext cx="1796962" cy="453183"/>
          </a:xfrm>
          <a:prstGeom prst="rect">
            <a:avLst/>
          </a:prstGeom>
          <a:solidFill>
            <a:srgbClr val="FFFFFF"/>
          </a:solidFill>
          <a:ln w="9524">
            <a:solidFill>
              <a:schemeClr val="tx2"/>
            </a:solidFill>
          </a:ln>
        </p:spPr>
        <p:txBody>
          <a:bodyPr vert="horz" wrap="square" lIns="72000" tIns="72000" rIns="72000" bIns="72000" rtlCol="0">
            <a:spAutoFit/>
          </a:bodyPr>
          <a:lstStyle/>
          <a:p>
            <a:pPr marR="210820" algn="ctr">
              <a:lnSpc>
                <a:spcPct val="100000"/>
              </a:lnSpc>
              <a:spcBef>
                <a:spcPts val="235"/>
              </a:spcBef>
            </a:pPr>
            <a:r>
              <a:rPr sz="1000" dirty="0">
                <a:cs typeface="Calibri"/>
              </a:rPr>
              <a:t>Сервис  распознавания  правонарушения</a:t>
            </a:r>
          </a:p>
        </p:txBody>
      </p:sp>
      <p:sp>
        <p:nvSpPr>
          <p:cNvPr id="46" name="object 16">
            <a:extLst>
              <a:ext uri="{FF2B5EF4-FFF2-40B4-BE49-F238E27FC236}">
                <a16:creationId xmlns="" xmlns:a16="http://schemas.microsoft.com/office/drawing/2014/main" id="{3E0AA96D-6141-DB45-AE1A-143469134210}"/>
              </a:ext>
            </a:extLst>
          </p:cNvPr>
          <p:cNvSpPr txBox="1"/>
          <p:nvPr/>
        </p:nvSpPr>
        <p:spPr>
          <a:xfrm>
            <a:off x="6782291" y="2378748"/>
            <a:ext cx="1663877" cy="2299624"/>
          </a:xfrm>
          <a:prstGeom prst="rect">
            <a:avLst/>
          </a:prstGeom>
          <a:ln w="19049">
            <a:solidFill>
              <a:schemeClr val="tx2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400" dirty="0"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 dirty="0">
              <a:cs typeface="Times New Roman"/>
            </a:endParaRPr>
          </a:p>
          <a:p>
            <a:pPr marL="302260" marR="297180" indent="1905" algn="ctr">
              <a:lnSpc>
                <a:spcPts val="1430"/>
              </a:lnSpc>
            </a:pPr>
            <a:r>
              <a:rPr sz="1200" b="1" dirty="0">
                <a:solidFill>
                  <a:srgbClr val="434343"/>
                </a:solidFill>
                <a:cs typeface="Trebuchet MS"/>
              </a:rPr>
              <a:t>Сервис  выявления  нарушений</a:t>
            </a:r>
            <a:endParaRPr sz="1200" dirty="0"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 dirty="0">
              <a:cs typeface="Trebuchet MS"/>
            </a:endParaRPr>
          </a:p>
          <a:p>
            <a:pPr marL="241300" marR="233045" indent="-1270" algn="ctr">
              <a:lnSpc>
                <a:spcPct val="101600"/>
              </a:lnSpc>
            </a:pPr>
            <a:r>
              <a:rPr sz="1000" dirty="0">
                <a:cs typeface="Calibri"/>
              </a:rPr>
              <a:t>Автоматический  </a:t>
            </a:r>
            <a:r>
              <a:rPr sz="1000" dirty="0" err="1">
                <a:cs typeface="Calibri"/>
              </a:rPr>
              <a:t>контроль</a:t>
            </a:r>
            <a:r>
              <a:rPr sz="1000" dirty="0">
                <a:cs typeface="Calibri"/>
              </a:rPr>
              <a:t> </a:t>
            </a:r>
            <a:r>
              <a:rPr lang="ru-RU" sz="1000" dirty="0">
                <a:cs typeface="Calibri"/>
              </a:rPr>
              <a:t>к</a:t>
            </a:r>
            <a:r>
              <a:rPr sz="1000" dirty="0" err="1">
                <a:cs typeface="Calibri"/>
              </a:rPr>
              <a:t>ачества</a:t>
            </a:r>
            <a:r>
              <a:rPr sz="1000" dirty="0">
                <a:cs typeface="Calibri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000" dirty="0">
                <a:cs typeface="Calibri"/>
              </a:rPr>
              <a:t>Подготовка материалов.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000" dirty="0" err="1">
                <a:cs typeface="Calibri"/>
              </a:rPr>
              <a:t>Экспорт</a:t>
            </a:r>
            <a:r>
              <a:rPr lang="ru-RU" sz="1000" dirty="0">
                <a:cs typeface="Calibri"/>
              </a:rPr>
              <a:t>.</a:t>
            </a:r>
            <a:endParaRPr sz="1000" dirty="0">
              <a:cs typeface="Calibri"/>
            </a:endParaRPr>
          </a:p>
        </p:txBody>
      </p:sp>
      <p:sp>
        <p:nvSpPr>
          <p:cNvPr id="47" name="object 17">
            <a:extLst>
              <a:ext uri="{FF2B5EF4-FFF2-40B4-BE49-F238E27FC236}">
                <a16:creationId xmlns="" xmlns:a16="http://schemas.microsoft.com/office/drawing/2014/main" id="{AC7FFC96-607B-0048-8EE9-70063C7859CF}"/>
              </a:ext>
            </a:extLst>
          </p:cNvPr>
          <p:cNvSpPr/>
          <p:nvPr/>
        </p:nvSpPr>
        <p:spPr>
          <a:xfrm>
            <a:off x="3101532" y="3591210"/>
            <a:ext cx="191770" cy="0"/>
          </a:xfrm>
          <a:custGeom>
            <a:avLst/>
            <a:gdLst/>
            <a:ahLst/>
            <a:cxnLst/>
            <a:rect l="l" t="t" r="r" b="b"/>
            <a:pathLst>
              <a:path w="191769">
                <a:moveTo>
                  <a:pt x="0" y="0"/>
                </a:moveTo>
                <a:lnTo>
                  <a:pt x="191493" y="0"/>
                </a:lnTo>
              </a:path>
            </a:pathLst>
          </a:custGeom>
          <a:ln w="19049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8">
            <a:extLst>
              <a:ext uri="{FF2B5EF4-FFF2-40B4-BE49-F238E27FC236}">
                <a16:creationId xmlns="" xmlns:a16="http://schemas.microsoft.com/office/drawing/2014/main" id="{8004CFB5-343A-4F44-852A-B363247CAD34}"/>
              </a:ext>
            </a:extLst>
          </p:cNvPr>
          <p:cNvSpPr/>
          <p:nvPr/>
        </p:nvSpPr>
        <p:spPr>
          <a:xfrm>
            <a:off x="3983326" y="3591210"/>
            <a:ext cx="344170" cy="0"/>
          </a:xfrm>
          <a:custGeom>
            <a:avLst/>
            <a:gdLst/>
            <a:ahLst/>
            <a:cxnLst/>
            <a:rect l="l" t="t" r="r" b="b"/>
            <a:pathLst>
              <a:path w="344170">
                <a:moveTo>
                  <a:pt x="0" y="0"/>
                </a:moveTo>
                <a:lnTo>
                  <a:pt x="344006" y="0"/>
                </a:lnTo>
              </a:path>
            </a:pathLst>
          </a:custGeom>
          <a:ln w="19049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3">
            <a:extLst>
              <a:ext uri="{FF2B5EF4-FFF2-40B4-BE49-F238E27FC236}">
                <a16:creationId xmlns="" xmlns:a16="http://schemas.microsoft.com/office/drawing/2014/main" id="{BB1EA03F-A561-DE43-AE27-5AEDD51D9970}"/>
              </a:ext>
            </a:extLst>
          </p:cNvPr>
          <p:cNvSpPr txBox="1"/>
          <p:nvPr/>
        </p:nvSpPr>
        <p:spPr>
          <a:xfrm>
            <a:off x="9407448" y="1705754"/>
            <a:ext cx="17087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chemeClr val="tx2"/>
                </a:solidFill>
                <a:cs typeface="Trebuchet MS"/>
              </a:rPr>
              <a:t>Адресаты фактов</a:t>
            </a:r>
            <a:endParaRPr sz="1200" dirty="0">
              <a:solidFill>
                <a:schemeClr val="tx2"/>
              </a:solidFill>
              <a:cs typeface="Trebuchet MS"/>
            </a:endParaRPr>
          </a:p>
        </p:txBody>
      </p:sp>
      <p:sp>
        <p:nvSpPr>
          <p:cNvPr id="50" name="object 24">
            <a:extLst>
              <a:ext uri="{FF2B5EF4-FFF2-40B4-BE49-F238E27FC236}">
                <a16:creationId xmlns="" xmlns:a16="http://schemas.microsoft.com/office/drawing/2014/main" id="{E967C68D-D7A5-2844-9E5F-A29525083243}"/>
              </a:ext>
            </a:extLst>
          </p:cNvPr>
          <p:cNvSpPr/>
          <p:nvPr/>
        </p:nvSpPr>
        <p:spPr>
          <a:xfrm>
            <a:off x="9217076" y="2039746"/>
            <a:ext cx="2143760" cy="792480"/>
          </a:xfrm>
          <a:custGeom>
            <a:avLst/>
            <a:gdLst/>
            <a:ahLst/>
            <a:cxnLst/>
            <a:rect l="l" t="t" r="r" b="b"/>
            <a:pathLst>
              <a:path w="2143759" h="792480">
                <a:moveTo>
                  <a:pt x="2143499" y="792299"/>
                </a:moveTo>
                <a:lnTo>
                  <a:pt x="0" y="792299"/>
                </a:lnTo>
                <a:lnTo>
                  <a:pt x="0" y="0"/>
                </a:lnTo>
                <a:lnTo>
                  <a:pt x="2143499" y="0"/>
                </a:lnTo>
                <a:lnTo>
                  <a:pt x="2143499" y="792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5">
            <a:extLst>
              <a:ext uri="{FF2B5EF4-FFF2-40B4-BE49-F238E27FC236}">
                <a16:creationId xmlns="" xmlns:a16="http://schemas.microsoft.com/office/drawing/2014/main" id="{20D8EA1C-E0C0-9A4B-A432-44F21E2318F6}"/>
              </a:ext>
            </a:extLst>
          </p:cNvPr>
          <p:cNvSpPr/>
          <p:nvPr/>
        </p:nvSpPr>
        <p:spPr>
          <a:xfrm>
            <a:off x="9217076" y="3175095"/>
            <a:ext cx="2143760" cy="792480"/>
          </a:xfrm>
          <a:custGeom>
            <a:avLst/>
            <a:gdLst/>
            <a:ahLst/>
            <a:cxnLst/>
            <a:rect l="l" t="t" r="r" b="b"/>
            <a:pathLst>
              <a:path w="2143759" h="792479">
                <a:moveTo>
                  <a:pt x="2143499" y="792299"/>
                </a:moveTo>
                <a:lnTo>
                  <a:pt x="0" y="792299"/>
                </a:lnTo>
                <a:lnTo>
                  <a:pt x="0" y="0"/>
                </a:lnTo>
                <a:lnTo>
                  <a:pt x="2143499" y="0"/>
                </a:lnTo>
                <a:lnTo>
                  <a:pt x="2143499" y="792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26">
            <a:extLst>
              <a:ext uri="{FF2B5EF4-FFF2-40B4-BE49-F238E27FC236}">
                <a16:creationId xmlns="" xmlns:a16="http://schemas.microsoft.com/office/drawing/2014/main" id="{36ACCF54-C991-F44B-8F85-4B358FEB81DD}"/>
              </a:ext>
            </a:extLst>
          </p:cNvPr>
          <p:cNvSpPr/>
          <p:nvPr/>
        </p:nvSpPr>
        <p:spPr>
          <a:xfrm>
            <a:off x="9217076" y="3175095"/>
            <a:ext cx="2143760" cy="792480"/>
          </a:xfrm>
          <a:custGeom>
            <a:avLst/>
            <a:gdLst/>
            <a:ahLst/>
            <a:cxnLst/>
            <a:rect l="l" t="t" r="r" b="b"/>
            <a:pathLst>
              <a:path w="2143759" h="792479">
                <a:moveTo>
                  <a:pt x="0" y="0"/>
                </a:moveTo>
                <a:lnTo>
                  <a:pt x="2143499" y="0"/>
                </a:lnTo>
                <a:lnTo>
                  <a:pt x="2143499" y="792299"/>
                </a:lnTo>
                <a:lnTo>
                  <a:pt x="0" y="792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27">
            <a:extLst>
              <a:ext uri="{FF2B5EF4-FFF2-40B4-BE49-F238E27FC236}">
                <a16:creationId xmlns="" xmlns:a16="http://schemas.microsoft.com/office/drawing/2014/main" id="{A7617A91-C4EB-8047-BCB9-E14CA5E71E85}"/>
              </a:ext>
            </a:extLst>
          </p:cNvPr>
          <p:cNvSpPr/>
          <p:nvPr/>
        </p:nvSpPr>
        <p:spPr>
          <a:xfrm>
            <a:off x="9217076" y="4310444"/>
            <a:ext cx="2208162" cy="792480"/>
          </a:xfrm>
          <a:custGeom>
            <a:avLst/>
            <a:gdLst/>
            <a:ahLst/>
            <a:cxnLst/>
            <a:rect l="l" t="t" r="r" b="b"/>
            <a:pathLst>
              <a:path w="2143759" h="792479">
                <a:moveTo>
                  <a:pt x="2143499" y="792299"/>
                </a:moveTo>
                <a:lnTo>
                  <a:pt x="0" y="792299"/>
                </a:lnTo>
                <a:lnTo>
                  <a:pt x="0" y="0"/>
                </a:lnTo>
                <a:lnTo>
                  <a:pt x="2143499" y="0"/>
                </a:lnTo>
                <a:lnTo>
                  <a:pt x="2143499" y="792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28">
            <a:extLst>
              <a:ext uri="{FF2B5EF4-FFF2-40B4-BE49-F238E27FC236}">
                <a16:creationId xmlns="" xmlns:a16="http://schemas.microsoft.com/office/drawing/2014/main" id="{6C7A0312-5A88-8C48-AA44-2AAB77F66A2C}"/>
              </a:ext>
            </a:extLst>
          </p:cNvPr>
          <p:cNvSpPr/>
          <p:nvPr/>
        </p:nvSpPr>
        <p:spPr>
          <a:xfrm>
            <a:off x="693433" y="3119817"/>
            <a:ext cx="2295503" cy="756285"/>
          </a:xfrm>
          <a:custGeom>
            <a:avLst/>
            <a:gdLst/>
            <a:ahLst/>
            <a:cxnLst/>
            <a:rect l="l" t="t" r="r" b="b"/>
            <a:pathLst>
              <a:path w="2363470" h="803275">
                <a:moveTo>
                  <a:pt x="0" y="802799"/>
                </a:moveTo>
                <a:lnTo>
                  <a:pt x="0" y="0"/>
                </a:lnTo>
                <a:lnTo>
                  <a:pt x="2363400" y="0"/>
                </a:lnTo>
                <a:lnTo>
                  <a:pt x="2363400" y="802799"/>
                </a:lnTo>
                <a:lnTo>
                  <a:pt x="0" y="802799"/>
                </a:lnTo>
                <a:close/>
              </a:path>
            </a:pathLst>
          </a:custGeom>
          <a:ln w="19049">
            <a:solidFill>
              <a:srgbClr val="4E4D4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29">
            <a:extLst>
              <a:ext uri="{FF2B5EF4-FFF2-40B4-BE49-F238E27FC236}">
                <a16:creationId xmlns="" xmlns:a16="http://schemas.microsoft.com/office/drawing/2014/main" id="{40F9F03F-302A-5843-AC96-E0480FD81FBF}"/>
              </a:ext>
            </a:extLst>
          </p:cNvPr>
          <p:cNvSpPr/>
          <p:nvPr/>
        </p:nvSpPr>
        <p:spPr>
          <a:xfrm>
            <a:off x="809438" y="3213206"/>
            <a:ext cx="2275205" cy="756285"/>
          </a:xfrm>
          <a:custGeom>
            <a:avLst/>
            <a:gdLst/>
            <a:ahLst/>
            <a:cxnLst/>
            <a:rect l="l" t="t" r="r" b="b"/>
            <a:pathLst>
              <a:path w="2275205" h="756285">
                <a:moveTo>
                  <a:pt x="2274969" y="755999"/>
                </a:moveTo>
                <a:lnTo>
                  <a:pt x="0" y="755999"/>
                </a:lnTo>
                <a:lnTo>
                  <a:pt x="0" y="0"/>
                </a:lnTo>
                <a:lnTo>
                  <a:pt x="2274969" y="0"/>
                </a:lnTo>
                <a:lnTo>
                  <a:pt x="2274969" y="755999"/>
                </a:lnTo>
                <a:close/>
              </a:path>
            </a:pathLst>
          </a:custGeom>
          <a:solidFill>
            <a:srgbClr val="477CD1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31">
            <a:extLst>
              <a:ext uri="{FF2B5EF4-FFF2-40B4-BE49-F238E27FC236}">
                <a16:creationId xmlns="" xmlns:a16="http://schemas.microsoft.com/office/drawing/2014/main" id="{E619C89A-3449-E143-9F0C-BC1FEDB534C5}"/>
              </a:ext>
            </a:extLst>
          </p:cNvPr>
          <p:cNvSpPr txBox="1"/>
          <p:nvPr/>
        </p:nvSpPr>
        <p:spPr>
          <a:xfrm>
            <a:off x="1664265" y="3478646"/>
            <a:ext cx="1328579" cy="25263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Комплекс </a:t>
            </a:r>
          </a:p>
        </p:txBody>
      </p:sp>
      <p:sp>
        <p:nvSpPr>
          <p:cNvPr id="58" name="object 35">
            <a:extLst>
              <a:ext uri="{FF2B5EF4-FFF2-40B4-BE49-F238E27FC236}">
                <a16:creationId xmlns="" xmlns:a16="http://schemas.microsoft.com/office/drawing/2014/main" id="{AF3D6774-1A26-B044-ADF7-994C1671D0D8}"/>
              </a:ext>
            </a:extLst>
          </p:cNvPr>
          <p:cNvSpPr/>
          <p:nvPr/>
        </p:nvSpPr>
        <p:spPr>
          <a:xfrm>
            <a:off x="1049700" y="3337869"/>
            <a:ext cx="391062" cy="5060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36">
            <a:extLst>
              <a:ext uri="{FF2B5EF4-FFF2-40B4-BE49-F238E27FC236}">
                <a16:creationId xmlns="" xmlns:a16="http://schemas.microsoft.com/office/drawing/2014/main" id="{1CA85AF8-3416-3045-BCC6-0CD6082C31D0}"/>
              </a:ext>
            </a:extLst>
          </p:cNvPr>
          <p:cNvSpPr/>
          <p:nvPr/>
        </p:nvSpPr>
        <p:spPr>
          <a:xfrm>
            <a:off x="4848351" y="1903244"/>
            <a:ext cx="645899" cy="64589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37">
            <a:extLst>
              <a:ext uri="{FF2B5EF4-FFF2-40B4-BE49-F238E27FC236}">
                <a16:creationId xmlns="" xmlns:a16="http://schemas.microsoft.com/office/drawing/2014/main" id="{6D0C0C02-D537-0747-949F-7D162EDB2D4C}"/>
              </a:ext>
            </a:extLst>
          </p:cNvPr>
          <p:cNvSpPr/>
          <p:nvPr/>
        </p:nvSpPr>
        <p:spPr>
          <a:xfrm>
            <a:off x="7352056" y="2584745"/>
            <a:ext cx="462487" cy="52726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38">
            <a:extLst>
              <a:ext uri="{FF2B5EF4-FFF2-40B4-BE49-F238E27FC236}">
                <a16:creationId xmlns="" xmlns:a16="http://schemas.microsoft.com/office/drawing/2014/main" id="{201C0F6D-8E65-F645-85F0-6EB59312002A}"/>
              </a:ext>
            </a:extLst>
          </p:cNvPr>
          <p:cNvSpPr/>
          <p:nvPr/>
        </p:nvSpPr>
        <p:spPr>
          <a:xfrm>
            <a:off x="9434451" y="2204659"/>
            <a:ext cx="462475" cy="46247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39">
            <a:extLst>
              <a:ext uri="{FF2B5EF4-FFF2-40B4-BE49-F238E27FC236}">
                <a16:creationId xmlns="" xmlns:a16="http://schemas.microsoft.com/office/drawing/2014/main" id="{25CF740E-E633-854B-9BBB-4FA55B5D8556}"/>
              </a:ext>
            </a:extLst>
          </p:cNvPr>
          <p:cNvSpPr/>
          <p:nvPr/>
        </p:nvSpPr>
        <p:spPr>
          <a:xfrm>
            <a:off x="9434451" y="3340009"/>
            <a:ext cx="462475" cy="46247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40">
            <a:extLst>
              <a:ext uri="{FF2B5EF4-FFF2-40B4-BE49-F238E27FC236}">
                <a16:creationId xmlns="" xmlns:a16="http://schemas.microsoft.com/office/drawing/2014/main" id="{EA23BDDD-A35E-714F-A3AA-444D82A325C1}"/>
              </a:ext>
            </a:extLst>
          </p:cNvPr>
          <p:cNvSpPr/>
          <p:nvPr/>
        </p:nvSpPr>
        <p:spPr>
          <a:xfrm>
            <a:off x="9434451" y="4475347"/>
            <a:ext cx="462475" cy="462475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41">
            <a:extLst>
              <a:ext uri="{FF2B5EF4-FFF2-40B4-BE49-F238E27FC236}">
                <a16:creationId xmlns="" xmlns:a16="http://schemas.microsoft.com/office/drawing/2014/main" id="{61DD51C3-BEB3-DE46-9294-76EC70ED0172}"/>
              </a:ext>
            </a:extLst>
          </p:cNvPr>
          <p:cNvSpPr txBox="1"/>
          <p:nvPr/>
        </p:nvSpPr>
        <p:spPr>
          <a:xfrm>
            <a:off x="9217076" y="2039745"/>
            <a:ext cx="2143760" cy="742055"/>
          </a:xfrm>
          <a:prstGeom prst="rect">
            <a:avLst/>
          </a:prstGeom>
          <a:ln w="9524">
            <a:solidFill>
              <a:schemeClr val="tx2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100" dirty="0"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 dirty="0">
              <a:cs typeface="Times New Roman"/>
            </a:endParaRPr>
          </a:p>
          <a:p>
            <a:pPr marR="106045" algn="ctr">
              <a:lnSpc>
                <a:spcPct val="100000"/>
              </a:lnSpc>
            </a:pPr>
            <a:r>
              <a:rPr sz="1000" b="1" dirty="0">
                <a:solidFill>
                  <a:srgbClr val="434343"/>
                </a:solidFill>
                <a:cs typeface="Trebuchet MS"/>
              </a:rPr>
              <a:t>ЦАФАП</a:t>
            </a:r>
            <a:endParaRPr sz="1000" dirty="0">
              <a:cs typeface="Trebuchet MS"/>
            </a:endParaRPr>
          </a:p>
        </p:txBody>
      </p:sp>
      <p:sp>
        <p:nvSpPr>
          <p:cNvPr id="65" name="object 42">
            <a:extLst>
              <a:ext uri="{FF2B5EF4-FFF2-40B4-BE49-F238E27FC236}">
                <a16:creationId xmlns="" xmlns:a16="http://schemas.microsoft.com/office/drawing/2014/main" id="{59F4EE38-6C9B-CC47-970B-E6257B97D779}"/>
              </a:ext>
            </a:extLst>
          </p:cNvPr>
          <p:cNvSpPr txBox="1"/>
          <p:nvPr/>
        </p:nvSpPr>
        <p:spPr>
          <a:xfrm>
            <a:off x="9988364" y="3401079"/>
            <a:ext cx="1365436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434343"/>
                </a:solidFill>
                <a:cs typeface="Trebuchet MS"/>
              </a:rPr>
              <a:t>Административные  комиссии</a:t>
            </a:r>
            <a:endParaRPr sz="1000" dirty="0">
              <a:cs typeface="Trebuchet MS"/>
            </a:endParaRPr>
          </a:p>
        </p:txBody>
      </p:sp>
      <p:sp>
        <p:nvSpPr>
          <p:cNvPr id="66" name="object 43">
            <a:extLst>
              <a:ext uri="{FF2B5EF4-FFF2-40B4-BE49-F238E27FC236}">
                <a16:creationId xmlns="" xmlns:a16="http://schemas.microsoft.com/office/drawing/2014/main" id="{1C852EEF-B024-3A49-8220-546228348A13}"/>
              </a:ext>
            </a:extLst>
          </p:cNvPr>
          <p:cNvSpPr txBox="1"/>
          <p:nvPr/>
        </p:nvSpPr>
        <p:spPr>
          <a:xfrm>
            <a:off x="9217076" y="4310444"/>
            <a:ext cx="2143760" cy="706917"/>
          </a:xfrm>
          <a:prstGeom prst="rect">
            <a:avLst/>
          </a:prstGeom>
          <a:ln w="9524">
            <a:solidFill>
              <a:schemeClr val="tx2"/>
            </a:solidFill>
          </a:ln>
        </p:spPr>
        <p:txBody>
          <a:bodyPr vert="horz" wrap="square" lIns="0" tIns="4445" rIns="0" bIns="0" rtlCol="0" anchor="ctr">
            <a:noAutofit/>
          </a:bodyPr>
          <a:lstStyle/>
          <a:p>
            <a:pPr marL="783590" marR="340995">
              <a:lnSpc>
                <a:spcPct val="100000"/>
              </a:lnSpc>
              <a:spcBef>
                <a:spcPts val="5"/>
              </a:spcBef>
            </a:pPr>
            <a:r>
              <a:rPr sz="1000" b="1" dirty="0">
                <a:solidFill>
                  <a:srgbClr val="434343"/>
                </a:solidFill>
                <a:cs typeface="Trebuchet MS"/>
              </a:rPr>
              <a:t>ПАК </a:t>
            </a:r>
            <a:endParaRPr sz="1000" dirty="0">
              <a:cs typeface="Trebuchet MS"/>
            </a:endParaRPr>
          </a:p>
        </p:txBody>
      </p:sp>
      <p:sp>
        <p:nvSpPr>
          <p:cNvPr id="67" name="object 45">
            <a:extLst>
              <a:ext uri="{FF2B5EF4-FFF2-40B4-BE49-F238E27FC236}">
                <a16:creationId xmlns="" xmlns:a16="http://schemas.microsoft.com/office/drawing/2014/main" id="{7530ACE7-09DC-7E42-B980-269562F7D801}"/>
              </a:ext>
            </a:extLst>
          </p:cNvPr>
          <p:cNvSpPr txBox="1"/>
          <p:nvPr/>
        </p:nvSpPr>
        <p:spPr>
          <a:xfrm>
            <a:off x="3293024" y="3460406"/>
            <a:ext cx="761393" cy="24198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36000" tIns="36000" rIns="36000" bIns="3600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54"/>
              </a:spcBef>
            </a:pPr>
            <a:r>
              <a:rPr sz="1100" b="1" dirty="0">
                <a:solidFill>
                  <a:srgbClr val="FFFFFF"/>
                </a:solidFill>
                <a:cs typeface="Calibri"/>
              </a:rPr>
              <a:t>Факты</a:t>
            </a:r>
            <a:endParaRPr sz="1100" dirty="0">
              <a:cs typeface="Calibri"/>
            </a:endParaRPr>
          </a:p>
        </p:txBody>
      </p:sp>
      <p:cxnSp>
        <p:nvCxnSpPr>
          <p:cNvPr id="68" name="Соединительная линия уступом 67">
            <a:extLst>
              <a:ext uri="{FF2B5EF4-FFF2-40B4-BE49-F238E27FC236}">
                <a16:creationId xmlns="" xmlns:a16="http://schemas.microsoft.com/office/drawing/2014/main" id="{4665A972-7E19-8144-AC55-FC72B8AD032C}"/>
              </a:ext>
            </a:extLst>
          </p:cNvPr>
          <p:cNvCxnSpPr>
            <a:cxnSpLocks/>
            <a:stCxn id="46" idx="3"/>
            <a:endCxn id="64" idx="1"/>
          </p:cNvCxnSpPr>
          <p:nvPr/>
        </p:nvCxnSpPr>
        <p:spPr>
          <a:xfrm flipV="1">
            <a:off x="8446168" y="2410773"/>
            <a:ext cx="770908" cy="1117787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оединительная линия уступом 68">
            <a:extLst>
              <a:ext uri="{FF2B5EF4-FFF2-40B4-BE49-F238E27FC236}">
                <a16:creationId xmlns="" xmlns:a16="http://schemas.microsoft.com/office/drawing/2014/main" id="{133D5EB7-B863-2349-A17A-D2C46493E591}"/>
              </a:ext>
            </a:extLst>
          </p:cNvPr>
          <p:cNvCxnSpPr>
            <a:cxnSpLocks/>
            <a:stCxn id="46" idx="3"/>
            <a:endCxn id="66" idx="1"/>
          </p:cNvCxnSpPr>
          <p:nvPr/>
        </p:nvCxnSpPr>
        <p:spPr>
          <a:xfrm>
            <a:off x="8446168" y="3528560"/>
            <a:ext cx="770908" cy="1135343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оединительная линия уступом 69">
            <a:extLst>
              <a:ext uri="{FF2B5EF4-FFF2-40B4-BE49-F238E27FC236}">
                <a16:creationId xmlns="" xmlns:a16="http://schemas.microsoft.com/office/drawing/2014/main" id="{D67963A0-E259-0B4D-AB36-7B9D745B463A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6347171" y="3528560"/>
            <a:ext cx="435120" cy="37619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Соединительная линия уступом 70">
            <a:extLst>
              <a:ext uri="{FF2B5EF4-FFF2-40B4-BE49-F238E27FC236}">
                <a16:creationId xmlns="" xmlns:a16="http://schemas.microsoft.com/office/drawing/2014/main" id="{45D0B1E6-DCCA-934F-8D71-7FAC96D0FFA5}"/>
              </a:ext>
            </a:extLst>
          </p:cNvPr>
          <p:cNvCxnSpPr>
            <a:cxnSpLocks/>
          </p:cNvCxnSpPr>
          <p:nvPr/>
        </p:nvCxnSpPr>
        <p:spPr>
          <a:xfrm flipV="1">
            <a:off x="8822028" y="3574280"/>
            <a:ext cx="390358" cy="0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BAC52E07-42C9-420A-8491-C0B011800D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01989" y="112417"/>
            <a:ext cx="1077524" cy="9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59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802A6DE2-A800-A7CE-9EA0-DFA722CB6948}"/>
              </a:ext>
            </a:extLst>
          </p:cNvPr>
          <p:cNvSpPr/>
          <p:nvPr/>
        </p:nvSpPr>
        <p:spPr>
          <a:xfrm>
            <a:off x="7002657" y="4140976"/>
            <a:ext cx="4914877" cy="1981343"/>
          </a:xfrm>
          <a:prstGeom prst="roundRect">
            <a:avLst/>
          </a:prstGeom>
          <a:noFill/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F6B0030-A7D3-757F-BE5E-661410B8DDD8}"/>
              </a:ext>
            </a:extLst>
          </p:cNvPr>
          <p:cNvSpPr txBox="1"/>
          <p:nvPr/>
        </p:nvSpPr>
        <p:spPr>
          <a:xfrm>
            <a:off x="7804854" y="4488236"/>
            <a:ext cx="3687141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altLang="zh-CN" sz="1600" dirty="0">
                <a:solidFill>
                  <a:srgbClr val="2E304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Снижение количества нарушений, ПДД и благоустройства: стоянка вторым рядом, на тротуаре, на газоне и т.п.</a:t>
            </a:r>
          </a:p>
          <a:p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="" xmlns:a16="http://schemas.microsoft.com/office/drawing/2014/main" id="{F6D20409-4094-702C-E7BA-DF74623F87A0}"/>
              </a:ext>
            </a:extLst>
          </p:cNvPr>
          <p:cNvSpPr/>
          <p:nvPr/>
        </p:nvSpPr>
        <p:spPr>
          <a:xfrm>
            <a:off x="6894302" y="1846742"/>
            <a:ext cx="5023232" cy="1461304"/>
          </a:xfrm>
          <a:prstGeom prst="roundRect">
            <a:avLst/>
          </a:prstGeom>
          <a:noFill/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458B318B-B844-CD00-C6EE-EBD37FD8B5C5}"/>
              </a:ext>
            </a:extLst>
          </p:cNvPr>
          <p:cNvSpPr/>
          <p:nvPr/>
        </p:nvSpPr>
        <p:spPr>
          <a:xfrm>
            <a:off x="350576" y="4140976"/>
            <a:ext cx="4914877" cy="1981343"/>
          </a:xfrm>
          <a:prstGeom prst="roundRect">
            <a:avLst/>
          </a:prstGeom>
          <a:noFill/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3F7ADA8B-E8EE-8A77-962F-7264AFBEE35E}"/>
              </a:ext>
            </a:extLst>
          </p:cNvPr>
          <p:cNvSpPr/>
          <p:nvPr/>
        </p:nvSpPr>
        <p:spPr>
          <a:xfrm>
            <a:off x="370389" y="1931184"/>
            <a:ext cx="4914877" cy="1461304"/>
          </a:xfrm>
          <a:prstGeom prst="roundRect">
            <a:avLst/>
          </a:prstGeom>
          <a:noFill/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016796" y="238924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sz="1400" dirty="0">
              <a:solidFill>
                <a:schemeClr val="bg1"/>
              </a:solidFill>
              <a:ea typeface="Times New Roman"/>
            </a:endParaRPr>
          </a:p>
        </p:txBody>
      </p:sp>
      <p:sp>
        <p:nvSpPr>
          <p:cNvPr id="2" name="Google Shape;241;p19">
            <a:extLst>
              <a:ext uri="{FF2B5EF4-FFF2-40B4-BE49-F238E27FC236}">
                <a16:creationId xmlns="" xmlns:a16="http://schemas.microsoft.com/office/drawing/2014/main" id="{92CDCB14-BF72-F818-0BBC-42A905B9875B}"/>
              </a:ext>
            </a:extLst>
          </p:cNvPr>
          <p:cNvSpPr txBox="1">
            <a:spLocks/>
          </p:cNvSpPr>
          <p:nvPr/>
        </p:nvSpPr>
        <p:spPr>
          <a:xfrm>
            <a:off x="251926" y="417880"/>
            <a:ext cx="7697755" cy="5231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chemeClr val="accent1"/>
              </a:buClr>
              <a:buSzPts val="2400"/>
            </a:pPr>
            <a:r>
              <a:rPr lang="ru-RU" sz="2400" b="1" dirty="0">
                <a:solidFill>
                  <a:srgbClr val="4F258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ЭФФЕКТЫ ВНЕДРЕНИЯ ПАК «ОСА»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3DC8C3D2-2B87-2D93-41A1-F3BB4DC64132}"/>
              </a:ext>
            </a:extLst>
          </p:cNvPr>
          <p:cNvSpPr/>
          <p:nvPr/>
        </p:nvSpPr>
        <p:spPr>
          <a:xfrm>
            <a:off x="4452530" y="2297627"/>
            <a:ext cx="3373808" cy="3373808"/>
          </a:xfrm>
          <a:prstGeom prst="ellipse">
            <a:avLst/>
          </a:prstGeom>
          <a:solidFill>
            <a:srgbClr val="4F258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25BD8FD-2427-1671-8810-5A8C7EF040DD}"/>
              </a:ext>
            </a:extLst>
          </p:cNvPr>
          <p:cNvSpPr txBox="1"/>
          <p:nvPr/>
        </p:nvSpPr>
        <p:spPr>
          <a:xfrm>
            <a:off x="730562" y="2136802"/>
            <a:ext cx="37280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0" dirty="0">
                <a:solidFill>
                  <a:srgbClr val="2E304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Снижение случаев взрослого и детского травматизма по причине нарушения правил дорожного движения</a:t>
            </a:r>
          </a:p>
          <a:p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2C7EE1D-85C9-B1DA-8B19-68C31E745037}"/>
              </a:ext>
            </a:extLst>
          </p:cNvPr>
          <p:cNvSpPr txBox="1"/>
          <p:nvPr/>
        </p:nvSpPr>
        <p:spPr>
          <a:xfrm>
            <a:off x="650494" y="4348863"/>
            <a:ext cx="3917116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altLang="zh-CN" sz="1600" dirty="0">
                <a:solidFill>
                  <a:srgbClr val="2E304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Повышение скорости реакции на аварийные события, нештатные ситуации и последствия стихии: открытые люки, упавшие деревья, брошенные вещи, крупные дорожные ямы и пр.</a:t>
            </a:r>
          </a:p>
          <a:p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8A4F1CD-9ECC-45A3-AE10-5CF1948DB59A}"/>
              </a:ext>
            </a:extLst>
          </p:cNvPr>
          <p:cNvSpPr txBox="1"/>
          <p:nvPr/>
        </p:nvSpPr>
        <p:spPr>
          <a:xfrm>
            <a:off x="7723672" y="2112597"/>
            <a:ext cx="3687141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altLang="zh-CN" sz="1600" dirty="0">
                <a:solidFill>
                  <a:srgbClr val="2E304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Повышение качества городской среды, безопасности и комфорта граждан</a:t>
            </a:r>
          </a:p>
          <a:p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C834FB3C-C983-232E-58B9-F91902B3D399}"/>
              </a:ext>
            </a:extLst>
          </p:cNvPr>
          <p:cNvSpPr/>
          <p:nvPr/>
        </p:nvSpPr>
        <p:spPr>
          <a:xfrm>
            <a:off x="175945" y="1320501"/>
            <a:ext cx="809625" cy="809625"/>
          </a:xfrm>
          <a:prstGeom prst="ellipse">
            <a:avLst/>
          </a:prstGeom>
          <a:solidFill>
            <a:schemeClr val="bg1"/>
          </a:solidFill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2626DBC-EEC9-44EE-C931-3C02AED81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041" y="1445381"/>
            <a:ext cx="489138" cy="506402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953146EB-8D20-0267-CCD4-0B05DA3392F3}"/>
              </a:ext>
            </a:extLst>
          </p:cNvPr>
          <p:cNvSpPr/>
          <p:nvPr/>
        </p:nvSpPr>
        <p:spPr>
          <a:xfrm>
            <a:off x="175946" y="3548084"/>
            <a:ext cx="809625" cy="809625"/>
          </a:xfrm>
          <a:prstGeom prst="ellipse">
            <a:avLst/>
          </a:prstGeom>
          <a:solidFill>
            <a:schemeClr val="bg1"/>
          </a:solidFill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10D1D47-2C5A-23A3-F430-EA515769E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928" y="3713486"/>
            <a:ext cx="539127" cy="466707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60C77D40-ED76-45CE-2B27-BC7952516C77}"/>
              </a:ext>
            </a:extLst>
          </p:cNvPr>
          <p:cNvSpPr/>
          <p:nvPr/>
        </p:nvSpPr>
        <p:spPr>
          <a:xfrm>
            <a:off x="11193998" y="1321380"/>
            <a:ext cx="809625" cy="809625"/>
          </a:xfrm>
          <a:prstGeom prst="ellipse">
            <a:avLst/>
          </a:prstGeom>
          <a:solidFill>
            <a:schemeClr val="bg1"/>
          </a:solidFill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BAD860B-6104-D153-628D-E40DE7325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38248" y="1490708"/>
            <a:ext cx="501764" cy="41574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AB38B149-FBE7-E0AB-AE51-2DB8325E951D}"/>
              </a:ext>
            </a:extLst>
          </p:cNvPr>
          <p:cNvSpPr/>
          <p:nvPr/>
        </p:nvSpPr>
        <p:spPr>
          <a:xfrm>
            <a:off x="11250531" y="3542026"/>
            <a:ext cx="809625" cy="809625"/>
          </a:xfrm>
          <a:prstGeom prst="ellipse">
            <a:avLst/>
          </a:prstGeom>
          <a:solidFill>
            <a:schemeClr val="bg1"/>
          </a:solidFill>
          <a:ln w="19050">
            <a:solidFill>
              <a:srgbClr val="2E3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AA9CF1E-401F-E235-503C-078A4092DD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92151" y="3769639"/>
            <a:ext cx="521224" cy="331688"/>
          </a:xfrm>
          <a:prstGeom prst="rect">
            <a:avLst/>
          </a:prstGeom>
        </p:spPr>
      </p:pic>
      <p:grpSp>
        <p:nvGrpSpPr>
          <p:cNvPr id="28" name="Google Shape;501;p32"/>
          <p:cNvGrpSpPr/>
          <p:nvPr/>
        </p:nvGrpSpPr>
        <p:grpSpPr>
          <a:xfrm>
            <a:off x="5349801" y="2607461"/>
            <a:ext cx="1580414" cy="2524186"/>
            <a:chOff x="7645863" y="2453219"/>
            <a:chExt cx="1481205" cy="2422334"/>
          </a:xfrm>
        </p:grpSpPr>
        <p:pic>
          <p:nvPicPr>
            <p:cNvPr id="32" name="Google Shape;502;p3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45863" y="2453219"/>
              <a:ext cx="1481205" cy="24223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503;p32"/>
            <p:cNvSpPr/>
            <p:nvPr/>
          </p:nvSpPr>
          <p:spPr>
            <a:xfrm>
              <a:off x="8263720" y="3496067"/>
              <a:ext cx="360528" cy="154709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BAC52E07-42C9-420A-8491-C0B011800D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01989" y="112417"/>
            <a:ext cx="1077524" cy="9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835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1106</Words>
  <Application>Microsoft Office PowerPoint</Application>
  <PresentationFormat>Широкоэкранный</PresentationFormat>
  <Paragraphs>137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Lato</vt:lpstr>
      <vt:lpstr>Trebuchet MS</vt:lpstr>
      <vt:lpstr>Open Sans Light</vt:lpstr>
      <vt:lpstr>Wingdings</vt:lpstr>
      <vt:lpstr>Arial</vt:lpstr>
      <vt:lpstr>Calibri</vt:lpstr>
      <vt:lpstr>Yu Gothic UI Light</vt:lpstr>
      <vt:lpstr>Times New Roman</vt:lpstr>
      <vt:lpstr>Calibri Light</vt:lpstr>
      <vt:lpstr>Тема Office</vt:lpstr>
      <vt:lpstr>КОМПЛЕКС ПРОГРАММНО-АППАРАТНЫЙ «ОСА»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 ПРОГРАММНО-АППАРАТНЫЙ «ХАМЕЛЕОН»</dc:title>
  <dc:creator>Даша Жиганова</dc:creator>
  <cp:lastModifiedBy>Кузнецова Татьяна Владимировна</cp:lastModifiedBy>
  <cp:revision>20</cp:revision>
  <dcterms:created xsi:type="dcterms:W3CDTF">2022-09-18T20:36:44Z</dcterms:created>
  <dcterms:modified xsi:type="dcterms:W3CDTF">2023-05-24T10:15:43Z</dcterms:modified>
</cp:coreProperties>
</file>