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5" r:id="rId6"/>
    <p:sldId id="266" r:id="rId7"/>
    <p:sldId id="269" r:id="rId8"/>
    <p:sldId id="270" r:id="rId9"/>
    <p:sldId id="273" r:id="rId10"/>
    <p:sldId id="272" r:id="rId11"/>
    <p:sldId id="274" r:id="rId12"/>
    <p:sldId id="27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CB5"/>
    <a:srgbClr val="337139"/>
    <a:srgbClr val="DEA82E"/>
    <a:srgbClr val="FFFFFF"/>
    <a:srgbClr val="266AB4"/>
    <a:srgbClr val="000000"/>
    <a:srgbClr val="1D751D"/>
    <a:srgbClr val="1E77C8"/>
    <a:srgbClr val="D5A829"/>
    <a:srgbClr val="25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CA43F-38E7-49AA-90D5-8B14B162155E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F0E84-7479-486A-A145-199871B4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0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517C-6B57-4D44-9C0E-462D466439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Прямоугольник 1042"/>
          <p:cNvSpPr/>
          <p:nvPr/>
        </p:nvSpPr>
        <p:spPr>
          <a:xfrm>
            <a:off x="0" y="3723878"/>
            <a:ext cx="9144000" cy="1419622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298" y="1419622"/>
            <a:ext cx="4822304" cy="196661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255CB5"/>
                </a:solidFill>
              </a:rPr>
              <a:t>СОЗДАНИЕ</a:t>
            </a:r>
            <a:r>
              <a:rPr lang="ru-RU" sz="2800" i="1" dirty="0" smtClean="0">
                <a:solidFill>
                  <a:srgbClr val="255CB5"/>
                </a:solidFill>
              </a:rPr>
              <a:t> </a:t>
            </a:r>
            <a:r>
              <a:rPr lang="ru-RU" sz="2800" b="1" cap="all" dirty="0" smtClean="0">
                <a:solidFill>
                  <a:srgbClr val="255CB5"/>
                </a:solidFill>
              </a:rPr>
              <a:t>ЭТНОКУЛЬТУРНОЙ </a:t>
            </a:r>
            <a:r>
              <a:rPr lang="ru-RU" sz="2800" b="1" cap="all" dirty="0">
                <a:solidFill>
                  <a:srgbClr val="255CB5"/>
                </a:solidFill>
              </a:rPr>
              <a:t>СИСТЕМЫ ОБРАЗОВАНИЯ </a:t>
            </a:r>
            <a:r>
              <a:rPr lang="ru-RU" sz="2800" b="1" cap="all" dirty="0" smtClean="0">
                <a:solidFill>
                  <a:srgbClr val="255CB5"/>
                </a:solidFill>
              </a:rPr>
              <a:t/>
            </a:r>
            <a:br>
              <a:rPr lang="ru-RU" sz="2800" b="1" cap="all" dirty="0" smtClean="0">
                <a:solidFill>
                  <a:srgbClr val="255CB5"/>
                </a:solidFill>
              </a:rPr>
            </a:br>
            <a:r>
              <a:rPr lang="ru-RU" sz="2800" b="1" cap="all" dirty="0" smtClean="0">
                <a:solidFill>
                  <a:srgbClr val="255CB5"/>
                </a:solidFill>
              </a:rPr>
              <a:t>В </a:t>
            </a:r>
            <a:r>
              <a:rPr lang="ru-RU" sz="2800" b="1" cap="all" dirty="0">
                <a:solidFill>
                  <a:srgbClr val="255CB5"/>
                </a:solidFill>
              </a:rPr>
              <a:t>МЕСТАХ ТРАДИЦИОННОГО ПРОЖИВАНИЯ </a:t>
            </a:r>
            <a:r>
              <a:rPr lang="ru-RU" sz="2800" b="1" cap="all" dirty="0" smtClean="0">
                <a:solidFill>
                  <a:srgbClr val="255CB5"/>
                </a:solidFill>
              </a:rPr>
              <a:t>КМНС</a:t>
            </a:r>
            <a:endParaRPr lang="ru-RU" sz="3200" dirty="0">
              <a:solidFill>
                <a:srgbClr val="255CB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503"/>
            <a:ext cx="651275" cy="594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6" y="398460"/>
            <a:ext cx="437206" cy="556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3973001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презентации: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Заместитель </a:t>
            </a:r>
            <a:r>
              <a:rPr lang="ru-RU" sz="1200" dirty="0" smtClean="0">
                <a:solidFill>
                  <a:schemeClr val="bg1"/>
                </a:solidFill>
              </a:rPr>
              <a:t>начальника отдела организации общего образования департамента </a:t>
            </a:r>
            <a:r>
              <a:rPr lang="ru-RU" sz="1200" dirty="0" smtClean="0">
                <a:solidFill>
                  <a:schemeClr val="bg1"/>
                </a:solidFill>
              </a:rPr>
              <a:t>образования   администрации Сургутского </a:t>
            </a:r>
            <a:r>
              <a:rPr lang="ru-RU" sz="1200" dirty="0">
                <a:solidFill>
                  <a:schemeClr val="bg1"/>
                </a:solidFill>
              </a:rPr>
              <a:t>района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Светлана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Ивановна </a:t>
            </a:r>
            <a:r>
              <a:rPr lang="ru-RU" sz="1200" dirty="0" smtClean="0">
                <a:solidFill>
                  <a:schemeClr val="bg1"/>
                </a:solidFill>
              </a:rPr>
              <a:t>Андрийченко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029" name="Группа 1028"/>
          <p:cNvGrpSpPr/>
          <p:nvPr/>
        </p:nvGrpSpPr>
        <p:grpSpPr>
          <a:xfrm rot="5400000">
            <a:off x="6300405" y="1275399"/>
            <a:ext cx="1417866" cy="2282379"/>
            <a:chOff x="6012152" y="1902907"/>
            <a:chExt cx="2603603" cy="4191102"/>
          </a:xfrm>
        </p:grpSpPr>
        <p:sp>
          <p:nvSpPr>
            <p:cNvPr id="150" name="Прямоугольник 149"/>
            <p:cNvSpPr/>
            <p:nvPr/>
          </p:nvSpPr>
          <p:spPr>
            <a:xfrm rot="8100000">
              <a:off x="8221225" y="329087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8100000">
              <a:off x="7469726" y="329087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 rot="8100000">
              <a:off x="7852288" y="2943583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/>
            <p:cNvSpPr/>
            <p:nvPr/>
          </p:nvSpPr>
          <p:spPr>
            <a:xfrm rot="8100000">
              <a:off x="7117087" y="2943583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 rot="8100000">
              <a:off x="8221225" y="2590210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 rot="8100000">
              <a:off x="7469726" y="2590210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8100000">
              <a:off x="6753851" y="2590212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8100000">
              <a:off x="6753853" y="329087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8100000">
              <a:off x="6012153" y="3290733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8100000">
              <a:off x="6381088" y="2943304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8100000">
              <a:off x="6012152" y="2590069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 rot="8100000">
              <a:off x="8221224" y="1902907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 rot="8100000">
              <a:off x="7852286" y="2242326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 rot="8100000">
              <a:off x="7117084" y="2242403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8100000">
              <a:off x="6381087" y="2242124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8100000">
              <a:off x="7469725" y="1902907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8100000">
              <a:off x="6753852" y="1902907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 rot="8100000">
              <a:off x="6022527" y="1902907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 rot="8100000">
              <a:off x="7469725" y="536822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/>
            <p:cNvSpPr/>
            <p:nvPr/>
          </p:nvSpPr>
          <p:spPr>
            <a:xfrm rot="8100000">
              <a:off x="7852287" y="5020938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 rot="8100000">
              <a:off x="7117086" y="5020938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 rot="8100000">
              <a:off x="8221224" y="4667565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 rot="8100000">
              <a:off x="7469725" y="4667565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 rot="8100000">
              <a:off x="6753851" y="4667567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8100000">
              <a:off x="6753852" y="536822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 rot="8100000">
              <a:off x="6381087" y="5020661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 rot="8100000">
              <a:off x="6012154" y="4667426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 rot="8100000">
              <a:off x="8221226" y="398026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rot="8100000">
              <a:off x="7852287" y="4319682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8100000">
              <a:off x="7117085" y="431975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 rot="8100000">
              <a:off x="6381088" y="4319480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rot="8100000">
              <a:off x="7469727" y="398026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rot="8100000">
              <a:off x="6753854" y="398026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rot="8100000">
              <a:off x="6022530" y="398026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 rot="8100000">
              <a:off x="7106986" y="3626831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8100000">
              <a:off x="6394333" y="3626832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8100000">
              <a:off x="7852289" y="3626832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8100000">
              <a:off x="7106993" y="5699479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1" name="Прямоугольник 1030"/>
          <p:cNvSpPr/>
          <p:nvPr/>
        </p:nvSpPr>
        <p:spPr>
          <a:xfrm>
            <a:off x="0" y="3723878"/>
            <a:ext cx="251520" cy="1419622"/>
          </a:xfrm>
          <a:prstGeom prst="rect">
            <a:avLst/>
          </a:prstGeom>
          <a:solidFill>
            <a:srgbClr val="D5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Прямоугольник 1033"/>
          <p:cNvSpPr/>
          <p:nvPr/>
        </p:nvSpPr>
        <p:spPr>
          <a:xfrm>
            <a:off x="2465025" y="376468"/>
            <a:ext cx="4304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100" dirty="0"/>
              <a:t>Ханты-Мансийский автономный округ – Югра</a:t>
            </a:r>
          </a:p>
          <a:p>
            <a:pPr>
              <a:spcBef>
                <a:spcPct val="0"/>
              </a:spcBef>
            </a:pPr>
            <a:r>
              <a:rPr lang="ru-RU" altLang="ru-RU" sz="1100" dirty="0"/>
              <a:t>Департамент </a:t>
            </a:r>
            <a:r>
              <a:rPr lang="ru-RU" altLang="ru-RU" sz="1100" dirty="0" smtClean="0"/>
              <a:t>образования администрации </a:t>
            </a:r>
            <a:r>
              <a:rPr lang="ru-RU" altLang="ru-RU" sz="1100" dirty="0"/>
              <a:t>Сургутского района</a:t>
            </a:r>
            <a:endParaRPr lang="ru-RU" sz="1100" dirty="0"/>
          </a:p>
        </p:txBody>
      </p:sp>
      <p:pic>
        <p:nvPicPr>
          <p:cNvPr id="203" name="Рисунок 2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1" y="4497195"/>
            <a:ext cx="1264101" cy="234795"/>
          </a:xfrm>
          <a:prstGeom prst="rect">
            <a:avLst/>
          </a:prstGeom>
        </p:spPr>
      </p:pic>
      <p:pic>
        <p:nvPicPr>
          <p:cNvPr id="1044" name="Рисунок 10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1" y="4019418"/>
            <a:ext cx="1473149" cy="3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2" y="0"/>
            <a:ext cx="2843806" cy="3733643"/>
          </a:xfrm>
          <a:prstGeom prst="rect">
            <a:avLst/>
          </a:prstGeom>
          <a:solidFill>
            <a:srgbClr val="337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 rot="10800000">
            <a:off x="3131840" y="801268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52" name="Прямоугольник 51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5449" y="1419622"/>
            <a:ext cx="2976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НАПРАВЛЕНИЯ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ОБРАЗОВАТЕЛЬНОГО РЕСУРСА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712677" y="757428"/>
            <a:ext cx="2645544" cy="56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Сохранение 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традиционного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образа </a:t>
            </a:r>
            <a:r>
              <a:rPr lang="ru-RU" sz="1600" dirty="0">
                <a:solidFill>
                  <a:schemeClr val="tx1"/>
                </a:solidFill>
              </a:rPr>
              <a:t>жизни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12677" y="2935753"/>
            <a:ext cx="2232475" cy="64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Языковая адаптация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12677" y="3867895"/>
            <a:ext cx="29884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Социализация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89223" y="2859782"/>
            <a:ext cx="2376264" cy="793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Ранняя 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профориентация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89223" y="699542"/>
            <a:ext cx="1688428" cy="68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Педагогическое просвещение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родителей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2677" y="1778265"/>
            <a:ext cx="2483169" cy="793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Сохранение обычаев, традиций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889223" y="1901781"/>
            <a:ext cx="2904611" cy="546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Дистанционное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онлайн </a:t>
            </a:r>
            <a:r>
              <a:rPr lang="ru-RU" sz="1600" dirty="0">
                <a:solidFill>
                  <a:schemeClr val="tx1"/>
                </a:solidFill>
              </a:rPr>
              <a:t>обучение</a:t>
            </a:r>
          </a:p>
        </p:txBody>
      </p:sp>
      <p:grpSp>
        <p:nvGrpSpPr>
          <p:cNvPr id="55" name="Группа 54"/>
          <p:cNvGrpSpPr/>
          <p:nvPr/>
        </p:nvGrpSpPr>
        <p:grpSpPr>
          <a:xfrm rot="10800000">
            <a:off x="3131841" y="1936513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56" name="Прямоугольник 55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 rot="10800000">
            <a:off x="3131841" y="3018030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60" name="Прямоугольник 59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 rot="10800000">
            <a:off x="3131841" y="4110987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64" name="Прямоугольник 63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10800000">
            <a:off x="6444208" y="801268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68" name="Прямоугольник 67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 rot="10800000">
            <a:off x="6444208" y="1936514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72" name="Прямоугольник 71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 rot="10800000">
            <a:off x="6444208" y="3018031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76" name="Прямоугольник 75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32662" y="3141595"/>
            <a:ext cx="1851992" cy="1992515"/>
            <a:chOff x="252164" y="3150985"/>
            <a:chExt cx="1851992" cy="1992515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52164" y="3742940"/>
              <a:ext cx="1851992" cy="140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 rot="8100000">
              <a:off x="1783986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 rot="8100000">
              <a:off x="128100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 rot="8100000">
              <a:off x="1537053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 rot="8100000">
              <a:off x="1044976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8100000">
              <a:off x="1783986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 rot="8100000">
              <a:off x="1281001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8100000">
              <a:off x="801860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 rot="8100000">
              <a:off x="80186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rot="8100000">
              <a:off x="305434" y="407986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8100000">
              <a:off x="552366" y="3847330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 rot="8100000">
              <a:off x="305434" y="361090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 rot="8100000">
              <a:off x="1783986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8100000">
              <a:off x="1537052" y="337816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 rot="8100000">
              <a:off x="1044975" y="337821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8100000">
              <a:off x="552366" y="337802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8100000">
              <a:off x="128100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 rot="8100000">
              <a:off x="80186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8100000">
              <a:off x="312379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 rot="8100000">
              <a:off x="1783986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8100000">
              <a:off x="1537052" y="47685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8100000">
              <a:off x="1044975" y="4768603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 rot="8100000">
              <a:off x="552366" y="47684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 rot="8100000">
              <a:off x="128100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 rot="8100000">
              <a:off x="80186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 rot="8100000">
              <a:off x="312379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8100000">
              <a:off x="1038214" y="4304821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 rot="8100000">
              <a:off x="561230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 rot="8100000">
              <a:off x="1537053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-248076" y="4024104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7139"/>
                </a:solidFill>
              </a:rPr>
              <a:t>СТОЙБИЩНАЯ </a:t>
            </a:r>
          </a:p>
          <a:p>
            <a:pPr algn="ctr"/>
            <a:r>
              <a:rPr lang="ru-RU" sz="2000" b="1" dirty="0" smtClean="0">
                <a:solidFill>
                  <a:srgbClr val="337139"/>
                </a:solidFill>
              </a:rPr>
              <a:t>ШКОЛА-САД</a:t>
            </a:r>
            <a:endParaRPr lang="ru-RU" sz="2000" b="1" dirty="0">
              <a:solidFill>
                <a:srgbClr val="337139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28218" y="4996651"/>
            <a:ext cx="1856436" cy="145912"/>
          </a:xfrm>
          <a:prstGeom prst="rect">
            <a:avLst/>
          </a:prstGeom>
          <a:solidFill>
            <a:srgbClr val="D5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-92546"/>
            <a:ext cx="9144000" cy="514350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64891"/>
            <a:ext cx="4392488" cy="77866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C0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Какие достигнуты результаты</a:t>
            </a:r>
            <a:endParaRPr lang="ru-RU" sz="1800" b="1" dirty="0">
              <a:solidFill>
                <a:srgbClr val="FFCC00"/>
              </a:solidFill>
              <a:latin typeface="Corbel" panose="020B0503020204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2586" y="879592"/>
            <a:ext cx="2232249" cy="2304196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067944" y="1275606"/>
            <a:ext cx="4824537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25995" y="666970"/>
            <a:ext cx="2088232" cy="7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Сформирована </a:t>
            </a:r>
            <a:r>
              <a:rPr lang="ru-RU" sz="1100" dirty="0"/>
              <a:t>положительная учебная мотивация.</a:t>
            </a:r>
          </a:p>
          <a:p>
            <a:pPr lvl="0"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71800" y="2787774"/>
            <a:ext cx="2520280" cy="98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Развитие</a:t>
            </a:r>
            <a:r>
              <a:rPr lang="en-US" sz="800" dirty="0"/>
              <a:t> </a:t>
            </a:r>
            <a:r>
              <a:rPr lang="en-US" sz="800" dirty="0" err="1"/>
              <a:t>любознательности</a:t>
            </a:r>
            <a:r>
              <a:rPr lang="en-US" sz="800" dirty="0"/>
              <a:t>, </a:t>
            </a:r>
            <a:r>
              <a:rPr lang="en-US" sz="800" dirty="0" err="1"/>
              <a:t>социально-коммуникативной</a:t>
            </a:r>
            <a:r>
              <a:rPr lang="en-US" sz="800" dirty="0"/>
              <a:t> </a:t>
            </a:r>
            <a:r>
              <a:rPr lang="en-US" sz="800" dirty="0" err="1"/>
              <a:t>активности</a:t>
            </a:r>
            <a:r>
              <a:rPr lang="en-US" sz="800" dirty="0"/>
              <a:t>, </a:t>
            </a:r>
            <a:r>
              <a:rPr lang="en-US" sz="800" dirty="0" err="1"/>
              <a:t>проявление</a:t>
            </a:r>
            <a:r>
              <a:rPr lang="en-US" sz="800" dirty="0"/>
              <a:t> </a:t>
            </a:r>
            <a:r>
              <a:rPr lang="en-US" sz="800" dirty="0" err="1"/>
              <a:t>интереса</a:t>
            </a:r>
            <a:r>
              <a:rPr lang="en-US" sz="800" dirty="0"/>
              <a:t> к </a:t>
            </a:r>
            <a:r>
              <a:rPr lang="en-US" sz="800" dirty="0" err="1"/>
              <a:t>новому</a:t>
            </a:r>
            <a:r>
              <a:rPr lang="en-US" sz="800" dirty="0"/>
              <a:t>, </a:t>
            </a:r>
            <a:r>
              <a:rPr lang="en-US" sz="800" dirty="0" err="1"/>
              <a:t>неизвестному</a:t>
            </a:r>
            <a:r>
              <a:rPr lang="en-US" sz="800" dirty="0"/>
              <a:t> в </a:t>
            </a:r>
            <a:r>
              <a:rPr lang="en-US" sz="800" dirty="0" err="1"/>
              <a:t>окружающем</a:t>
            </a:r>
            <a:r>
              <a:rPr lang="en-US" sz="800" dirty="0"/>
              <a:t> </a:t>
            </a:r>
            <a:r>
              <a:rPr lang="en-US" sz="800" dirty="0" err="1"/>
              <a:t>мире</a:t>
            </a:r>
            <a:r>
              <a:rPr lang="en-US" sz="800" dirty="0"/>
              <a:t> </a:t>
            </a:r>
            <a:r>
              <a:rPr lang="en-US" sz="800" dirty="0" err="1"/>
              <a:t>через</a:t>
            </a:r>
            <a:r>
              <a:rPr lang="en-US" sz="800" dirty="0"/>
              <a:t> </a:t>
            </a:r>
            <a:r>
              <a:rPr lang="en-US" sz="800" dirty="0" err="1"/>
              <a:t>постановку</a:t>
            </a:r>
            <a:r>
              <a:rPr lang="en-US" sz="800" dirty="0"/>
              <a:t> </a:t>
            </a:r>
            <a:r>
              <a:rPr lang="en-US" sz="800" dirty="0" err="1"/>
              <a:t>вопросов</a:t>
            </a:r>
            <a:r>
              <a:rPr lang="en-US" sz="800" dirty="0"/>
              <a:t> </a:t>
            </a:r>
            <a:r>
              <a:rPr lang="en-US" sz="800" dirty="0" err="1"/>
              <a:t>учителю</a:t>
            </a:r>
            <a:r>
              <a:rPr lang="en-US" sz="800" dirty="0"/>
              <a:t>, </a:t>
            </a:r>
            <a:r>
              <a:rPr lang="en-US" sz="800" dirty="0" err="1"/>
              <a:t>родителям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4860032" y="3435846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Формирование умения следовать инструкциям взрослых, что выражается                                             в планировании своих действий, направленных на</a:t>
            </a:r>
            <a:r>
              <a:rPr lang="en-US" sz="800" dirty="0"/>
              <a:t> </a:t>
            </a:r>
            <a:r>
              <a:rPr lang="ru-RU" sz="800" dirty="0"/>
              <a:t>достижение конкретной цели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6660232" y="2715766"/>
            <a:ext cx="23042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Овладение правилами поведения на</a:t>
            </a:r>
            <a:r>
              <a:rPr lang="en-US" sz="800" dirty="0"/>
              <a:t> </a:t>
            </a:r>
            <a:r>
              <a:rPr lang="ru-RU" sz="800" dirty="0"/>
              <a:t>улице (дорожные правила), в</a:t>
            </a:r>
            <a:r>
              <a:rPr lang="en-US" sz="800" dirty="0"/>
              <a:t> </a:t>
            </a:r>
            <a:r>
              <a:rPr lang="ru-RU" sz="800" dirty="0"/>
              <a:t>общественных местах (транспорте, магазине, поликлинике);</a:t>
            </a:r>
          </a:p>
        </p:txBody>
      </p:sp>
      <p:sp>
        <p:nvSpPr>
          <p:cNvPr id="17" name="Овал 16"/>
          <p:cNvSpPr/>
          <p:nvPr/>
        </p:nvSpPr>
        <p:spPr>
          <a:xfrm>
            <a:off x="6660232" y="699542"/>
            <a:ext cx="21385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Воспитанники</a:t>
            </a:r>
            <a:r>
              <a:rPr lang="en-US" sz="800" dirty="0"/>
              <a:t> </a:t>
            </a:r>
            <a:r>
              <a:rPr lang="en-US" sz="800" dirty="0" err="1"/>
              <a:t>принимают</a:t>
            </a:r>
            <a:r>
              <a:rPr lang="en-US" sz="800" dirty="0"/>
              <a:t> </a:t>
            </a:r>
            <a:r>
              <a:rPr lang="en-US" sz="800" dirty="0" err="1"/>
              <a:t>живое</a:t>
            </a:r>
            <a:r>
              <a:rPr lang="en-US" sz="800" dirty="0"/>
              <a:t>, </a:t>
            </a:r>
            <a:r>
              <a:rPr lang="en-US" sz="800" dirty="0" err="1"/>
              <a:t>заинтересованное</a:t>
            </a:r>
            <a:r>
              <a:rPr lang="en-US" sz="800" dirty="0"/>
              <a:t> </a:t>
            </a:r>
            <a:r>
              <a:rPr lang="en-US" sz="800" dirty="0" err="1"/>
              <a:t>участие</a:t>
            </a:r>
            <a:r>
              <a:rPr lang="en-US" sz="800" dirty="0"/>
              <a:t> в </a:t>
            </a:r>
            <a:r>
              <a:rPr lang="en-US" sz="800" dirty="0" err="1"/>
              <a:t>образовательном</a:t>
            </a:r>
            <a:r>
              <a:rPr lang="en-US" sz="800" dirty="0"/>
              <a:t> </a:t>
            </a:r>
            <a:r>
              <a:rPr lang="en-US" sz="800" dirty="0" err="1"/>
              <a:t>процессе</a:t>
            </a:r>
            <a:endParaRPr lang="ru-RU" sz="800" dirty="0"/>
          </a:p>
        </p:txBody>
      </p:sp>
      <p:sp>
        <p:nvSpPr>
          <p:cNvPr id="6" name="Овал 5"/>
          <p:cNvSpPr/>
          <p:nvPr/>
        </p:nvSpPr>
        <p:spPr>
          <a:xfrm>
            <a:off x="3707904" y="1563638"/>
            <a:ext cx="4392488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Систематизация первичных представлений о</a:t>
            </a:r>
            <a:r>
              <a:rPr lang="en-US" sz="800" dirty="0"/>
              <a:t> </a:t>
            </a:r>
            <a:r>
              <a:rPr lang="ru-RU" sz="800" dirty="0"/>
              <a:t>себе, семье, обществе, государстве, мире и</a:t>
            </a:r>
            <a:r>
              <a:rPr lang="en-US" sz="800" dirty="0"/>
              <a:t> </a:t>
            </a:r>
            <a:r>
              <a:rPr lang="ru-RU" sz="800" dirty="0"/>
              <a:t>природе, а также   представление о</a:t>
            </a:r>
            <a:r>
              <a:rPr lang="en-US" sz="800" dirty="0"/>
              <a:t> </a:t>
            </a:r>
            <a:r>
              <a:rPr lang="ru-RU" sz="800" dirty="0"/>
              <a:t>себе, собственной принадлежности и</a:t>
            </a:r>
            <a:r>
              <a:rPr lang="en-US" sz="800" dirty="0"/>
              <a:t> </a:t>
            </a:r>
            <a:r>
              <a:rPr lang="ru-RU" sz="800" dirty="0"/>
              <a:t>принадлежности других людей к</a:t>
            </a:r>
            <a:r>
              <a:rPr lang="en-US" sz="800" dirty="0"/>
              <a:t> </a:t>
            </a:r>
            <a:r>
              <a:rPr lang="ru-RU" sz="800" dirty="0"/>
              <a:t>определённому полу; о</a:t>
            </a:r>
            <a:r>
              <a:rPr lang="en-US" sz="800" dirty="0"/>
              <a:t> </a:t>
            </a:r>
            <a:r>
              <a:rPr lang="ru-RU" sz="800" dirty="0"/>
              <a:t>составе семьи, родственных отношениях и</a:t>
            </a:r>
            <a:r>
              <a:rPr lang="en-US" sz="800" dirty="0"/>
              <a:t> </a:t>
            </a:r>
            <a:r>
              <a:rPr lang="ru-RU" sz="800" dirty="0"/>
              <a:t>взаимосвязях, распределении семейных обязанностей, семейных традициях; об</a:t>
            </a:r>
            <a:r>
              <a:rPr lang="en-US" sz="800" dirty="0"/>
              <a:t> </a:t>
            </a:r>
            <a:r>
              <a:rPr lang="ru-RU" sz="800" dirty="0"/>
              <a:t>обществе, его культурных ценностях; о</a:t>
            </a:r>
            <a:r>
              <a:rPr lang="en-US" sz="800" dirty="0"/>
              <a:t> </a:t>
            </a:r>
            <a:r>
              <a:rPr lang="ru-RU" sz="800" dirty="0"/>
              <a:t>государстве и</a:t>
            </a:r>
            <a:r>
              <a:rPr lang="en-US" sz="800" dirty="0"/>
              <a:t> </a:t>
            </a:r>
            <a:r>
              <a:rPr lang="ru-RU" sz="800" dirty="0"/>
              <a:t>принадлежности к</a:t>
            </a:r>
            <a:r>
              <a:rPr lang="en-US" sz="800" dirty="0"/>
              <a:t> </a:t>
            </a:r>
            <a:r>
              <a:rPr lang="ru-RU" sz="800" dirty="0"/>
              <a:t>нему; о</a:t>
            </a:r>
            <a:r>
              <a:rPr lang="en-US" sz="800" dirty="0"/>
              <a:t> </a:t>
            </a:r>
            <a:r>
              <a:rPr lang="ru-RU" sz="800" dirty="0"/>
              <a:t>мире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9803"/>
          <a:stretch/>
        </p:blipFill>
        <p:spPr>
          <a:xfrm>
            <a:off x="111123" y="1225578"/>
            <a:ext cx="2517678" cy="2527319"/>
          </a:xfrm>
          <a:prstGeom prst="rect">
            <a:avLst/>
          </a:prstGeom>
        </p:spPr>
      </p:pic>
      <p:sp>
        <p:nvSpPr>
          <p:cNvPr id="8" name="Двойная стрелка вверх/вниз 7"/>
          <p:cNvSpPr/>
          <p:nvPr/>
        </p:nvSpPr>
        <p:spPr>
          <a:xfrm>
            <a:off x="3707904" y="1438520"/>
            <a:ext cx="144016" cy="4851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5940152" y="2858142"/>
            <a:ext cx="144016" cy="4851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3648962" y="2291764"/>
            <a:ext cx="144016" cy="4851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7970355" y="1635519"/>
            <a:ext cx="131458" cy="3316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7970355" y="2351709"/>
            <a:ext cx="108012" cy="3423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292080" y="987574"/>
            <a:ext cx="1296144" cy="1691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верх 27"/>
          <p:cNvSpPr/>
          <p:nvPr/>
        </p:nvSpPr>
        <p:spPr>
          <a:xfrm>
            <a:off x="7236296" y="3752897"/>
            <a:ext cx="734059" cy="3527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верх 28"/>
          <p:cNvSpPr/>
          <p:nvPr/>
        </p:nvSpPr>
        <p:spPr>
          <a:xfrm rot="5400000">
            <a:off x="4372417" y="3627712"/>
            <a:ext cx="327155" cy="64807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Прямоугольник 1042"/>
          <p:cNvSpPr/>
          <p:nvPr/>
        </p:nvSpPr>
        <p:spPr>
          <a:xfrm>
            <a:off x="0" y="3723878"/>
            <a:ext cx="9144000" cy="1419622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298" y="1419622"/>
            <a:ext cx="4822304" cy="196661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255CB5"/>
                </a:solidFill>
              </a:rPr>
              <a:t>СОЗДАНИЕ</a:t>
            </a:r>
            <a:r>
              <a:rPr lang="ru-RU" sz="2800" i="1" dirty="0" smtClean="0">
                <a:solidFill>
                  <a:srgbClr val="255CB5"/>
                </a:solidFill>
              </a:rPr>
              <a:t> </a:t>
            </a:r>
            <a:r>
              <a:rPr lang="ru-RU" sz="2800" b="1" cap="all" dirty="0" smtClean="0">
                <a:solidFill>
                  <a:srgbClr val="255CB5"/>
                </a:solidFill>
              </a:rPr>
              <a:t>ЭТНОКУЛЬТУРНОЙ </a:t>
            </a:r>
            <a:r>
              <a:rPr lang="ru-RU" sz="2800" b="1" cap="all" dirty="0">
                <a:solidFill>
                  <a:srgbClr val="255CB5"/>
                </a:solidFill>
              </a:rPr>
              <a:t>СИСТЕМЫ ОБРАЗОВАНИЯ </a:t>
            </a:r>
            <a:r>
              <a:rPr lang="ru-RU" sz="2800" b="1" cap="all" dirty="0" smtClean="0">
                <a:solidFill>
                  <a:srgbClr val="255CB5"/>
                </a:solidFill>
              </a:rPr>
              <a:t/>
            </a:r>
            <a:br>
              <a:rPr lang="ru-RU" sz="2800" b="1" cap="all" dirty="0" smtClean="0">
                <a:solidFill>
                  <a:srgbClr val="255CB5"/>
                </a:solidFill>
              </a:rPr>
            </a:br>
            <a:r>
              <a:rPr lang="ru-RU" sz="2800" b="1" cap="all" dirty="0" smtClean="0">
                <a:solidFill>
                  <a:srgbClr val="255CB5"/>
                </a:solidFill>
              </a:rPr>
              <a:t>В </a:t>
            </a:r>
            <a:r>
              <a:rPr lang="ru-RU" sz="2800" b="1" cap="all" dirty="0">
                <a:solidFill>
                  <a:srgbClr val="255CB5"/>
                </a:solidFill>
              </a:rPr>
              <a:t>МЕСТАХ ТРАДИЦИОННОГО ПРОЖИВАНИЯ </a:t>
            </a:r>
            <a:r>
              <a:rPr lang="ru-RU" sz="2800" b="1" cap="all" dirty="0" smtClean="0">
                <a:solidFill>
                  <a:srgbClr val="255CB5"/>
                </a:solidFill>
              </a:rPr>
              <a:t>КМНС</a:t>
            </a:r>
            <a:endParaRPr lang="ru-RU" sz="3200" dirty="0">
              <a:solidFill>
                <a:srgbClr val="255CB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503"/>
            <a:ext cx="651275" cy="594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6" y="398460"/>
            <a:ext cx="437206" cy="556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3973001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презентации: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Заместитель </a:t>
            </a:r>
            <a:r>
              <a:rPr lang="ru-RU" sz="1200" dirty="0" smtClean="0">
                <a:solidFill>
                  <a:schemeClr val="bg1"/>
                </a:solidFill>
              </a:rPr>
              <a:t>начальника отдела организации общего образования  </a:t>
            </a:r>
            <a:r>
              <a:rPr lang="ru-RU" sz="1200" dirty="0">
                <a:solidFill>
                  <a:schemeClr val="bg1"/>
                </a:solidFill>
              </a:rPr>
              <a:t>департамента </a:t>
            </a:r>
            <a:r>
              <a:rPr lang="ru-RU" sz="1200" dirty="0" smtClean="0">
                <a:solidFill>
                  <a:schemeClr val="bg1"/>
                </a:solidFill>
              </a:rPr>
              <a:t>образования   администрации Сургутского </a:t>
            </a:r>
            <a:r>
              <a:rPr lang="ru-RU" sz="1200" dirty="0">
                <a:solidFill>
                  <a:schemeClr val="bg1"/>
                </a:solidFill>
              </a:rPr>
              <a:t>района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Светлана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Ивановна </a:t>
            </a:r>
            <a:r>
              <a:rPr lang="ru-RU" sz="1200" dirty="0" smtClean="0">
                <a:solidFill>
                  <a:schemeClr val="bg1"/>
                </a:solidFill>
              </a:rPr>
              <a:t>Андрийченко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029" name="Группа 1028"/>
          <p:cNvGrpSpPr/>
          <p:nvPr/>
        </p:nvGrpSpPr>
        <p:grpSpPr>
          <a:xfrm rot="5400000">
            <a:off x="6300405" y="1275399"/>
            <a:ext cx="1417866" cy="2282379"/>
            <a:chOff x="6012152" y="1902907"/>
            <a:chExt cx="2603603" cy="4191102"/>
          </a:xfrm>
        </p:grpSpPr>
        <p:sp>
          <p:nvSpPr>
            <p:cNvPr id="150" name="Прямоугольник 149"/>
            <p:cNvSpPr/>
            <p:nvPr/>
          </p:nvSpPr>
          <p:spPr>
            <a:xfrm rot="8100000">
              <a:off x="8221225" y="329087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8100000">
              <a:off x="7469726" y="329087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 rot="8100000">
              <a:off x="7852288" y="2943583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/>
            <p:cNvSpPr/>
            <p:nvPr/>
          </p:nvSpPr>
          <p:spPr>
            <a:xfrm rot="8100000">
              <a:off x="7117087" y="2943583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 rot="8100000">
              <a:off x="8221225" y="2590210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 rot="8100000">
              <a:off x="7469726" y="2590210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8100000">
              <a:off x="6753851" y="2590212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8100000">
              <a:off x="6753853" y="329087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8100000">
              <a:off x="6012153" y="3290733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8100000">
              <a:off x="6381088" y="2943304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8100000">
              <a:off x="6012152" y="2590069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 rot="8100000">
              <a:off x="8221224" y="1902907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 rot="8100000">
              <a:off x="7852286" y="2242326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 rot="8100000">
              <a:off x="7117084" y="2242403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8100000">
              <a:off x="6381087" y="2242124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8100000">
              <a:off x="7469725" y="1902907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8100000">
              <a:off x="6753852" y="1902907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 rot="8100000">
              <a:off x="6022527" y="1902907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 rot="8100000">
              <a:off x="7469725" y="536822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/>
            <p:cNvSpPr/>
            <p:nvPr/>
          </p:nvSpPr>
          <p:spPr>
            <a:xfrm rot="8100000">
              <a:off x="7852287" y="5020938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 rot="8100000">
              <a:off x="7117086" y="5020938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 rot="8100000">
              <a:off x="8221224" y="4667565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 rot="8100000">
              <a:off x="7469725" y="4667565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 rot="8100000">
              <a:off x="6753851" y="4667567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8100000">
              <a:off x="6753852" y="536822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 rot="8100000">
              <a:off x="6381087" y="5020661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 rot="8100000">
              <a:off x="6012154" y="4667426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 rot="8100000">
              <a:off x="8221226" y="398026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rot="8100000">
              <a:off x="7852287" y="4319682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8100000">
              <a:off x="7117085" y="4319756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 rot="8100000">
              <a:off x="6381088" y="4319480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rot="8100000">
              <a:off x="7469727" y="398026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rot="8100000">
              <a:off x="6753854" y="3980261"/>
              <a:ext cx="394529" cy="394530"/>
            </a:xfrm>
            <a:prstGeom prst="rect">
              <a:avLst/>
            </a:prstGeom>
            <a:solidFill>
              <a:srgbClr val="255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rot="8100000">
              <a:off x="6022530" y="3980261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 rot="8100000">
              <a:off x="7106986" y="3626831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8100000">
              <a:off x="6394333" y="3626832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8100000">
              <a:off x="7852289" y="3626832"/>
              <a:ext cx="394529" cy="394530"/>
            </a:xfrm>
            <a:prstGeom prst="rect">
              <a:avLst/>
            </a:prstGeom>
            <a:solidFill>
              <a:srgbClr val="1D7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8100000">
              <a:off x="7106993" y="5699479"/>
              <a:ext cx="394529" cy="394530"/>
            </a:xfrm>
            <a:prstGeom prst="rect">
              <a:avLst/>
            </a:prstGeom>
            <a:solidFill>
              <a:srgbClr val="D5A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1" name="Прямоугольник 1030"/>
          <p:cNvSpPr/>
          <p:nvPr/>
        </p:nvSpPr>
        <p:spPr>
          <a:xfrm>
            <a:off x="0" y="3723878"/>
            <a:ext cx="251520" cy="1419622"/>
          </a:xfrm>
          <a:prstGeom prst="rect">
            <a:avLst/>
          </a:prstGeom>
          <a:solidFill>
            <a:srgbClr val="D5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Прямоугольник 1033"/>
          <p:cNvSpPr/>
          <p:nvPr/>
        </p:nvSpPr>
        <p:spPr>
          <a:xfrm>
            <a:off x="2465025" y="376468"/>
            <a:ext cx="4304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100" dirty="0"/>
              <a:t>Ханты-Мансийский автономный округ – Югра</a:t>
            </a:r>
          </a:p>
          <a:p>
            <a:pPr>
              <a:spcBef>
                <a:spcPct val="0"/>
              </a:spcBef>
            </a:pPr>
            <a:r>
              <a:rPr lang="ru-RU" altLang="ru-RU" sz="1100" dirty="0"/>
              <a:t>Департамент образования </a:t>
            </a:r>
            <a:r>
              <a:rPr lang="ru-RU" altLang="ru-RU" sz="1100" dirty="0" smtClean="0"/>
              <a:t> </a:t>
            </a:r>
            <a:endParaRPr lang="ru-RU" altLang="ru-RU" sz="1100" dirty="0" smtClean="0"/>
          </a:p>
          <a:p>
            <a:pPr>
              <a:spcBef>
                <a:spcPct val="0"/>
              </a:spcBef>
            </a:pPr>
            <a:r>
              <a:rPr lang="ru-RU" altLang="ru-RU" sz="1100" dirty="0" smtClean="0"/>
              <a:t>администрации </a:t>
            </a:r>
            <a:r>
              <a:rPr lang="ru-RU" altLang="ru-RU" sz="1100" dirty="0" err="1"/>
              <a:t>Сургутского</a:t>
            </a:r>
            <a:r>
              <a:rPr lang="ru-RU" altLang="ru-RU" sz="1100" dirty="0"/>
              <a:t> района</a:t>
            </a:r>
            <a:endParaRPr lang="ru-RU" sz="1100" dirty="0"/>
          </a:p>
        </p:txBody>
      </p:sp>
      <p:pic>
        <p:nvPicPr>
          <p:cNvPr id="203" name="Рисунок 2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1" y="4497195"/>
            <a:ext cx="1264101" cy="234795"/>
          </a:xfrm>
          <a:prstGeom prst="rect">
            <a:avLst/>
          </a:prstGeom>
        </p:spPr>
      </p:pic>
      <p:pic>
        <p:nvPicPr>
          <p:cNvPr id="1044" name="Рисунок 10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1" y="4019418"/>
            <a:ext cx="1473149" cy="3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" y="0"/>
            <a:ext cx="2769300" cy="5143500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55449" y="2283718"/>
            <a:ext cx="2616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ОО, ИМЕЮЩИЕ ИНТЕРНАТ, РАСПОЛОЖЕННЫЕ 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В МУНИЦИПАЛЬНЫХ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ОБРАЗОВАНИЯХ 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ХМАО - ЮГРЫ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10800000">
            <a:off x="2699792" y="451224"/>
            <a:ext cx="259350" cy="392334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99" name="Прямоугольник 98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5" name="Рисунок 1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grpSp>
        <p:nvGrpSpPr>
          <p:cNvPr id="167" name="Группа 166"/>
          <p:cNvGrpSpPr/>
          <p:nvPr/>
        </p:nvGrpSpPr>
        <p:grpSpPr>
          <a:xfrm rot="10800000">
            <a:off x="2699792" y="1099295"/>
            <a:ext cx="259350" cy="392334"/>
            <a:chOff x="4087509" y="425952"/>
            <a:chExt cx="399734" cy="604701"/>
          </a:xfrm>
          <a:solidFill>
            <a:srgbClr val="1D751D"/>
          </a:solidFill>
        </p:grpSpPr>
        <p:sp>
          <p:nvSpPr>
            <p:cNvPr id="168" name="Прямоугольник 167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1" name="Группа 170"/>
          <p:cNvGrpSpPr/>
          <p:nvPr/>
        </p:nvGrpSpPr>
        <p:grpSpPr>
          <a:xfrm rot="10800000">
            <a:off x="2699793" y="1779662"/>
            <a:ext cx="259350" cy="392334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72" name="Прямоугольник 171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/>
          <p:cNvGrpSpPr/>
          <p:nvPr/>
        </p:nvGrpSpPr>
        <p:grpSpPr>
          <a:xfrm rot="10800000">
            <a:off x="2699793" y="2499742"/>
            <a:ext cx="259350" cy="392334"/>
            <a:chOff x="4087509" y="425952"/>
            <a:chExt cx="399734" cy="604701"/>
          </a:xfrm>
          <a:solidFill>
            <a:srgbClr val="1D751D"/>
          </a:solidFill>
        </p:grpSpPr>
        <p:sp>
          <p:nvSpPr>
            <p:cNvPr id="176" name="Прямоугольник 175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 rot="10800000">
            <a:off x="2699793" y="3075806"/>
            <a:ext cx="259350" cy="392334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80" name="Прямоугольник 179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 rot="10800000">
            <a:off x="2699793" y="3756802"/>
            <a:ext cx="259350" cy="392334"/>
            <a:chOff x="4087509" y="425952"/>
            <a:chExt cx="399734" cy="604701"/>
          </a:xfrm>
          <a:solidFill>
            <a:srgbClr val="1D751D"/>
          </a:solidFill>
        </p:grpSpPr>
        <p:sp>
          <p:nvSpPr>
            <p:cNvPr id="184" name="Прямоугольник 183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7" name="Группа 186"/>
          <p:cNvGrpSpPr/>
          <p:nvPr/>
        </p:nvGrpSpPr>
        <p:grpSpPr>
          <a:xfrm rot="10800000">
            <a:off x="2699793" y="4382199"/>
            <a:ext cx="259350" cy="392334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88" name="Прямоугольник 187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03848" y="339502"/>
            <a:ext cx="3168352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 smtClean="0"/>
          </a:p>
          <a:p>
            <a:endParaRPr lang="ru-RU" sz="1050" dirty="0" smtClean="0"/>
          </a:p>
          <a:p>
            <a:r>
              <a:rPr lang="ru-RU" sz="1600" b="1" dirty="0" smtClean="0">
                <a:solidFill>
                  <a:srgbClr val="1E77C8"/>
                </a:solidFill>
              </a:rPr>
              <a:t>СУРГУТСКИЙ РАЙОН – 3 </a:t>
            </a:r>
          </a:p>
          <a:p>
            <a:r>
              <a:rPr lang="ru-RU" sz="1600" dirty="0" smtClean="0"/>
              <a:t>с</a:t>
            </a:r>
            <a:r>
              <a:rPr lang="ru-RU" sz="1600" dirty="0"/>
              <a:t>. Угут – сельское поселение </a:t>
            </a:r>
            <a:r>
              <a:rPr lang="ru-RU" sz="1600" dirty="0" smtClean="0"/>
              <a:t>Угут 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д</a:t>
            </a:r>
            <a:r>
              <a:rPr lang="ru-RU" sz="1600" dirty="0"/>
              <a:t>. </a:t>
            </a:r>
            <a:r>
              <a:rPr lang="ru-RU" sz="1600" dirty="0" err="1"/>
              <a:t>Русскинская</a:t>
            </a:r>
            <a:r>
              <a:rPr lang="ru-RU" sz="1600" dirty="0"/>
              <a:t> – сельское поселение </a:t>
            </a:r>
            <a:r>
              <a:rPr lang="ru-RU" sz="1600" dirty="0" err="1"/>
              <a:t>Русскинская</a:t>
            </a:r>
            <a:r>
              <a:rPr lang="ru-RU" sz="1600" dirty="0"/>
              <a:t>,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err="1" smtClean="0"/>
              <a:t>д.Лямина</a:t>
            </a:r>
            <a:r>
              <a:rPr lang="ru-RU" sz="1600" dirty="0" smtClean="0"/>
              <a:t> </a:t>
            </a:r>
            <a:r>
              <a:rPr lang="ru-RU" sz="1600" dirty="0"/>
              <a:t>– сельское поселение Лямина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sz="1050" dirty="0" smtClean="0"/>
          </a:p>
          <a:p>
            <a:endParaRPr lang="ru-RU" sz="1050" dirty="0"/>
          </a:p>
          <a:p>
            <a:endParaRPr lang="ru-RU" sz="1050" dirty="0" smtClean="0"/>
          </a:p>
          <a:p>
            <a:endParaRPr lang="ru-RU" sz="1050" dirty="0"/>
          </a:p>
          <a:p>
            <a:endParaRPr lang="ru-RU" sz="1050" dirty="0" smtClean="0"/>
          </a:p>
          <a:p>
            <a:endParaRPr lang="ru-RU" sz="1050" dirty="0"/>
          </a:p>
          <a:p>
            <a:endParaRPr lang="ru-RU" sz="1050" dirty="0" smtClean="0"/>
          </a:p>
          <a:p>
            <a:endParaRPr lang="ru-RU" sz="1050" dirty="0"/>
          </a:p>
          <a:p>
            <a:endParaRPr lang="ru-RU" sz="1050" dirty="0" smtClean="0"/>
          </a:p>
        </p:txBody>
      </p:sp>
      <p:pic>
        <p:nvPicPr>
          <p:cNvPr id="542" name="Рисунок 5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6" r="20625" b="17662"/>
          <a:stretch/>
        </p:blipFill>
        <p:spPr>
          <a:xfrm>
            <a:off x="6528394" y="0"/>
            <a:ext cx="26384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Группа 35"/>
          <p:cNvGrpSpPr/>
          <p:nvPr/>
        </p:nvGrpSpPr>
        <p:grpSpPr>
          <a:xfrm>
            <a:off x="285932" y="4539675"/>
            <a:ext cx="1742614" cy="724079"/>
            <a:chOff x="285932" y="4539675"/>
            <a:chExt cx="1742614" cy="724079"/>
          </a:xfrm>
        </p:grpSpPr>
        <p:sp>
          <p:nvSpPr>
            <p:cNvPr id="37" name="Прямоугольник 36"/>
            <p:cNvSpPr/>
            <p:nvPr/>
          </p:nvSpPr>
          <p:spPr>
            <a:xfrm rot="8100000">
              <a:off x="1764484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8100000">
              <a:off x="1261499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8100000">
              <a:off x="782358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8100000">
              <a:off x="285932" y="499959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8100000">
              <a:off x="1764484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8100000">
              <a:off x="1517550" y="47668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8100000">
              <a:off x="1025473" y="47669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8100000">
              <a:off x="532864" y="476671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8100000">
              <a:off x="126149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8100000">
              <a:off x="78235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8100000">
              <a:off x="292877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6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7" b="163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H="1">
            <a:off x="-32742" y="0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rgbClr val="255CB5">
                  <a:alpha val="96000"/>
                </a:srgbClr>
              </a:gs>
              <a:gs pos="63000">
                <a:srgbClr val="255CB5">
                  <a:alpha val="31000"/>
                </a:srgbClr>
              </a:gs>
              <a:gs pos="100000">
                <a:srgbClr val="266AB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449" y="1403940"/>
            <a:ext cx="4416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</a:rPr>
              <a:t>КОЛИЧЕСТВО ОБУЧАЮЩИХСЯ </a:t>
            </a:r>
            <a:endParaRPr lang="ru-RU" alt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chemeClr val="bg1"/>
                </a:solidFill>
              </a:rPr>
              <a:t>ИЗ </a:t>
            </a:r>
            <a:r>
              <a:rPr lang="ru-RU" altLang="ru-RU" sz="2800" b="1" dirty="0">
                <a:solidFill>
                  <a:schemeClr val="bg1"/>
                </a:solidFill>
              </a:rPr>
              <a:t>ЧИСЛА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КМНС </a:t>
            </a:r>
            <a:r>
              <a:rPr lang="ru-RU" altLang="ru-RU" sz="2800" b="1" dirty="0">
                <a:solidFill>
                  <a:schemeClr val="bg1"/>
                </a:solidFill>
              </a:rPr>
              <a:t>В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ОО, </a:t>
            </a:r>
            <a:r>
              <a:rPr lang="ru-RU" altLang="ru-RU" sz="2800" b="1" dirty="0">
                <a:solidFill>
                  <a:schemeClr val="bg1"/>
                </a:solidFill>
              </a:rPr>
              <a:t>ИМЕЮЩИХ ИНТЕРНАТ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3283686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err="1">
                <a:solidFill>
                  <a:schemeClr val="bg1"/>
                </a:solidFill>
              </a:rPr>
              <a:t>Сургутском</a:t>
            </a:r>
            <a:r>
              <a:rPr lang="ru-RU" sz="1600" dirty="0">
                <a:solidFill>
                  <a:schemeClr val="bg1"/>
                </a:solidFill>
              </a:rPr>
              <a:t> районе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3 общеобразовательные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организации, имеющие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интернат, в которых обучается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585 </a:t>
            </a:r>
            <a:r>
              <a:rPr lang="ru-RU" sz="1600" dirty="0">
                <a:solidFill>
                  <a:schemeClr val="bg1"/>
                </a:solidFill>
              </a:rPr>
              <a:t>детей (3,3 % от общего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числа </a:t>
            </a:r>
            <a:r>
              <a:rPr lang="ru-RU" sz="1600" dirty="0" smtClean="0">
                <a:solidFill>
                  <a:schemeClr val="bg1"/>
                </a:solidFill>
              </a:rPr>
              <a:t>обучающихся)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10" name="Группа 209"/>
          <p:cNvGrpSpPr/>
          <p:nvPr/>
        </p:nvGrpSpPr>
        <p:grpSpPr>
          <a:xfrm>
            <a:off x="6372200" y="3150985"/>
            <a:ext cx="1851992" cy="1992515"/>
            <a:chOff x="252164" y="3150985"/>
            <a:chExt cx="1851992" cy="199251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52164" y="3742940"/>
              <a:ext cx="1851992" cy="140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 rot="8100000">
              <a:off x="1783986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8100000">
              <a:off x="128100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/>
            <p:cNvSpPr/>
            <p:nvPr/>
          </p:nvSpPr>
          <p:spPr>
            <a:xfrm rot="8100000">
              <a:off x="1537053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 rot="8100000">
              <a:off x="1044976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 rot="8100000">
              <a:off x="1783986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 rot="8100000">
              <a:off x="1281001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rot="8100000">
              <a:off x="801860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8100000">
              <a:off x="80186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 rot="8100000">
              <a:off x="305434" y="407986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rot="8100000">
              <a:off x="552366" y="3847330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rot="8100000">
              <a:off x="305434" y="361090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rot="8100000">
              <a:off x="1783986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 rot="8100000">
              <a:off x="1537052" y="337816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8100000">
              <a:off x="1044975" y="337821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8100000">
              <a:off x="552366" y="337802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8100000">
              <a:off x="128100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 rot="8100000">
              <a:off x="80186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/>
            <p:cNvSpPr/>
            <p:nvPr/>
          </p:nvSpPr>
          <p:spPr>
            <a:xfrm rot="8100000">
              <a:off x="312379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8100000">
              <a:off x="1783986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 rot="8100000">
              <a:off x="1537052" y="47685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 rot="8100000">
              <a:off x="1044975" y="4768603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 rot="8100000">
              <a:off x="552366" y="47684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 rot="8100000">
              <a:off x="128100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рямоугольник 203"/>
            <p:cNvSpPr/>
            <p:nvPr/>
          </p:nvSpPr>
          <p:spPr>
            <a:xfrm rot="8100000">
              <a:off x="80186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 rot="8100000">
              <a:off x="312379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 rot="8100000">
              <a:off x="1038214" y="4304821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 rot="8100000">
              <a:off x="561230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рямоугольник 207"/>
            <p:cNvSpPr/>
            <p:nvPr/>
          </p:nvSpPr>
          <p:spPr>
            <a:xfrm rot="8100000">
              <a:off x="1537053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5891462" y="3768010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255CB5"/>
                </a:solidFill>
              </a:rPr>
              <a:t>585</a:t>
            </a:r>
            <a:r>
              <a:rPr lang="ru-RU" sz="1600" b="1" dirty="0">
                <a:solidFill>
                  <a:srgbClr val="255CB5"/>
                </a:solidFill>
              </a:rPr>
              <a:t> </a:t>
            </a:r>
            <a:endParaRPr lang="ru-RU" sz="1600" b="1" dirty="0" smtClean="0">
              <a:solidFill>
                <a:srgbClr val="255CB5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255CB5"/>
                </a:solidFill>
              </a:rPr>
              <a:t>ОБУЧАЮЩИХСЯ</a:t>
            </a:r>
            <a:r>
              <a:rPr lang="ru-RU" b="1" dirty="0" smtClean="0">
                <a:solidFill>
                  <a:srgbClr val="255CB5"/>
                </a:solidFill>
              </a:rPr>
              <a:t> </a:t>
            </a:r>
            <a:endParaRPr lang="ru-RU" b="1" dirty="0">
              <a:solidFill>
                <a:srgbClr val="255CB5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6367756" y="5006041"/>
            <a:ext cx="1856436" cy="145912"/>
          </a:xfrm>
          <a:prstGeom prst="rect">
            <a:avLst/>
          </a:prstGeom>
          <a:solidFill>
            <a:srgbClr val="D5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02" descr="C:\Users\KOSTYILEVANB\Documents\Костылева Н.Б\Об образовании КМНС в ХМАО\ПРЕЗЕНТАЦИИ\Фото для презентаций\dsc_02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t="7176" r="190" b="19573"/>
          <a:stretch/>
        </p:blipFill>
        <p:spPr bwMode="auto">
          <a:xfrm>
            <a:off x="-34959" y="0"/>
            <a:ext cx="9178958" cy="51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H="1">
            <a:off x="-15280" y="8453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rgbClr val="255CB5">
                  <a:alpha val="96000"/>
                </a:srgbClr>
              </a:gs>
              <a:gs pos="63000">
                <a:srgbClr val="255CB5">
                  <a:alpha val="31000"/>
                </a:srgbClr>
              </a:gs>
              <a:gs pos="100000">
                <a:srgbClr val="266AB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449" y="1464335"/>
            <a:ext cx="4761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ОБРАЗОВАТЕЛЬНЫЕ ОРГАНИЗАЦИИ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РЕАЛИЗУЮЩИЕ ПРОГРАММЫ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 ЭТНОКУЛЬТУРНЫМ КОМПОНЕНТОМ</a:t>
            </a:r>
          </a:p>
          <a:p>
            <a:pPr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7422" y="2772673"/>
            <a:ext cx="4040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МБОУ </a:t>
            </a:r>
            <a:r>
              <a:rPr lang="ru-RU" sz="1400" b="1" dirty="0">
                <a:solidFill>
                  <a:schemeClr val="bg1"/>
                </a:solidFill>
              </a:rPr>
              <a:t>«</a:t>
            </a:r>
            <a:r>
              <a:rPr lang="ru-RU" sz="1400" b="1" dirty="0" err="1">
                <a:solidFill>
                  <a:schemeClr val="bg1"/>
                </a:solidFill>
              </a:rPr>
              <a:t>Угутская</a:t>
            </a:r>
            <a:r>
              <a:rPr lang="ru-RU" sz="1400" b="1" dirty="0">
                <a:solidFill>
                  <a:schemeClr val="bg1"/>
                </a:solidFill>
              </a:rPr>
              <a:t> СОШ»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с филиалом «</a:t>
            </a:r>
            <a:r>
              <a:rPr lang="ru-RU" sz="1400" b="1" dirty="0" err="1" smtClean="0">
                <a:solidFill>
                  <a:schemeClr val="bg1"/>
                </a:solidFill>
              </a:rPr>
              <a:t>Каюковская</a:t>
            </a:r>
            <a:r>
              <a:rPr lang="ru-RU" sz="1400" b="1" dirty="0" smtClean="0">
                <a:solidFill>
                  <a:schemeClr val="bg1"/>
                </a:solidFill>
              </a:rPr>
              <a:t> НШ»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МБОУ </a:t>
            </a:r>
            <a:r>
              <a:rPr lang="ru-RU" sz="1400" b="1" dirty="0">
                <a:solidFill>
                  <a:schemeClr val="bg1"/>
                </a:solidFill>
              </a:rPr>
              <a:t>«</a:t>
            </a:r>
            <a:r>
              <a:rPr lang="ru-RU" sz="1400" b="1" dirty="0" err="1">
                <a:solidFill>
                  <a:schemeClr val="bg1"/>
                </a:solidFill>
              </a:rPr>
              <a:t>Ляминская</a:t>
            </a:r>
            <a:r>
              <a:rPr lang="ru-RU" sz="1400" b="1" dirty="0">
                <a:solidFill>
                  <a:schemeClr val="bg1"/>
                </a:solidFill>
              </a:rPr>
              <a:t> СОШ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МБОУ </a:t>
            </a:r>
            <a:r>
              <a:rPr lang="ru-RU" sz="1400" b="1" dirty="0">
                <a:solidFill>
                  <a:schemeClr val="bg1"/>
                </a:solidFill>
              </a:rPr>
              <a:t>«</a:t>
            </a:r>
            <a:r>
              <a:rPr lang="ru-RU" sz="1400" b="1" dirty="0" err="1">
                <a:solidFill>
                  <a:schemeClr val="bg1"/>
                </a:solidFill>
              </a:rPr>
              <a:t>Русскинская</a:t>
            </a:r>
            <a:r>
              <a:rPr lang="ru-RU" sz="1400" b="1" dirty="0">
                <a:solidFill>
                  <a:schemeClr val="bg1"/>
                </a:solidFill>
              </a:rPr>
              <a:t> СОШ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Филиал МБОУ </a:t>
            </a:r>
            <a:r>
              <a:rPr lang="ru-RU" sz="1400" b="1" dirty="0" err="1">
                <a:solidFill>
                  <a:schemeClr val="bg1"/>
                </a:solidFill>
              </a:rPr>
              <a:t>Нижнесортымская</a:t>
            </a:r>
            <a:r>
              <a:rPr lang="ru-RU" sz="1400" b="1" dirty="0">
                <a:solidFill>
                  <a:schemeClr val="bg1"/>
                </a:solidFill>
              </a:rPr>
              <a:t> СОШ»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</a:rPr>
              <a:t>Тром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– </a:t>
            </a:r>
            <a:r>
              <a:rPr lang="ru-RU" sz="1400" b="1" dirty="0" err="1">
                <a:solidFill>
                  <a:schemeClr val="bg1"/>
                </a:solidFill>
              </a:rPr>
              <a:t>Аганская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НШДС»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210" name="Группа 209"/>
          <p:cNvGrpSpPr/>
          <p:nvPr/>
        </p:nvGrpSpPr>
        <p:grpSpPr>
          <a:xfrm>
            <a:off x="6202042" y="3150985"/>
            <a:ext cx="1851992" cy="1992515"/>
            <a:chOff x="252164" y="3150985"/>
            <a:chExt cx="1851992" cy="199251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52164" y="3742940"/>
              <a:ext cx="1851992" cy="140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 rot="8100000">
              <a:off x="1783986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8100000">
              <a:off x="128100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/>
            <p:cNvSpPr/>
            <p:nvPr/>
          </p:nvSpPr>
          <p:spPr>
            <a:xfrm rot="8100000">
              <a:off x="1537053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 rot="8100000">
              <a:off x="1044976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 rot="8100000">
              <a:off x="1783986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 rot="8100000">
              <a:off x="1281001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rot="8100000">
              <a:off x="801860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8100000">
              <a:off x="80186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 rot="8100000">
              <a:off x="305434" y="407986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rot="8100000">
              <a:off x="552366" y="3847330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rot="8100000">
              <a:off x="305434" y="361090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rot="8100000">
              <a:off x="1783986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 rot="8100000">
              <a:off x="1537052" y="337816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8100000">
              <a:off x="1044975" y="337821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8100000">
              <a:off x="552366" y="337802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8100000">
              <a:off x="128100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 rot="8100000">
              <a:off x="80186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/>
            <p:cNvSpPr/>
            <p:nvPr/>
          </p:nvSpPr>
          <p:spPr>
            <a:xfrm rot="8100000">
              <a:off x="312379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8100000">
              <a:off x="1783986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 rot="8100000">
              <a:off x="1537052" y="47685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 rot="8100000">
              <a:off x="1044975" y="4768603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 rot="8100000">
              <a:off x="552366" y="47684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 rot="8100000">
              <a:off x="128100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рямоугольник 203"/>
            <p:cNvSpPr/>
            <p:nvPr/>
          </p:nvSpPr>
          <p:spPr>
            <a:xfrm rot="8100000">
              <a:off x="80186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 rot="8100000">
              <a:off x="312379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 rot="8100000">
              <a:off x="1038214" y="4304821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 rot="8100000">
              <a:off x="561230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рямоугольник 207"/>
            <p:cNvSpPr/>
            <p:nvPr/>
          </p:nvSpPr>
          <p:spPr>
            <a:xfrm rot="8100000">
              <a:off x="1537053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24910" y="3150985"/>
            <a:ext cx="1851992" cy="1992515"/>
            <a:chOff x="252164" y="3150985"/>
            <a:chExt cx="1851992" cy="199251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52164" y="3742940"/>
              <a:ext cx="1851992" cy="140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8100000">
              <a:off x="1783986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8100000">
              <a:off x="128100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 rot="8100000">
              <a:off x="1537053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8100000">
              <a:off x="1044976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8100000">
              <a:off x="1783986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8100000">
              <a:off x="1281001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8100000">
              <a:off x="801860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8100000">
              <a:off x="80186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8100000">
              <a:off x="305434" y="407986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8100000">
              <a:off x="552366" y="3847330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 rot="8100000">
              <a:off x="305434" y="361090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 rot="8100000">
              <a:off x="1783986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 rot="8100000">
              <a:off x="1537052" y="337816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 rot="8100000">
              <a:off x="1044975" y="337821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8100000">
              <a:off x="552366" y="337802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8100000">
              <a:off x="128100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8100000">
              <a:off x="80186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8100000">
              <a:off x="312379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 rot="8100000">
              <a:off x="1783986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 rot="8100000">
              <a:off x="1537052" y="47685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8100000">
              <a:off x="1044975" y="4768603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8100000">
              <a:off x="552366" y="47684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8100000">
              <a:off x="128100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8100000">
              <a:off x="80186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8100000">
              <a:off x="312379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8100000">
              <a:off x="1038214" y="4304821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8100000">
              <a:off x="561230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8100000">
              <a:off x="1537053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4189203" y="3768010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7139"/>
                </a:solidFill>
              </a:rPr>
              <a:t>585</a:t>
            </a:r>
            <a:r>
              <a:rPr lang="ru-RU" sz="1600" b="1" dirty="0">
                <a:solidFill>
                  <a:srgbClr val="337139"/>
                </a:solidFill>
              </a:rPr>
              <a:t> </a:t>
            </a:r>
            <a:endParaRPr lang="ru-RU" sz="1600" b="1" dirty="0" smtClean="0">
              <a:solidFill>
                <a:srgbClr val="337139"/>
              </a:solidFill>
            </a:endParaRPr>
          </a:p>
          <a:p>
            <a:pPr algn="ctr"/>
            <a:r>
              <a:rPr lang="ru-RU" altLang="ru-RU" sz="1200" b="1" dirty="0" smtClean="0">
                <a:solidFill>
                  <a:srgbClr val="337139"/>
                </a:solidFill>
              </a:rPr>
              <a:t>ОБУЧАЮЩИХСЯ</a:t>
            </a:r>
            <a:r>
              <a:rPr lang="ru-RU" sz="1600" b="1" dirty="0" smtClean="0">
                <a:solidFill>
                  <a:srgbClr val="337139"/>
                </a:solidFill>
              </a:rPr>
              <a:t> </a:t>
            </a:r>
            <a:endParaRPr lang="ru-RU" sz="1600" b="1" dirty="0">
              <a:solidFill>
                <a:srgbClr val="337139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20466" y="5006041"/>
            <a:ext cx="1727088" cy="154270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 rot="10800000">
            <a:off x="291079" y="2836502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74" name="Прямоугольник 73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 rot="10800000">
            <a:off x="291078" y="3394900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08" name="Прямоугольник 107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 rot="10800000">
            <a:off x="291079" y="3843447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12" name="Прямоугольник 111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 rot="10800000">
            <a:off x="291079" y="4349404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16" name="Прямоугольник 115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2" name="Прямоугольник 211"/>
          <p:cNvSpPr/>
          <p:nvPr/>
        </p:nvSpPr>
        <p:spPr>
          <a:xfrm>
            <a:off x="6447554" y="5006041"/>
            <a:ext cx="1606480" cy="145912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150261" y="3795886"/>
            <a:ext cx="2201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DEA82E"/>
                </a:solidFill>
              </a:rPr>
              <a:t>387 </a:t>
            </a:r>
            <a:endParaRPr lang="ru-RU" sz="4800" b="1" dirty="0" smtClean="0">
              <a:solidFill>
                <a:srgbClr val="DEA82E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DEA82E"/>
                </a:solidFill>
              </a:rPr>
              <a:t>ИЗУЧАЮТ РОДНОЙ </a:t>
            </a:r>
          </a:p>
          <a:p>
            <a:pPr algn="ctr"/>
            <a:r>
              <a:rPr lang="ru-RU" sz="1200" b="1" dirty="0" smtClean="0">
                <a:solidFill>
                  <a:srgbClr val="DEA82E"/>
                </a:solidFill>
              </a:rPr>
              <a:t>ЯЗЫК </a:t>
            </a:r>
            <a:endParaRPr lang="ru-RU" sz="1200" b="1" dirty="0">
              <a:solidFill>
                <a:srgbClr val="DEA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6" y="2077"/>
            <a:ext cx="3491878" cy="3733643"/>
          </a:xfrm>
          <a:prstGeom prst="rect">
            <a:avLst/>
          </a:prstGeom>
          <a:solidFill>
            <a:srgbClr val="337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449" y="1275606"/>
            <a:ext cx="3120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КОЛИЧЕСТВО </a:t>
            </a:r>
            <a:r>
              <a:rPr lang="ru-RU" b="1" dirty="0">
                <a:solidFill>
                  <a:schemeClr val="bg1"/>
                </a:solidFill>
              </a:rPr>
              <a:t>ТЕРРИТОРИЙ ТРАДИЦИОННОГО </a:t>
            </a:r>
            <a:r>
              <a:rPr lang="ru-RU" b="1" dirty="0" smtClean="0">
                <a:solidFill>
                  <a:schemeClr val="bg1"/>
                </a:solidFill>
              </a:rPr>
              <a:t>ПРИРОДОПОЛЬЗОВАНИЯ (ТТП/стойбищ) </a:t>
            </a:r>
            <a:r>
              <a:rPr lang="ru-RU" altLang="ru-RU" b="1" dirty="0" smtClean="0">
                <a:solidFill>
                  <a:schemeClr val="bg1"/>
                </a:solidFill>
              </a:rPr>
              <a:t>КМНС РЕГИОНАЛЬНОГО </a:t>
            </a:r>
            <a:r>
              <a:rPr lang="ru-RU" altLang="ru-RU" b="1" dirty="0">
                <a:solidFill>
                  <a:schemeClr val="bg1"/>
                </a:solidFill>
              </a:rPr>
              <a:t>ЗНАЧЕНИЯ В </a:t>
            </a:r>
            <a:r>
              <a:rPr lang="ru-RU" altLang="ru-RU" b="1" dirty="0" smtClean="0">
                <a:solidFill>
                  <a:schemeClr val="bg1"/>
                </a:solidFill>
              </a:rPr>
              <a:t>ХМАО – </a:t>
            </a:r>
            <a:r>
              <a:rPr lang="ru-RU" altLang="ru-RU" b="1" dirty="0">
                <a:solidFill>
                  <a:schemeClr val="bg1"/>
                </a:solidFill>
              </a:rPr>
              <a:t>ЮГРЕ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32662" y="3141595"/>
            <a:ext cx="1851992" cy="1992515"/>
            <a:chOff x="252164" y="3150985"/>
            <a:chExt cx="1851992" cy="199251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2164" y="3742940"/>
              <a:ext cx="1851992" cy="140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8100000">
              <a:off x="1783986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8100000">
              <a:off x="128100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8100000">
              <a:off x="1537053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8100000">
              <a:off x="1044976" y="38475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8100000">
              <a:off x="1783986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8100000">
              <a:off x="1281001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8100000">
              <a:off x="801860" y="36110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8100000">
              <a:off x="801861" y="4079959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8100000">
              <a:off x="305434" y="407986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8100000">
              <a:off x="552366" y="3847330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8100000">
              <a:off x="305434" y="361090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8100000">
              <a:off x="1783986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8100000">
              <a:off x="1537052" y="337816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8100000">
              <a:off x="1044975" y="337821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8100000">
              <a:off x="552366" y="337802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8100000">
              <a:off x="128100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8100000">
              <a:off x="801861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8100000">
              <a:off x="312379" y="315098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8100000">
              <a:off x="1783986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8100000">
              <a:off x="1537052" y="47685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8100000">
              <a:off x="1044975" y="4768603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8100000">
              <a:off x="552366" y="4768417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8100000">
              <a:off x="128100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8100000">
              <a:off x="801861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8100000">
              <a:off x="312379" y="454137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8100000">
              <a:off x="1038214" y="4304821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8100000">
              <a:off x="561230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8100000">
              <a:off x="1537053" y="430482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28218" y="4996651"/>
            <a:ext cx="1856436" cy="145912"/>
          </a:xfrm>
          <a:prstGeom prst="rect">
            <a:avLst/>
          </a:prstGeom>
          <a:solidFill>
            <a:srgbClr val="D5A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92080" y="195486"/>
            <a:ext cx="2146380" cy="836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107 ТТП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i="1" dirty="0" err="1" smtClean="0">
                <a:solidFill>
                  <a:schemeClr val="accent4">
                    <a:lumMod val="75000"/>
                  </a:schemeClr>
                </a:solidFill>
              </a:rPr>
              <a:t>Сургутский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 район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79" name="Группа 78"/>
          <p:cNvGrpSpPr/>
          <p:nvPr/>
        </p:nvGrpSpPr>
        <p:grpSpPr>
          <a:xfrm rot="10800000">
            <a:off x="6228184" y="1347614"/>
            <a:ext cx="315310" cy="476987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80" name="Прямоугольник 79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1928813" cy="2643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0"/>
            <a:ext cx="1800200" cy="26437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43200"/>
            <a:ext cx="4896544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" r="31793" b="31060"/>
          <a:stretch/>
        </p:blipFill>
        <p:spPr>
          <a:xfrm>
            <a:off x="6793929" y="0"/>
            <a:ext cx="235007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067154" cy="5143500"/>
          </a:xfrm>
          <a:prstGeom prst="rect">
            <a:avLst/>
          </a:prstGeom>
          <a:solidFill>
            <a:srgbClr val="DE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449" y="2787774"/>
            <a:ext cx="2616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ОБРАЗОВАТЕЛЬНАЯ СЕТЬ СТОЙБИЩНЫХ ГРУПП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1275606"/>
            <a:ext cx="31683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EA82E"/>
                </a:solidFill>
              </a:rPr>
              <a:t>«</a:t>
            </a:r>
            <a:r>
              <a:rPr lang="ru-RU" b="1" dirty="0" err="1">
                <a:solidFill>
                  <a:srgbClr val="DEA82E"/>
                </a:solidFill>
              </a:rPr>
              <a:t>Вонт</a:t>
            </a:r>
            <a:r>
              <a:rPr lang="ru-RU" b="1" dirty="0">
                <a:solidFill>
                  <a:srgbClr val="DEA82E"/>
                </a:solidFill>
              </a:rPr>
              <a:t> школа» </a:t>
            </a:r>
            <a:endParaRPr lang="ru-RU" b="1" dirty="0" smtClean="0">
              <a:solidFill>
                <a:srgbClr val="DEA82E"/>
              </a:solidFill>
            </a:endParaRPr>
          </a:p>
          <a:p>
            <a:r>
              <a:rPr lang="ru-RU" sz="1200" dirty="0" smtClean="0"/>
              <a:t>(«</a:t>
            </a:r>
            <a:r>
              <a:rPr lang="ru-RU" sz="1200" dirty="0"/>
              <a:t>Лесная школа») </a:t>
            </a:r>
            <a:endParaRPr lang="ru-RU" sz="1200" dirty="0" smtClean="0"/>
          </a:p>
          <a:p>
            <a:r>
              <a:rPr lang="ru-RU" sz="1200" dirty="0" smtClean="0"/>
              <a:t>Филиал МБОУ </a:t>
            </a:r>
            <a:r>
              <a:rPr lang="ru-RU" sz="1200" dirty="0"/>
              <a:t>«</a:t>
            </a:r>
            <a:r>
              <a:rPr lang="ru-RU" sz="1200" dirty="0" err="1"/>
              <a:t>Нижнесортымская</a:t>
            </a:r>
            <a:r>
              <a:rPr lang="ru-RU" sz="1200" dirty="0"/>
              <a:t> СОШ» МБДОУ </a:t>
            </a:r>
            <a:r>
              <a:rPr lang="ru-RU" sz="1200" dirty="0" smtClean="0"/>
              <a:t>детский </a:t>
            </a:r>
            <a:r>
              <a:rPr lang="ru-RU" sz="1200" dirty="0"/>
              <a:t>сад «Рябинка» </a:t>
            </a:r>
            <a:endParaRPr lang="ru-RU" sz="1200" dirty="0" smtClean="0"/>
          </a:p>
          <a:p>
            <a:r>
              <a:rPr lang="ru-RU" sz="1200" dirty="0" smtClean="0"/>
              <a:t>д</a:t>
            </a:r>
            <a:r>
              <a:rPr lang="ru-RU" sz="1200" dirty="0"/>
              <a:t>. </a:t>
            </a:r>
            <a:r>
              <a:rPr lang="ru-RU" sz="1200" dirty="0" err="1" smtClean="0"/>
              <a:t>Русскинская</a:t>
            </a:r>
            <a:endParaRPr lang="ru-RU" sz="1200" dirty="0"/>
          </a:p>
          <a:p>
            <a:endParaRPr lang="ru-RU" sz="1400" dirty="0"/>
          </a:p>
          <a:p>
            <a:r>
              <a:rPr lang="ru-RU" b="1" dirty="0" smtClean="0">
                <a:solidFill>
                  <a:srgbClr val="DEA82E"/>
                </a:solidFill>
              </a:rPr>
              <a:t>«</a:t>
            </a:r>
            <a:r>
              <a:rPr lang="ru-RU" b="1" dirty="0" err="1">
                <a:solidFill>
                  <a:srgbClr val="DEA82E"/>
                </a:solidFill>
              </a:rPr>
              <a:t>Ньэврэм</a:t>
            </a:r>
            <a:r>
              <a:rPr lang="ru-RU" b="1" dirty="0">
                <a:solidFill>
                  <a:srgbClr val="DEA82E"/>
                </a:solidFill>
              </a:rPr>
              <a:t> </a:t>
            </a:r>
            <a:r>
              <a:rPr lang="ru-RU" b="1" dirty="0" err="1">
                <a:solidFill>
                  <a:srgbClr val="DEA82E"/>
                </a:solidFill>
              </a:rPr>
              <a:t>моньчь</a:t>
            </a:r>
            <a:r>
              <a:rPr lang="ru-RU" b="1" dirty="0">
                <a:solidFill>
                  <a:srgbClr val="DEA82E"/>
                </a:solidFill>
              </a:rPr>
              <a:t>» </a:t>
            </a:r>
            <a:endParaRPr lang="ru-RU" b="1" dirty="0" smtClean="0">
              <a:solidFill>
                <a:srgbClr val="DEA82E"/>
              </a:solidFill>
            </a:endParaRPr>
          </a:p>
          <a:p>
            <a:r>
              <a:rPr lang="ru-RU" sz="1200" dirty="0" smtClean="0"/>
              <a:t>(«</a:t>
            </a:r>
            <a:r>
              <a:rPr lang="ru-RU" sz="1200" dirty="0"/>
              <a:t>Детская сказка») </a:t>
            </a:r>
            <a:endParaRPr lang="ru-RU" sz="1200" dirty="0" smtClean="0"/>
          </a:p>
          <a:p>
            <a:r>
              <a:rPr lang="ru-RU" sz="1200" dirty="0" smtClean="0"/>
              <a:t>МБДОУ детский </a:t>
            </a:r>
            <a:r>
              <a:rPr lang="ru-RU" sz="1200" dirty="0"/>
              <a:t>сад «Город детства</a:t>
            </a:r>
            <a:r>
              <a:rPr lang="ru-RU" sz="1200" dirty="0" smtClean="0"/>
              <a:t>»</a:t>
            </a:r>
            <a:endParaRPr lang="ru-RU" sz="1200" dirty="0"/>
          </a:p>
          <a:p>
            <a:endParaRPr lang="ru-RU" sz="1400" dirty="0"/>
          </a:p>
          <a:p>
            <a:r>
              <a:rPr lang="ru-RU" b="1" dirty="0" smtClean="0">
                <a:solidFill>
                  <a:srgbClr val="DEA82E"/>
                </a:solidFill>
              </a:rPr>
              <a:t>«</a:t>
            </a:r>
            <a:r>
              <a:rPr lang="ru-RU" b="1" dirty="0">
                <a:solidFill>
                  <a:srgbClr val="DEA82E"/>
                </a:solidFill>
              </a:rPr>
              <a:t>Ай </a:t>
            </a:r>
            <a:r>
              <a:rPr lang="ru-RU" b="1" dirty="0" err="1">
                <a:solidFill>
                  <a:srgbClr val="DEA82E"/>
                </a:solidFill>
              </a:rPr>
              <a:t>пупэли</a:t>
            </a:r>
            <a:r>
              <a:rPr lang="ru-RU" b="1" dirty="0">
                <a:solidFill>
                  <a:srgbClr val="DEA82E"/>
                </a:solidFill>
              </a:rPr>
              <a:t>» </a:t>
            </a:r>
            <a:endParaRPr lang="ru-RU" b="1" dirty="0" smtClean="0">
              <a:solidFill>
                <a:srgbClr val="DEA82E"/>
              </a:solidFill>
            </a:endParaRPr>
          </a:p>
          <a:p>
            <a:r>
              <a:rPr lang="ru-RU" sz="1200" dirty="0" smtClean="0"/>
              <a:t>(«</a:t>
            </a:r>
            <a:r>
              <a:rPr lang="ru-RU" sz="1200" dirty="0"/>
              <a:t>Медвежонок») </a:t>
            </a:r>
            <a:endParaRPr lang="ru-RU" sz="1200" dirty="0" smtClean="0"/>
          </a:p>
          <a:p>
            <a:r>
              <a:rPr lang="ru-RU" sz="1200" dirty="0" smtClean="0"/>
              <a:t>МБДОУ детский </a:t>
            </a:r>
            <a:r>
              <a:rPr lang="ru-RU" sz="1200" dirty="0"/>
              <a:t>сад «Медвежонок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2950457" y="1635646"/>
            <a:ext cx="434239" cy="656898"/>
            <a:chOff x="4087509" y="425952"/>
            <a:chExt cx="399734" cy="604701"/>
          </a:xfrm>
          <a:solidFill>
            <a:srgbClr val="337139"/>
          </a:solidFill>
        </p:grpSpPr>
        <p:sp>
          <p:nvSpPr>
            <p:cNvPr id="11" name="Прямоугольник 10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2950457" y="2571750"/>
            <a:ext cx="434239" cy="656898"/>
            <a:chOff x="4087509" y="425952"/>
            <a:chExt cx="399734" cy="604701"/>
          </a:xfrm>
          <a:solidFill>
            <a:srgbClr val="337139"/>
          </a:solidFill>
        </p:grpSpPr>
        <p:sp>
          <p:nvSpPr>
            <p:cNvPr id="15" name="Прямоугольник 14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10800000">
            <a:off x="2950457" y="3451719"/>
            <a:ext cx="434239" cy="656898"/>
            <a:chOff x="4087509" y="425952"/>
            <a:chExt cx="399734" cy="604701"/>
          </a:xfrm>
          <a:solidFill>
            <a:srgbClr val="337139"/>
          </a:solidFill>
        </p:grpSpPr>
        <p:sp>
          <p:nvSpPr>
            <p:cNvPr id="19" name="Прямоугольник 18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5932" y="4539675"/>
            <a:ext cx="1742614" cy="724079"/>
            <a:chOff x="285932" y="4539675"/>
            <a:chExt cx="1742614" cy="724079"/>
          </a:xfrm>
        </p:grpSpPr>
        <p:sp>
          <p:nvSpPr>
            <p:cNvPr id="23" name="Прямоугольник 22"/>
            <p:cNvSpPr/>
            <p:nvPr/>
          </p:nvSpPr>
          <p:spPr>
            <a:xfrm rot="8100000">
              <a:off x="1764484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8100000">
              <a:off x="1261499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8100000">
              <a:off x="782358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8100000">
              <a:off x="285932" y="499959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8100000">
              <a:off x="1764484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8100000">
              <a:off x="1517550" y="47668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8100000">
              <a:off x="1025473" y="47669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8100000">
              <a:off x="532864" y="476671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8100000">
              <a:off x="126149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8100000">
              <a:off x="78235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8100000">
              <a:off x="292877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0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7" b="16395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rgbClr val="255CB5">
                  <a:alpha val="96000"/>
                </a:srgbClr>
              </a:gs>
              <a:gs pos="63000">
                <a:srgbClr val="255CB5">
                  <a:alpha val="31000"/>
                </a:srgbClr>
              </a:gs>
              <a:gs pos="100000">
                <a:srgbClr val="266AB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449" y="1650162"/>
            <a:ext cx="441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4 ГРУППЫ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КРАТКОВРЕМЕННОГО ПРЕБЫВАНИЯ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329183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Функционируют ежедневно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не более 3 часов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Образовательную деятельность осуществляют </a:t>
            </a:r>
            <a:r>
              <a:rPr lang="ru-RU" sz="1600" dirty="0" smtClean="0">
                <a:solidFill>
                  <a:schemeClr val="bg1"/>
                </a:solidFill>
              </a:rPr>
              <a:t>5 </a:t>
            </a:r>
            <a:r>
              <a:rPr lang="ru-RU" sz="1600" dirty="0">
                <a:solidFill>
                  <a:schemeClr val="bg1"/>
                </a:solidFill>
              </a:rPr>
              <a:t>педагогов, из которых 3 являются носителями родного языка (ханты)</a:t>
            </a:r>
          </a:p>
        </p:txBody>
      </p:sp>
      <p:grpSp>
        <p:nvGrpSpPr>
          <p:cNvPr id="40" name="Группа 39"/>
          <p:cNvGrpSpPr/>
          <p:nvPr/>
        </p:nvGrpSpPr>
        <p:grpSpPr>
          <a:xfrm rot="10800000">
            <a:off x="277690" y="3435846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41" name="Прямоугольник 40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0800000">
            <a:off x="277691" y="4299942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45" name="Прямоугольник 44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21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4751512" cy="5143500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448" y="1491630"/>
            <a:ext cx="470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МЕРОПРИЯТИЯ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ДЛЯ ДЕТЕЙ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669887"/>
            <a:ext cx="2088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Выезд педагогов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>
                <a:solidFill>
                  <a:schemeClr val="bg1"/>
                </a:solidFill>
              </a:rPr>
              <a:t>стойбище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Подключение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онлайн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Очное присутствие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детей </a:t>
            </a:r>
            <a:r>
              <a:rPr lang="ru-RU" sz="1600" dirty="0">
                <a:solidFill>
                  <a:schemeClr val="bg1"/>
                </a:solidFill>
              </a:rPr>
              <a:t>в ДОУ</a:t>
            </a:r>
          </a:p>
        </p:txBody>
      </p:sp>
      <p:grpSp>
        <p:nvGrpSpPr>
          <p:cNvPr id="40" name="Группа 39"/>
          <p:cNvGrpSpPr/>
          <p:nvPr/>
        </p:nvGrpSpPr>
        <p:grpSpPr>
          <a:xfrm rot="10800000">
            <a:off x="326275" y="2825179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41" name="Прямоугольник 40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0800000">
            <a:off x="326276" y="3545259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45" name="Прямоугольник 44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800000">
            <a:off x="326275" y="4265339"/>
            <a:ext cx="213276" cy="322635"/>
            <a:chOff x="4087509" y="425952"/>
            <a:chExt cx="399734" cy="604701"/>
          </a:xfrm>
          <a:solidFill>
            <a:srgbClr val="DEA82E"/>
          </a:solidFill>
        </p:grpSpPr>
        <p:sp>
          <p:nvSpPr>
            <p:cNvPr id="17" name="Прямоугольник 16"/>
            <p:cNvSpPr/>
            <p:nvPr/>
          </p:nvSpPr>
          <p:spPr>
            <a:xfrm rot="13500000">
              <a:off x="4087509" y="623760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3500000">
              <a:off x="4272391" y="815801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3500000">
              <a:off x="4272391" y="425952"/>
              <a:ext cx="214852" cy="21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14" y="0"/>
            <a:ext cx="6825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ашивка 35"/>
          <p:cNvSpPr/>
          <p:nvPr/>
        </p:nvSpPr>
        <p:spPr>
          <a:xfrm rot="16200000">
            <a:off x="7260151" y="2324169"/>
            <a:ext cx="639726" cy="639726"/>
          </a:xfrm>
          <a:prstGeom prst="chevron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6200000">
            <a:off x="3810706" y="1315111"/>
            <a:ext cx="639726" cy="639726"/>
          </a:xfrm>
          <a:prstGeom prst="chevron">
            <a:avLst/>
          </a:prstGeom>
          <a:solidFill>
            <a:srgbClr val="DE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775499" y="3331976"/>
            <a:ext cx="1609030" cy="1194811"/>
          </a:xfrm>
          <a:prstGeom prst="triangle">
            <a:avLst>
              <a:gd name="adj" fmla="val 50000"/>
            </a:avLst>
          </a:prstGeom>
          <a:solidFill>
            <a:srgbClr val="DEA8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Цифровой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ключ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0"/>
            <a:ext cx="2591908" cy="5143500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449" y="2787774"/>
            <a:ext cx="261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МОБИЛЬНАЯ ЭЛЕКТРОННАЯ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ШКОЛА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339503"/>
            <a:ext cx="651275" cy="59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8" y="398460"/>
            <a:ext cx="437206" cy="55617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85932" y="4539675"/>
            <a:ext cx="1742614" cy="724079"/>
            <a:chOff x="285932" y="4539675"/>
            <a:chExt cx="1742614" cy="724079"/>
          </a:xfrm>
        </p:grpSpPr>
        <p:sp>
          <p:nvSpPr>
            <p:cNvPr id="19" name="Прямоугольник 18"/>
            <p:cNvSpPr/>
            <p:nvPr/>
          </p:nvSpPr>
          <p:spPr>
            <a:xfrm rot="8100000">
              <a:off x="1764484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8100000">
              <a:off x="1261499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8100000">
              <a:off x="782358" y="499969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8100000">
              <a:off x="285932" y="4999598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8100000">
              <a:off x="1764484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8100000">
              <a:off x="1517550" y="476685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8100000">
              <a:off x="1025473" y="4766902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8100000">
              <a:off x="532864" y="4766716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8100000">
              <a:off x="126149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8100000">
              <a:off x="782359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8100000">
              <a:off x="292877" y="4539675"/>
              <a:ext cx="264062" cy="264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AutoShape 20"/>
          <p:cNvSpPr>
            <a:spLocks noChangeArrowheads="1"/>
          </p:cNvSpPr>
          <p:nvPr/>
        </p:nvSpPr>
        <p:spPr bwMode="auto">
          <a:xfrm rot="19727818">
            <a:off x="5216967" y="2426201"/>
            <a:ext cx="1318301" cy="404548"/>
          </a:xfrm>
          <a:prstGeom prst="leftRightArrow">
            <a:avLst>
              <a:gd name="adj1" fmla="val 50000"/>
              <a:gd name="adj2" fmla="val 61863"/>
            </a:avLst>
          </a:prstGeom>
          <a:solidFill>
            <a:srgbClr val="255C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Учитель - </a:t>
            </a:r>
            <a:r>
              <a:rPr lang="ru-RU" sz="1200" dirty="0" err="1" smtClean="0">
                <a:solidFill>
                  <a:schemeClr val="bg1"/>
                </a:solidFill>
              </a:rPr>
              <a:t>тьютор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9832" y="1585505"/>
            <a:ext cx="2141475" cy="738664"/>
          </a:xfrm>
          <a:prstGeom prst="rect">
            <a:avLst/>
          </a:prstGeom>
          <a:solidFill>
            <a:srgbClr val="DEA82E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Потребность в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общеобразовательных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услугах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66055" y="2606252"/>
            <a:ext cx="2141475" cy="523220"/>
          </a:xfrm>
          <a:prstGeom prst="rect">
            <a:avLst/>
          </a:prstGeom>
          <a:solidFill>
            <a:srgbClr val="255CB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Общеобразовательные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организации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44706" y="1570376"/>
            <a:ext cx="2141475" cy="738664"/>
          </a:xfrm>
          <a:prstGeom prst="rect">
            <a:avLst/>
          </a:prstGeom>
          <a:solidFill>
            <a:srgbClr val="255CB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Обеспечение реализации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образовательной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программы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82739" y="2606252"/>
            <a:ext cx="2141475" cy="954107"/>
          </a:xfrm>
          <a:prstGeom prst="rect">
            <a:avLst/>
          </a:prstGeom>
          <a:solidFill>
            <a:srgbClr val="255CB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Мониторинг степени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освоения обучающимися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образовательной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программы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59833" y="528473"/>
            <a:ext cx="5564382" cy="584775"/>
          </a:xfrm>
          <a:prstGeom prst="rect">
            <a:avLst/>
          </a:prstGeom>
          <a:solidFill>
            <a:srgbClr val="255CB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ОРГАНЫ МУНИЦИПАЛЬНОГО ОБРАЗОВАНИЯ,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ОСУЩЕСТВЛЯЮЩИЕ УПРАВЛЕНИЕ В СФЕРЕ ОБРАЗОВАНИЯ </a:t>
            </a:r>
          </a:p>
        </p:txBody>
      </p:sp>
      <p:sp>
        <p:nvSpPr>
          <p:cNvPr id="38" name="Нашивка 37"/>
          <p:cNvSpPr/>
          <p:nvPr/>
        </p:nvSpPr>
        <p:spPr>
          <a:xfrm rot="16200000">
            <a:off x="3810706" y="3711661"/>
            <a:ext cx="639726" cy="639726"/>
          </a:xfrm>
          <a:prstGeom prst="chevron">
            <a:avLst/>
          </a:prstGeom>
          <a:solidFill>
            <a:srgbClr val="DE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66055" y="4003567"/>
            <a:ext cx="2135252" cy="523220"/>
          </a:xfrm>
          <a:prstGeom prst="rect">
            <a:avLst/>
          </a:prstGeom>
          <a:solidFill>
            <a:srgbClr val="DEA82E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Жители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 ТТП</a:t>
            </a:r>
          </a:p>
        </p:txBody>
      </p:sp>
      <p:sp>
        <p:nvSpPr>
          <p:cNvPr id="41" name="Нашивка 40"/>
          <p:cNvSpPr/>
          <p:nvPr/>
        </p:nvSpPr>
        <p:spPr>
          <a:xfrm rot="16200000">
            <a:off x="3816929" y="3194116"/>
            <a:ext cx="639726" cy="639726"/>
          </a:xfrm>
          <a:prstGeom prst="chevron">
            <a:avLst/>
          </a:prstGeom>
          <a:solidFill>
            <a:srgbClr val="DE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69075" y="4003567"/>
            <a:ext cx="1103125" cy="523220"/>
          </a:xfrm>
          <a:prstGeom prst="rect">
            <a:avLst/>
          </a:prstGeom>
          <a:solidFill>
            <a:srgbClr val="255CB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Заявление родителей</a:t>
            </a:r>
          </a:p>
        </p:txBody>
      </p:sp>
      <p:sp>
        <p:nvSpPr>
          <p:cNvPr id="44" name="Нашивка 43"/>
          <p:cNvSpPr/>
          <p:nvPr/>
        </p:nvSpPr>
        <p:spPr>
          <a:xfrm>
            <a:off x="6212268" y="4105246"/>
            <a:ext cx="319863" cy="319863"/>
          </a:xfrm>
          <a:prstGeom prst="chevron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6454138" y="4105246"/>
            <a:ext cx="319863" cy="319863"/>
          </a:xfrm>
          <a:prstGeom prst="chevron">
            <a:avLst/>
          </a:prstGeom>
          <a:solidFill>
            <a:srgbClr val="25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390</Words>
  <Application>Microsoft Office PowerPoint</Application>
  <PresentationFormat>Экран (16:9)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Corbel</vt:lpstr>
      <vt:lpstr>Тема Office</vt:lpstr>
      <vt:lpstr>СОЗДАНИЕ ЭТНОКУЛЬТУРНОЙ СИСТЕМЫ ОБРАЗОВАНИЯ  В МЕСТАХ ТРАДИЦИОННОГО ПРОЖИВАНИЯ КМНС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достигнуты результаты</vt:lpstr>
      <vt:lpstr>СОЗДАНИЕ ЭТНОКУЛЬТУРНОЙ СИСТЕМЫ ОБРАЗОВАНИЯ  В МЕСТАХ ТРАДИЦИОННОГО ПРОЖИВАНИЯ КМНС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Web_Designer</dc:creator>
  <cp:lastModifiedBy>Андрийченко Светлана Ивановна</cp:lastModifiedBy>
  <cp:revision>95</cp:revision>
  <dcterms:created xsi:type="dcterms:W3CDTF">2022-09-12T05:08:02Z</dcterms:created>
  <dcterms:modified xsi:type="dcterms:W3CDTF">2023-05-27T09:53:02Z</dcterms:modified>
</cp:coreProperties>
</file>