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66" r:id="rId3"/>
    <p:sldId id="318" r:id="rId4"/>
    <p:sldId id="319" r:id="rId5"/>
    <p:sldId id="320" r:id="rId6"/>
    <p:sldId id="321" r:id="rId7"/>
    <p:sldId id="322" r:id="rId8"/>
    <p:sldId id="309" r:id="rId9"/>
    <p:sldId id="310" r:id="rId10"/>
    <p:sldId id="296" r:id="rId11"/>
    <p:sldId id="275" r:id="rId12"/>
    <p:sldId id="263" r:id="rId13"/>
    <p:sldId id="316" r:id="rId14"/>
    <p:sldId id="298" r:id="rId15"/>
    <p:sldId id="315" r:id="rId16"/>
    <p:sldId id="311" r:id="rId17"/>
    <p:sldId id="302" r:id="rId18"/>
    <p:sldId id="317" r:id="rId19"/>
    <p:sldId id="308" r:id="rId20"/>
  </p:sldIdLst>
  <p:sldSz cx="9361488" cy="7200900"/>
  <p:notesSz cx="6735763" cy="9866313"/>
  <p:defaultTextStyle>
    <a:defPPr>
      <a:defRPr lang="ru-RU"/>
    </a:defPPr>
    <a:lvl1pPr marL="0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7957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5914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3871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1828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9784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7741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5698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3655" algn="l" defTabSz="9559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9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BFA"/>
    <a:srgbClr val="558ED5"/>
    <a:srgbClr val="0A6DC6"/>
    <a:srgbClr val="C6CFD8"/>
    <a:srgbClr val="596E79"/>
    <a:srgbClr val="C7B198"/>
    <a:srgbClr val="DFD3C3"/>
    <a:srgbClr val="F0ECE2"/>
    <a:srgbClr val="99ACC3"/>
    <a:srgbClr val="003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67259" autoAdjust="0"/>
  </p:normalViewPr>
  <p:slideViewPr>
    <p:cSldViewPr>
      <p:cViewPr varScale="1">
        <p:scale>
          <a:sx n="71" d="100"/>
          <a:sy n="71" d="100"/>
        </p:scale>
        <p:origin x="2532" y="66"/>
      </p:cViewPr>
      <p:guideLst>
        <p:guide orient="horz" pos="2269"/>
        <p:guide pos="2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441034206303841"/>
          <c:y val="5.2924078896602819E-2"/>
          <c:w val="0.46659719515258613"/>
          <c:h val="0.905300587426571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профессиональное обучение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ГБПОУ«МедКолледж»</c:v>
                </c:pt>
                <c:pt idx="1">
                  <c:v>ГБПОУ«Горный техникум»</c:v>
                </c:pt>
                <c:pt idx="2">
                  <c:v>ГБПОУ«Индустриальный техникум»</c:v>
                </c:pt>
                <c:pt idx="3">
                  <c:v>ГБПОУ«Колледж искусств»</c:v>
                </c:pt>
                <c:pt idx="4">
                  <c:v>ГБПОУ«Политехнический центр № 1»</c:v>
                </c:pt>
                <c:pt idx="5">
                  <c:v>ГБПОУ«Политехнический центр № 2»</c:v>
                </c:pt>
                <c:pt idx="6">
                  <c:v>ГБПОУ«Политехнический центр № 3»</c:v>
                </c:pt>
                <c:pt idx="7">
                  <c:v>ГБПОУ«Политехнический центр № 5»</c:v>
                </c:pt>
                <c:pt idx="8">
                  <c:v>ГБПОУ«СПЭТ»</c:v>
                </c:pt>
                <c:pt idx="9">
                  <c:v>ГБПОУ«Техникум механизации»</c:v>
                </c:pt>
                <c:pt idx="10">
                  <c:v>ГБПОУ«СТОТиС»</c:v>
                </c:pt>
                <c:pt idx="11">
                  <c:v>ГБПОУ«СТС»</c:v>
                </c:pt>
                <c:pt idx="12">
                  <c:v>ГБПОУ«СТС и ЖКХ»</c:v>
                </c:pt>
                <c:pt idx="13">
                  <c:v>ПедКолледж СахГУ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</c:v>
                </c:pt>
                <c:pt idx="1">
                  <c:v>11</c:v>
                </c:pt>
                <c:pt idx="2">
                  <c:v>15</c:v>
                </c:pt>
                <c:pt idx="4">
                  <c:v>12</c:v>
                </c:pt>
                <c:pt idx="5">
                  <c:v>6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D-4057-9F13-FB2BFEFC52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профессиональная переподготовка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ГБПОУ«МедКолледж»</c:v>
                </c:pt>
                <c:pt idx="1">
                  <c:v>ГБПОУ«Горный техникум»</c:v>
                </c:pt>
                <c:pt idx="2">
                  <c:v>ГБПОУ«Индустриальный техникум»</c:v>
                </c:pt>
                <c:pt idx="3">
                  <c:v>ГБПОУ«Колледж искусств»</c:v>
                </c:pt>
                <c:pt idx="4">
                  <c:v>ГБПОУ«Политехнический центр № 1»</c:v>
                </c:pt>
                <c:pt idx="5">
                  <c:v>ГБПОУ«Политехнический центр № 2»</c:v>
                </c:pt>
                <c:pt idx="6">
                  <c:v>ГБПОУ«Политехнический центр № 3»</c:v>
                </c:pt>
                <c:pt idx="7">
                  <c:v>ГБПОУ«Политехнический центр № 5»</c:v>
                </c:pt>
                <c:pt idx="8">
                  <c:v>ГБПОУ«СПЭТ»</c:v>
                </c:pt>
                <c:pt idx="9">
                  <c:v>ГБПОУ«Техникум механизации»</c:v>
                </c:pt>
                <c:pt idx="10">
                  <c:v>ГБПОУ«СТОТиС»</c:v>
                </c:pt>
                <c:pt idx="11">
                  <c:v>ГБПОУ«СТС»</c:v>
                </c:pt>
                <c:pt idx="12">
                  <c:v>ГБПОУ«СТС и ЖКХ»</c:v>
                </c:pt>
                <c:pt idx="13">
                  <c:v>ПедКолледж СахГУ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3">
                  <c:v>7</c:v>
                </c:pt>
                <c:pt idx="5">
                  <c:v>1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3D-4057-9F13-FB2BFEFC52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повышение квалификации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ГБПОУ«МедКолледж»</c:v>
                </c:pt>
                <c:pt idx="1">
                  <c:v>ГБПОУ«Горный техникум»</c:v>
                </c:pt>
                <c:pt idx="2">
                  <c:v>ГБПОУ«Индустриальный техникум»</c:v>
                </c:pt>
                <c:pt idx="3">
                  <c:v>ГБПОУ«Колледж искусств»</c:v>
                </c:pt>
                <c:pt idx="4">
                  <c:v>ГБПОУ«Политехнический центр № 1»</c:v>
                </c:pt>
                <c:pt idx="5">
                  <c:v>ГБПОУ«Политехнический центр № 2»</c:v>
                </c:pt>
                <c:pt idx="6">
                  <c:v>ГБПОУ«Политехнический центр № 3»</c:v>
                </c:pt>
                <c:pt idx="7">
                  <c:v>ГБПОУ«Политехнический центр № 5»</c:v>
                </c:pt>
                <c:pt idx="8">
                  <c:v>ГБПОУ«СПЭТ»</c:v>
                </c:pt>
                <c:pt idx="9">
                  <c:v>ГБПОУ«Техникум механизации»</c:v>
                </c:pt>
                <c:pt idx="10">
                  <c:v>ГБПОУ«СТОТиС»</c:v>
                </c:pt>
                <c:pt idx="11">
                  <c:v>ГБПОУ«СТС»</c:v>
                </c:pt>
                <c:pt idx="12">
                  <c:v>ГБПОУ«СТС и ЖКХ»</c:v>
                </c:pt>
                <c:pt idx="13">
                  <c:v>ПедКолледж СахГУ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2">
                  <c:v>2</c:v>
                </c:pt>
                <c:pt idx="5">
                  <c:v>1</c:v>
                </c:pt>
                <c:pt idx="11">
                  <c:v>4</c:v>
                </c:pt>
                <c:pt idx="12">
                  <c:v>3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3D-4057-9F13-FB2BFEFC5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328804608"/>
        <c:axId val="328990720"/>
      </c:barChart>
      <c:catAx>
        <c:axId val="328804608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ln/>
        </c:spPr>
        <c:txPr>
          <a:bodyPr/>
          <a:lstStyle/>
          <a:p>
            <a:pPr algn="just">
              <a:defRPr/>
            </a:pPr>
            <a:endParaRPr lang="ru-RU"/>
          </a:p>
        </c:txPr>
        <c:crossAx val="328990720"/>
        <c:crosses val="autoZero"/>
        <c:auto val="1"/>
        <c:lblAlgn val="ctr"/>
        <c:lblOffset val="100"/>
        <c:noMultiLvlLbl val="0"/>
      </c:catAx>
      <c:valAx>
        <c:axId val="32899072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28804608"/>
        <c:crossesAt val="14"/>
        <c:crossBetween val="between"/>
      </c:valAx>
    </c:plotArea>
    <c:legend>
      <c:legendPos val="r"/>
      <c:layout>
        <c:manualLayout>
          <c:xMode val="edge"/>
          <c:yMode val="edge"/>
          <c:x val="0.68361390469755634"/>
          <c:y val="0.40200580190634067"/>
          <c:w val="0.29672321864617218"/>
          <c:h val="0.25112795810638294"/>
        </c:manualLayout>
      </c:layout>
      <c:overlay val="0"/>
    </c:legend>
    <c:plotVisOnly val="1"/>
    <c:dispBlanksAs val="gap"/>
    <c:showDLblsOverMax val="0"/>
  </c:chart>
  <c:spPr>
    <a:ln>
      <a:solidFill>
        <a:srgbClr val="7B8680"/>
      </a:solidFill>
    </a:ln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674344811376193"/>
          <c:y val="4.7349706286714158E-2"/>
          <c:w val="0.45559603557018058"/>
          <c:h val="0.905300587426571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текущие актуальные компетенции (до года)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Лист1!$A$2:$A$27</c:f>
              <c:strCache>
                <c:ptCount val="26"/>
                <c:pt idx="0">
                  <c:v>водитель ТС</c:v>
                </c:pt>
                <c:pt idx="1">
                  <c:v>машинист экскаватора</c:v>
                </c:pt>
                <c:pt idx="2">
                  <c:v>сварщик</c:v>
                </c:pt>
                <c:pt idx="3">
                  <c:v>тракторист</c:v>
                </c:pt>
                <c:pt idx="4">
                  <c:v>машинист автогрейдера</c:v>
                </c:pt>
                <c:pt idx="5">
                  <c:v>монтажник</c:v>
                </c:pt>
                <c:pt idx="6">
                  <c:v>водитель (оператор) погрузчика</c:v>
                </c:pt>
                <c:pt idx="7">
                  <c:v>машинист бульдозера</c:v>
                </c:pt>
                <c:pt idx="8">
                  <c:v>обработчик рыбы и морепродуктов</c:v>
                </c:pt>
                <c:pt idx="9">
                  <c:v>слесарь-ремонтник</c:v>
                </c:pt>
                <c:pt idx="10">
                  <c:v>электромонтер</c:v>
                </c:pt>
                <c:pt idx="11">
                  <c:v>машинист крана</c:v>
                </c:pt>
                <c:pt idx="12">
                  <c:v>слесарь по ремонту автомобилей</c:v>
                </c:pt>
                <c:pt idx="13">
                  <c:v>мастер леса</c:v>
                </c:pt>
                <c:pt idx="14">
                  <c:v>мастер по добыче рыбы</c:v>
                </c:pt>
                <c:pt idx="15">
                  <c:v>плотник</c:v>
                </c:pt>
                <c:pt idx="16">
                  <c:v>докер-механизатор</c:v>
                </c:pt>
                <c:pt idx="17">
                  <c:v>агроном</c:v>
                </c:pt>
                <c:pt idx="18">
                  <c:v>геолог</c:v>
                </c:pt>
                <c:pt idx="19">
                  <c:v>токарь</c:v>
                </c:pt>
                <c:pt idx="20">
                  <c:v>стропальщик</c:v>
                </c:pt>
                <c:pt idx="21">
                  <c:v>маркшейдер</c:v>
                </c:pt>
                <c:pt idx="22">
                  <c:v>машинист катка</c:v>
                </c:pt>
                <c:pt idx="23">
                  <c:v>машинист укладчика асфальтобетона</c:v>
                </c:pt>
                <c:pt idx="24">
                  <c:v>повар</c:v>
                </c:pt>
                <c:pt idx="25">
                  <c:v>слесарь-сантехник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17</c:v>
                </c:pt>
                <c:pt idx="1">
                  <c:v>16</c:v>
                </c:pt>
                <c:pt idx="2">
                  <c:v>13</c:v>
                </c:pt>
                <c:pt idx="3">
                  <c:v>12</c:v>
                </c:pt>
                <c:pt idx="4">
                  <c:v>10</c:v>
                </c:pt>
                <c:pt idx="5">
                  <c:v>12</c:v>
                </c:pt>
                <c:pt idx="6">
                  <c:v>10</c:v>
                </c:pt>
                <c:pt idx="7">
                  <c:v>10</c:v>
                </c:pt>
                <c:pt idx="8">
                  <c:v>8</c:v>
                </c:pt>
                <c:pt idx="9">
                  <c:v>11</c:v>
                </c:pt>
                <c:pt idx="10">
                  <c:v>8</c:v>
                </c:pt>
                <c:pt idx="11">
                  <c:v>8</c:v>
                </c:pt>
                <c:pt idx="12">
                  <c:v>3</c:v>
                </c:pt>
                <c:pt idx="13">
                  <c:v>3</c:v>
                </c:pt>
                <c:pt idx="14">
                  <c:v>5</c:v>
                </c:pt>
                <c:pt idx="15">
                  <c:v>7</c:v>
                </c:pt>
                <c:pt idx="16">
                  <c:v>7</c:v>
                </c:pt>
                <c:pt idx="18">
                  <c:v>1</c:v>
                </c:pt>
                <c:pt idx="19">
                  <c:v>3</c:v>
                </c:pt>
                <c:pt idx="20">
                  <c:v>5</c:v>
                </c:pt>
                <c:pt idx="21">
                  <c:v>1</c:v>
                </c:pt>
                <c:pt idx="22">
                  <c:v>4</c:v>
                </c:pt>
                <c:pt idx="23">
                  <c:v>3</c:v>
                </c:pt>
                <c:pt idx="24">
                  <c:v>5</c:v>
                </c:pt>
                <c:pt idx="2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E-49B2-A3AD-C529553BCE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перспективные компетенции (1-3 года)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Лист1!$A$2:$A$27</c:f>
              <c:strCache>
                <c:ptCount val="26"/>
                <c:pt idx="0">
                  <c:v>водитель ТС</c:v>
                </c:pt>
                <c:pt idx="1">
                  <c:v>машинист экскаватора</c:v>
                </c:pt>
                <c:pt idx="2">
                  <c:v>сварщик</c:v>
                </c:pt>
                <c:pt idx="3">
                  <c:v>тракторист</c:v>
                </c:pt>
                <c:pt idx="4">
                  <c:v>машинист автогрейдера</c:v>
                </c:pt>
                <c:pt idx="5">
                  <c:v>монтажник</c:v>
                </c:pt>
                <c:pt idx="6">
                  <c:v>водитель (оператор) погрузчика</c:v>
                </c:pt>
                <c:pt idx="7">
                  <c:v>машинист бульдозера</c:v>
                </c:pt>
                <c:pt idx="8">
                  <c:v>обработчик рыбы и морепродуктов</c:v>
                </c:pt>
                <c:pt idx="9">
                  <c:v>слесарь-ремонтник</c:v>
                </c:pt>
                <c:pt idx="10">
                  <c:v>электромонтер</c:v>
                </c:pt>
                <c:pt idx="11">
                  <c:v>машинист крана</c:v>
                </c:pt>
                <c:pt idx="12">
                  <c:v>слесарь по ремонту автомобилей</c:v>
                </c:pt>
                <c:pt idx="13">
                  <c:v>мастер леса</c:v>
                </c:pt>
                <c:pt idx="14">
                  <c:v>мастер по добыче рыбы</c:v>
                </c:pt>
                <c:pt idx="15">
                  <c:v>плотник</c:v>
                </c:pt>
                <c:pt idx="16">
                  <c:v>докер-механизатор</c:v>
                </c:pt>
                <c:pt idx="17">
                  <c:v>агроном</c:v>
                </c:pt>
                <c:pt idx="18">
                  <c:v>геолог</c:v>
                </c:pt>
                <c:pt idx="19">
                  <c:v>токарь</c:v>
                </c:pt>
                <c:pt idx="20">
                  <c:v>стропальщик</c:v>
                </c:pt>
                <c:pt idx="21">
                  <c:v>маркшейдер</c:v>
                </c:pt>
                <c:pt idx="22">
                  <c:v>машинист катка</c:v>
                </c:pt>
                <c:pt idx="23">
                  <c:v>машинист укладчика асфальтобетона</c:v>
                </c:pt>
                <c:pt idx="24">
                  <c:v>повар</c:v>
                </c:pt>
                <c:pt idx="25">
                  <c:v>слесарь-сантехник</c:v>
                </c:pt>
              </c:strCache>
            </c:strRef>
          </c:cat>
          <c:val>
            <c:numRef>
              <c:f>Лист1!$C$2:$C$27</c:f>
              <c:numCache>
                <c:formatCode>General</c:formatCode>
                <c:ptCount val="26"/>
                <c:pt idx="0">
                  <c:v>18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6</c:v>
                </c:pt>
                <c:pt idx="13">
                  <c:v>5</c:v>
                </c:pt>
                <c:pt idx="14">
                  <c:v>3</c:v>
                </c:pt>
                <c:pt idx="15">
                  <c:v>1</c:v>
                </c:pt>
                <c:pt idx="17">
                  <c:v>6</c:v>
                </c:pt>
                <c:pt idx="18">
                  <c:v>5</c:v>
                </c:pt>
                <c:pt idx="19">
                  <c:v>3</c:v>
                </c:pt>
                <c:pt idx="20">
                  <c:v>1</c:v>
                </c:pt>
                <c:pt idx="21">
                  <c:v>4</c:v>
                </c:pt>
                <c:pt idx="22">
                  <c:v>1</c:v>
                </c:pt>
                <c:pt idx="23">
                  <c:v>2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E-49B2-A3AD-C529553B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325504384"/>
        <c:axId val="325526656"/>
      </c:barChart>
      <c:catAx>
        <c:axId val="3255043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325526656"/>
        <c:crosses val="autoZero"/>
        <c:auto val="1"/>
        <c:lblAlgn val="ctr"/>
        <c:lblOffset val="100"/>
        <c:noMultiLvlLbl val="0"/>
      </c:catAx>
      <c:valAx>
        <c:axId val="3255266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25504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7B8680"/>
      </a:solidFill>
    </a:ln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557571419275074"/>
          <c:y val="2.5073945756780402E-2"/>
          <c:w val="0.47131680440771351"/>
          <c:h val="0.899025301837270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целом</c:v>
                </c:pt>
              </c:strCache>
            </c:strRef>
          </c:tx>
          <c:spPr>
            <a:solidFill>
              <a:srgbClr val="00334E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6.2975976896246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A7-42E9-BCCF-C26F6D004A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сотрудничаем</c:v>
                </c:pt>
                <c:pt idx="1">
                  <c:v>Не сотрудничаем, но хотелось бы</c:v>
                </c:pt>
                <c:pt idx="2">
                  <c:v>Сотрудничаем по краткосрочным программам профессиональной подготовки/ переподготовки</c:v>
                </c:pt>
                <c:pt idx="3">
                  <c:v>Сотрудничаем по долгосрочным программам подготовки специалистов</c:v>
                </c:pt>
                <c:pt idx="4">
                  <c:v>Сотрудничаем с образовательными учреждениями других регионов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0.78400000000000003</c:v>
                </c:pt>
                <c:pt idx="1">
                  <c:v>6.2E-2</c:v>
                </c:pt>
                <c:pt idx="2">
                  <c:v>4.5999999999999999E-2</c:v>
                </c:pt>
                <c:pt idx="3">
                  <c:v>4.3999999999999997E-2</c:v>
                </c:pt>
                <c:pt idx="4">
                  <c:v>6.2E-2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7-42E9-BCCF-C26F6D004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633152"/>
        <c:axId val="325634688"/>
      </c:barChart>
      <c:catAx>
        <c:axId val="325633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900"/>
            </a:pPr>
            <a:endParaRPr lang="ru-RU"/>
          </a:p>
        </c:txPr>
        <c:crossAx val="325634688"/>
        <c:crosses val="autoZero"/>
        <c:auto val="1"/>
        <c:lblAlgn val="ctr"/>
        <c:lblOffset val="100"/>
        <c:noMultiLvlLbl val="0"/>
      </c:catAx>
      <c:valAx>
        <c:axId val="325634688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25633152"/>
        <c:crosses val="max"/>
        <c:crossBetween val="between"/>
        <c:majorUnit val="0.2"/>
        <c:minorUnit val="1.0000000000000002E-2"/>
      </c:valAx>
      <c:spPr>
        <a:ln>
          <a:noFill/>
        </a:ln>
      </c:spPr>
    </c:plotArea>
    <c:plotVisOnly val="1"/>
    <c:dispBlanksAs val="gap"/>
    <c:showDLblsOverMax val="0"/>
  </c:chart>
  <c:spPr>
    <a:ln>
      <a:solidFill>
        <a:srgbClr val="7B8680"/>
      </a:solidFill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96204722458313"/>
          <c:y val="5.0284343624507406E-2"/>
          <c:w val="0.49997752760243813"/>
          <c:h val="0.72819305763723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 сотрудничаем</c:v>
                </c:pt>
              </c:strCache>
            </c:strRef>
          </c:tx>
          <c:spPr>
            <a:solidFill>
              <a:srgbClr val="0033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Лист1!$B$1:$X$1</c:f>
              <c:strCache>
                <c:ptCount val="23"/>
                <c:pt idx="0">
                  <c:v>Нефтегазодобывающая отрасль</c:v>
                </c:pt>
                <c:pt idx="1">
                  <c:v>Угольная промышленность</c:v>
                </c:pt>
                <c:pt idx="2">
                  <c:v>Электроэнергетика</c:v>
                </c:pt>
                <c:pt idx="3">
                  <c:v>Лесопромышленный комплекс</c:v>
                </c:pt>
                <c:pt idx="4">
                  <c:v>Пищевая и перерабатывающая промышленность</c:v>
                </c:pt>
                <c:pt idx="5">
                  <c:v>Рыбопромышленный комплекс</c:v>
                </c:pt>
                <c:pt idx="6">
                  <c:v>Промышленность строительных материалов</c:v>
                </c:pt>
                <c:pt idx="7">
                  <c:v>Сельское хозяйство</c:v>
                </c:pt>
                <c:pt idx="8">
                  <c:v>Строительство</c:v>
                </c:pt>
                <c:pt idx="9">
                  <c:v>Дорожное строительство</c:v>
                </c:pt>
                <c:pt idx="10">
                  <c:v>Транспорт</c:v>
                </c:pt>
                <c:pt idx="11">
                  <c:v>Связь</c:v>
                </c:pt>
                <c:pt idx="12">
                  <c:v>Информац.технологии/ Цифровая экономика</c:v>
                </c:pt>
                <c:pt idx="13">
                  <c:v>Жилищно-коммунальное хозяйство</c:v>
                </c:pt>
                <c:pt idx="14">
                  <c:v>Сфера услуг</c:v>
                </c:pt>
                <c:pt idx="15">
                  <c:v>Торговля оптовая и розничная</c:v>
                </c:pt>
                <c:pt idx="16">
                  <c:v>Туризм и гостеприимство</c:v>
                </c:pt>
                <c:pt idx="17">
                  <c:v>Портовое хозяйство</c:v>
                </c:pt>
                <c:pt idx="18">
                  <c:v>Социальная защита населения</c:v>
                </c:pt>
                <c:pt idx="19">
                  <c:v>Здравоохранение</c:v>
                </c:pt>
                <c:pt idx="20">
                  <c:v>Образование</c:v>
                </c:pt>
                <c:pt idx="21">
                  <c:v>Культура</c:v>
                </c:pt>
                <c:pt idx="22">
                  <c:v>Физкультура и спорт</c:v>
                </c:pt>
              </c:strCache>
            </c:strRef>
          </c:cat>
          <c:val>
            <c:numRef>
              <c:f>Лист1!$B$2:$X$2</c:f>
              <c:numCache>
                <c:formatCode>0.0%</c:formatCode>
                <c:ptCount val="23"/>
                <c:pt idx="0">
                  <c:v>0.75</c:v>
                </c:pt>
                <c:pt idx="1">
                  <c:v>0.375</c:v>
                </c:pt>
                <c:pt idx="2">
                  <c:v>0.8571428571428571</c:v>
                </c:pt>
                <c:pt idx="3">
                  <c:v>0.4375</c:v>
                </c:pt>
                <c:pt idx="4">
                  <c:v>0.63157894736842102</c:v>
                </c:pt>
                <c:pt idx="5">
                  <c:v>0.84</c:v>
                </c:pt>
                <c:pt idx="6">
                  <c:v>1</c:v>
                </c:pt>
                <c:pt idx="7">
                  <c:v>0.68</c:v>
                </c:pt>
                <c:pt idx="8">
                  <c:v>0.95238095238095233</c:v>
                </c:pt>
                <c:pt idx="9">
                  <c:v>0.45454545454545453</c:v>
                </c:pt>
                <c:pt idx="10">
                  <c:v>0.65217391304347827</c:v>
                </c:pt>
                <c:pt idx="11">
                  <c:v>0.63636363636363635</c:v>
                </c:pt>
                <c:pt idx="12">
                  <c:v>1</c:v>
                </c:pt>
                <c:pt idx="13">
                  <c:v>0.73913043478260865</c:v>
                </c:pt>
                <c:pt idx="14">
                  <c:v>0.94444444444444442</c:v>
                </c:pt>
                <c:pt idx="15">
                  <c:v>0.92500000000000004</c:v>
                </c:pt>
                <c:pt idx="16">
                  <c:v>0.9</c:v>
                </c:pt>
                <c:pt idx="17">
                  <c:v>0.75</c:v>
                </c:pt>
                <c:pt idx="18">
                  <c:v>0.91304347826086951</c:v>
                </c:pt>
                <c:pt idx="19">
                  <c:v>0.69230769230769229</c:v>
                </c:pt>
                <c:pt idx="20">
                  <c:v>0.625</c:v>
                </c:pt>
                <c:pt idx="21">
                  <c:v>0.94444444444444442</c:v>
                </c:pt>
                <c:pt idx="22">
                  <c:v>0.88888888888888884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5-4A17-A60C-D4830C024C9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 сотрудничаем, но хотелось бы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Лист1!$B$1:$X$1</c:f>
              <c:strCache>
                <c:ptCount val="23"/>
                <c:pt idx="0">
                  <c:v>Нефтегазодобывающая отрасль</c:v>
                </c:pt>
                <c:pt idx="1">
                  <c:v>Угольная промышленность</c:v>
                </c:pt>
                <c:pt idx="2">
                  <c:v>Электроэнергетика</c:v>
                </c:pt>
                <c:pt idx="3">
                  <c:v>Лесопромышленный комплекс</c:v>
                </c:pt>
                <c:pt idx="4">
                  <c:v>Пищевая и перерабатывающая промышленность</c:v>
                </c:pt>
                <c:pt idx="5">
                  <c:v>Рыбопромышленный комплекс</c:v>
                </c:pt>
                <c:pt idx="6">
                  <c:v>Промышленность строительных материалов</c:v>
                </c:pt>
                <c:pt idx="7">
                  <c:v>Сельское хозяйство</c:v>
                </c:pt>
                <c:pt idx="8">
                  <c:v>Строительство</c:v>
                </c:pt>
                <c:pt idx="9">
                  <c:v>Дорожное строительство</c:v>
                </c:pt>
                <c:pt idx="10">
                  <c:v>Транспорт</c:v>
                </c:pt>
                <c:pt idx="11">
                  <c:v>Связь</c:v>
                </c:pt>
                <c:pt idx="12">
                  <c:v>Информац.технологии/ Цифровая экономика</c:v>
                </c:pt>
                <c:pt idx="13">
                  <c:v>Жилищно-коммунальное хозяйство</c:v>
                </c:pt>
                <c:pt idx="14">
                  <c:v>Сфера услуг</c:v>
                </c:pt>
                <c:pt idx="15">
                  <c:v>Торговля оптовая и розничная</c:v>
                </c:pt>
                <c:pt idx="16">
                  <c:v>Туризм и гостеприимство</c:v>
                </c:pt>
                <c:pt idx="17">
                  <c:v>Портовое хозяйство</c:v>
                </c:pt>
                <c:pt idx="18">
                  <c:v>Социальная защита населения</c:v>
                </c:pt>
                <c:pt idx="19">
                  <c:v>Здравоохранение</c:v>
                </c:pt>
                <c:pt idx="20">
                  <c:v>Образование</c:v>
                </c:pt>
                <c:pt idx="21">
                  <c:v>Культура</c:v>
                </c:pt>
                <c:pt idx="22">
                  <c:v>Физкультура и спорт</c:v>
                </c:pt>
              </c:strCache>
            </c:strRef>
          </c:cat>
          <c:val>
            <c:numRef>
              <c:f>Лист1!$B$3:$X$3</c:f>
              <c:numCache>
                <c:formatCode>0.0%</c:formatCode>
                <c:ptCount val="23"/>
                <c:pt idx="1">
                  <c:v>0.125</c:v>
                </c:pt>
                <c:pt idx="4">
                  <c:v>0.26315789473684209</c:v>
                </c:pt>
                <c:pt idx="5">
                  <c:v>0.12</c:v>
                </c:pt>
                <c:pt idx="7">
                  <c:v>0.04</c:v>
                </c:pt>
                <c:pt idx="8">
                  <c:v>4.7619047619047616E-2</c:v>
                </c:pt>
                <c:pt idx="11">
                  <c:v>4.5454545454545456E-2</c:v>
                </c:pt>
                <c:pt idx="13">
                  <c:v>4.3478260869565216E-2</c:v>
                </c:pt>
                <c:pt idx="14">
                  <c:v>5.5555555555555552E-2</c:v>
                </c:pt>
                <c:pt idx="15">
                  <c:v>7.4999999999999997E-2</c:v>
                </c:pt>
                <c:pt idx="16">
                  <c:v>0.1</c:v>
                </c:pt>
                <c:pt idx="18">
                  <c:v>4.3478260869565216E-2</c:v>
                </c:pt>
                <c:pt idx="19">
                  <c:v>0.26923076923076922</c:v>
                </c:pt>
                <c:pt idx="20">
                  <c:v>3.125E-2</c:v>
                </c:pt>
                <c:pt idx="21">
                  <c:v>5.5555555555555552E-2</c:v>
                </c:pt>
                <c:pt idx="22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5-4A17-A60C-D4830C024C9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Сотрудничаем по КППП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Лист1!$B$1:$X$1</c:f>
              <c:strCache>
                <c:ptCount val="23"/>
                <c:pt idx="0">
                  <c:v>Нефтегазодобывающая отрасль</c:v>
                </c:pt>
                <c:pt idx="1">
                  <c:v>Угольная промышленность</c:v>
                </c:pt>
                <c:pt idx="2">
                  <c:v>Электроэнергетика</c:v>
                </c:pt>
                <c:pt idx="3">
                  <c:v>Лесопромышленный комплекс</c:v>
                </c:pt>
                <c:pt idx="4">
                  <c:v>Пищевая и перерабатывающая промышленность</c:v>
                </c:pt>
                <c:pt idx="5">
                  <c:v>Рыбопромышленный комплекс</c:v>
                </c:pt>
                <c:pt idx="6">
                  <c:v>Промышленность строительных материалов</c:v>
                </c:pt>
                <c:pt idx="7">
                  <c:v>Сельское хозяйство</c:v>
                </c:pt>
                <c:pt idx="8">
                  <c:v>Строительство</c:v>
                </c:pt>
                <c:pt idx="9">
                  <c:v>Дорожное строительство</c:v>
                </c:pt>
                <c:pt idx="10">
                  <c:v>Транспорт</c:v>
                </c:pt>
                <c:pt idx="11">
                  <c:v>Связь</c:v>
                </c:pt>
                <c:pt idx="12">
                  <c:v>Информац.технологии/ Цифровая экономика</c:v>
                </c:pt>
                <c:pt idx="13">
                  <c:v>Жилищно-коммунальное хозяйство</c:v>
                </c:pt>
                <c:pt idx="14">
                  <c:v>Сфера услуг</c:v>
                </c:pt>
                <c:pt idx="15">
                  <c:v>Торговля оптовая и розничная</c:v>
                </c:pt>
                <c:pt idx="16">
                  <c:v>Туризм и гостеприимство</c:v>
                </c:pt>
                <c:pt idx="17">
                  <c:v>Портовое хозяйство</c:v>
                </c:pt>
                <c:pt idx="18">
                  <c:v>Социальная защита населения</c:v>
                </c:pt>
                <c:pt idx="19">
                  <c:v>Здравоохранение</c:v>
                </c:pt>
                <c:pt idx="20">
                  <c:v>Образование</c:v>
                </c:pt>
                <c:pt idx="21">
                  <c:v>Культура</c:v>
                </c:pt>
                <c:pt idx="22">
                  <c:v>Физкультура и спорт</c:v>
                </c:pt>
              </c:strCache>
            </c:strRef>
          </c:cat>
          <c:val>
            <c:numRef>
              <c:f>Лист1!$B$4:$X$4</c:f>
              <c:numCache>
                <c:formatCode>0.0%</c:formatCode>
                <c:ptCount val="23"/>
                <c:pt idx="1">
                  <c:v>0.25</c:v>
                </c:pt>
                <c:pt idx="2">
                  <c:v>0.14285714285714285</c:v>
                </c:pt>
                <c:pt idx="4">
                  <c:v>0.10526315789473684</c:v>
                </c:pt>
                <c:pt idx="7">
                  <c:v>0.04</c:v>
                </c:pt>
                <c:pt idx="9">
                  <c:v>0.13636363636363635</c:v>
                </c:pt>
                <c:pt idx="10">
                  <c:v>4.3478260869565216E-2</c:v>
                </c:pt>
                <c:pt idx="13">
                  <c:v>8.6956521739130432E-2</c:v>
                </c:pt>
                <c:pt idx="18">
                  <c:v>4.3478260869565216E-2</c:v>
                </c:pt>
                <c:pt idx="20">
                  <c:v>0.25</c:v>
                </c:pt>
                <c:pt idx="22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B5-4A17-A60C-D4830C024C92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Сотрудничаем по дппс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Лист1!$B$1:$X$1</c:f>
              <c:strCache>
                <c:ptCount val="23"/>
                <c:pt idx="0">
                  <c:v>Нефтегазодобывающая отрасль</c:v>
                </c:pt>
                <c:pt idx="1">
                  <c:v>Угольная промышленность</c:v>
                </c:pt>
                <c:pt idx="2">
                  <c:v>Электроэнергетика</c:v>
                </c:pt>
                <c:pt idx="3">
                  <c:v>Лесопромышленный комплекс</c:v>
                </c:pt>
                <c:pt idx="4">
                  <c:v>Пищевая и перерабатывающая промышленность</c:v>
                </c:pt>
                <c:pt idx="5">
                  <c:v>Рыбопромышленный комплекс</c:v>
                </c:pt>
                <c:pt idx="6">
                  <c:v>Промышленность строительных материалов</c:v>
                </c:pt>
                <c:pt idx="7">
                  <c:v>Сельское хозяйство</c:v>
                </c:pt>
                <c:pt idx="8">
                  <c:v>Строительство</c:v>
                </c:pt>
                <c:pt idx="9">
                  <c:v>Дорожное строительство</c:v>
                </c:pt>
                <c:pt idx="10">
                  <c:v>Транспорт</c:v>
                </c:pt>
                <c:pt idx="11">
                  <c:v>Связь</c:v>
                </c:pt>
                <c:pt idx="12">
                  <c:v>Информац.технологии/ Цифровая экономика</c:v>
                </c:pt>
                <c:pt idx="13">
                  <c:v>Жилищно-коммунальное хозяйство</c:v>
                </c:pt>
                <c:pt idx="14">
                  <c:v>Сфера услуг</c:v>
                </c:pt>
                <c:pt idx="15">
                  <c:v>Торговля оптовая и розничная</c:v>
                </c:pt>
                <c:pt idx="16">
                  <c:v>Туризм и гостеприимство</c:v>
                </c:pt>
                <c:pt idx="17">
                  <c:v>Портовое хозяйство</c:v>
                </c:pt>
                <c:pt idx="18">
                  <c:v>Социальная защита населения</c:v>
                </c:pt>
                <c:pt idx="19">
                  <c:v>Здравоохранение</c:v>
                </c:pt>
                <c:pt idx="20">
                  <c:v>Образование</c:v>
                </c:pt>
                <c:pt idx="21">
                  <c:v>Культура</c:v>
                </c:pt>
                <c:pt idx="22">
                  <c:v>Физкультура и спорт</c:v>
                </c:pt>
              </c:strCache>
            </c:strRef>
          </c:cat>
          <c:val>
            <c:numRef>
              <c:f>Лист1!$B$5:$X$5</c:f>
              <c:numCache>
                <c:formatCode>General</c:formatCode>
                <c:ptCount val="23"/>
                <c:pt idx="0" formatCode="0.0%">
                  <c:v>0.125</c:v>
                </c:pt>
                <c:pt idx="2" formatCode="0.0%">
                  <c:v>7.1428571428571425E-2</c:v>
                </c:pt>
                <c:pt idx="5" formatCode="0.0%">
                  <c:v>0.04</c:v>
                </c:pt>
                <c:pt idx="7" formatCode="0.0%">
                  <c:v>0.2</c:v>
                </c:pt>
                <c:pt idx="9" formatCode="0.0%">
                  <c:v>9.0999999999999998E-2</c:v>
                </c:pt>
                <c:pt idx="10" formatCode="0.0%">
                  <c:v>0.21739130434782608</c:v>
                </c:pt>
                <c:pt idx="13" formatCode="0.0%">
                  <c:v>4.3478260869565216E-2</c:v>
                </c:pt>
                <c:pt idx="14" formatCode="0.0%">
                  <c:v>2.8000000000000001E-2</c:v>
                </c:pt>
                <c:pt idx="17" formatCode="0.0%">
                  <c:v>0.25</c:v>
                </c:pt>
                <c:pt idx="19" formatCode="0.0%">
                  <c:v>3.8461538461538464E-2</c:v>
                </c:pt>
                <c:pt idx="20" formatCode="0.0%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B5-4A17-A60C-D4830C024C92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Сотрудничаем с образовательными учреждениями других регионов</c:v>
                </c:pt>
              </c:strCache>
            </c:strRef>
          </c:tx>
          <c:spPr>
            <a:solidFill>
              <a:srgbClr val="EEECE1"/>
            </a:solidFill>
          </c:spPr>
          <c:invertIfNegative val="0"/>
          <c:dLbls>
            <c:dLbl>
              <c:idx val="13"/>
              <c:layout>
                <c:manualLayout>
                  <c:x val="6.6115702479338841E-3"/>
                  <c:y val="2.1133525456292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B5-4A17-A60C-D4830C024C92}"/>
                </c:ext>
              </c:extLst>
            </c:dLbl>
            <c:dLbl>
              <c:idx val="20"/>
              <c:layout>
                <c:manualLayout>
                  <c:x val="-2.2038567493112946E-3"/>
                  <c:y val="1.152737752161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B5-4A17-A60C-D4830C024C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Лист1!$B$1:$X$1</c:f>
              <c:strCache>
                <c:ptCount val="23"/>
                <c:pt idx="0">
                  <c:v>Нефтегазодобывающая отрасль</c:v>
                </c:pt>
                <c:pt idx="1">
                  <c:v>Угольная промышленность</c:v>
                </c:pt>
                <c:pt idx="2">
                  <c:v>Электроэнергетика</c:v>
                </c:pt>
                <c:pt idx="3">
                  <c:v>Лесопромышленный комплекс</c:v>
                </c:pt>
                <c:pt idx="4">
                  <c:v>Пищевая и перерабатывающая промышленность</c:v>
                </c:pt>
                <c:pt idx="5">
                  <c:v>Рыбопромышленный комплекс</c:v>
                </c:pt>
                <c:pt idx="6">
                  <c:v>Промышленность строительных материалов</c:v>
                </c:pt>
                <c:pt idx="7">
                  <c:v>Сельское хозяйство</c:v>
                </c:pt>
                <c:pt idx="8">
                  <c:v>Строительство</c:v>
                </c:pt>
                <c:pt idx="9">
                  <c:v>Дорожное строительство</c:v>
                </c:pt>
                <c:pt idx="10">
                  <c:v>Транспорт</c:v>
                </c:pt>
                <c:pt idx="11">
                  <c:v>Связь</c:v>
                </c:pt>
                <c:pt idx="12">
                  <c:v>Информац.технологии/ Цифровая экономика</c:v>
                </c:pt>
                <c:pt idx="13">
                  <c:v>Жилищно-коммунальное хозяйство</c:v>
                </c:pt>
                <c:pt idx="14">
                  <c:v>Сфера услуг</c:v>
                </c:pt>
                <c:pt idx="15">
                  <c:v>Торговля оптовая и розничная</c:v>
                </c:pt>
                <c:pt idx="16">
                  <c:v>Туризм и гостеприимство</c:v>
                </c:pt>
                <c:pt idx="17">
                  <c:v>Портовое хозяйство</c:v>
                </c:pt>
                <c:pt idx="18">
                  <c:v>Социальная защита населения</c:v>
                </c:pt>
                <c:pt idx="19">
                  <c:v>Здравоохранение</c:v>
                </c:pt>
                <c:pt idx="20">
                  <c:v>Образование</c:v>
                </c:pt>
                <c:pt idx="21">
                  <c:v>Культура</c:v>
                </c:pt>
                <c:pt idx="22">
                  <c:v>Физкультура и спорт</c:v>
                </c:pt>
              </c:strCache>
            </c:strRef>
          </c:cat>
          <c:val>
            <c:numRef>
              <c:f>Лист1!$B$6:$X$6</c:f>
              <c:numCache>
                <c:formatCode>0.0%</c:formatCode>
                <c:ptCount val="23"/>
                <c:pt idx="1">
                  <c:v>0.125</c:v>
                </c:pt>
                <c:pt idx="3">
                  <c:v>0.5625</c:v>
                </c:pt>
                <c:pt idx="7">
                  <c:v>0.04</c:v>
                </c:pt>
                <c:pt idx="9">
                  <c:v>0.31818181818181818</c:v>
                </c:pt>
                <c:pt idx="10">
                  <c:v>0.13043478260869565</c:v>
                </c:pt>
                <c:pt idx="11">
                  <c:v>0.31818181818181818</c:v>
                </c:pt>
                <c:pt idx="13">
                  <c:v>4.3478260869565216E-2</c:v>
                </c:pt>
                <c:pt idx="20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B5-4A17-A60C-D4830C024C92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Другое*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Лист1!$B$1:$X$1</c:f>
              <c:strCache>
                <c:ptCount val="23"/>
                <c:pt idx="0">
                  <c:v>Нефтегазодобывающая отрасль</c:v>
                </c:pt>
                <c:pt idx="1">
                  <c:v>Угольная промышленность</c:v>
                </c:pt>
                <c:pt idx="2">
                  <c:v>Электроэнергетика</c:v>
                </c:pt>
                <c:pt idx="3">
                  <c:v>Лесопромышленный комплекс</c:v>
                </c:pt>
                <c:pt idx="4">
                  <c:v>Пищевая и перерабатывающая промышленность</c:v>
                </c:pt>
                <c:pt idx="5">
                  <c:v>Рыбопромышленный комплекс</c:v>
                </c:pt>
                <c:pt idx="6">
                  <c:v>Промышленность строительных материалов</c:v>
                </c:pt>
                <c:pt idx="7">
                  <c:v>Сельское хозяйство</c:v>
                </c:pt>
                <c:pt idx="8">
                  <c:v>Строительство</c:v>
                </c:pt>
                <c:pt idx="9">
                  <c:v>Дорожное строительство</c:v>
                </c:pt>
                <c:pt idx="10">
                  <c:v>Транспорт</c:v>
                </c:pt>
                <c:pt idx="11">
                  <c:v>Связь</c:v>
                </c:pt>
                <c:pt idx="12">
                  <c:v>Информац.технологии/ Цифровая экономика</c:v>
                </c:pt>
                <c:pt idx="13">
                  <c:v>Жилищно-коммунальное хозяйство</c:v>
                </c:pt>
                <c:pt idx="14">
                  <c:v>Сфера услуг</c:v>
                </c:pt>
                <c:pt idx="15">
                  <c:v>Торговля оптовая и розничная</c:v>
                </c:pt>
                <c:pt idx="16">
                  <c:v>Туризм и гостеприимство</c:v>
                </c:pt>
                <c:pt idx="17">
                  <c:v>Портовое хозяйство</c:v>
                </c:pt>
                <c:pt idx="18">
                  <c:v>Социальная защита населения</c:v>
                </c:pt>
                <c:pt idx="19">
                  <c:v>Здравоохранение</c:v>
                </c:pt>
                <c:pt idx="20">
                  <c:v>Образование</c:v>
                </c:pt>
                <c:pt idx="21">
                  <c:v>Культура</c:v>
                </c:pt>
                <c:pt idx="22">
                  <c:v>Физкультура и спорт</c:v>
                </c:pt>
              </c:strCache>
            </c:strRef>
          </c:cat>
          <c:val>
            <c:numRef>
              <c:f>Лист1!$B$7:$X$7</c:f>
              <c:numCache>
                <c:formatCode>0.0%</c:formatCode>
                <c:ptCount val="23"/>
                <c:pt idx="0">
                  <c:v>0.125</c:v>
                </c:pt>
                <c:pt idx="1">
                  <c:v>0.25</c:v>
                </c:pt>
                <c:pt idx="9">
                  <c:v>0.13636363636363635</c:v>
                </c:pt>
                <c:pt idx="13">
                  <c:v>8.6956521739130432E-2</c:v>
                </c:pt>
                <c:pt idx="20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B5-4A17-A60C-D4830C024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6123904"/>
        <c:axId val="326125440"/>
      </c:barChart>
      <c:catAx>
        <c:axId val="326123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6125440"/>
        <c:crosses val="autoZero"/>
        <c:auto val="1"/>
        <c:lblAlgn val="ctr"/>
        <c:lblOffset val="100"/>
        <c:noMultiLvlLbl val="0"/>
      </c:catAx>
      <c:valAx>
        <c:axId val="326125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26123904"/>
        <c:crosses val="max"/>
        <c:crossBetween val="between"/>
        <c:majorUnit val="0.2"/>
      </c:valAx>
    </c:plotArea>
    <c:legend>
      <c:legendPos val="b"/>
      <c:legendEntry>
        <c:idx val="0"/>
        <c:txPr>
          <a:bodyPr/>
          <a:lstStyle/>
          <a:p>
            <a:pPr>
              <a:defRPr sz="1050"/>
            </a:pPr>
            <a:endParaRPr lang="ru-RU"/>
          </a:p>
        </c:txPr>
      </c:legendEntry>
      <c:layout>
        <c:manualLayout>
          <c:xMode val="edge"/>
          <c:yMode val="edge"/>
          <c:x val="0"/>
          <c:y val="0.83399515484940479"/>
          <c:w val="1"/>
          <c:h val="0.1584861662629041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62E11-10C9-4F43-8927-13B0DB28F14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8584256-C8CE-408A-B2A3-34A878D4A977}">
      <dgm:prSet phldrT="[Текст]" custT="1"/>
      <dgm:spPr>
        <a:solidFill>
          <a:srgbClr val="F0ECE2"/>
        </a:solidFill>
      </dgm:spPr>
      <dgm:t>
        <a:bodyPr/>
        <a:lstStyle/>
        <a:p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Национальный чемпионат 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Worldskills 2018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346471DD-3875-4678-8DCF-DCC359F9EE2B}" type="parTrans" cxnId="{D747643F-4793-4975-86C1-D7617356F68D}">
      <dgm:prSet/>
      <dgm:spPr/>
      <dgm:t>
        <a:bodyPr/>
        <a:lstStyle/>
        <a:p>
          <a:endParaRPr lang="ru-RU"/>
        </a:p>
      </dgm:t>
    </dgm:pt>
    <dgm:pt modelId="{1C134521-52E5-4BB0-BC13-ADEC2CF6EB66}" type="sibTrans" cxnId="{D747643F-4793-4975-86C1-D7617356F68D}">
      <dgm:prSet/>
      <dgm:spPr/>
      <dgm:t>
        <a:bodyPr/>
        <a:lstStyle/>
        <a:p>
          <a:endParaRPr lang="ru-RU"/>
        </a:p>
      </dgm:t>
    </dgm:pt>
    <dgm:pt modelId="{7F38060C-CF9D-48F1-919C-42F2111310B7}">
      <dgm:prSet phldrT="[Текст]" custT="1"/>
      <dgm:spPr>
        <a:solidFill>
          <a:srgbClr val="DFD3C3"/>
        </a:solidFill>
      </dgm:spPr>
      <dgm:t>
        <a:bodyPr/>
        <a:lstStyle/>
        <a:p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Соглашение о создании ЦОПП (Союз 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WSR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и ПСО)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gm:t>
    </dgm:pt>
    <dgm:pt modelId="{103CDBAA-F6E3-42B1-91AC-C78E6C6609ED}" type="parTrans" cxnId="{F08BF12C-FD23-4C47-B6E5-AC6521ED41FD}">
      <dgm:prSet/>
      <dgm:spPr/>
      <dgm:t>
        <a:bodyPr/>
        <a:lstStyle/>
        <a:p>
          <a:endParaRPr lang="ru-RU"/>
        </a:p>
      </dgm:t>
    </dgm:pt>
    <dgm:pt modelId="{A009B3F1-C652-43A2-882C-77F1E68759EB}" type="sibTrans" cxnId="{F08BF12C-FD23-4C47-B6E5-AC6521ED41FD}">
      <dgm:prSet/>
      <dgm:spPr/>
      <dgm:t>
        <a:bodyPr/>
        <a:lstStyle/>
        <a:p>
          <a:endParaRPr lang="ru-RU"/>
        </a:p>
      </dgm:t>
    </dgm:pt>
    <dgm:pt modelId="{45DC6130-5789-4CFB-B5D8-279C0BC92A55}">
      <dgm:prSet phldrT="[Текст]" custT="1"/>
      <dgm:spPr>
        <a:solidFill>
          <a:srgbClr val="C7B198"/>
        </a:solidFill>
      </dgm:spPr>
      <dgm:t>
        <a:bodyPr/>
        <a:lstStyle/>
        <a:p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Самостоятельная инициатива региона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gm:t>
    </dgm:pt>
    <dgm:pt modelId="{570D9288-70C5-4712-B957-23C42884219E}" type="parTrans" cxnId="{D4A2502D-D25C-4AB5-8C24-79AD9FA55F9F}">
      <dgm:prSet/>
      <dgm:spPr/>
      <dgm:t>
        <a:bodyPr/>
        <a:lstStyle/>
        <a:p>
          <a:endParaRPr lang="ru-RU"/>
        </a:p>
      </dgm:t>
    </dgm:pt>
    <dgm:pt modelId="{8E0067BF-F34F-40F0-B4C0-5F033442ABFE}" type="sibTrans" cxnId="{D4A2502D-D25C-4AB5-8C24-79AD9FA55F9F}">
      <dgm:prSet/>
      <dgm:spPr/>
      <dgm:t>
        <a:bodyPr/>
        <a:lstStyle/>
        <a:p>
          <a:endParaRPr lang="ru-RU"/>
        </a:p>
      </dgm:t>
    </dgm:pt>
    <dgm:pt modelId="{56ED652A-7DF7-4484-82D1-04059666FD6D}">
      <dgm:prSet/>
      <dgm:spPr>
        <a:solidFill>
          <a:srgbClr val="596E79"/>
        </a:solidFill>
      </dgm:spPr>
      <dgm:t>
        <a:bodyPr/>
        <a:lstStyle/>
        <a:p>
          <a:r>
            <a:rPr lang="ru-RU" dirty="0" smtClean="0"/>
            <a:t>Открытие ЦОПП на базе «Сахалинского техникума сервиса» в 2019</a:t>
          </a:r>
          <a:endParaRPr lang="ru-RU" dirty="0"/>
        </a:p>
      </dgm:t>
    </dgm:pt>
    <dgm:pt modelId="{199BC2A3-48C3-4F3D-B04D-2B0AC8D4EFF8}" type="parTrans" cxnId="{469A83E0-C34B-486B-8C65-A3F0936DDF30}">
      <dgm:prSet/>
      <dgm:spPr/>
      <dgm:t>
        <a:bodyPr/>
        <a:lstStyle/>
        <a:p>
          <a:endParaRPr lang="ru-RU"/>
        </a:p>
      </dgm:t>
    </dgm:pt>
    <dgm:pt modelId="{ED997928-27DC-4454-98CF-008740E47A0C}" type="sibTrans" cxnId="{469A83E0-C34B-486B-8C65-A3F0936DDF30}">
      <dgm:prSet/>
      <dgm:spPr/>
      <dgm:t>
        <a:bodyPr/>
        <a:lstStyle/>
        <a:p>
          <a:endParaRPr lang="ru-RU"/>
        </a:p>
      </dgm:t>
    </dgm:pt>
    <dgm:pt modelId="{67D17E4B-34C4-4853-AE04-CC2ABE608D48}" type="pres">
      <dgm:prSet presAssocID="{79E62E11-10C9-4F43-8927-13B0DB28F14D}" presName="Name0" presStyleCnt="0">
        <dgm:presLayoutVars>
          <dgm:dir/>
          <dgm:resizeHandles val="exact"/>
        </dgm:presLayoutVars>
      </dgm:prSet>
      <dgm:spPr/>
    </dgm:pt>
    <dgm:pt modelId="{6209D2B5-AE33-40B8-83B5-B2DAC7F952F2}" type="pres">
      <dgm:prSet presAssocID="{D8584256-C8CE-408A-B2A3-34A878D4A977}" presName="parTxOnly" presStyleLbl="node1" presStyleIdx="0" presStyleCnt="4" custScaleX="79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C4A2C-FEAE-4BC8-B18E-0CE9D3483250}" type="pres">
      <dgm:prSet presAssocID="{1C134521-52E5-4BB0-BC13-ADEC2CF6EB66}" presName="parSpace" presStyleCnt="0"/>
      <dgm:spPr/>
    </dgm:pt>
    <dgm:pt modelId="{982979F4-C7B9-4E01-AF1D-6C9BF1945F65}" type="pres">
      <dgm:prSet presAssocID="{7F38060C-CF9D-48F1-919C-42F2111310B7}" presName="parTxOnly" presStyleLbl="node1" presStyleIdx="1" presStyleCnt="4" custScaleX="86973" custLinFactNeighborX="-10448" custLinFactNeighborY="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B7222-E6A8-485E-BE42-D11984BCD3E8}" type="pres">
      <dgm:prSet presAssocID="{A009B3F1-C652-43A2-882C-77F1E68759EB}" presName="parSpace" presStyleCnt="0"/>
      <dgm:spPr/>
    </dgm:pt>
    <dgm:pt modelId="{ED477E5F-75EE-4163-9118-69A96C0DEBFE}" type="pres">
      <dgm:prSet presAssocID="{45DC6130-5789-4CFB-B5D8-279C0BC92A55}" presName="parTxOnly" presStyleLbl="node1" presStyleIdx="2" presStyleCnt="4" custScaleX="94670" custLinFactNeighborX="3886" custLinFactNeighborY="-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267B8-B04B-4456-81D5-59EB0F63C33A}" type="pres">
      <dgm:prSet presAssocID="{8E0067BF-F34F-40F0-B4C0-5F033442ABFE}" presName="parSpace" presStyleCnt="0"/>
      <dgm:spPr/>
    </dgm:pt>
    <dgm:pt modelId="{6CA20A5F-343D-4E12-ACBC-B91DEF439ECE}" type="pres">
      <dgm:prSet presAssocID="{56ED652A-7DF7-4484-82D1-04059666FD6D}" presName="parTxOnly" presStyleLbl="node1" presStyleIdx="3" presStyleCnt="4" custLinFactNeighborX="3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9BE5E-EBEE-4DED-9F03-98FE36F821CA}" type="presOf" srcId="{D8584256-C8CE-408A-B2A3-34A878D4A977}" destId="{6209D2B5-AE33-40B8-83B5-B2DAC7F952F2}" srcOrd="0" destOrd="0" presId="urn:microsoft.com/office/officeart/2005/8/layout/hChevron3"/>
    <dgm:cxn modelId="{5CC9352D-6345-4CCE-B86A-1377ACCC7068}" type="presOf" srcId="{45DC6130-5789-4CFB-B5D8-279C0BC92A55}" destId="{ED477E5F-75EE-4163-9118-69A96C0DEBFE}" srcOrd="0" destOrd="0" presId="urn:microsoft.com/office/officeart/2005/8/layout/hChevron3"/>
    <dgm:cxn modelId="{469A83E0-C34B-486B-8C65-A3F0936DDF30}" srcId="{79E62E11-10C9-4F43-8927-13B0DB28F14D}" destId="{56ED652A-7DF7-4484-82D1-04059666FD6D}" srcOrd="3" destOrd="0" parTransId="{199BC2A3-48C3-4F3D-B04D-2B0AC8D4EFF8}" sibTransId="{ED997928-27DC-4454-98CF-008740E47A0C}"/>
    <dgm:cxn modelId="{F08BF12C-FD23-4C47-B6E5-AC6521ED41FD}" srcId="{79E62E11-10C9-4F43-8927-13B0DB28F14D}" destId="{7F38060C-CF9D-48F1-919C-42F2111310B7}" srcOrd="1" destOrd="0" parTransId="{103CDBAA-F6E3-42B1-91AC-C78E6C6609ED}" sibTransId="{A009B3F1-C652-43A2-882C-77F1E68759EB}"/>
    <dgm:cxn modelId="{74E71862-7B84-48A8-A85E-7807D7AC8FBA}" type="presOf" srcId="{79E62E11-10C9-4F43-8927-13B0DB28F14D}" destId="{67D17E4B-34C4-4853-AE04-CC2ABE608D48}" srcOrd="0" destOrd="0" presId="urn:microsoft.com/office/officeart/2005/8/layout/hChevron3"/>
    <dgm:cxn modelId="{D747643F-4793-4975-86C1-D7617356F68D}" srcId="{79E62E11-10C9-4F43-8927-13B0DB28F14D}" destId="{D8584256-C8CE-408A-B2A3-34A878D4A977}" srcOrd="0" destOrd="0" parTransId="{346471DD-3875-4678-8DCF-DCC359F9EE2B}" sibTransId="{1C134521-52E5-4BB0-BC13-ADEC2CF6EB66}"/>
    <dgm:cxn modelId="{D4A2502D-D25C-4AB5-8C24-79AD9FA55F9F}" srcId="{79E62E11-10C9-4F43-8927-13B0DB28F14D}" destId="{45DC6130-5789-4CFB-B5D8-279C0BC92A55}" srcOrd="2" destOrd="0" parTransId="{570D9288-70C5-4712-B957-23C42884219E}" sibTransId="{8E0067BF-F34F-40F0-B4C0-5F033442ABFE}"/>
    <dgm:cxn modelId="{619BBC0F-5BBA-4B74-AF1D-1CD6F0039DF3}" type="presOf" srcId="{56ED652A-7DF7-4484-82D1-04059666FD6D}" destId="{6CA20A5F-343D-4E12-ACBC-B91DEF439ECE}" srcOrd="0" destOrd="0" presId="urn:microsoft.com/office/officeart/2005/8/layout/hChevron3"/>
    <dgm:cxn modelId="{40FA14FE-DA6A-4F2E-B0D2-AAE4D0E1B079}" type="presOf" srcId="{7F38060C-CF9D-48F1-919C-42F2111310B7}" destId="{982979F4-C7B9-4E01-AF1D-6C9BF1945F65}" srcOrd="0" destOrd="0" presId="urn:microsoft.com/office/officeart/2005/8/layout/hChevron3"/>
    <dgm:cxn modelId="{97F9BF70-DA29-4DD8-99DB-E0743F724995}" type="presParOf" srcId="{67D17E4B-34C4-4853-AE04-CC2ABE608D48}" destId="{6209D2B5-AE33-40B8-83B5-B2DAC7F952F2}" srcOrd="0" destOrd="0" presId="urn:microsoft.com/office/officeart/2005/8/layout/hChevron3"/>
    <dgm:cxn modelId="{088B2F1F-8A51-4884-8438-BC1BCDD4C300}" type="presParOf" srcId="{67D17E4B-34C4-4853-AE04-CC2ABE608D48}" destId="{120C4A2C-FEAE-4BC8-B18E-0CE9D3483250}" srcOrd="1" destOrd="0" presId="urn:microsoft.com/office/officeart/2005/8/layout/hChevron3"/>
    <dgm:cxn modelId="{59363F9F-00F4-4E64-A43C-30913CF535DD}" type="presParOf" srcId="{67D17E4B-34C4-4853-AE04-CC2ABE608D48}" destId="{982979F4-C7B9-4E01-AF1D-6C9BF1945F65}" srcOrd="2" destOrd="0" presId="urn:microsoft.com/office/officeart/2005/8/layout/hChevron3"/>
    <dgm:cxn modelId="{AB2087EB-2C3D-46B2-BEF1-08D735571EFD}" type="presParOf" srcId="{67D17E4B-34C4-4853-AE04-CC2ABE608D48}" destId="{D16B7222-E6A8-485E-BE42-D11984BCD3E8}" srcOrd="3" destOrd="0" presId="urn:microsoft.com/office/officeart/2005/8/layout/hChevron3"/>
    <dgm:cxn modelId="{ADA43D01-0AB4-42A4-9A60-E9B9372FE757}" type="presParOf" srcId="{67D17E4B-34C4-4853-AE04-CC2ABE608D48}" destId="{ED477E5F-75EE-4163-9118-69A96C0DEBFE}" srcOrd="4" destOrd="0" presId="urn:microsoft.com/office/officeart/2005/8/layout/hChevron3"/>
    <dgm:cxn modelId="{F1567EF4-61FB-4369-8098-C002B8FEB36D}" type="presParOf" srcId="{67D17E4B-34C4-4853-AE04-CC2ABE608D48}" destId="{82D267B8-B04B-4456-81D5-59EB0F63C33A}" srcOrd="5" destOrd="0" presId="urn:microsoft.com/office/officeart/2005/8/layout/hChevron3"/>
    <dgm:cxn modelId="{F6615B39-8387-4478-A904-2E8C87E237F9}" type="presParOf" srcId="{67D17E4B-34C4-4853-AE04-CC2ABE608D48}" destId="{6CA20A5F-343D-4E12-ACBC-B91DEF439EC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7A34C0-B490-4C01-BD94-54A2A75F05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469F96E-1CFF-45AA-91E6-2A68639DFD70}">
      <dgm:prSet phldrT="[Текст]"/>
      <dgm:spPr>
        <a:solidFill>
          <a:srgbClr val="2DBE60"/>
        </a:solidFill>
      </dgm:spPr>
      <dgm:t>
        <a:bodyPr/>
        <a:lstStyle/>
        <a:p>
          <a:r>
            <a:rPr lang="en-US" dirty="0" smtClean="0"/>
            <a:t>202</a:t>
          </a:r>
          <a:r>
            <a:rPr lang="ru-RU" dirty="0" smtClean="0"/>
            <a:t>1</a:t>
          </a:r>
          <a:endParaRPr lang="ru-RU" dirty="0"/>
        </a:p>
      </dgm:t>
    </dgm:pt>
    <dgm:pt modelId="{3EB501CF-63E5-47CB-BCFA-CF452BD1A88C}" type="parTrans" cxnId="{7FB92696-F537-4832-BA7D-FA3D3E91A6AF}">
      <dgm:prSet/>
      <dgm:spPr/>
      <dgm:t>
        <a:bodyPr/>
        <a:lstStyle/>
        <a:p>
          <a:endParaRPr lang="ru-RU"/>
        </a:p>
      </dgm:t>
    </dgm:pt>
    <dgm:pt modelId="{B23DF10C-DF87-43C8-8133-1DFB8B3EA255}" type="sibTrans" cxnId="{7FB92696-F537-4832-BA7D-FA3D3E91A6AF}">
      <dgm:prSet/>
      <dgm:spPr/>
      <dgm:t>
        <a:bodyPr/>
        <a:lstStyle/>
        <a:p>
          <a:endParaRPr lang="ru-RU"/>
        </a:p>
      </dgm:t>
    </dgm:pt>
    <dgm:pt modelId="{17E07D16-D6A0-4578-A645-367F5D77AB64}">
      <dgm:prSet phldrT="[Текст]"/>
      <dgm:spPr>
        <a:solidFill>
          <a:srgbClr val="1488C1"/>
        </a:solidFill>
      </dgm:spPr>
      <dgm:t>
        <a:bodyPr/>
        <a:lstStyle/>
        <a:p>
          <a:r>
            <a:rPr lang="en-US" dirty="0" smtClean="0"/>
            <a:t>202</a:t>
          </a:r>
          <a:r>
            <a:rPr lang="ru-RU" dirty="0" smtClean="0"/>
            <a:t>2</a:t>
          </a:r>
          <a:endParaRPr lang="ru-RU" dirty="0"/>
        </a:p>
      </dgm:t>
    </dgm:pt>
    <dgm:pt modelId="{57A33875-5205-4F4E-9737-298FBB4DB8B9}" type="parTrans" cxnId="{561C7316-55DE-4D3F-9006-250338485F5B}">
      <dgm:prSet/>
      <dgm:spPr/>
      <dgm:t>
        <a:bodyPr/>
        <a:lstStyle/>
        <a:p>
          <a:endParaRPr lang="ru-RU"/>
        </a:p>
      </dgm:t>
    </dgm:pt>
    <dgm:pt modelId="{75A40422-548F-4395-99A2-067EDA9B9B20}" type="sibTrans" cxnId="{561C7316-55DE-4D3F-9006-250338485F5B}">
      <dgm:prSet/>
      <dgm:spPr/>
      <dgm:t>
        <a:bodyPr/>
        <a:lstStyle/>
        <a:p>
          <a:endParaRPr lang="ru-RU"/>
        </a:p>
      </dgm:t>
    </dgm:pt>
    <dgm:pt modelId="{868AB28E-E6E7-4100-B679-F0FEA2CC437B}">
      <dgm:prSet phldrT="[Текст]"/>
      <dgm:spPr>
        <a:solidFill>
          <a:srgbClr val="00334E"/>
        </a:solidFill>
      </dgm:spPr>
      <dgm:t>
        <a:bodyPr/>
        <a:lstStyle/>
        <a:p>
          <a:r>
            <a:rPr lang="en-US" dirty="0" smtClean="0"/>
            <a:t>202</a:t>
          </a:r>
          <a:r>
            <a:rPr lang="ru-RU" dirty="0" smtClean="0"/>
            <a:t>3</a:t>
          </a:r>
          <a:endParaRPr lang="ru-RU" dirty="0"/>
        </a:p>
      </dgm:t>
    </dgm:pt>
    <dgm:pt modelId="{AF104AA0-D65F-406B-8751-D8F209CB55C2}" type="parTrans" cxnId="{EDF9EFC7-49DB-4CC2-BAEE-652F17CE5164}">
      <dgm:prSet/>
      <dgm:spPr/>
      <dgm:t>
        <a:bodyPr/>
        <a:lstStyle/>
        <a:p>
          <a:endParaRPr lang="ru-RU"/>
        </a:p>
      </dgm:t>
    </dgm:pt>
    <dgm:pt modelId="{63B136BA-A2CF-4D0D-AF1F-6CEA33E5E5C4}" type="sibTrans" cxnId="{EDF9EFC7-49DB-4CC2-BAEE-652F17CE5164}">
      <dgm:prSet/>
      <dgm:spPr/>
      <dgm:t>
        <a:bodyPr/>
        <a:lstStyle/>
        <a:p>
          <a:endParaRPr lang="ru-RU"/>
        </a:p>
      </dgm:t>
    </dgm:pt>
    <dgm:pt modelId="{A1BE4CE7-E4D4-41E0-962C-DA539B0AD1CF}" type="pres">
      <dgm:prSet presAssocID="{4C7A34C0-B490-4C01-BD94-54A2A75F05DE}" presName="Name0" presStyleCnt="0">
        <dgm:presLayoutVars>
          <dgm:dir/>
          <dgm:resizeHandles val="exact"/>
        </dgm:presLayoutVars>
      </dgm:prSet>
      <dgm:spPr/>
    </dgm:pt>
    <dgm:pt modelId="{ADE7DDF3-F262-44D6-B52F-F9F2249A81F6}" type="pres">
      <dgm:prSet presAssocID="{7469F96E-1CFF-45AA-91E6-2A68639DFD70}" presName="parTxOnly" presStyleLbl="node1" presStyleIdx="0" presStyleCnt="3" custLinFactNeighborX="-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0697-4C4E-4187-A407-BC4B59346B04}" type="pres">
      <dgm:prSet presAssocID="{B23DF10C-DF87-43C8-8133-1DFB8B3EA255}" presName="parSpace" presStyleCnt="0"/>
      <dgm:spPr/>
    </dgm:pt>
    <dgm:pt modelId="{0B0892B5-BAC3-4776-AE93-78CFC10740C9}" type="pres">
      <dgm:prSet presAssocID="{17E07D16-D6A0-4578-A645-367F5D77AB64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1B9BC-520D-4401-96E6-2C5DD161C71E}" type="pres">
      <dgm:prSet presAssocID="{75A40422-548F-4395-99A2-067EDA9B9B20}" presName="parSpace" presStyleCnt="0"/>
      <dgm:spPr/>
    </dgm:pt>
    <dgm:pt modelId="{1B2F84AD-03A0-444C-AB79-C1DCA02B680F}" type="pres">
      <dgm:prSet presAssocID="{868AB28E-E6E7-4100-B679-F0FEA2CC437B}" presName="parTxOnly" presStyleLbl="node1" presStyleIdx="2" presStyleCnt="3" custScaleX="92755" custLinFactNeighborX="23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39F11-E27F-4587-824C-9A990F969F73}" type="presOf" srcId="{7469F96E-1CFF-45AA-91E6-2A68639DFD70}" destId="{ADE7DDF3-F262-44D6-B52F-F9F2249A81F6}" srcOrd="0" destOrd="0" presId="urn:microsoft.com/office/officeart/2005/8/layout/hChevron3"/>
    <dgm:cxn modelId="{561C7316-55DE-4D3F-9006-250338485F5B}" srcId="{4C7A34C0-B490-4C01-BD94-54A2A75F05DE}" destId="{17E07D16-D6A0-4578-A645-367F5D77AB64}" srcOrd="1" destOrd="0" parTransId="{57A33875-5205-4F4E-9737-298FBB4DB8B9}" sibTransId="{75A40422-548F-4395-99A2-067EDA9B9B20}"/>
    <dgm:cxn modelId="{67272A73-056E-45D4-9CE2-46CAA8484245}" type="presOf" srcId="{17E07D16-D6A0-4578-A645-367F5D77AB64}" destId="{0B0892B5-BAC3-4776-AE93-78CFC10740C9}" srcOrd="0" destOrd="0" presId="urn:microsoft.com/office/officeart/2005/8/layout/hChevron3"/>
    <dgm:cxn modelId="{7FB92696-F537-4832-BA7D-FA3D3E91A6AF}" srcId="{4C7A34C0-B490-4C01-BD94-54A2A75F05DE}" destId="{7469F96E-1CFF-45AA-91E6-2A68639DFD70}" srcOrd="0" destOrd="0" parTransId="{3EB501CF-63E5-47CB-BCFA-CF452BD1A88C}" sibTransId="{B23DF10C-DF87-43C8-8133-1DFB8B3EA255}"/>
    <dgm:cxn modelId="{EDF9EFC7-49DB-4CC2-BAEE-652F17CE5164}" srcId="{4C7A34C0-B490-4C01-BD94-54A2A75F05DE}" destId="{868AB28E-E6E7-4100-B679-F0FEA2CC437B}" srcOrd="2" destOrd="0" parTransId="{AF104AA0-D65F-406B-8751-D8F209CB55C2}" sibTransId="{63B136BA-A2CF-4D0D-AF1F-6CEA33E5E5C4}"/>
    <dgm:cxn modelId="{13B0CC08-5984-4F4A-8A0F-30F9E2EBD174}" type="presOf" srcId="{868AB28E-E6E7-4100-B679-F0FEA2CC437B}" destId="{1B2F84AD-03A0-444C-AB79-C1DCA02B680F}" srcOrd="0" destOrd="0" presId="urn:microsoft.com/office/officeart/2005/8/layout/hChevron3"/>
    <dgm:cxn modelId="{89E10D32-95DD-474C-8E57-9652B1D3B43E}" type="presOf" srcId="{4C7A34C0-B490-4C01-BD94-54A2A75F05DE}" destId="{A1BE4CE7-E4D4-41E0-962C-DA539B0AD1CF}" srcOrd="0" destOrd="0" presId="urn:microsoft.com/office/officeart/2005/8/layout/hChevron3"/>
    <dgm:cxn modelId="{A7470D51-1256-47D8-8F43-EBAA199DB29C}" type="presParOf" srcId="{A1BE4CE7-E4D4-41E0-962C-DA539B0AD1CF}" destId="{ADE7DDF3-F262-44D6-B52F-F9F2249A81F6}" srcOrd="0" destOrd="0" presId="urn:microsoft.com/office/officeart/2005/8/layout/hChevron3"/>
    <dgm:cxn modelId="{B2CC29C8-9BF0-463D-A39C-C8FE923CFC02}" type="presParOf" srcId="{A1BE4CE7-E4D4-41E0-962C-DA539B0AD1CF}" destId="{AA100697-4C4E-4187-A407-BC4B59346B04}" srcOrd="1" destOrd="0" presId="urn:microsoft.com/office/officeart/2005/8/layout/hChevron3"/>
    <dgm:cxn modelId="{2D584FE5-A671-4D68-87E1-5FBD7ED0C85A}" type="presParOf" srcId="{A1BE4CE7-E4D4-41E0-962C-DA539B0AD1CF}" destId="{0B0892B5-BAC3-4776-AE93-78CFC10740C9}" srcOrd="2" destOrd="0" presId="urn:microsoft.com/office/officeart/2005/8/layout/hChevron3"/>
    <dgm:cxn modelId="{6981D1CA-50BF-4842-B59E-D2A3E868C2B0}" type="presParOf" srcId="{A1BE4CE7-E4D4-41E0-962C-DA539B0AD1CF}" destId="{4691B9BC-520D-4401-96E6-2C5DD161C71E}" srcOrd="3" destOrd="0" presId="urn:microsoft.com/office/officeart/2005/8/layout/hChevron3"/>
    <dgm:cxn modelId="{BB8973B5-87B1-4717-A7FC-D57BA4BCA5ED}" type="presParOf" srcId="{A1BE4CE7-E4D4-41E0-962C-DA539B0AD1CF}" destId="{1B2F84AD-03A0-444C-AB79-C1DCA02B680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58BF7-05B0-4E30-B2E3-6326C3A6165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96AAB-51B9-4D78-8B64-0211BECED176}">
      <dgm:prSet phldrT="[Текст]" custT="1"/>
      <dgm:spPr>
        <a:solidFill>
          <a:srgbClr val="00334E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ЦОПП сконцентрирован на задачах «своего» СПО</a:t>
          </a:r>
          <a:endParaRPr lang="ru-RU" sz="1400" dirty="0"/>
        </a:p>
      </dgm:t>
    </dgm:pt>
    <dgm:pt modelId="{9BCA7891-A4A3-4024-B4ED-221C254ACACA}" type="parTrans" cxnId="{725F7C1F-754E-4BD2-8AD1-5774BB94E8BD}">
      <dgm:prSet/>
      <dgm:spPr/>
      <dgm:t>
        <a:bodyPr/>
        <a:lstStyle/>
        <a:p>
          <a:endParaRPr lang="ru-RU"/>
        </a:p>
      </dgm:t>
    </dgm:pt>
    <dgm:pt modelId="{24D6877C-893B-431A-8483-6EE78503C355}" type="sibTrans" cxnId="{725F7C1F-754E-4BD2-8AD1-5774BB94E8BD}">
      <dgm:prSet/>
      <dgm:spPr/>
      <dgm:t>
        <a:bodyPr/>
        <a:lstStyle/>
        <a:p>
          <a:endParaRPr lang="ru-RU"/>
        </a:p>
      </dgm:t>
    </dgm:pt>
    <dgm:pt modelId="{D9FF4A3A-E816-43D3-B4BA-9F378B9768D6}">
      <dgm:prSet phldrT="[Текст]" custT="1"/>
      <dgm:spPr>
        <a:solidFill>
          <a:srgbClr val="2FACB2">
            <a:alpha val="89804"/>
          </a:srgbClr>
        </a:solidFill>
      </dgm:spPr>
      <dgm:t>
        <a:bodyPr/>
        <a:lstStyle/>
        <a:p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Анализ результатов деятельности ЦОПП показал явный перевес в сторону профиля СПО</a:t>
          </a:r>
          <a:endParaRPr lang="ru-RU" sz="1050" kern="1200" dirty="0">
            <a:solidFill>
              <a:schemeClr val="tx2">
                <a:lumMod val="75000"/>
              </a:schemeClr>
            </a:solidFill>
          </a:endParaRPr>
        </a:p>
      </dgm:t>
    </dgm:pt>
    <dgm:pt modelId="{72A2618E-D724-45D4-95AF-34351D1785DF}" type="parTrans" cxnId="{08CBA613-91DB-4D26-8E51-FDC39ABC7B7B}">
      <dgm:prSet/>
      <dgm:spPr/>
      <dgm:t>
        <a:bodyPr/>
        <a:lstStyle/>
        <a:p>
          <a:endParaRPr lang="ru-RU"/>
        </a:p>
      </dgm:t>
    </dgm:pt>
    <dgm:pt modelId="{EB3A92CD-12AE-4BAB-86A6-61EA717AB616}" type="sibTrans" cxnId="{08CBA613-91DB-4D26-8E51-FDC39ABC7B7B}">
      <dgm:prSet/>
      <dgm:spPr/>
      <dgm:t>
        <a:bodyPr/>
        <a:lstStyle/>
        <a:p>
          <a:endParaRPr lang="ru-RU"/>
        </a:p>
      </dgm:t>
    </dgm:pt>
    <dgm:pt modelId="{0829E88F-6588-42EC-B9CB-5367C673DA61}">
      <dgm:prSet phldrT="[Текст]" custT="1"/>
      <dgm:spPr>
        <a:solidFill>
          <a:srgbClr val="2FACB2">
            <a:alpha val="9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Из 400 заявок -       390 по профилю СПО, </a:t>
          </a:r>
        </a:p>
        <a:p>
          <a:pPr>
            <a:spcAft>
              <a:spcPts val="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из 200 обученных - 175 по профилю СПО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gm:t>
    </dgm:pt>
    <dgm:pt modelId="{7C890CAE-15F0-4A45-B30B-287E6DF19CF5}" type="parTrans" cxnId="{620516BD-B993-48B3-9C50-D0C1607B5476}">
      <dgm:prSet/>
      <dgm:spPr/>
      <dgm:t>
        <a:bodyPr/>
        <a:lstStyle/>
        <a:p>
          <a:endParaRPr lang="ru-RU"/>
        </a:p>
      </dgm:t>
    </dgm:pt>
    <dgm:pt modelId="{CB027770-62B7-47DD-9D44-A9DF3C6C2A92}" type="sibTrans" cxnId="{620516BD-B993-48B3-9C50-D0C1607B5476}">
      <dgm:prSet/>
      <dgm:spPr/>
      <dgm:t>
        <a:bodyPr/>
        <a:lstStyle/>
        <a:p>
          <a:endParaRPr lang="ru-RU"/>
        </a:p>
      </dgm:t>
    </dgm:pt>
    <dgm:pt modelId="{5DC51E81-910E-4F70-B1AD-172CAB1DE403}">
      <dgm:prSet phldrT="[Текст]" custT="1"/>
      <dgm:spPr>
        <a:solidFill>
          <a:srgbClr val="00334E"/>
        </a:solidFill>
      </dgm:spPr>
      <dgm:t>
        <a:bodyPr/>
        <a:lstStyle/>
        <a:p>
          <a:r>
            <a:rPr lang="ru-RU" sz="1400" dirty="0" smtClean="0"/>
            <a:t>Отсутствие бизнес-мышления для работы под запрос заказчика</a:t>
          </a:r>
          <a:endParaRPr lang="ru-RU" sz="1400" dirty="0"/>
        </a:p>
      </dgm:t>
    </dgm:pt>
    <dgm:pt modelId="{F358816A-1100-40B7-A36C-37BC1099C447}" type="parTrans" cxnId="{B30DA08A-673D-4D66-91CB-40514748C1AE}">
      <dgm:prSet/>
      <dgm:spPr/>
      <dgm:t>
        <a:bodyPr/>
        <a:lstStyle/>
        <a:p>
          <a:endParaRPr lang="ru-RU"/>
        </a:p>
      </dgm:t>
    </dgm:pt>
    <dgm:pt modelId="{F16773A7-4CB7-4B21-A37B-D9F32285E159}" type="sibTrans" cxnId="{B30DA08A-673D-4D66-91CB-40514748C1AE}">
      <dgm:prSet/>
      <dgm:spPr/>
      <dgm:t>
        <a:bodyPr/>
        <a:lstStyle/>
        <a:p>
          <a:endParaRPr lang="ru-RU"/>
        </a:p>
      </dgm:t>
    </dgm:pt>
    <dgm:pt modelId="{1FAA183A-399F-4286-907D-A63EE440F56B}">
      <dgm:prSet phldrT="[Текст]" custT="1"/>
      <dgm:spPr>
        <a:solidFill>
          <a:srgbClr val="2DBE60">
            <a:alpha val="89804"/>
          </a:srgbClr>
        </a:solidFill>
      </dgm:spPr>
      <dgm:t>
        <a:bodyPr/>
        <a:lstStyle/>
        <a:p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Мониторинг вовлеченности СПО в федеральные проекты                   (Навыки Мудрых, 110 тыс. граждан)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gm:t>
    </dgm:pt>
    <dgm:pt modelId="{1CBD4D34-E033-422A-B0A0-9AF06B85ECCF}" type="parTrans" cxnId="{D9E07E3D-D7E9-400C-88CA-0A71F2D7EDC7}">
      <dgm:prSet/>
      <dgm:spPr/>
      <dgm:t>
        <a:bodyPr/>
        <a:lstStyle/>
        <a:p>
          <a:endParaRPr lang="ru-RU"/>
        </a:p>
      </dgm:t>
    </dgm:pt>
    <dgm:pt modelId="{47AADFEE-7548-41B5-B295-7964ABBD93A2}" type="sibTrans" cxnId="{D9E07E3D-D7E9-400C-88CA-0A71F2D7EDC7}">
      <dgm:prSet/>
      <dgm:spPr/>
      <dgm:t>
        <a:bodyPr/>
        <a:lstStyle/>
        <a:p>
          <a:endParaRPr lang="ru-RU"/>
        </a:p>
      </dgm:t>
    </dgm:pt>
    <dgm:pt modelId="{5373D1DE-8BFA-4AA6-8B0A-E3C17B937E86}">
      <dgm:prSet phldrT="[Текст]" custT="1"/>
      <dgm:spPr>
        <a:solidFill>
          <a:srgbClr val="2DBE60">
            <a:alpha val="9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Заявки на участие в 2020:</a:t>
          </a:r>
        </a:p>
        <a:p>
          <a:pPr>
            <a:spcAft>
              <a:spcPts val="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«Навыки Мудрых» - </a:t>
          </a:r>
        </a:p>
        <a:p>
          <a:pPr>
            <a:spcAft>
              <a:spcPts val="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1 СПО,</a:t>
          </a:r>
        </a:p>
        <a:p>
          <a:pPr>
            <a:spcAft>
              <a:spcPts val="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110 </a:t>
          </a:r>
          <a:r>
            <a:rPr lang="ru-RU" sz="1100" kern="1200" dirty="0" err="1" smtClean="0">
              <a:solidFill>
                <a:schemeClr val="tx2">
                  <a:lumMod val="75000"/>
                </a:schemeClr>
              </a:solidFill>
            </a:rPr>
            <a:t>тыс.граждан</a:t>
          </a: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 – </a:t>
          </a:r>
        </a:p>
        <a:p>
          <a:pPr>
            <a:spcAft>
              <a:spcPts val="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5 СПО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</dgm:t>
    </dgm:pt>
    <dgm:pt modelId="{9032002B-418B-4DC5-AE91-461EA286EB58}" type="parTrans" cxnId="{AF6E1210-B4A9-466D-A0C1-CFD129FCFE3B}">
      <dgm:prSet/>
      <dgm:spPr/>
      <dgm:t>
        <a:bodyPr/>
        <a:lstStyle/>
        <a:p>
          <a:endParaRPr lang="ru-RU"/>
        </a:p>
      </dgm:t>
    </dgm:pt>
    <dgm:pt modelId="{C3314173-0F1D-4C0B-BC9D-4959D49E2BE1}" type="sibTrans" cxnId="{AF6E1210-B4A9-466D-A0C1-CFD129FCFE3B}">
      <dgm:prSet/>
      <dgm:spPr/>
      <dgm:t>
        <a:bodyPr/>
        <a:lstStyle/>
        <a:p>
          <a:endParaRPr lang="ru-RU"/>
        </a:p>
      </dgm:t>
    </dgm:pt>
    <dgm:pt modelId="{83B0641F-CFC2-4879-A53B-DDFA34BDE7A6}">
      <dgm:prSet phldrT="[Текст]" custT="1"/>
      <dgm:spPr>
        <a:solidFill>
          <a:srgbClr val="00334E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Низкий уровень компетенций для взаимодействия с отраслевыми предприятиями</a:t>
          </a:r>
          <a:endParaRPr lang="ru-RU" sz="1400" dirty="0"/>
        </a:p>
      </dgm:t>
    </dgm:pt>
    <dgm:pt modelId="{1FCD089E-7C83-447A-8B55-45A901CAA94C}" type="parTrans" cxnId="{4E21A861-077D-4480-9C26-FF3BEF7B15F7}">
      <dgm:prSet/>
      <dgm:spPr/>
      <dgm:t>
        <a:bodyPr/>
        <a:lstStyle/>
        <a:p>
          <a:endParaRPr lang="ru-RU"/>
        </a:p>
      </dgm:t>
    </dgm:pt>
    <dgm:pt modelId="{5431017A-AD9D-4DB4-9F81-81F522769F59}" type="sibTrans" cxnId="{4E21A861-077D-4480-9C26-FF3BEF7B15F7}">
      <dgm:prSet/>
      <dgm:spPr/>
      <dgm:t>
        <a:bodyPr/>
        <a:lstStyle/>
        <a:p>
          <a:endParaRPr lang="ru-RU"/>
        </a:p>
      </dgm:t>
    </dgm:pt>
    <dgm:pt modelId="{82B4EDC3-8D0C-40A0-AF35-A7E966823D47}">
      <dgm:prSet phldrT="[Текст]" custT="1"/>
      <dgm:spPr>
        <a:solidFill>
          <a:srgbClr val="7B868A">
            <a:alpha val="89804"/>
          </a:srgbClr>
        </a:solidFill>
      </dgm:spPr>
      <dgm:t>
        <a:bodyPr/>
        <a:lstStyle/>
        <a:p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Анализ штатного расписания, заказов и проектов в работе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gm:t>
    </dgm:pt>
    <dgm:pt modelId="{21DDB02C-6A7B-4623-B54A-80F93384A0E5}" type="parTrans" cxnId="{DC9064E8-45B1-40F1-ADB1-F2FE309BEF27}">
      <dgm:prSet/>
      <dgm:spPr/>
      <dgm:t>
        <a:bodyPr/>
        <a:lstStyle/>
        <a:p>
          <a:endParaRPr lang="ru-RU"/>
        </a:p>
      </dgm:t>
    </dgm:pt>
    <dgm:pt modelId="{4061E1AE-B564-4349-BC6E-E7EA210B4570}" type="sibTrans" cxnId="{DC9064E8-45B1-40F1-ADB1-F2FE309BEF27}">
      <dgm:prSet/>
      <dgm:spPr/>
      <dgm:t>
        <a:bodyPr/>
        <a:lstStyle/>
        <a:p>
          <a:endParaRPr lang="ru-RU"/>
        </a:p>
      </dgm:t>
    </dgm:pt>
    <dgm:pt modelId="{BFF9F998-9E31-42C5-8AEF-3E274A1E2E74}">
      <dgm:prSet phldrT="[Текст]" custT="1"/>
      <dgm:spPr>
        <a:solidFill>
          <a:srgbClr val="7B868A">
            <a:alpha val="9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Из ТОП-5 в ЦОПП есть эксперт только по одной отрасли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gm:t>
    </dgm:pt>
    <dgm:pt modelId="{9ABE5B2F-D004-43A6-BEB4-21B66E4254BE}" type="parTrans" cxnId="{C9AA5557-0216-4319-87CF-B30A31CB868E}">
      <dgm:prSet/>
      <dgm:spPr/>
      <dgm:t>
        <a:bodyPr/>
        <a:lstStyle/>
        <a:p>
          <a:endParaRPr lang="ru-RU"/>
        </a:p>
      </dgm:t>
    </dgm:pt>
    <dgm:pt modelId="{B72041B6-5F8B-4D9D-9E13-C9DA94BE2C18}" type="sibTrans" cxnId="{C9AA5557-0216-4319-87CF-B30A31CB868E}">
      <dgm:prSet/>
      <dgm:spPr/>
      <dgm:t>
        <a:bodyPr/>
        <a:lstStyle/>
        <a:p>
          <a:endParaRPr lang="ru-RU"/>
        </a:p>
      </dgm:t>
    </dgm:pt>
    <dgm:pt modelId="{DE6B3BC7-520E-417B-A0CF-34778AB3104A}" type="pres">
      <dgm:prSet presAssocID="{4CC58BF7-05B0-4E30-B2E3-6326C3A6165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672DD7-6A61-44F1-8B91-168199224C10}" type="pres">
      <dgm:prSet presAssocID="{59796AAB-51B9-4D78-8B64-0211BECED176}" presName="horFlow" presStyleCnt="0"/>
      <dgm:spPr/>
    </dgm:pt>
    <dgm:pt modelId="{EFDD37C0-7E12-489E-B9E4-015AC0FE2933}" type="pres">
      <dgm:prSet presAssocID="{59796AAB-51B9-4D78-8B64-0211BECED176}" presName="bigChev" presStyleLbl="node1" presStyleIdx="0" presStyleCnt="3"/>
      <dgm:spPr/>
      <dgm:t>
        <a:bodyPr/>
        <a:lstStyle/>
        <a:p>
          <a:endParaRPr lang="ru-RU"/>
        </a:p>
      </dgm:t>
    </dgm:pt>
    <dgm:pt modelId="{B44E3D90-509E-422F-A363-60B21121BE73}" type="pres">
      <dgm:prSet presAssocID="{72A2618E-D724-45D4-95AF-34351D1785DF}" presName="parTrans" presStyleCnt="0"/>
      <dgm:spPr/>
    </dgm:pt>
    <dgm:pt modelId="{287B8D27-6CE1-4236-A9DD-C32B6CCD3A7C}" type="pres">
      <dgm:prSet presAssocID="{D9FF4A3A-E816-43D3-B4BA-9F378B9768D6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54C57-1F46-4D7A-B7F7-A5E04243583A}" type="pres">
      <dgm:prSet presAssocID="{EB3A92CD-12AE-4BAB-86A6-61EA717AB616}" presName="sibTrans" presStyleCnt="0"/>
      <dgm:spPr/>
    </dgm:pt>
    <dgm:pt modelId="{4C5C932C-BD24-4B24-B230-775EF5AFCDF0}" type="pres">
      <dgm:prSet presAssocID="{0829E88F-6588-42EC-B9CB-5367C673DA61}" presName="node" presStyleLbl="alignAccFollowNode1" presStyleIdx="1" presStyleCnt="6" custLinFactNeighborX="557" custLinFactNeighborY="-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CE38A-86E2-4973-95C3-44312DA5DFE8}" type="pres">
      <dgm:prSet presAssocID="{59796AAB-51B9-4D78-8B64-0211BECED176}" presName="vSp" presStyleCnt="0"/>
      <dgm:spPr/>
    </dgm:pt>
    <dgm:pt modelId="{88E850DA-016F-4954-9F90-B62AE1EA8DF7}" type="pres">
      <dgm:prSet presAssocID="{5DC51E81-910E-4F70-B1AD-172CAB1DE403}" presName="horFlow" presStyleCnt="0"/>
      <dgm:spPr/>
    </dgm:pt>
    <dgm:pt modelId="{95AB5F5B-E5BC-4D0D-99B1-2C795CDDC259}" type="pres">
      <dgm:prSet presAssocID="{5DC51E81-910E-4F70-B1AD-172CAB1DE403}" presName="bigChev" presStyleLbl="node1" presStyleIdx="1" presStyleCnt="3"/>
      <dgm:spPr/>
      <dgm:t>
        <a:bodyPr/>
        <a:lstStyle/>
        <a:p>
          <a:endParaRPr lang="ru-RU"/>
        </a:p>
      </dgm:t>
    </dgm:pt>
    <dgm:pt modelId="{882D61A8-B64E-4E14-B49F-950C1BEA8691}" type="pres">
      <dgm:prSet presAssocID="{1CBD4D34-E033-422A-B0A0-9AF06B85ECCF}" presName="parTrans" presStyleCnt="0"/>
      <dgm:spPr/>
    </dgm:pt>
    <dgm:pt modelId="{04903BF1-490C-4F1F-929E-A27BDBCCFB20}" type="pres">
      <dgm:prSet presAssocID="{1FAA183A-399F-4286-907D-A63EE440F56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DBDF7-5146-4F21-9EA8-6A84C2435C5A}" type="pres">
      <dgm:prSet presAssocID="{47AADFEE-7548-41B5-B295-7964ABBD93A2}" presName="sibTrans" presStyleCnt="0"/>
      <dgm:spPr/>
    </dgm:pt>
    <dgm:pt modelId="{AB2BD177-D683-4094-92B4-6CDFCF320139}" type="pres">
      <dgm:prSet presAssocID="{5373D1DE-8BFA-4AA6-8B0A-E3C17B937E86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610A4-E9B5-4248-84DA-5375FF3AE1DB}" type="pres">
      <dgm:prSet presAssocID="{5DC51E81-910E-4F70-B1AD-172CAB1DE403}" presName="vSp" presStyleCnt="0"/>
      <dgm:spPr/>
    </dgm:pt>
    <dgm:pt modelId="{ABABE24D-C1AD-4866-AA85-EE1D02DC4177}" type="pres">
      <dgm:prSet presAssocID="{83B0641F-CFC2-4879-A53B-DDFA34BDE7A6}" presName="horFlow" presStyleCnt="0"/>
      <dgm:spPr/>
    </dgm:pt>
    <dgm:pt modelId="{02D652C3-4EFA-4CE8-A1C2-0E58C72AFDD2}" type="pres">
      <dgm:prSet presAssocID="{83B0641F-CFC2-4879-A53B-DDFA34BDE7A6}" presName="bigChev" presStyleLbl="node1" presStyleIdx="2" presStyleCnt="3"/>
      <dgm:spPr/>
      <dgm:t>
        <a:bodyPr/>
        <a:lstStyle/>
        <a:p>
          <a:endParaRPr lang="ru-RU"/>
        </a:p>
      </dgm:t>
    </dgm:pt>
    <dgm:pt modelId="{4ADCEEB5-AA0C-4DE7-87B6-97DFF5FEBC03}" type="pres">
      <dgm:prSet presAssocID="{21DDB02C-6A7B-4623-B54A-80F93384A0E5}" presName="parTrans" presStyleCnt="0"/>
      <dgm:spPr/>
    </dgm:pt>
    <dgm:pt modelId="{F6A0E1D9-7FBD-4A39-9D19-CD853D675617}" type="pres">
      <dgm:prSet presAssocID="{82B4EDC3-8D0C-40A0-AF35-A7E966823D47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EC59C-8796-4A55-940E-7092E900CD66}" type="pres">
      <dgm:prSet presAssocID="{4061E1AE-B564-4349-BC6E-E7EA210B4570}" presName="sibTrans" presStyleCnt="0"/>
      <dgm:spPr/>
    </dgm:pt>
    <dgm:pt modelId="{2AB8B11C-6B28-47CF-845D-3FD65A0BD7B4}" type="pres">
      <dgm:prSet presAssocID="{BFF9F998-9E31-42C5-8AEF-3E274A1E2E74}" presName="node" presStyleLbl="alignAccFollowNode1" presStyleIdx="5" presStyleCnt="6" custLinFactNeighborX="14975" custLinFactNeighborY="2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1A861-077D-4480-9C26-FF3BEF7B15F7}" srcId="{4CC58BF7-05B0-4E30-B2E3-6326C3A61650}" destId="{83B0641F-CFC2-4879-A53B-DDFA34BDE7A6}" srcOrd="2" destOrd="0" parTransId="{1FCD089E-7C83-447A-8B55-45A901CAA94C}" sibTransId="{5431017A-AD9D-4DB4-9F81-81F522769F59}"/>
    <dgm:cxn modelId="{DEDDD84E-A4E2-42A7-9EA7-C371A26076C8}" type="presOf" srcId="{BFF9F998-9E31-42C5-8AEF-3E274A1E2E74}" destId="{2AB8B11C-6B28-47CF-845D-3FD65A0BD7B4}" srcOrd="0" destOrd="0" presId="urn:microsoft.com/office/officeart/2005/8/layout/lProcess3"/>
    <dgm:cxn modelId="{D9E07E3D-D7E9-400C-88CA-0A71F2D7EDC7}" srcId="{5DC51E81-910E-4F70-B1AD-172CAB1DE403}" destId="{1FAA183A-399F-4286-907D-A63EE440F56B}" srcOrd="0" destOrd="0" parTransId="{1CBD4D34-E033-422A-B0A0-9AF06B85ECCF}" sibTransId="{47AADFEE-7548-41B5-B295-7964ABBD93A2}"/>
    <dgm:cxn modelId="{60821956-9418-4193-B652-6902758344A3}" type="presOf" srcId="{D9FF4A3A-E816-43D3-B4BA-9F378B9768D6}" destId="{287B8D27-6CE1-4236-A9DD-C32B6CCD3A7C}" srcOrd="0" destOrd="0" presId="urn:microsoft.com/office/officeart/2005/8/layout/lProcess3"/>
    <dgm:cxn modelId="{F7F21846-3493-4DE1-ADA1-4C4CCCEC9FFF}" type="presOf" srcId="{82B4EDC3-8D0C-40A0-AF35-A7E966823D47}" destId="{F6A0E1D9-7FBD-4A39-9D19-CD853D675617}" srcOrd="0" destOrd="0" presId="urn:microsoft.com/office/officeart/2005/8/layout/lProcess3"/>
    <dgm:cxn modelId="{1D2166DF-5F60-4F8C-9AF6-AC181D8BA662}" type="presOf" srcId="{4CC58BF7-05B0-4E30-B2E3-6326C3A61650}" destId="{DE6B3BC7-520E-417B-A0CF-34778AB3104A}" srcOrd="0" destOrd="0" presId="urn:microsoft.com/office/officeart/2005/8/layout/lProcess3"/>
    <dgm:cxn modelId="{08CBA613-91DB-4D26-8E51-FDC39ABC7B7B}" srcId="{59796AAB-51B9-4D78-8B64-0211BECED176}" destId="{D9FF4A3A-E816-43D3-B4BA-9F378B9768D6}" srcOrd="0" destOrd="0" parTransId="{72A2618E-D724-45D4-95AF-34351D1785DF}" sibTransId="{EB3A92CD-12AE-4BAB-86A6-61EA717AB616}"/>
    <dgm:cxn modelId="{29B22BE3-C9D9-445A-A5B7-F2442BA5741E}" type="presOf" srcId="{5DC51E81-910E-4F70-B1AD-172CAB1DE403}" destId="{95AB5F5B-E5BC-4D0D-99B1-2C795CDDC259}" srcOrd="0" destOrd="0" presId="urn:microsoft.com/office/officeart/2005/8/layout/lProcess3"/>
    <dgm:cxn modelId="{AF6E1210-B4A9-466D-A0C1-CFD129FCFE3B}" srcId="{5DC51E81-910E-4F70-B1AD-172CAB1DE403}" destId="{5373D1DE-8BFA-4AA6-8B0A-E3C17B937E86}" srcOrd="1" destOrd="0" parTransId="{9032002B-418B-4DC5-AE91-461EA286EB58}" sibTransId="{C3314173-0F1D-4C0B-BC9D-4959D49E2BE1}"/>
    <dgm:cxn modelId="{DC9064E8-45B1-40F1-ADB1-F2FE309BEF27}" srcId="{83B0641F-CFC2-4879-A53B-DDFA34BDE7A6}" destId="{82B4EDC3-8D0C-40A0-AF35-A7E966823D47}" srcOrd="0" destOrd="0" parTransId="{21DDB02C-6A7B-4623-B54A-80F93384A0E5}" sibTransId="{4061E1AE-B564-4349-BC6E-E7EA210B4570}"/>
    <dgm:cxn modelId="{C9AA5557-0216-4319-87CF-B30A31CB868E}" srcId="{83B0641F-CFC2-4879-A53B-DDFA34BDE7A6}" destId="{BFF9F998-9E31-42C5-8AEF-3E274A1E2E74}" srcOrd="1" destOrd="0" parTransId="{9ABE5B2F-D004-43A6-BEB4-21B66E4254BE}" sibTransId="{B72041B6-5F8B-4D9D-9E13-C9DA94BE2C18}"/>
    <dgm:cxn modelId="{725F7C1F-754E-4BD2-8AD1-5774BB94E8BD}" srcId="{4CC58BF7-05B0-4E30-B2E3-6326C3A61650}" destId="{59796AAB-51B9-4D78-8B64-0211BECED176}" srcOrd="0" destOrd="0" parTransId="{9BCA7891-A4A3-4024-B4ED-221C254ACACA}" sibTransId="{24D6877C-893B-431A-8483-6EE78503C355}"/>
    <dgm:cxn modelId="{3B5B7D7D-E4E9-465A-8977-DC03BCFC5970}" type="presOf" srcId="{5373D1DE-8BFA-4AA6-8B0A-E3C17B937E86}" destId="{AB2BD177-D683-4094-92B4-6CDFCF320139}" srcOrd="0" destOrd="0" presId="urn:microsoft.com/office/officeart/2005/8/layout/lProcess3"/>
    <dgm:cxn modelId="{620516BD-B993-48B3-9C50-D0C1607B5476}" srcId="{59796AAB-51B9-4D78-8B64-0211BECED176}" destId="{0829E88F-6588-42EC-B9CB-5367C673DA61}" srcOrd="1" destOrd="0" parTransId="{7C890CAE-15F0-4A45-B30B-287E6DF19CF5}" sibTransId="{CB027770-62B7-47DD-9D44-A9DF3C6C2A92}"/>
    <dgm:cxn modelId="{3C0EBA30-D2A0-4A85-AC32-8D3E7FCBD495}" type="presOf" srcId="{0829E88F-6588-42EC-B9CB-5367C673DA61}" destId="{4C5C932C-BD24-4B24-B230-775EF5AFCDF0}" srcOrd="0" destOrd="0" presId="urn:microsoft.com/office/officeart/2005/8/layout/lProcess3"/>
    <dgm:cxn modelId="{672AA8CA-A169-49B7-BD77-47AD9A6C2ADD}" type="presOf" srcId="{59796AAB-51B9-4D78-8B64-0211BECED176}" destId="{EFDD37C0-7E12-489E-B9E4-015AC0FE2933}" srcOrd="0" destOrd="0" presId="urn:microsoft.com/office/officeart/2005/8/layout/lProcess3"/>
    <dgm:cxn modelId="{3C4501BF-E7CA-406A-8679-EACC6F5E49D2}" type="presOf" srcId="{83B0641F-CFC2-4879-A53B-DDFA34BDE7A6}" destId="{02D652C3-4EFA-4CE8-A1C2-0E58C72AFDD2}" srcOrd="0" destOrd="0" presId="urn:microsoft.com/office/officeart/2005/8/layout/lProcess3"/>
    <dgm:cxn modelId="{47EF45D1-303D-4030-A731-E01DB8705696}" type="presOf" srcId="{1FAA183A-399F-4286-907D-A63EE440F56B}" destId="{04903BF1-490C-4F1F-929E-A27BDBCCFB20}" srcOrd="0" destOrd="0" presId="urn:microsoft.com/office/officeart/2005/8/layout/lProcess3"/>
    <dgm:cxn modelId="{B30DA08A-673D-4D66-91CB-40514748C1AE}" srcId="{4CC58BF7-05B0-4E30-B2E3-6326C3A61650}" destId="{5DC51E81-910E-4F70-B1AD-172CAB1DE403}" srcOrd="1" destOrd="0" parTransId="{F358816A-1100-40B7-A36C-37BC1099C447}" sibTransId="{F16773A7-4CB7-4B21-A37B-D9F32285E159}"/>
    <dgm:cxn modelId="{69861313-7B9D-4D46-AA75-45053F49C1A2}" type="presParOf" srcId="{DE6B3BC7-520E-417B-A0CF-34778AB3104A}" destId="{BB672DD7-6A61-44F1-8B91-168199224C10}" srcOrd="0" destOrd="0" presId="urn:microsoft.com/office/officeart/2005/8/layout/lProcess3"/>
    <dgm:cxn modelId="{27EEFE84-74D8-4A2D-9A21-5D1908B813E3}" type="presParOf" srcId="{BB672DD7-6A61-44F1-8B91-168199224C10}" destId="{EFDD37C0-7E12-489E-B9E4-015AC0FE2933}" srcOrd="0" destOrd="0" presId="urn:microsoft.com/office/officeart/2005/8/layout/lProcess3"/>
    <dgm:cxn modelId="{8CD416A6-4C1F-4C76-94CD-19A309E7EADA}" type="presParOf" srcId="{BB672DD7-6A61-44F1-8B91-168199224C10}" destId="{B44E3D90-509E-422F-A363-60B21121BE73}" srcOrd="1" destOrd="0" presId="urn:microsoft.com/office/officeart/2005/8/layout/lProcess3"/>
    <dgm:cxn modelId="{8717BD99-AD60-4015-B29B-0223C9B93F55}" type="presParOf" srcId="{BB672DD7-6A61-44F1-8B91-168199224C10}" destId="{287B8D27-6CE1-4236-A9DD-C32B6CCD3A7C}" srcOrd="2" destOrd="0" presId="urn:microsoft.com/office/officeart/2005/8/layout/lProcess3"/>
    <dgm:cxn modelId="{C2D5BC2E-C880-495E-987B-775F063A9249}" type="presParOf" srcId="{BB672DD7-6A61-44F1-8B91-168199224C10}" destId="{70154C57-1F46-4D7A-B7F7-A5E04243583A}" srcOrd="3" destOrd="0" presId="urn:microsoft.com/office/officeart/2005/8/layout/lProcess3"/>
    <dgm:cxn modelId="{20AD5748-C955-4E14-9B87-1C86371A2D24}" type="presParOf" srcId="{BB672DD7-6A61-44F1-8B91-168199224C10}" destId="{4C5C932C-BD24-4B24-B230-775EF5AFCDF0}" srcOrd="4" destOrd="0" presId="urn:microsoft.com/office/officeart/2005/8/layout/lProcess3"/>
    <dgm:cxn modelId="{FFD33749-BE92-4C65-9A07-B771AC3B08F1}" type="presParOf" srcId="{DE6B3BC7-520E-417B-A0CF-34778AB3104A}" destId="{6A3CE38A-86E2-4973-95C3-44312DA5DFE8}" srcOrd="1" destOrd="0" presId="urn:microsoft.com/office/officeart/2005/8/layout/lProcess3"/>
    <dgm:cxn modelId="{95451576-EC48-4404-8992-1D996304306E}" type="presParOf" srcId="{DE6B3BC7-520E-417B-A0CF-34778AB3104A}" destId="{88E850DA-016F-4954-9F90-B62AE1EA8DF7}" srcOrd="2" destOrd="0" presId="urn:microsoft.com/office/officeart/2005/8/layout/lProcess3"/>
    <dgm:cxn modelId="{123063E3-C318-4F21-8837-0383D060A1AE}" type="presParOf" srcId="{88E850DA-016F-4954-9F90-B62AE1EA8DF7}" destId="{95AB5F5B-E5BC-4D0D-99B1-2C795CDDC259}" srcOrd="0" destOrd="0" presId="urn:microsoft.com/office/officeart/2005/8/layout/lProcess3"/>
    <dgm:cxn modelId="{56FF5694-7192-4FE9-A2B4-72CDCE359BB0}" type="presParOf" srcId="{88E850DA-016F-4954-9F90-B62AE1EA8DF7}" destId="{882D61A8-B64E-4E14-B49F-950C1BEA8691}" srcOrd="1" destOrd="0" presId="urn:microsoft.com/office/officeart/2005/8/layout/lProcess3"/>
    <dgm:cxn modelId="{6D11214D-7554-4253-AB83-4A01DABEA10B}" type="presParOf" srcId="{88E850DA-016F-4954-9F90-B62AE1EA8DF7}" destId="{04903BF1-490C-4F1F-929E-A27BDBCCFB20}" srcOrd="2" destOrd="0" presId="urn:microsoft.com/office/officeart/2005/8/layout/lProcess3"/>
    <dgm:cxn modelId="{8B04707C-8E3A-4BAB-A705-93458A99076C}" type="presParOf" srcId="{88E850DA-016F-4954-9F90-B62AE1EA8DF7}" destId="{039DBDF7-5146-4F21-9EA8-6A84C2435C5A}" srcOrd="3" destOrd="0" presId="urn:microsoft.com/office/officeart/2005/8/layout/lProcess3"/>
    <dgm:cxn modelId="{26224C88-A8E6-44EB-8DC3-40CBC3A61BD8}" type="presParOf" srcId="{88E850DA-016F-4954-9F90-B62AE1EA8DF7}" destId="{AB2BD177-D683-4094-92B4-6CDFCF320139}" srcOrd="4" destOrd="0" presId="urn:microsoft.com/office/officeart/2005/8/layout/lProcess3"/>
    <dgm:cxn modelId="{8B83F628-3DA6-48EB-94B5-6D32695C0AB7}" type="presParOf" srcId="{DE6B3BC7-520E-417B-A0CF-34778AB3104A}" destId="{9BC610A4-E9B5-4248-84DA-5375FF3AE1DB}" srcOrd="3" destOrd="0" presId="urn:microsoft.com/office/officeart/2005/8/layout/lProcess3"/>
    <dgm:cxn modelId="{05EB7494-C2A2-404C-B726-C56CE62AC293}" type="presParOf" srcId="{DE6B3BC7-520E-417B-A0CF-34778AB3104A}" destId="{ABABE24D-C1AD-4866-AA85-EE1D02DC4177}" srcOrd="4" destOrd="0" presId="urn:microsoft.com/office/officeart/2005/8/layout/lProcess3"/>
    <dgm:cxn modelId="{B14A5741-FA04-4AA0-A56B-DB9032A47B84}" type="presParOf" srcId="{ABABE24D-C1AD-4866-AA85-EE1D02DC4177}" destId="{02D652C3-4EFA-4CE8-A1C2-0E58C72AFDD2}" srcOrd="0" destOrd="0" presId="urn:microsoft.com/office/officeart/2005/8/layout/lProcess3"/>
    <dgm:cxn modelId="{43DCB8EB-15A2-4A36-B8B6-70CB5FBEFF71}" type="presParOf" srcId="{ABABE24D-C1AD-4866-AA85-EE1D02DC4177}" destId="{4ADCEEB5-AA0C-4DE7-87B6-97DFF5FEBC03}" srcOrd="1" destOrd="0" presId="urn:microsoft.com/office/officeart/2005/8/layout/lProcess3"/>
    <dgm:cxn modelId="{6F778CDF-0AAB-4474-85DF-724116713F5B}" type="presParOf" srcId="{ABABE24D-C1AD-4866-AA85-EE1D02DC4177}" destId="{F6A0E1D9-7FBD-4A39-9D19-CD853D675617}" srcOrd="2" destOrd="0" presId="urn:microsoft.com/office/officeart/2005/8/layout/lProcess3"/>
    <dgm:cxn modelId="{DF7F21D8-71C7-4A80-9E2A-301A9E194F69}" type="presParOf" srcId="{ABABE24D-C1AD-4866-AA85-EE1D02DC4177}" destId="{FD6EC59C-8796-4A55-940E-7092E900CD66}" srcOrd="3" destOrd="0" presId="urn:microsoft.com/office/officeart/2005/8/layout/lProcess3"/>
    <dgm:cxn modelId="{02C17231-475F-4623-8748-E5CFBFCBBDF1}" type="presParOf" srcId="{ABABE24D-C1AD-4866-AA85-EE1D02DC4177}" destId="{2AB8B11C-6B28-47CF-845D-3FD65A0BD7B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A34C0-B490-4C01-BD94-54A2A75F05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1BE4CE7-E4D4-41E0-962C-DA539B0AD1CF}" type="pres">
      <dgm:prSet presAssocID="{4C7A34C0-B490-4C01-BD94-54A2A75F05DE}" presName="Name0" presStyleCnt="0">
        <dgm:presLayoutVars>
          <dgm:dir/>
          <dgm:resizeHandles val="exact"/>
        </dgm:presLayoutVars>
      </dgm:prSet>
      <dgm:spPr/>
    </dgm:pt>
  </dgm:ptLst>
  <dgm:cxnLst>
    <dgm:cxn modelId="{89E10D32-95DD-474C-8E57-9652B1D3B43E}" type="presOf" srcId="{4C7A34C0-B490-4C01-BD94-54A2A75F05DE}" destId="{A1BE4CE7-E4D4-41E0-962C-DA539B0AD1C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7A34C0-B490-4C01-BD94-54A2A75F05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469F96E-1CFF-45AA-91E6-2A68639DFD70}">
      <dgm:prSet phldrT="[Текст]"/>
      <dgm:spPr>
        <a:solidFill>
          <a:srgbClr val="FF5454"/>
        </a:solidFill>
      </dgm:spPr>
      <dgm:t>
        <a:bodyPr/>
        <a:lstStyle/>
        <a:p>
          <a:r>
            <a:rPr lang="en-US" dirty="0" smtClean="0"/>
            <a:t>20</a:t>
          </a:r>
          <a:r>
            <a:rPr lang="ru-RU" dirty="0" smtClean="0"/>
            <a:t>21</a:t>
          </a:r>
          <a:endParaRPr lang="ru-RU" dirty="0"/>
        </a:p>
      </dgm:t>
    </dgm:pt>
    <dgm:pt modelId="{3EB501CF-63E5-47CB-BCFA-CF452BD1A88C}" type="parTrans" cxnId="{7FB92696-F537-4832-BA7D-FA3D3E91A6AF}">
      <dgm:prSet/>
      <dgm:spPr/>
      <dgm:t>
        <a:bodyPr/>
        <a:lstStyle/>
        <a:p>
          <a:endParaRPr lang="ru-RU"/>
        </a:p>
      </dgm:t>
    </dgm:pt>
    <dgm:pt modelId="{B23DF10C-DF87-43C8-8133-1DFB8B3EA255}" type="sibTrans" cxnId="{7FB92696-F537-4832-BA7D-FA3D3E91A6AF}">
      <dgm:prSet/>
      <dgm:spPr/>
      <dgm:t>
        <a:bodyPr/>
        <a:lstStyle/>
        <a:p>
          <a:endParaRPr lang="ru-RU"/>
        </a:p>
      </dgm:t>
    </dgm:pt>
    <dgm:pt modelId="{17E07D16-D6A0-4578-A645-367F5D77AB64}">
      <dgm:prSet phldrT="[Текст]"/>
      <dgm:spPr>
        <a:solidFill>
          <a:srgbClr val="2FACB2"/>
        </a:solidFill>
      </dgm:spPr>
      <dgm:t>
        <a:bodyPr/>
        <a:lstStyle/>
        <a:p>
          <a:r>
            <a:rPr lang="en-US" dirty="0" smtClean="0"/>
            <a:t>202</a:t>
          </a:r>
          <a:r>
            <a:rPr lang="ru-RU" dirty="0" smtClean="0"/>
            <a:t>2</a:t>
          </a:r>
          <a:endParaRPr lang="ru-RU" dirty="0"/>
        </a:p>
      </dgm:t>
    </dgm:pt>
    <dgm:pt modelId="{57A33875-5205-4F4E-9737-298FBB4DB8B9}" type="parTrans" cxnId="{561C7316-55DE-4D3F-9006-250338485F5B}">
      <dgm:prSet/>
      <dgm:spPr/>
      <dgm:t>
        <a:bodyPr/>
        <a:lstStyle/>
        <a:p>
          <a:endParaRPr lang="ru-RU"/>
        </a:p>
      </dgm:t>
    </dgm:pt>
    <dgm:pt modelId="{75A40422-548F-4395-99A2-067EDA9B9B20}" type="sibTrans" cxnId="{561C7316-55DE-4D3F-9006-250338485F5B}">
      <dgm:prSet/>
      <dgm:spPr/>
      <dgm:t>
        <a:bodyPr/>
        <a:lstStyle/>
        <a:p>
          <a:endParaRPr lang="ru-RU"/>
        </a:p>
      </dgm:t>
    </dgm:pt>
    <dgm:pt modelId="{868AB28E-E6E7-4100-B679-F0FEA2CC437B}">
      <dgm:prSet phldrT="[Текст]"/>
      <dgm:spPr>
        <a:solidFill>
          <a:srgbClr val="00334E"/>
        </a:solidFill>
      </dgm:spPr>
      <dgm:t>
        <a:bodyPr/>
        <a:lstStyle/>
        <a:p>
          <a:r>
            <a:rPr lang="en-US" dirty="0" smtClean="0"/>
            <a:t>202</a:t>
          </a:r>
          <a:r>
            <a:rPr lang="ru-RU" dirty="0" smtClean="0"/>
            <a:t>3</a:t>
          </a:r>
          <a:endParaRPr lang="ru-RU" dirty="0"/>
        </a:p>
      </dgm:t>
    </dgm:pt>
    <dgm:pt modelId="{AF104AA0-D65F-406B-8751-D8F209CB55C2}" type="parTrans" cxnId="{EDF9EFC7-49DB-4CC2-BAEE-652F17CE5164}">
      <dgm:prSet/>
      <dgm:spPr/>
      <dgm:t>
        <a:bodyPr/>
        <a:lstStyle/>
        <a:p>
          <a:endParaRPr lang="ru-RU"/>
        </a:p>
      </dgm:t>
    </dgm:pt>
    <dgm:pt modelId="{63B136BA-A2CF-4D0D-AF1F-6CEA33E5E5C4}" type="sibTrans" cxnId="{EDF9EFC7-49DB-4CC2-BAEE-652F17CE5164}">
      <dgm:prSet/>
      <dgm:spPr/>
      <dgm:t>
        <a:bodyPr/>
        <a:lstStyle/>
        <a:p>
          <a:endParaRPr lang="ru-RU"/>
        </a:p>
      </dgm:t>
    </dgm:pt>
    <dgm:pt modelId="{A1BE4CE7-E4D4-41E0-962C-DA539B0AD1CF}" type="pres">
      <dgm:prSet presAssocID="{4C7A34C0-B490-4C01-BD94-54A2A75F05DE}" presName="Name0" presStyleCnt="0">
        <dgm:presLayoutVars>
          <dgm:dir/>
          <dgm:resizeHandles val="exact"/>
        </dgm:presLayoutVars>
      </dgm:prSet>
      <dgm:spPr/>
    </dgm:pt>
    <dgm:pt modelId="{ADE7DDF3-F262-44D6-B52F-F9F2249A81F6}" type="pres">
      <dgm:prSet presAssocID="{7469F96E-1CFF-45AA-91E6-2A68639DFD70}" presName="parTxOnly" presStyleLbl="node1" presStyleIdx="0" presStyleCnt="3" custLinFactNeighborX="-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0697-4C4E-4187-A407-BC4B59346B04}" type="pres">
      <dgm:prSet presAssocID="{B23DF10C-DF87-43C8-8133-1DFB8B3EA255}" presName="parSpace" presStyleCnt="0"/>
      <dgm:spPr/>
    </dgm:pt>
    <dgm:pt modelId="{0B0892B5-BAC3-4776-AE93-78CFC10740C9}" type="pres">
      <dgm:prSet presAssocID="{17E07D16-D6A0-4578-A645-367F5D77AB64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1B9BC-520D-4401-96E6-2C5DD161C71E}" type="pres">
      <dgm:prSet presAssocID="{75A40422-548F-4395-99A2-067EDA9B9B20}" presName="parSpace" presStyleCnt="0"/>
      <dgm:spPr/>
    </dgm:pt>
    <dgm:pt modelId="{1B2F84AD-03A0-444C-AB79-C1DCA02B680F}" type="pres">
      <dgm:prSet presAssocID="{868AB28E-E6E7-4100-B679-F0FEA2CC437B}" presName="parTxOnly" presStyleLbl="node1" presStyleIdx="2" presStyleCnt="3" custScaleX="92755" custLinFactNeighborX="23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39F11-E27F-4587-824C-9A990F969F73}" type="presOf" srcId="{7469F96E-1CFF-45AA-91E6-2A68639DFD70}" destId="{ADE7DDF3-F262-44D6-B52F-F9F2249A81F6}" srcOrd="0" destOrd="0" presId="urn:microsoft.com/office/officeart/2005/8/layout/hChevron3"/>
    <dgm:cxn modelId="{561C7316-55DE-4D3F-9006-250338485F5B}" srcId="{4C7A34C0-B490-4C01-BD94-54A2A75F05DE}" destId="{17E07D16-D6A0-4578-A645-367F5D77AB64}" srcOrd="1" destOrd="0" parTransId="{57A33875-5205-4F4E-9737-298FBB4DB8B9}" sibTransId="{75A40422-548F-4395-99A2-067EDA9B9B20}"/>
    <dgm:cxn modelId="{67272A73-056E-45D4-9CE2-46CAA8484245}" type="presOf" srcId="{17E07D16-D6A0-4578-A645-367F5D77AB64}" destId="{0B0892B5-BAC3-4776-AE93-78CFC10740C9}" srcOrd="0" destOrd="0" presId="urn:microsoft.com/office/officeart/2005/8/layout/hChevron3"/>
    <dgm:cxn modelId="{7FB92696-F537-4832-BA7D-FA3D3E91A6AF}" srcId="{4C7A34C0-B490-4C01-BD94-54A2A75F05DE}" destId="{7469F96E-1CFF-45AA-91E6-2A68639DFD70}" srcOrd="0" destOrd="0" parTransId="{3EB501CF-63E5-47CB-BCFA-CF452BD1A88C}" sibTransId="{B23DF10C-DF87-43C8-8133-1DFB8B3EA255}"/>
    <dgm:cxn modelId="{EDF9EFC7-49DB-4CC2-BAEE-652F17CE5164}" srcId="{4C7A34C0-B490-4C01-BD94-54A2A75F05DE}" destId="{868AB28E-E6E7-4100-B679-F0FEA2CC437B}" srcOrd="2" destOrd="0" parTransId="{AF104AA0-D65F-406B-8751-D8F209CB55C2}" sibTransId="{63B136BA-A2CF-4D0D-AF1F-6CEA33E5E5C4}"/>
    <dgm:cxn modelId="{13B0CC08-5984-4F4A-8A0F-30F9E2EBD174}" type="presOf" srcId="{868AB28E-E6E7-4100-B679-F0FEA2CC437B}" destId="{1B2F84AD-03A0-444C-AB79-C1DCA02B680F}" srcOrd="0" destOrd="0" presId="urn:microsoft.com/office/officeart/2005/8/layout/hChevron3"/>
    <dgm:cxn modelId="{89E10D32-95DD-474C-8E57-9652B1D3B43E}" type="presOf" srcId="{4C7A34C0-B490-4C01-BD94-54A2A75F05DE}" destId="{A1BE4CE7-E4D4-41E0-962C-DA539B0AD1CF}" srcOrd="0" destOrd="0" presId="urn:microsoft.com/office/officeart/2005/8/layout/hChevron3"/>
    <dgm:cxn modelId="{A7470D51-1256-47D8-8F43-EBAA199DB29C}" type="presParOf" srcId="{A1BE4CE7-E4D4-41E0-962C-DA539B0AD1CF}" destId="{ADE7DDF3-F262-44D6-B52F-F9F2249A81F6}" srcOrd="0" destOrd="0" presId="urn:microsoft.com/office/officeart/2005/8/layout/hChevron3"/>
    <dgm:cxn modelId="{B2CC29C8-9BF0-463D-A39C-C8FE923CFC02}" type="presParOf" srcId="{A1BE4CE7-E4D4-41E0-962C-DA539B0AD1CF}" destId="{AA100697-4C4E-4187-A407-BC4B59346B04}" srcOrd="1" destOrd="0" presId="urn:microsoft.com/office/officeart/2005/8/layout/hChevron3"/>
    <dgm:cxn modelId="{2D584FE5-A671-4D68-87E1-5FBD7ED0C85A}" type="presParOf" srcId="{A1BE4CE7-E4D4-41E0-962C-DA539B0AD1CF}" destId="{0B0892B5-BAC3-4776-AE93-78CFC10740C9}" srcOrd="2" destOrd="0" presId="urn:microsoft.com/office/officeart/2005/8/layout/hChevron3"/>
    <dgm:cxn modelId="{6981D1CA-50BF-4842-B59E-D2A3E868C2B0}" type="presParOf" srcId="{A1BE4CE7-E4D4-41E0-962C-DA539B0AD1CF}" destId="{4691B9BC-520D-4401-96E6-2C5DD161C71E}" srcOrd="3" destOrd="0" presId="urn:microsoft.com/office/officeart/2005/8/layout/hChevron3"/>
    <dgm:cxn modelId="{BB8973B5-87B1-4717-A7FC-D57BA4BCA5ED}" type="presParOf" srcId="{A1BE4CE7-E4D4-41E0-962C-DA539B0AD1CF}" destId="{1B2F84AD-03A0-444C-AB79-C1DCA02B680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C58BF7-05B0-4E30-B2E3-6326C3A6165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96AAB-51B9-4D78-8B64-0211BECED176}">
      <dgm:prSet phldrT="[Текст]" custT="1"/>
      <dgm:spPr>
        <a:solidFill>
          <a:srgbClr val="596E79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Запрос от населения на быстрое переобучение </a:t>
          </a:r>
          <a:endParaRPr lang="ru-RU" sz="1400" dirty="0"/>
        </a:p>
      </dgm:t>
    </dgm:pt>
    <dgm:pt modelId="{9BCA7891-A4A3-4024-B4ED-221C254ACACA}" type="parTrans" cxnId="{725F7C1F-754E-4BD2-8AD1-5774BB94E8BD}">
      <dgm:prSet/>
      <dgm:spPr/>
      <dgm:t>
        <a:bodyPr/>
        <a:lstStyle/>
        <a:p>
          <a:endParaRPr lang="ru-RU"/>
        </a:p>
      </dgm:t>
    </dgm:pt>
    <dgm:pt modelId="{24D6877C-893B-431A-8483-6EE78503C355}" type="sibTrans" cxnId="{725F7C1F-754E-4BD2-8AD1-5774BB94E8BD}">
      <dgm:prSet/>
      <dgm:spPr/>
      <dgm:t>
        <a:bodyPr/>
        <a:lstStyle/>
        <a:p>
          <a:endParaRPr lang="ru-RU"/>
        </a:p>
      </dgm:t>
    </dgm:pt>
    <dgm:pt modelId="{D9FF4A3A-E816-43D3-B4BA-9F378B9768D6}">
      <dgm:prSet phldrT="[Текст]" custT="1"/>
      <dgm:spPr>
        <a:solidFill>
          <a:srgbClr val="F0ECE2">
            <a:alpha val="90000"/>
          </a:srgbClr>
        </a:solidFill>
      </dgm:spPr>
      <dgm:t>
        <a:bodyPr/>
        <a:lstStyle/>
        <a:p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Горячая линия для приема заявок от населения на обучение и переобучение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gm:t>
    </dgm:pt>
    <dgm:pt modelId="{72A2618E-D724-45D4-95AF-34351D1785DF}" type="parTrans" cxnId="{08CBA613-91DB-4D26-8E51-FDC39ABC7B7B}">
      <dgm:prSet/>
      <dgm:spPr/>
      <dgm:t>
        <a:bodyPr/>
        <a:lstStyle/>
        <a:p>
          <a:endParaRPr lang="ru-RU"/>
        </a:p>
      </dgm:t>
    </dgm:pt>
    <dgm:pt modelId="{EB3A92CD-12AE-4BAB-86A6-61EA717AB616}" type="sibTrans" cxnId="{08CBA613-91DB-4D26-8E51-FDC39ABC7B7B}">
      <dgm:prSet/>
      <dgm:spPr/>
      <dgm:t>
        <a:bodyPr/>
        <a:lstStyle/>
        <a:p>
          <a:endParaRPr lang="ru-RU"/>
        </a:p>
      </dgm:t>
    </dgm:pt>
    <dgm:pt modelId="{0829E88F-6588-42EC-B9CB-5367C673DA61}">
      <dgm:prSet phldrT="[Текст]" custT="1"/>
      <dgm:spPr>
        <a:solidFill>
          <a:srgbClr val="F0ECE2">
            <a:alpha val="90000"/>
          </a:srgbClr>
        </a:solidFill>
      </dgm:spPr>
      <dgm:t>
        <a:bodyPr/>
        <a:lstStyle/>
        <a:p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В 2020 году  получено более 400</a:t>
          </a: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заявок на обучение по 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КППП*. 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gm:t>
    </dgm:pt>
    <dgm:pt modelId="{7C890CAE-15F0-4A45-B30B-287E6DF19CF5}" type="parTrans" cxnId="{620516BD-B993-48B3-9C50-D0C1607B5476}">
      <dgm:prSet/>
      <dgm:spPr/>
      <dgm:t>
        <a:bodyPr/>
        <a:lstStyle/>
        <a:p>
          <a:endParaRPr lang="ru-RU"/>
        </a:p>
      </dgm:t>
    </dgm:pt>
    <dgm:pt modelId="{CB027770-62B7-47DD-9D44-A9DF3C6C2A92}" type="sibTrans" cxnId="{620516BD-B993-48B3-9C50-D0C1607B5476}">
      <dgm:prSet/>
      <dgm:spPr/>
      <dgm:t>
        <a:bodyPr/>
        <a:lstStyle/>
        <a:p>
          <a:endParaRPr lang="ru-RU"/>
        </a:p>
      </dgm:t>
    </dgm:pt>
    <dgm:pt modelId="{5DC51E81-910E-4F70-B1AD-172CAB1DE403}">
      <dgm:prSet phldrT="[Текст]"/>
      <dgm:spPr>
        <a:solidFill>
          <a:srgbClr val="596E79"/>
        </a:solidFill>
      </dgm:spPr>
      <dgm:t>
        <a:bodyPr/>
        <a:lstStyle/>
        <a:p>
          <a:r>
            <a:rPr lang="ru-RU" dirty="0" smtClean="0"/>
            <a:t>Потребность в квалифицированных кадрах </a:t>
          </a:r>
          <a:endParaRPr lang="ru-RU" dirty="0"/>
        </a:p>
      </dgm:t>
    </dgm:pt>
    <dgm:pt modelId="{F358816A-1100-40B7-A36C-37BC1099C447}" type="parTrans" cxnId="{B30DA08A-673D-4D66-91CB-40514748C1AE}">
      <dgm:prSet/>
      <dgm:spPr/>
      <dgm:t>
        <a:bodyPr/>
        <a:lstStyle/>
        <a:p>
          <a:endParaRPr lang="ru-RU"/>
        </a:p>
      </dgm:t>
    </dgm:pt>
    <dgm:pt modelId="{F16773A7-4CB7-4B21-A37B-D9F32285E159}" type="sibTrans" cxnId="{B30DA08A-673D-4D66-91CB-40514748C1AE}">
      <dgm:prSet/>
      <dgm:spPr/>
      <dgm:t>
        <a:bodyPr/>
        <a:lstStyle/>
        <a:p>
          <a:endParaRPr lang="ru-RU"/>
        </a:p>
      </dgm:t>
    </dgm:pt>
    <dgm:pt modelId="{1FAA183A-399F-4286-907D-A63EE440F56B}">
      <dgm:prSet phldrT="[Текст]" custT="1"/>
      <dgm:spPr>
        <a:solidFill>
          <a:srgbClr val="DFD3C3">
            <a:alpha val="89804"/>
          </a:srgbClr>
        </a:solidFill>
      </dgm:spPr>
      <dgm:t>
        <a:bodyPr/>
        <a:lstStyle/>
        <a:p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Мониторинг вакансий Сахалинской области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gm:t>
    </dgm:pt>
    <dgm:pt modelId="{1CBD4D34-E033-422A-B0A0-9AF06B85ECCF}" type="parTrans" cxnId="{D9E07E3D-D7E9-400C-88CA-0A71F2D7EDC7}">
      <dgm:prSet/>
      <dgm:spPr/>
      <dgm:t>
        <a:bodyPr/>
        <a:lstStyle/>
        <a:p>
          <a:endParaRPr lang="ru-RU"/>
        </a:p>
      </dgm:t>
    </dgm:pt>
    <dgm:pt modelId="{47AADFEE-7548-41B5-B295-7964ABBD93A2}" type="sibTrans" cxnId="{D9E07E3D-D7E9-400C-88CA-0A71F2D7EDC7}">
      <dgm:prSet/>
      <dgm:spPr/>
      <dgm:t>
        <a:bodyPr/>
        <a:lstStyle/>
        <a:p>
          <a:endParaRPr lang="ru-RU"/>
        </a:p>
      </dgm:t>
    </dgm:pt>
    <dgm:pt modelId="{5373D1DE-8BFA-4AA6-8B0A-E3C17B937E86}">
      <dgm:prSet phldrT="[Текст]" custT="1"/>
      <dgm:spPr>
        <a:solidFill>
          <a:srgbClr val="DFD3C3">
            <a:alpha val="90000"/>
          </a:srgbClr>
        </a:solidFill>
      </dgm:spPr>
      <dgm:t>
        <a:bodyPr/>
        <a:lstStyle/>
        <a:p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Более 3000 вакансий по специальностям из топ-40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gm:t>
    </dgm:pt>
    <dgm:pt modelId="{9032002B-418B-4DC5-AE91-461EA286EB58}" type="parTrans" cxnId="{AF6E1210-B4A9-466D-A0C1-CFD129FCFE3B}">
      <dgm:prSet/>
      <dgm:spPr/>
      <dgm:t>
        <a:bodyPr/>
        <a:lstStyle/>
        <a:p>
          <a:endParaRPr lang="ru-RU"/>
        </a:p>
      </dgm:t>
    </dgm:pt>
    <dgm:pt modelId="{C3314173-0F1D-4C0B-BC9D-4959D49E2BE1}" type="sibTrans" cxnId="{AF6E1210-B4A9-466D-A0C1-CFD129FCFE3B}">
      <dgm:prSet/>
      <dgm:spPr/>
      <dgm:t>
        <a:bodyPr/>
        <a:lstStyle/>
        <a:p>
          <a:endParaRPr lang="ru-RU"/>
        </a:p>
      </dgm:t>
    </dgm:pt>
    <dgm:pt modelId="{83B0641F-CFC2-4879-A53B-DDFA34BDE7A6}">
      <dgm:prSet phldrT="[Текст]"/>
      <dgm:spPr>
        <a:solidFill>
          <a:srgbClr val="596E79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Отсутствие программ </a:t>
          </a:r>
          <a:r>
            <a:rPr lang="ru-RU" dirty="0" smtClean="0"/>
            <a:t>КППП </a:t>
          </a:r>
          <a:r>
            <a:rPr lang="ru-RU" dirty="0" smtClean="0"/>
            <a:t>по</a:t>
          </a:r>
        </a:p>
        <a:p>
          <a:pPr>
            <a:spcAft>
              <a:spcPts val="0"/>
            </a:spcAft>
          </a:pPr>
          <a:r>
            <a:rPr lang="ru-RU" dirty="0" smtClean="0"/>
            <a:t>ТОП-40 региона</a:t>
          </a:r>
          <a:endParaRPr lang="ru-RU" dirty="0"/>
        </a:p>
      </dgm:t>
    </dgm:pt>
    <dgm:pt modelId="{1FCD089E-7C83-447A-8B55-45A901CAA94C}" type="parTrans" cxnId="{4E21A861-077D-4480-9C26-FF3BEF7B15F7}">
      <dgm:prSet/>
      <dgm:spPr/>
      <dgm:t>
        <a:bodyPr/>
        <a:lstStyle/>
        <a:p>
          <a:endParaRPr lang="ru-RU"/>
        </a:p>
      </dgm:t>
    </dgm:pt>
    <dgm:pt modelId="{5431017A-AD9D-4DB4-9F81-81F522769F59}" type="sibTrans" cxnId="{4E21A861-077D-4480-9C26-FF3BEF7B15F7}">
      <dgm:prSet/>
      <dgm:spPr/>
      <dgm:t>
        <a:bodyPr/>
        <a:lstStyle/>
        <a:p>
          <a:endParaRPr lang="ru-RU"/>
        </a:p>
      </dgm:t>
    </dgm:pt>
    <dgm:pt modelId="{82B4EDC3-8D0C-40A0-AF35-A7E966823D47}">
      <dgm:prSet phldrT="[Текст]" custT="1"/>
      <dgm:spPr>
        <a:solidFill>
          <a:srgbClr val="C7B198">
            <a:alpha val="90000"/>
          </a:srgbClr>
        </a:solidFill>
      </dgm:spPr>
      <dgm:t>
        <a:bodyPr/>
        <a:lstStyle/>
        <a:p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Аудит программ в образовательных учреждениях СПО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gm:t>
    </dgm:pt>
    <dgm:pt modelId="{21DDB02C-6A7B-4623-B54A-80F93384A0E5}" type="parTrans" cxnId="{DC9064E8-45B1-40F1-ADB1-F2FE309BEF27}">
      <dgm:prSet/>
      <dgm:spPr/>
      <dgm:t>
        <a:bodyPr/>
        <a:lstStyle/>
        <a:p>
          <a:endParaRPr lang="ru-RU"/>
        </a:p>
      </dgm:t>
    </dgm:pt>
    <dgm:pt modelId="{4061E1AE-B564-4349-BC6E-E7EA210B4570}" type="sibTrans" cxnId="{DC9064E8-45B1-40F1-ADB1-F2FE309BEF27}">
      <dgm:prSet/>
      <dgm:spPr/>
      <dgm:t>
        <a:bodyPr/>
        <a:lstStyle/>
        <a:p>
          <a:endParaRPr lang="ru-RU"/>
        </a:p>
      </dgm:t>
    </dgm:pt>
    <dgm:pt modelId="{BFF9F998-9E31-42C5-8AEF-3E274A1E2E74}">
      <dgm:prSet phldrT="[Текст]" custT="1"/>
      <dgm:spPr>
        <a:solidFill>
          <a:srgbClr val="C7B198">
            <a:alpha val="9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6-10 программ КППП в среднем на СПО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gm:t>
    </dgm:pt>
    <dgm:pt modelId="{9ABE5B2F-D004-43A6-BEB4-21B66E4254BE}" type="parTrans" cxnId="{C9AA5557-0216-4319-87CF-B30A31CB868E}">
      <dgm:prSet/>
      <dgm:spPr/>
      <dgm:t>
        <a:bodyPr/>
        <a:lstStyle/>
        <a:p>
          <a:endParaRPr lang="ru-RU"/>
        </a:p>
      </dgm:t>
    </dgm:pt>
    <dgm:pt modelId="{B72041B6-5F8B-4D9D-9E13-C9DA94BE2C18}" type="sibTrans" cxnId="{C9AA5557-0216-4319-87CF-B30A31CB868E}">
      <dgm:prSet/>
      <dgm:spPr/>
      <dgm:t>
        <a:bodyPr/>
        <a:lstStyle/>
        <a:p>
          <a:endParaRPr lang="ru-RU"/>
        </a:p>
      </dgm:t>
    </dgm:pt>
    <dgm:pt modelId="{DE6B3BC7-520E-417B-A0CF-34778AB3104A}" type="pres">
      <dgm:prSet presAssocID="{4CC58BF7-05B0-4E30-B2E3-6326C3A6165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672DD7-6A61-44F1-8B91-168199224C10}" type="pres">
      <dgm:prSet presAssocID="{59796AAB-51B9-4D78-8B64-0211BECED176}" presName="horFlow" presStyleCnt="0"/>
      <dgm:spPr/>
    </dgm:pt>
    <dgm:pt modelId="{EFDD37C0-7E12-489E-B9E4-015AC0FE2933}" type="pres">
      <dgm:prSet presAssocID="{59796AAB-51B9-4D78-8B64-0211BECED176}" presName="bigChev" presStyleLbl="node1" presStyleIdx="0" presStyleCnt="3"/>
      <dgm:spPr/>
      <dgm:t>
        <a:bodyPr/>
        <a:lstStyle/>
        <a:p>
          <a:endParaRPr lang="ru-RU"/>
        </a:p>
      </dgm:t>
    </dgm:pt>
    <dgm:pt modelId="{B44E3D90-509E-422F-A363-60B21121BE73}" type="pres">
      <dgm:prSet presAssocID="{72A2618E-D724-45D4-95AF-34351D1785DF}" presName="parTrans" presStyleCnt="0"/>
      <dgm:spPr/>
    </dgm:pt>
    <dgm:pt modelId="{287B8D27-6CE1-4236-A9DD-C32B6CCD3A7C}" type="pres">
      <dgm:prSet presAssocID="{D9FF4A3A-E816-43D3-B4BA-9F378B9768D6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54C57-1F46-4D7A-B7F7-A5E04243583A}" type="pres">
      <dgm:prSet presAssocID="{EB3A92CD-12AE-4BAB-86A6-61EA717AB616}" presName="sibTrans" presStyleCnt="0"/>
      <dgm:spPr/>
    </dgm:pt>
    <dgm:pt modelId="{4C5C932C-BD24-4B24-B230-775EF5AFCDF0}" type="pres">
      <dgm:prSet presAssocID="{0829E88F-6588-42EC-B9CB-5367C673DA61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CE38A-86E2-4973-95C3-44312DA5DFE8}" type="pres">
      <dgm:prSet presAssocID="{59796AAB-51B9-4D78-8B64-0211BECED176}" presName="vSp" presStyleCnt="0"/>
      <dgm:spPr/>
    </dgm:pt>
    <dgm:pt modelId="{88E850DA-016F-4954-9F90-B62AE1EA8DF7}" type="pres">
      <dgm:prSet presAssocID="{5DC51E81-910E-4F70-B1AD-172CAB1DE403}" presName="horFlow" presStyleCnt="0"/>
      <dgm:spPr/>
    </dgm:pt>
    <dgm:pt modelId="{95AB5F5B-E5BC-4D0D-99B1-2C795CDDC259}" type="pres">
      <dgm:prSet presAssocID="{5DC51E81-910E-4F70-B1AD-172CAB1DE403}" presName="bigChev" presStyleLbl="node1" presStyleIdx="1" presStyleCnt="3"/>
      <dgm:spPr/>
      <dgm:t>
        <a:bodyPr/>
        <a:lstStyle/>
        <a:p>
          <a:endParaRPr lang="ru-RU"/>
        </a:p>
      </dgm:t>
    </dgm:pt>
    <dgm:pt modelId="{882D61A8-B64E-4E14-B49F-950C1BEA8691}" type="pres">
      <dgm:prSet presAssocID="{1CBD4D34-E033-422A-B0A0-9AF06B85ECCF}" presName="parTrans" presStyleCnt="0"/>
      <dgm:spPr/>
    </dgm:pt>
    <dgm:pt modelId="{04903BF1-490C-4F1F-929E-A27BDBCCFB20}" type="pres">
      <dgm:prSet presAssocID="{1FAA183A-399F-4286-907D-A63EE440F56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DBDF7-5146-4F21-9EA8-6A84C2435C5A}" type="pres">
      <dgm:prSet presAssocID="{47AADFEE-7548-41B5-B295-7964ABBD93A2}" presName="sibTrans" presStyleCnt="0"/>
      <dgm:spPr/>
    </dgm:pt>
    <dgm:pt modelId="{AB2BD177-D683-4094-92B4-6CDFCF320139}" type="pres">
      <dgm:prSet presAssocID="{5373D1DE-8BFA-4AA6-8B0A-E3C17B937E86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610A4-E9B5-4248-84DA-5375FF3AE1DB}" type="pres">
      <dgm:prSet presAssocID="{5DC51E81-910E-4F70-B1AD-172CAB1DE403}" presName="vSp" presStyleCnt="0"/>
      <dgm:spPr/>
    </dgm:pt>
    <dgm:pt modelId="{ABABE24D-C1AD-4866-AA85-EE1D02DC4177}" type="pres">
      <dgm:prSet presAssocID="{83B0641F-CFC2-4879-A53B-DDFA34BDE7A6}" presName="horFlow" presStyleCnt="0"/>
      <dgm:spPr/>
    </dgm:pt>
    <dgm:pt modelId="{02D652C3-4EFA-4CE8-A1C2-0E58C72AFDD2}" type="pres">
      <dgm:prSet presAssocID="{83B0641F-CFC2-4879-A53B-DDFA34BDE7A6}" presName="bigChev" presStyleLbl="node1" presStyleIdx="2" presStyleCnt="3"/>
      <dgm:spPr/>
      <dgm:t>
        <a:bodyPr/>
        <a:lstStyle/>
        <a:p>
          <a:endParaRPr lang="ru-RU"/>
        </a:p>
      </dgm:t>
    </dgm:pt>
    <dgm:pt modelId="{4ADCEEB5-AA0C-4DE7-87B6-97DFF5FEBC03}" type="pres">
      <dgm:prSet presAssocID="{21DDB02C-6A7B-4623-B54A-80F93384A0E5}" presName="parTrans" presStyleCnt="0"/>
      <dgm:spPr/>
    </dgm:pt>
    <dgm:pt modelId="{F6A0E1D9-7FBD-4A39-9D19-CD853D675617}" type="pres">
      <dgm:prSet presAssocID="{82B4EDC3-8D0C-40A0-AF35-A7E966823D47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EC59C-8796-4A55-940E-7092E900CD66}" type="pres">
      <dgm:prSet presAssocID="{4061E1AE-B564-4349-BC6E-E7EA210B4570}" presName="sibTrans" presStyleCnt="0"/>
      <dgm:spPr/>
    </dgm:pt>
    <dgm:pt modelId="{2AB8B11C-6B28-47CF-845D-3FD65A0BD7B4}" type="pres">
      <dgm:prSet presAssocID="{BFF9F998-9E31-42C5-8AEF-3E274A1E2E74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166DF-5F60-4F8C-9AF6-AC181D8BA662}" type="presOf" srcId="{4CC58BF7-05B0-4E30-B2E3-6326C3A61650}" destId="{DE6B3BC7-520E-417B-A0CF-34778AB3104A}" srcOrd="0" destOrd="0" presId="urn:microsoft.com/office/officeart/2005/8/layout/lProcess3"/>
    <dgm:cxn modelId="{DC9064E8-45B1-40F1-ADB1-F2FE309BEF27}" srcId="{83B0641F-CFC2-4879-A53B-DDFA34BDE7A6}" destId="{82B4EDC3-8D0C-40A0-AF35-A7E966823D47}" srcOrd="0" destOrd="0" parTransId="{21DDB02C-6A7B-4623-B54A-80F93384A0E5}" sibTransId="{4061E1AE-B564-4349-BC6E-E7EA210B4570}"/>
    <dgm:cxn modelId="{3B5B7D7D-E4E9-465A-8977-DC03BCFC5970}" type="presOf" srcId="{5373D1DE-8BFA-4AA6-8B0A-E3C17B937E86}" destId="{AB2BD177-D683-4094-92B4-6CDFCF320139}" srcOrd="0" destOrd="0" presId="urn:microsoft.com/office/officeart/2005/8/layout/lProcess3"/>
    <dgm:cxn modelId="{725F7C1F-754E-4BD2-8AD1-5774BB94E8BD}" srcId="{4CC58BF7-05B0-4E30-B2E3-6326C3A61650}" destId="{59796AAB-51B9-4D78-8B64-0211BECED176}" srcOrd="0" destOrd="0" parTransId="{9BCA7891-A4A3-4024-B4ED-221C254ACACA}" sibTransId="{24D6877C-893B-431A-8483-6EE78503C355}"/>
    <dgm:cxn modelId="{60821956-9418-4193-B652-6902758344A3}" type="presOf" srcId="{D9FF4A3A-E816-43D3-B4BA-9F378B9768D6}" destId="{287B8D27-6CE1-4236-A9DD-C32B6CCD3A7C}" srcOrd="0" destOrd="0" presId="urn:microsoft.com/office/officeart/2005/8/layout/lProcess3"/>
    <dgm:cxn modelId="{620516BD-B993-48B3-9C50-D0C1607B5476}" srcId="{59796AAB-51B9-4D78-8B64-0211BECED176}" destId="{0829E88F-6588-42EC-B9CB-5367C673DA61}" srcOrd="1" destOrd="0" parTransId="{7C890CAE-15F0-4A45-B30B-287E6DF19CF5}" sibTransId="{CB027770-62B7-47DD-9D44-A9DF3C6C2A92}"/>
    <dgm:cxn modelId="{AF6E1210-B4A9-466D-A0C1-CFD129FCFE3B}" srcId="{5DC51E81-910E-4F70-B1AD-172CAB1DE403}" destId="{5373D1DE-8BFA-4AA6-8B0A-E3C17B937E86}" srcOrd="1" destOrd="0" parTransId="{9032002B-418B-4DC5-AE91-461EA286EB58}" sibTransId="{C3314173-0F1D-4C0B-BC9D-4959D49E2BE1}"/>
    <dgm:cxn modelId="{D9E07E3D-D7E9-400C-88CA-0A71F2D7EDC7}" srcId="{5DC51E81-910E-4F70-B1AD-172CAB1DE403}" destId="{1FAA183A-399F-4286-907D-A63EE440F56B}" srcOrd="0" destOrd="0" parTransId="{1CBD4D34-E033-422A-B0A0-9AF06B85ECCF}" sibTransId="{47AADFEE-7548-41B5-B295-7964ABBD93A2}"/>
    <dgm:cxn modelId="{3C4501BF-E7CA-406A-8679-EACC6F5E49D2}" type="presOf" srcId="{83B0641F-CFC2-4879-A53B-DDFA34BDE7A6}" destId="{02D652C3-4EFA-4CE8-A1C2-0E58C72AFDD2}" srcOrd="0" destOrd="0" presId="urn:microsoft.com/office/officeart/2005/8/layout/lProcess3"/>
    <dgm:cxn modelId="{29B22BE3-C9D9-445A-A5B7-F2442BA5741E}" type="presOf" srcId="{5DC51E81-910E-4F70-B1AD-172CAB1DE403}" destId="{95AB5F5B-E5BC-4D0D-99B1-2C795CDDC259}" srcOrd="0" destOrd="0" presId="urn:microsoft.com/office/officeart/2005/8/layout/lProcess3"/>
    <dgm:cxn modelId="{08CBA613-91DB-4D26-8E51-FDC39ABC7B7B}" srcId="{59796AAB-51B9-4D78-8B64-0211BECED176}" destId="{D9FF4A3A-E816-43D3-B4BA-9F378B9768D6}" srcOrd="0" destOrd="0" parTransId="{72A2618E-D724-45D4-95AF-34351D1785DF}" sibTransId="{EB3A92CD-12AE-4BAB-86A6-61EA717AB616}"/>
    <dgm:cxn modelId="{DEDDD84E-A4E2-42A7-9EA7-C371A26076C8}" type="presOf" srcId="{BFF9F998-9E31-42C5-8AEF-3E274A1E2E74}" destId="{2AB8B11C-6B28-47CF-845D-3FD65A0BD7B4}" srcOrd="0" destOrd="0" presId="urn:microsoft.com/office/officeart/2005/8/layout/lProcess3"/>
    <dgm:cxn modelId="{4E21A861-077D-4480-9C26-FF3BEF7B15F7}" srcId="{4CC58BF7-05B0-4E30-B2E3-6326C3A61650}" destId="{83B0641F-CFC2-4879-A53B-DDFA34BDE7A6}" srcOrd="2" destOrd="0" parTransId="{1FCD089E-7C83-447A-8B55-45A901CAA94C}" sibTransId="{5431017A-AD9D-4DB4-9F81-81F522769F59}"/>
    <dgm:cxn modelId="{672AA8CA-A169-49B7-BD77-47AD9A6C2ADD}" type="presOf" srcId="{59796AAB-51B9-4D78-8B64-0211BECED176}" destId="{EFDD37C0-7E12-489E-B9E4-015AC0FE2933}" srcOrd="0" destOrd="0" presId="urn:microsoft.com/office/officeart/2005/8/layout/lProcess3"/>
    <dgm:cxn modelId="{3C0EBA30-D2A0-4A85-AC32-8D3E7FCBD495}" type="presOf" srcId="{0829E88F-6588-42EC-B9CB-5367C673DA61}" destId="{4C5C932C-BD24-4B24-B230-775EF5AFCDF0}" srcOrd="0" destOrd="0" presId="urn:microsoft.com/office/officeart/2005/8/layout/lProcess3"/>
    <dgm:cxn modelId="{F7F21846-3493-4DE1-ADA1-4C4CCCEC9FFF}" type="presOf" srcId="{82B4EDC3-8D0C-40A0-AF35-A7E966823D47}" destId="{F6A0E1D9-7FBD-4A39-9D19-CD853D675617}" srcOrd="0" destOrd="0" presId="urn:microsoft.com/office/officeart/2005/8/layout/lProcess3"/>
    <dgm:cxn modelId="{C9AA5557-0216-4319-87CF-B30A31CB868E}" srcId="{83B0641F-CFC2-4879-A53B-DDFA34BDE7A6}" destId="{BFF9F998-9E31-42C5-8AEF-3E274A1E2E74}" srcOrd="1" destOrd="0" parTransId="{9ABE5B2F-D004-43A6-BEB4-21B66E4254BE}" sibTransId="{B72041B6-5F8B-4D9D-9E13-C9DA94BE2C18}"/>
    <dgm:cxn modelId="{47EF45D1-303D-4030-A731-E01DB8705696}" type="presOf" srcId="{1FAA183A-399F-4286-907D-A63EE440F56B}" destId="{04903BF1-490C-4F1F-929E-A27BDBCCFB20}" srcOrd="0" destOrd="0" presId="urn:microsoft.com/office/officeart/2005/8/layout/lProcess3"/>
    <dgm:cxn modelId="{B30DA08A-673D-4D66-91CB-40514748C1AE}" srcId="{4CC58BF7-05B0-4E30-B2E3-6326C3A61650}" destId="{5DC51E81-910E-4F70-B1AD-172CAB1DE403}" srcOrd="1" destOrd="0" parTransId="{F358816A-1100-40B7-A36C-37BC1099C447}" sibTransId="{F16773A7-4CB7-4B21-A37B-D9F32285E159}"/>
    <dgm:cxn modelId="{69861313-7B9D-4D46-AA75-45053F49C1A2}" type="presParOf" srcId="{DE6B3BC7-520E-417B-A0CF-34778AB3104A}" destId="{BB672DD7-6A61-44F1-8B91-168199224C10}" srcOrd="0" destOrd="0" presId="urn:microsoft.com/office/officeart/2005/8/layout/lProcess3"/>
    <dgm:cxn modelId="{27EEFE84-74D8-4A2D-9A21-5D1908B813E3}" type="presParOf" srcId="{BB672DD7-6A61-44F1-8B91-168199224C10}" destId="{EFDD37C0-7E12-489E-B9E4-015AC0FE2933}" srcOrd="0" destOrd="0" presId="urn:microsoft.com/office/officeart/2005/8/layout/lProcess3"/>
    <dgm:cxn modelId="{8CD416A6-4C1F-4C76-94CD-19A309E7EADA}" type="presParOf" srcId="{BB672DD7-6A61-44F1-8B91-168199224C10}" destId="{B44E3D90-509E-422F-A363-60B21121BE73}" srcOrd="1" destOrd="0" presId="urn:microsoft.com/office/officeart/2005/8/layout/lProcess3"/>
    <dgm:cxn modelId="{8717BD99-AD60-4015-B29B-0223C9B93F55}" type="presParOf" srcId="{BB672DD7-6A61-44F1-8B91-168199224C10}" destId="{287B8D27-6CE1-4236-A9DD-C32B6CCD3A7C}" srcOrd="2" destOrd="0" presId="urn:microsoft.com/office/officeart/2005/8/layout/lProcess3"/>
    <dgm:cxn modelId="{C2D5BC2E-C880-495E-987B-775F063A9249}" type="presParOf" srcId="{BB672DD7-6A61-44F1-8B91-168199224C10}" destId="{70154C57-1F46-4D7A-B7F7-A5E04243583A}" srcOrd="3" destOrd="0" presId="urn:microsoft.com/office/officeart/2005/8/layout/lProcess3"/>
    <dgm:cxn modelId="{20AD5748-C955-4E14-9B87-1C86371A2D24}" type="presParOf" srcId="{BB672DD7-6A61-44F1-8B91-168199224C10}" destId="{4C5C932C-BD24-4B24-B230-775EF5AFCDF0}" srcOrd="4" destOrd="0" presId="urn:microsoft.com/office/officeart/2005/8/layout/lProcess3"/>
    <dgm:cxn modelId="{FFD33749-BE92-4C65-9A07-B771AC3B08F1}" type="presParOf" srcId="{DE6B3BC7-520E-417B-A0CF-34778AB3104A}" destId="{6A3CE38A-86E2-4973-95C3-44312DA5DFE8}" srcOrd="1" destOrd="0" presId="urn:microsoft.com/office/officeart/2005/8/layout/lProcess3"/>
    <dgm:cxn modelId="{95451576-EC48-4404-8992-1D996304306E}" type="presParOf" srcId="{DE6B3BC7-520E-417B-A0CF-34778AB3104A}" destId="{88E850DA-016F-4954-9F90-B62AE1EA8DF7}" srcOrd="2" destOrd="0" presId="urn:microsoft.com/office/officeart/2005/8/layout/lProcess3"/>
    <dgm:cxn modelId="{123063E3-C318-4F21-8837-0383D060A1AE}" type="presParOf" srcId="{88E850DA-016F-4954-9F90-B62AE1EA8DF7}" destId="{95AB5F5B-E5BC-4D0D-99B1-2C795CDDC259}" srcOrd="0" destOrd="0" presId="urn:microsoft.com/office/officeart/2005/8/layout/lProcess3"/>
    <dgm:cxn modelId="{56FF5694-7192-4FE9-A2B4-72CDCE359BB0}" type="presParOf" srcId="{88E850DA-016F-4954-9F90-B62AE1EA8DF7}" destId="{882D61A8-B64E-4E14-B49F-950C1BEA8691}" srcOrd="1" destOrd="0" presId="urn:microsoft.com/office/officeart/2005/8/layout/lProcess3"/>
    <dgm:cxn modelId="{6D11214D-7554-4253-AB83-4A01DABEA10B}" type="presParOf" srcId="{88E850DA-016F-4954-9F90-B62AE1EA8DF7}" destId="{04903BF1-490C-4F1F-929E-A27BDBCCFB20}" srcOrd="2" destOrd="0" presId="urn:microsoft.com/office/officeart/2005/8/layout/lProcess3"/>
    <dgm:cxn modelId="{8B04707C-8E3A-4BAB-A705-93458A99076C}" type="presParOf" srcId="{88E850DA-016F-4954-9F90-B62AE1EA8DF7}" destId="{039DBDF7-5146-4F21-9EA8-6A84C2435C5A}" srcOrd="3" destOrd="0" presId="urn:microsoft.com/office/officeart/2005/8/layout/lProcess3"/>
    <dgm:cxn modelId="{26224C88-A8E6-44EB-8DC3-40CBC3A61BD8}" type="presParOf" srcId="{88E850DA-016F-4954-9F90-B62AE1EA8DF7}" destId="{AB2BD177-D683-4094-92B4-6CDFCF320139}" srcOrd="4" destOrd="0" presId="urn:microsoft.com/office/officeart/2005/8/layout/lProcess3"/>
    <dgm:cxn modelId="{8B83F628-3DA6-48EB-94B5-6D32695C0AB7}" type="presParOf" srcId="{DE6B3BC7-520E-417B-A0CF-34778AB3104A}" destId="{9BC610A4-E9B5-4248-84DA-5375FF3AE1DB}" srcOrd="3" destOrd="0" presId="urn:microsoft.com/office/officeart/2005/8/layout/lProcess3"/>
    <dgm:cxn modelId="{05EB7494-C2A2-404C-B726-C56CE62AC293}" type="presParOf" srcId="{DE6B3BC7-520E-417B-A0CF-34778AB3104A}" destId="{ABABE24D-C1AD-4866-AA85-EE1D02DC4177}" srcOrd="4" destOrd="0" presId="urn:microsoft.com/office/officeart/2005/8/layout/lProcess3"/>
    <dgm:cxn modelId="{B14A5741-FA04-4AA0-A56B-DB9032A47B84}" type="presParOf" srcId="{ABABE24D-C1AD-4866-AA85-EE1D02DC4177}" destId="{02D652C3-4EFA-4CE8-A1C2-0E58C72AFDD2}" srcOrd="0" destOrd="0" presId="urn:microsoft.com/office/officeart/2005/8/layout/lProcess3"/>
    <dgm:cxn modelId="{43DCB8EB-15A2-4A36-B8B6-70CB5FBEFF71}" type="presParOf" srcId="{ABABE24D-C1AD-4866-AA85-EE1D02DC4177}" destId="{4ADCEEB5-AA0C-4DE7-87B6-97DFF5FEBC03}" srcOrd="1" destOrd="0" presId="urn:microsoft.com/office/officeart/2005/8/layout/lProcess3"/>
    <dgm:cxn modelId="{6F778CDF-0AAB-4474-85DF-724116713F5B}" type="presParOf" srcId="{ABABE24D-C1AD-4866-AA85-EE1D02DC4177}" destId="{F6A0E1D9-7FBD-4A39-9D19-CD853D675617}" srcOrd="2" destOrd="0" presId="urn:microsoft.com/office/officeart/2005/8/layout/lProcess3"/>
    <dgm:cxn modelId="{DF7F21D8-71C7-4A80-9E2A-301A9E194F69}" type="presParOf" srcId="{ABABE24D-C1AD-4866-AA85-EE1D02DC4177}" destId="{FD6EC59C-8796-4A55-940E-7092E900CD66}" srcOrd="3" destOrd="0" presId="urn:microsoft.com/office/officeart/2005/8/layout/lProcess3"/>
    <dgm:cxn modelId="{02C17231-475F-4623-8748-E5CFBFCBBDF1}" type="presParOf" srcId="{ABABE24D-C1AD-4866-AA85-EE1D02DC4177}" destId="{2AB8B11C-6B28-47CF-845D-3FD65A0BD7B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7A34C0-B490-4C01-BD94-54A2A75F05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1BE4CE7-E4D4-41E0-962C-DA539B0AD1CF}" type="pres">
      <dgm:prSet presAssocID="{4C7A34C0-B490-4C01-BD94-54A2A75F05DE}" presName="Name0" presStyleCnt="0">
        <dgm:presLayoutVars>
          <dgm:dir/>
          <dgm:resizeHandles val="exact"/>
        </dgm:presLayoutVars>
      </dgm:prSet>
      <dgm:spPr/>
    </dgm:pt>
  </dgm:ptLst>
  <dgm:cxnLst>
    <dgm:cxn modelId="{89E10D32-95DD-474C-8E57-9652B1D3B43E}" type="presOf" srcId="{4C7A34C0-B490-4C01-BD94-54A2A75F05DE}" destId="{A1BE4CE7-E4D4-41E0-962C-DA539B0AD1C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7A34C0-B490-4C01-BD94-54A2A75F05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469F96E-1CFF-45AA-91E6-2A68639DFD70}">
      <dgm:prSet phldrT="[Текст]"/>
      <dgm:spPr>
        <a:solidFill>
          <a:srgbClr val="5E8BC2"/>
        </a:solidFill>
      </dgm:spPr>
      <dgm:t>
        <a:bodyPr/>
        <a:lstStyle/>
        <a:p>
          <a:r>
            <a:rPr lang="en-US" dirty="0" smtClean="0"/>
            <a:t>2020</a:t>
          </a:r>
          <a:endParaRPr lang="ru-RU" dirty="0"/>
        </a:p>
      </dgm:t>
    </dgm:pt>
    <dgm:pt modelId="{3EB501CF-63E5-47CB-BCFA-CF452BD1A88C}" type="parTrans" cxnId="{7FB92696-F537-4832-BA7D-FA3D3E91A6AF}">
      <dgm:prSet/>
      <dgm:spPr/>
      <dgm:t>
        <a:bodyPr/>
        <a:lstStyle/>
        <a:p>
          <a:endParaRPr lang="ru-RU"/>
        </a:p>
      </dgm:t>
    </dgm:pt>
    <dgm:pt modelId="{B23DF10C-DF87-43C8-8133-1DFB8B3EA255}" type="sibTrans" cxnId="{7FB92696-F537-4832-BA7D-FA3D3E91A6AF}">
      <dgm:prSet/>
      <dgm:spPr/>
      <dgm:t>
        <a:bodyPr/>
        <a:lstStyle/>
        <a:p>
          <a:endParaRPr lang="ru-RU"/>
        </a:p>
      </dgm:t>
    </dgm:pt>
    <dgm:pt modelId="{17E07D16-D6A0-4578-A645-367F5D77AB64}">
      <dgm:prSet phldrT="[Текст]"/>
      <dgm:spPr>
        <a:solidFill>
          <a:srgbClr val="C7B198"/>
        </a:solidFill>
      </dgm:spPr>
      <dgm:t>
        <a:bodyPr/>
        <a:lstStyle/>
        <a:p>
          <a:r>
            <a:rPr lang="en-US" dirty="0" smtClean="0"/>
            <a:t>2021</a:t>
          </a:r>
          <a:endParaRPr lang="ru-RU" dirty="0"/>
        </a:p>
      </dgm:t>
    </dgm:pt>
    <dgm:pt modelId="{57A33875-5205-4F4E-9737-298FBB4DB8B9}" type="parTrans" cxnId="{561C7316-55DE-4D3F-9006-250338485F5B}">
      <dgm:prSet/>
      <dgm:spPr/>
      <dgm:t>
        <a:bodyPr/>
        <a:lstStyle/>
        <a:p>
          <a:endParaRPr lang="ru-RU"/>
        </a:p>
      </dgm:t>
    </dgm:pt>
    <dgm:pt modelId="{75A40422-548F-4395-99A2-067EDA9B9B20}" type="sibTrans" cxnId="{561C7316-55DE-4D3F-9006-250338485F5B}">
      <dgm:prSet/>
      <dgm:spPr/>
      <dgm:t>
        <a:bodyPr/>
        <a:lstStyle/>
        <a:p>
          <a:endParaRPr lang="ru-RU"/>
        </a:p>
      </dgm:t>
    </dgm:pt>
    <dgm:pt modelId="{868AB28E-E6E7-4100-B679-F0FEA2CC437B}">
      <dgm:prSet phldrT="[Текст]"/>
      <dgm:spPr>
        <a:solidFill>
          <a:srgbClr val="596E79"/>
        </a:solidFill>
      </dgm:spPr>
      <dgm:t>
        <a:bodyPr/>
        <a:lstStyle/>
        <a:p>
          <a:r>
            <a:rPr lang="en-US" dirty="0" smtClean="0"/>
            <a:t>2022</a:t>
          </a:r>
          <a:endParaRPr lang="ru-RU" dirty="0"/>
        </a:p>
      </dgm:t>
    </dgm:pt>
    <dgm:pt modelId="{AF104AA0-D65F-406B-8751-D8F209CB55C2}" type="parTrans" cxnId="{EDF9EFC7-49DB-4CC2-BAEE-652F17CE5164}">
      <dgm:prSet/>
      <dgm:spPr/>
      <dgm:t>
        <a:bodyPr/>
        <a:lstStyle/>
        <a:p>
          <a:endParaRPr lang="ru-RU"/>
        </a:p>
      </dgm:t>
    </dgm:pt>
    <dgm:pt modelId="{63B136BA-A2CF-4D0D-AF1F-6CEA33E5E5C4}" type="sibTrans" cxnId="{EDF9EFC7-49DB-4CC2-BAEE-652F17CE5164}">
      <dgm:prSet/>
      <dgm:spPr/>
      <dgm:t>
        <a:bodyPr/>
        <a:lstStyle/>
        <a:p>
          <a:endParaRPr lang="ru-RU"/>
        </a:p>
      </dgm:t>
    </dgm:pt>
    <dgm:pt modelId="{A1BE4CE7-E4D4-41E0-962C-DA539B0AD1CF}" type="pres">
      <dgm:prSet presAssocID="{4C7A34C0-B490-4C01-BD94-54A2A75F05DE}" presName="Name0" presStyleCnt="0">
        <dgm:presLayoutVars>
          <dgm:dir/>
          <dgm:resizeHandles val="exact"/>
        </dgm:presLayoutVars>
      </dgm:prSet>
      <dgm:spPr/>
    </dgm:pt>
    <dgm:pt modelId="{ADE7DDF3-F262-44D6-B52F-F9F2249A81F6}" type="pres">
      <dgm:prSet presAssocID="{7469F96E-1CFF-45AA-91E6-2A68639DFD70}" presName="parTxOnly" presStyleLbl="node1" presStyleIdx="0" presStyleCnt="3" custLinFactNeighborX="-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0697-4C4E-4187-A407-BC4B59346B04}" type="pres">
      <dgm:prSet presAssocID="{B23DF10C-DF87-43C8-8133-1DFB8B3EA255}" presName="parSpace" presStyleCnt="0"/>
      <dgm:spPr/>
    </dgm:pt>
    <dgm:pt modelId="{0B0892B5-BAC3-4776-AE93-78CFC10740C9}" type="pres">
      <dgm:prSet presAssocID="{17E07D16-D6A0-4578-A645-367F5D77AB64}" presName="parTxOnly" presStyleLbl="node1" presStyleIdx="1" presStyleCnt="3" custLinFactNeighborX="-2823" custLinFactNeighborY="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1B9BC-520D-4401-96E6-2C5DD161C71E}" type="pres">
      <dgm:prSet presAssocID="{75A40422-548F-4395-99A2-067EDA9B9B20}" presName="parSpace" presStyleCnt="0"/>
      <dgm:spPr/>
    </dgm:pt>
    <dgm:pt modelId="{1B2F84AD-03A0-444C-AB79-C1DCA02B680F}" type="pres">
      <dgm:prSet presAssocID="{868AB28E-E6E7-4100-B679-F0FEA2CC437B}" presName="parTxOnly" presStyleLbl="node1" presStyleIdx="2" presStyleCnt="3" custScaleX="92755" custLinFactNeighborX="23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39F11-E27F-4587-824C-9A990F969F73}" type="presOf" srcId="{7469F96E-1CFF-45AA-91E6-2A68639DFD70}" destId="{ADE7DDF3-F262-44D6-B52F-F9F2249A81F6}" srcOrd="0" destOrd="0" presId="urn:microsoft.com/office/officeart/2005/8/layout/hChevron3"/>
    <dgm:cxn modelId="{561C7316-55DE-4D3F-9006-250338485F5B}" srcId="{4C7A34C0-B490-4C01-BD94-54A2A75F05DE}" destId="{17E07D16-D6A0-4578-A645-367F5D77AB64}" srcOrd="1" destOrd="0" parTransId="{57A33875-5205-4F4E-9737-298FBB4DB8B9}" sibTransId="{75A40422-548F-4395-99A2-067EDA9B9B20}"/>
    <dgm:cxn modelId="{67272A73-056E-45D4-9CE2-46CAA8484245}" type="presOf" srcId="{17E07D16-D6A0-4578-A645-367F5D77AB64}" destId="{0B0892B5-BAC3-4776-AE93-78CFC10740C9}" srcOrd="0" destOrd="0" presId="urn:microsoft.com/office/officeart/2005/8/layout/hChevron3"/>
    <dgm:cxn modelId="{7FB92696-F537-4832-BA7D-FA3D3E91A6AF}" srcId="{4C7A34C0-B490-4C01-BD94-54A2A75F05DE}" destId="{7469F96E-1CFF-45AA-91E6-2A68639DFD70}" srcOrd="0" destOrd="0" parTransId="{3EB501CF-63E5-47CB-BCFA-CF452BD1A88C}" sibTransId="{B23DF10C-DF87-43C8-8133-1DFB8B3EA255}"/>
    <dgm:cxn modelId="{EDF9EFC7-49DB-4CC2-BAEE-652F17CE5164}" srcId="{4C7A34C0-B490-4C01-BD94-54A2A75F05DE}" destId="{868AB28E-E6E7-4100-B679-F0FEA2CC437B}" srcOrd="2" destOrd="0" parTransId="{AF104AA0-D65F-406B-8751-D8F209CB55C2}" sibTransId="{63B136BA-A2CF-4D0D-AF1F-6CEA33E5E5C4}"/>
    <dgm:cxn modelId="{13B0CC08-5984-4F4A-8A0F-30F9E2EBD174}" type="presOf" srcId="{868AB28E-E6E7-4100-B679-F0FEA2CC437B}" destId="{1B2F84AD-03A0-444C-AB79-C1DCA02B680F}" srcOrd="0" destOrd="0" presId="urn:microsoft.com/office/officeart/2005/8/layout/hChevron3"/>
    <dgm:cxn modelId="{89E10D32-95DD-474C-8E57-9652B1D3B43E}" type="presOf" srcId="{4C7A34C0-B490-4C01-BD94-54A2A75F05DE}" destId="{A1BE4CE7-E4D4-41E0-962C-DA539B0AD1CF}" srcOrd="0" destOrd="0" presId="urn:microsoft.com/office/officeart/2005/8/layout/hChevron3"/>
    <dgm:cxn modelId="{A7470D51-1256-47D8-8F43-EBAA199DB29C}" type="presParOf" srcId="{A1BE4CE7-E4D4-41E0-962C-DA539B0AD1CF}" destId="{ADE7DDF3-F262-44D6-B52F-F9F2249A81F6}" srcOrd="0" destOrd="0" presId="urn:microsoft.com/office/officeart/2005/8/layout/hChevron3"/>
    <dgm:cxn modelId="{B2CC29C8-9BF0-463D-A39C-C8FE923CFC02}" type="presParOf" srcId="{A1BE4CE7-E4D4-41E0-962C-DA539B0AD1CF}" destId="{AA100697-4C4E-4187-A407-BC4B59346B04}" srcOrd="1" destOrd="0" presId="urn:microsoft.com/office/officeart/2005/8/layout/hChevron3"/>
    <dgm:cxn modelId="{2D584FE5-A671-4D68-87E1-5FBD7ED0C85A}" type="presParOf" srcId="{A1BE4CE7-E4D4-41E0-962C-DA539B0AD1CF}" destId="{0B0892B5-BAC3-4776-AE93-78CFC10740C9}" srcOrd="2" destOrd="0" presId="urn:microsoft.com/office/officeart/2005/8/layout/hChevron3"/>
    <dgm:cxn modelId="{6981D1CA-50BF-4842-B59E-D2A3E868C2B0}" type="presParOf" srcId="{A1BE4CE7-E4D4-41E0-962C-DA539B0AD1CF}" destId="{4691B9BC-520D-4401-96E6-2C5DD161C71E}" srcOrd="3" destOrd="0" presId="urn:microsoft.com/office/officeart/2005/8/layout/hChevron3"/>
    <dgm:cxn modelId="{BB8973B5-87B1-4717-A7FC-D57BA4BCA5ED}" type="presParOf" srcId="{A1BE4CE7-E4D4-41E0-962C-DA539B0AD1CF}" destId="{1B2F84AD-03A0-444C-AB79-C1DCA02B680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C58BF7-05B0-4E30-B2E3-6326C3A6165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96AAB-51B9-4D78-8B64-0211BECED176}">
      <dgm:prSet phldrT="[Текст]" custT="1"/>
      <dgm:spPr>
        <a:solidFill>
          <a:srgbClr val="00334E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Педагоги имеют слабое представление о новых технологиях в бизнесе </a:t>
          </a:r>
          <a:endParaRPr lang="ru-RU" sz="1400" dirty="0"/>
        </a:p>
      </dgm:t>
    </dgm:pt>
    <dgm:pt modelId="{9BCA7891-A4A3-4024-B4ED-221C254ACACA}" type="parTrans" cxnId="{725F7C1F-754E-4BD2-8AD1-5774BB94E8BD}">
      <dgm:prSet/>
      <dgm:spPr/>
      <dgm:t>
        <a:bodyPr/>
        <a:lstStyle/>
        <a:p>
          <a:endParaRPr lang="ru-RU"/>
        </a:p>
      </dgm:t>
    </dgm:pt>
    <dgm:pt modelId="{24D6877C-893B-431A-8483-6EE78503C355}" type="sibTrans" cxnId="{725F7C1F-754E-4BD2-8AD1-5774BB94E8BD}">
      <dgm:prSet/>
      <dgm:spPr/>
      <dgm:t>
        <a:bodyPr/>
        <a:lstStyle/>
        <a:p>
          <a:endParaRPr lang="ru-RU"/>
        </a:p>
      </dgm:t>
    </dgm:pt>
    <dgm:pt modelId="{D9FF4A3A-E816-43D3-B4BA-9F378B9768D6}">
      <dgm:prSet phldrT="[Текст]" custT="1"/>
      <dgm:spPr>
        <a:solidFill>
          <a:srgbClr val="F6F6F5">
            <a:alpha val="90000"/>
          </a:srgbClr>
        </a:solidFill>
      </dgm:spPr>
      <dgm:t>
        <a:bodyPr/>
        <a:lstStyle/>
        <a:p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Опрос педагогов об имеющемся опыте работы в реальном секторе экономике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gm:t>
    </dgm:pt>
    <dgm:pt modelId="{72A2618E-D724-45D4-95AF-34351D1785DF}" type="parTrans" cxnId="{08CBA613-91DB-4D26-8E51-FDC39ABC7B7B}">
      <dgm:prSet/>
      <dgm:spPr/>
      <dgm:t>
        <a:bodyPr/>
        <a:lstStyle/>
        <a:p>
          <a:endParaRPr lang="ru-RU"/>
        </a:p>
      </dgm:t>
    </dgm:pt>
    <dgm:pt modelId="{EB3A92CD-12AE-4BAB-86A6-61EA717AB616}" type="sibTrans" cxnId="{08CBA613-91DB-4D26-8E51-FDC39ABC7B7B}">
      <dgm:prSet/>
      <dgm:spPr/>
      <dgm:t>
        <a:bodyPr/>
        <a:lstStyle/>
        <a:p>
          <a:endParaRPr lang="ru-RU"/>
        </a:p>
      </dgm:t>
    </dgm:pt>
    <dgm:pt modelId="{0829E88F-6588-42EC-B9CB-5367C673DA61}">
      <dgm:prSet phldrT="[Текст]" custT="1"/>
      <dgm:spPr>
        <a:solidFill>
          <a:srgbClr val="F6F6F5">
            <a:alpha val="90000"/>
          </a:srgbClr>
        </a:solidFill>
      </dgm:spPr>
      <dgm:t>
        <a:bodyPr/>
        <a:lstStyle/>
        <a:p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75% имеют опыт работы только в сфере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образования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gm:t>
    </dgm:pt>
    <dgm:pt modelId="{7C890CAE-15F0-4A45-B30B-287E6DF19CF5}" type="parTrans" cxnId="{620516BD-B993-48B3-9C50-D0C1607B5476}">
      <dgm:prSet/>
      <dgm:spPr/>
      <dgm:t>
        <a:bodyPr/>
        <a:lstStyle/>
        <a:p>
          <a:endParaRPr lang="ru-RU"/>
        </a:p>
      </dgm:t>
    </dgm:pt>
    <dgm:pt modelId="{CB027770-62B7-47DD-9D44-A9DF3C6C2A92}" type="sibTrans" cxnId="{620516BD-B993-48B3-9C50-D0C1607B5476}">
      <dgm:prSet/>
      <dgm:spPr/>
      <dgm:t>
        <a:bodyPr/>
        <a:lstStyle/>
        <a:p>
          <a:endParaRPr lang="ru-RU"/>
        </a:p>
      </dgm:t>
    </dgm:pt>
    <dgm:pt modelId="{5DC51E81-910E-4F70-B1AD-172CAB1DE403}">
      <dgm:prSet phldrT="[Текст]" custT="1"/>
      <dgm:spPr>
        <a:solidFill>
          <a:srgbClr val="00334E"/>
        </a:solidFill>
      </dgm:spPr>
      <dgm:t>
        <a:bodyPr/>
        <a:lstStyle/>
        <a:p>
          <a:r>
            <a:rPr lang="ru-RU" sz="1400" dirty="0" smtClean="0"/>
            <a:t>Эксперты бизнеса не владеют педагогическими навыками</a:t>
          </a:r>
          <a:endParaRPr lang="ru-RU" sz="1400" dirty="0"/>
        </a:p>
      </dgm:t>
    </dgm:pt>
    <dgm:pt modelId="{F358816A-1100-40B7-A36C-37BC1099C447}" type="parTrans" cxnId="{B30DA08A-673D-4D66-91CB-40514748C1AE}">
      <dgm:prSet/>
      <dgm:spPr/>
      <dgm:t>
        <a:bodyPr/>
        <a:lstStyle/>
        <a:p>
          <a:endParaRPr lang="ru-RU"/>
        </a:p>
      </dgm:t>
    </dgm:pt>
    <dgm:pt modelId="{F16773A7-4CB7-4B21-A37B-D9F32285E159}" type="sibTrans" cxnId="{B30DA08A-673D-4D66-91CB-40514748C1AE}">
      <dgm:prSet/>
      <dgm:spPr/>
      <dgm:t>
        <a:bodyPr/>
        <a:lstStyle/>
        <a:p>
          <a:endParaRPr lang="ru-RU"/>
        </a:p>
      </dgm:t>
    </dgm:pt>
    <dgm:pt modelId="{1FAA183A-399F-4286-907D-A63EE440F56B}">
      <dgm:prSet phldrT="[Текст]" custT="1"/>
      <dgm:spPr>
        <a:solidFill>
          <a:srgbClr val="DBEBFA">
            <a:alpha val="89804"/>
          </a:srgbClr>
        </a:solidFill>
      </dgm:spPr>
      <dgm:t>
        <a:bodyPr/>
        <a:lstStyle/>
        <a:p>
          <a:r>
            <a:rPr lang="ru-RU" sz="1200" kern="1200" baseline="0" dirty="0" smtClean="0">
              <a:solidFill>
                <a:schemeClr val="tx2">
                  <a:lumMod val="75000"/>
                </a:schemeClr>
              </a:solidFill>
            </a:rPr>
            <a:t>Опрос профессионалов реального сектора экономики</a:t>
          </a:r>
          <a:endParaRPr lang="ru-RU" sz="1200" kern="1200" baseline="0" dirty="0">
            <a:solidFill>
              <a:schemeClr val="tx2">
                <a:lumMod val="75000"/>
              </a:schemeClr>
            </a:solidFill>
          </a:endParaRPr>
        </a:p>
      </dgm:t>
    </dgm:pt>
    <dgm:pt modelId="{1CBD4D34-E033-422A-B0A0-9AF06B85ECCF}" type="parTrans" cxnId="{D9E07E3D-D7E9-400C-88CA-0A71F2D7EDC7}">
      <dgm:prSet/>
      <dgm:spPr/>
      <dgm:t>
        <a:bodyPr/>
        <a:lstStyle/>
        <a:p>
          <a:endParaRPr lang="ru-RU"/>
        </a:p>
      </dgm:t>
    </dgm:pt>
    <dgm:pt modelId="{47AADFEE-7548-41B5-B295-7964ABBD93A2}" type="sibTrans" cxnId="{D9E07E3D-D7E9-400C-88CA-0A71F2D7EDC7}">
      <dgm:prSet/>
      <dgm:spPr/>
      <dgm:t>
        <a:bodyPr/>
        <a:lstStyle/>
        <a:p>
          <a:endParaRPr lang="ru-RU"/>
        </a:p>
      </dgm:t>
    </dgm:pt>
    <dgm:pt modelId="{5373D1DE-8BFA-4AA6-8B0A-E3C17B937E86}">
      <dgm:prSet phldrT="[Текст]" custT="1"/>
      <dgm:spPr>
        <a:solidFill>
          <a:srgbClr val="DBEBFA">
            <a:alpha val="90000"/>
          </a:srgbClr>
        </a:solidFill>
      </dgm:spPr>
      <dgm:t>
        <a:bodyPr/>
        <a:lstStyle/>
        <a:p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90 % не имеют педагогических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навыков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gm:t>
    </dgm:pt>
    <dgm:pt modelId="{9032002B-418B-4DC5-AE91-461EA286EB58}" type="parTrans" cxnId="{AF6E1210-B4A9-466D-A0C1-CFD129FCFE3B}">
      <dgm:prSet/>
      <dgm:spPr/>
      <dgm:t>
        <a:bodyPr/>
        <a:lstStyle/>
        <a:p>
          <a:endParaRPr lang="ru-RU"/>
        </a:p>
      </dgm:t>
    </dgm:pt>
    <dgm:pt modelId="{C3314173-0F1D-4C0B-BC9D-4959D49E2BE1}" type="sibTrans" cxnId="{AF6E1210-B4A9-466D-A0C1-CFD129FCFE3B}">
      <dgm:prSet/>
      <dgm:spPr/>
      <dgm:t>
        <a:bodyPr/>
        <a:lstStyle/>
        <a:p>
          <a:endParaRPr lang="ru-RU"/>
        </a:p>
      </dgm:t>
    </dgm:pt>
    <dgm:pt modelId="{83B0641F-CFC2-4879-A53B-DDFA34BDE7A6}">
      <dgm:prSet phldrT="[Текст]" custT="1"/>
      <dgm:spPr>
        <a:solidFill>
          <a:srgbClr val="00334E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Выпускники не адаптированы к реальным условиям работы</a:t>
          </a:r>
          <a:endParaRPr lang="ru-RU" sz="1400" dirty="0"/>
        </a:p>
      </dgm:t>
    </dgm:pt>
    <dgm:pt modelId="{1FCD089E-7C83-447A-8B55-45A901CAA94C}" type="parTrans" cxnId="{4E21A861-077D-4480-9C26-FF3BEF7B15F7}">
      <dgm:prSet/>
      <dgm:spPr/>
      <dgm:t>
        <a:bodyPr/>
        <a:lstStyle/>
        <a:p>
          <a:endParaRPr lang="ru-RU"/>
        </a:p>
      </dgm:t>
    </dgm:pt>
    <dgm:pt modelId="{5431017A-AD9D-4DB4-9F81-81F522769F59}" type="sibTrans" cxnId="{4E21A861-077D-4480-9C26-FF3BEF7B15F7}">
      <dgm:prSet/>
      <dgm:spPr/>
      <dgm:t>
        <a:bodyPr/>
        <a:lstStyle/>
        <a:p>
          <a:endParaRPr lang="ru-RU"/>
        </a:p>
      </dgm:t>
    </dgm:pt>
    <dgm:pt modelId="{82B4EDC3-8D0C-40A0-AF35-A7E966823D47}">
      <dgm:prSet phldrT="[Текст]" custT="1"/>
      <dgm:spPr>
        <a:solidFill>
          <a:srgbClr val="007FBD">
            <a:alpha val="90000"/>
          </a:srgbClr>
        </a:solidFill>
      </dgm:spPr>
      <dgm:t>
        <a:bodyPr/>
        <a:lstStyle/>
        <a:p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Статистика трудоустройства выпускников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gm:t>
    </dgm:pt>
    <dgm:pt modelId="{21DDB02C-6A7B-4623-B54A-80F93384A0E5}" type="parTrans" cxnId="{DC9064E8-45B1-40F1-ADB1-F2FE309BEF27}">
      <dgm:prSet/>
      <dgm:spPr/>
      <dgm:t>
        <a:bodyPr/>
        <a:lstStyle/>
        <a:p>
          <a:endParaRPr lang="ru-RU"/>
        </a:p>
      </dgm:t>
    </dgm:pt>
    <dgm:pt modelId="{4061E1AE-B564-4349-BC6E-E7EA210B4570}" type="sibTrans" cxnId="{DC9064E8-45B1-40F1-ADB1-F2FE309BEF27}">
      <dgm:prSet/>
      <dgm:spPr/>
      <dgm:t>
        <a:bodyPr/>
        <a:lstStyle/>
        <a:p>
          <a:endParaRPr lang="ru-RU"/>
        </a:p>
      </dgm:t>
    </dgm:pt>
    <dgm:pt modelId="{BFF9F998-9E31-42C5-8AEF-3E274A1E2E74}">
      <dgm:prSet phldrT="[Текст]" custT="1"/>
      <dgm:spPr>
        <a:solidFill>
          <a:srgbClr val="007FBD">
            <a:alpha val="9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Только 65% выпускников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трудоустроены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gm:t>
    </dgm:pt>
    <dgm:pt modelId="{9ABE5B2F-D004-43A6-BEB4-21B66E4254BE}" type="parTrans" cxnId="{C9AA5557-0216-4319-87CF-B30A31CB868E}">
      <dgm:prSet/>
      <dgm:spPr/>
      <dgm:t>
        <a:bodyPr/>
        <a:lstStyle/>
        <a:p>
          <a:endParaRPr lang="ru-RU"/>
        </a:p>
      </dgm:t>
    </dgm:pt>
    <dgm:pt modelId="{B72041B6-5F8B-4D9D-9E13-C9DA94BE2C18}" type="sibTrans" cxnId="{C9AA5557-0216-4319-87CF-B30A31CB868E}">
      <dgm:prSet/>
      <dgm:spPr/>
      <dgm:t>
        <a:bodyPr/>
        <a:lstStyle/>
        <a:p>
          <a:endParaRPr lang="ru-RU"/>
        </a:p>
      </dgm:t>
    </dgm:pt>
    <dgm:pt modelId="{DE6B3BC7-520E-417B-A0CF-34778AB3104A}" type="pres">
      <dgm:prSet presAssocID="{4CC58BF7-05B0-4E30-B2E3-6326C3A6165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672DD7-6A61-44F1-8B91-168199224C10}" type="pres">
      <dgm:prSet presAssocID="{59796AAB-51B9-4D78-8B64-0211BECED176}" presName="horFlow" presStyleCnt="0"/>
      <dgm:spPr/>
    </dgm:pt>
    <dgm:pt modelId="{EFDD37C0-7E12-489E-B9E4-015AC0FE2933}" type="pres">
      <dgm:prSet presAssocID="{59796AAB-51B9-4D78-8B64-0211BECED176}" presName="bigChev" presStyleLbl="node1" presStyleIdx="0" presStyleCnt="3"/>
      <dgm:spPr/>
      <dgm:t>
        <a:bodyPr/>
        <a:lstStyle/>
        <a:p>
          <a:endParaRPr lang="ru-RU"/>
        </a:p>
      </dgm:t>
    </dgm:pt>
    <dgm:pt modelId="{B44E3D90-509E-422F-A363-60B21121BE73}" type="pres">
      <dgm:prSet presAssocID="{72A2618E-D724-45D4-95AF-34351D1785DF}" presName="parTrans" presStyleCnt="0"/>
      <dgm:spPr/>
    </dgm:pt>
    <dgm:pt modelId="{287B8D27-6CE1-4236-A9DD-C32B6CCD3A7C}" type="pres">
      <dgm:prSet presAssocID="{D9FF4A3A-E816-43D3-B4BA-9F378B9768D6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54C57-1F46-4D7A-B7F7-A5E04243583A}" type="pres">
      <dgm:prSet presAssocID="{EB3A92CD-12AE-4BAB-86A6-61EA717AB616}" presName="sibTrans" presStyleCnt="0"/>
      <dgm:spPr/>
    </dgm:pt>
    <dgm:pt modelId="{4C5C932C-BD24-4B24-B230-775EF5AFCDF0}" type="pres">
      <dgm:prSet presAssocID="{0829E88F-6588-42EC-B9CB-5367C673DA61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CE38A-86E2-4973-95C3-44312DA5DFE8}" type="pres">
      <dgm:prSet presAssocID="{59796AAB-51B9-4D78-8B64-0211BECED176}" presName="vSp" presStyleCnt="0"/>
      <dgm:spPr/>
    </dgm:pt>
    <dgm:pt modelId="{88E850DA-016F-4954-9F90-B62AE1EA8DF7}" type="pres">
      <dgm:prSet presAssocID="{5DC51E81-910E-4F70-B1AD-172CAB1DE403}" presName="horFlow" presStyleCnt="0"/>
      <dgm:spPr/>
    </dgm:pt>
    <dgm:pt modelId="{95AB5F5B-E5BC-4D0D-99B1-2C795CDDC259}" type="pres">
      <dgm:prSet presAssocID="{5DC51E81-910E-4F70-B1AD-172CAB1DE403}" presName="bigChev" presStyleLbl="node1" presStyleIdx="1" presStyleCnt="3"/>
      <dgm:spPr/>
      <dgm:t>
        <a:bodyPr/>
        <a:lstStyle/>
        <a:p>
          <a:endParaRPr lang="ru-RU"/>
        </a:p>
      </dgm:t>
    </dgm:pt>
    <dgm:pt modelId="{882D61A8-B64E-4E14-B49F-950C1BEA8691}" type="pres">
      <dgm:prSet presAssocID="{1CBD4D34-E033-422A-B0A0-9AF06B85ECCF}" presName="parTrans" presStyleCnt="0"/>
      <dgm:spPr/>
    </dgm:pt>
    <dgm:pt modelId="{04903BF1-490C-4F1F-929E-A27BDBCCFB20}" type="pres">
      <dgm:prSet presAssocID="{1FAA183A-399F-4286-907D-A63EE440F56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DBDF7-5146-4F21-9EA8-6A84C2435C5A}" type="pres">
      <dgm:prSet presAssocID="{47AADFEE-7548-41B5-B295-7964ABBD93A2}" presName="sibTrans" presStyleCnt="0"/>
      <dgm:spPr/>
    </dgm:pt>
    <dgm:pt modelId="{AB2BD177-D683-4094-92B4-6CDFCF320139}" type="pres">
      <dgm:prSet presAssocID="{5373D1DE-8BFA-4AA6-8B0A-E3C17B937E86}" presName="node" presStyleLbl="alignAccFollowNode1" presStyleIdx="3" presStyleCnt="6" custLinFactNeighborX="-8966" custLinFactNeighborY="2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610A4-E9B5-4248-84DA-5375FF3AE1DB}" type="pres">
      <dgm:prSet presAssocID="{5DC51E81-910E-4F70-B1AD-172CAB1DE403}" presName="vSp" presStyleCnt="0"/>
      <dgm:spPr/>
    </dgm:pt>
    <dgm:pt modelId="{ABABE24D-C1AD-4866-AA85-EE1D02DC4177}" type="pres">
      <dgm:prSet presAssocID="{83B0641F-CFC2-4879-A53B-DDFA34BDE7A6}" presName="horFlow" presStyleCnt="0"/>
      <dgm:spPr/>
    </dgm:pt>
    <dgm:pt modelId="{02D652C3-4EFA-4CE8-A1C2-0E58C72AFDD2}" type="pres">
      <dgm:prSet presAssocID="{83B0641F-CFC2-4879-A53B-DDFA34BDE7A6}" presName="bigChev" presStyleLbl="node1" presStyleIdx="2" presStyleCnt="3"/>
      <dgm:spPr/>
      <dgm:t>
        <a:bodyPr/>
        <a:lstStyle/>
        <a:p>
          <a:endParaRPr lang="ru-RU"/>
        </a:p>
      </dgm:t>
    </dgm:pt>
    <dgm:pt modelId="{4ADCEEB5-AA0C-4DE7-87B6-97DFF5FEBC03}" type="pres">
      <dgm:prSet presAssocID="{21DDB02C-6A7B-4623-B54A-80F93384A0E5}" presName="parTrans" presStyleCnt="0"/>
      <dgm:spPr/>
    </dgm:pt>
    <dgm:pt modelId="{F6A0E1D9-7FBD-4A39-9D19-CD853D675617}" type="pres">
      <dgm:prSet presAssocID="{82B4EDC3-8D0C-40A0-AF35-A7E966823D47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EC59C-8796-4A55-940E-7092E900CD66}" type="pres">
      <dgm:prSet presAssocID="{4061E1AE-B564-4349-BC6E-E7EA210B4570}" presName="sibTrans" presStyleCnt="0"/>
      <dgm:spPr/>
    </dgm:pt>
    <dgm:pt modelId="{2AB8B11C-6B28-47CF-845D-3FD65A0BD7B4}" type="pres">
      <dgm:prSet presAssocID="{BFF9F998-9E31-42C5-8AEF-3E274A1E2E74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166DF-5F60-4F8C-9AF6-AC181D8BA662}" type="presOf" srcId="{4CC58BF7-05B0-4E30-B2E3-6326C3A61650}" destId="{DE6B3BC7-520E-417B-A0CF-34778AB3104A}" srcOrd="0" destOrd="0" presId="urn:microsoft.com/office/officeart/2005/8/layout/lProcess3"/>
    <dgm:cxn modelId="{DC9064E8-45B1-40F1-ADB1-F2FE309BEF27}" srcId="{83B0641F-CFC2-4879-A53B-DDFA34BDE7A6}" destId="{82B4EDC3-8D0C-40A0-AF35-A7E966823D47}" srcOrd="0" destOrd="0" parTransId="{21DDB02C-6A7B-4623-B54A-80F93384A0E5}" sibTransId="{4061E1AE-B564-4349-BC6E-E7EA210B4570}"/>
    <dgm:cxn modelId="{3B5B7D7D-E4E9-465A-8977-DC03BCFC5970}" type="presOf" srcId="{5373D1DE-8BFA-4AA6-8B0A-E3C17B937E86}" destId="{AB2BD177-D683-4094-92B4-6CDFCF320139}" srcOrd="0" destOrd="0" presId="urn:microsoft.com/office/officeart/2005/8/layout/lProcess3"/>
    <dgm:cxn modelId="{725F7C1F-754E-4BD2-8AD1-5774BB94E8BD}" srcId="{4CC58BF7-05B0-4E30-B2E3-6326C3A61650}" destId="{59796AAB-51B9-4D78-8B64-0211BECED176}" srcOrd="0" destOrd="0" parTransId="{9BCA7891-A4A3-4024-B4ED-221C254ACACA}" sibTransId="{24D6877C-893B-431A-8483-6EE78503C355}"/>
    <dgm:cxn modelId="{60821956-9418-4193-B652-6902758344A3}" type="presOf" srcId="{D9FF4A3A-E816-43D3-B4BA-9F378B9768D6}" destId="{287B8D27-6CE1-4236-A9DD-C32B6CCD3A7C}" srcOrd="0" destOrd="0" presId="urn:microsoft.com/office/officeart/2005/8/layout/lProcess3"/>
    <dgm:cxn modelId="{620516BD-B993-48B3-9C50-D0C1607B5476}" srcId="{59796AAB-51B9-4D78-8B64-0211BECED176}" destId="{0829E88F-6588-42EC-B9CB-5367C673DA61}" srcOrd="1" destOrd="0" parTransId="{7C890CAE-15F0-4A45-B30B-287E6DF19CF5}" sibTransId="{CB027770-62B7-47DD-9D44-A9DF3C6C2A92}"/>
    <dgm:cxn modelId="{AF6E1210-B4A9-466D-A0C1-CFD129FCFE3B}" srcId="{5DC51E81-910E-4F70-B1AD-172CAB1DE403}" destId="{5373D1DE-8BFA-4AA6-8B0A-E3C17B937E86}" srcOrd="1" destOrd="0" parTransId="{9032002B-418B-4DC5-AE91-461EA286EB58}" sibTransId="{C3314173-0F1D-4C0B-BC9D-4959D49E2BE1}"/>
    <dgm:cxn modelId="{D9E07E3D-D7E9-400C-88CA-0A71F2D7EDC7}" srcId="{5DC51E81-910E-4F70-B1AD-172CAB1DE403}" destId="{1FAA183A-399F-4286-907D-A63EE440F56B}" srcOrd="0" destOrd="0" parTransId="{1CBD4D34-E033-422A-B0A0-9AF06B85ECCF}" sibTransId="{47AADFEE-7548-41B5-B295-7964ABBD93A2}"/>
    <dgm:cxn modelId="{3C4501BF-E7CA-406A-8679-EACC6F5E49D2}" type="presOf" srcId="{83B0641F-CFC2-4879-A53B-DDFA34BDE7A6}" destId="{02D652C3-4EFA-4CE8-A1C2-0E58C72AFDD2}" srcOrd="0" destOrd="0" presId="urn:microsoft.com/office/officeart/2005/8/layout/lProcess3"/>
    <dgm:cxn modelId="{29B22BE3-C9D9-445A-A5B7-F2442BA5741E}" type="presOf" srcId="{5DC51E81-910E-4F70-B1AD-172CAB1DE403}" destId="{95AB5F5B-E5BC-4D0D-99B1-2C795CDDC259}" srcOrd="0" destOrd="0" presId="urn:microsoft.com/office/officeart/2005/8/layout/lProcess3"/>
    <dgm:cxn modelId="{08CBA613-91DB-4D26-8E51-FDC39ABC7B7B}" srcId="{59796AAB-51B9-4D78-8B64-0211BECED176}" destId="{D9FF4A3A-E816-43D3-B4BA-9F378B9768D6}" srcOrd="0" destOrd="0" parTransId="{72A2618E-D724-45D4-95AF-34351D1785DF}" sibTransId="{EB3A92CD-12AE-4BAB-86A6-61EA717AB616}"/>
    <dgm:cxn modelId="{DEDDD84E-A4E2-42A7-9EA7-C371A26076C8}" type="presOf" srcId="{BFF9F998-9E31-42C5-8AEF-3E274A1E2E74}" destId="{2AB8B11C-6B28-47CF-845D-3FD65A0BD7B4}" srcOrd="0" destOrd="0" presId="urn:microsoft.com/office/officeart/2005/8/layout/lProcess3"/>
    <dgm:cxn modelId="{4E21A861-077D-4480-9C26-FF3BEF7B15F7}" srcId="{4CC58BF7-05B0-4E30-B2E3-6326C3A61650}" destId="{83B0641F-CFC2-4879-A53B-DDFA34BDE7A6}" srcOrd="2" destOrd="0" parTransId="{1FCD089E-7C83-447A-8B55-45A901CAA94C}" sibTransId="{5431017A-AD9D-4DB4-9F81-81F522769F59}"/>
    <dgm:cxn modelId="{672AA8CA-A169-49B7-BD77-47AD9A6C2ADD}" type="presOf" srcId="{59796AAB-51B9-4D78-8B64-0211BECED176}" destId="{EFDD37C0-7E12-489E-B9E4-015AC0FE2933}" srcOrd="0" destOrd="0" presId="urn:microsoft.com/office/officeart/2005/8/layout/lProcess3"/>
    <dgm:cxn modelId="{3C0EBA30-D2A0-4A85-AC32-8D3E7FCBD495}" type="presOf" srcId="{0829E88F-6588-42EC-B9CB-5367C673DA61}" destId="{4C5C932C-BD24-4B24-B230-775EF5AFCDF0}" srcOrd="0" destOrd="0" presId="urn:microsoft.com/office/officeart/2005/8/layout/lProcess3"/>
    <dgm:cxn modelId="{F7F21846-3493-4DE1-ADA1-4C4CCCEC9FFF}" type="presOf" srcId="{82B4EDC3-8D0C-40A0-AF35-A7E966823D47}" destId="{F6A0E1D9-7FBD-4A39-9D19-CD853D675617}" srcOrd="0" destOrd="0" presId="urn:microsoft.com/office/officeart/2005/8/layout/lProcess3"/>
    <dgm:cxn modelId="{C9AA5557-0216-4319-87CF-B30A31CB868E}" srcId="{83B0641F-CFC2-4879-A53B-DDFA34BDE7A6}" destId="{BFF9F998-9E31-42C5-8AEF-3E274A1E2E74}" srcOrd="1" destOrd="0" parTransId="{9ABE5B2F-D004-43A6-BEB4-21B66E4254BE}" sibTransId="{B72041B6-5F8B-4D9D-9E13-C9DA94BE2C18}"/>
    <dgm:cxn modelId="{47EF45D1-303D-4030-A731-E01DB8705696}" type="presOf" srcId="{1FAA183A-399F-4286-907D-A63EE440F56B}" destId="{04903BF1-490C-4F1F-929E-A27BDBCCFB20}" srcOrd="0" destOrd="0" presId="urn:microsoft.com/office/officeart/2005/8/layout/lProcess3"/>
    <dgm:cxn modelId="{B30DA08A-673D-4D66-91CB-40514748C1AE}" srcId="{4CC58BF7-05B0-4E30-B2E3-6326C3A61650}" destId="{5DC51E81-910E-4F70-B1AD-172CAB1DE403}" srcOrd="1" destOrd="0" parTransId="{F358816A-1100-40B7-A36C-37BC1099C447}" sibTransId="{F16773A7-4CB7-4B21-A37B-D9F32285E159}"/>
    <dgm:cxn modelId="{69861313-7B9D-4D46-AA75-45053F49C1A2}" type="presParOf" srcId="{DE6B3BC7-520E-417B-A0CF-34778AB3104A}" destId="{BB672DD7-6A61-44F1-8B91-168199224C10}" srcOrd="0" destOrd="0" presId="urn:microsoft.com/office/officeart/2005/8/layout/lProcess3"/>
    <dgm:cxn modelId="{27EEFE84-74D8-4A2D-9A21-5D1908B813E3}" type="presParOf" srcId="{BB672DD7-6A61-44F1-8B91-168199224C10}" destId="{EFDD37C0-7E12-489E-B9E4-015AC0FE2933}" srcOrd="0" destOrd="0" presId="urn:microsoft.com/office/officeart/2005/8/layout/lProcess3"/>
    <dgm:cxn modelId="{8CD416A6-4C1F-4C76-94CD-19A309E7EADA}" type="presParOf" srcId="{BB672DD7-6A61-44F1-8B91-168199224C10}" destId="{B44E3D90-509E-422F-A363-60B21121BE73}" srcOrd="1" destOrd="0" presId="urn:microsoft.com/office/officeart/2005/8/layout/lProcess3"/>
    <dgm:cxn modelId="{8717BD99-AD60-4015-B29B-0223C9B93F55}" type="presParOf" srcId="{BB672DD7-6A61-44F1-8B91-168199224C10}" destId="{287B8D27-6CE1-4236-A9DD-C32B6CCD3A7C}" srcOrd="2" destOrd="0" presId="urn:microsoft.com/office/officeart/2005/8/layout/lProcess3"/>
    <dgm:cxn modelId="{C2D5BC2E-C880-495E-987B-775F063A9249}" type="presParOf" srcId="{BB672DD7-6A61-44F1-8B91-168199224C10}" destId="{70154C57-1F46-4D7A-B7F7-A5E04243583A}" srcOrd="3" destOrd="0" presId="urn:microsoft.com/office/officeart/2005/8/layout/lProcess3"/>
    <dgm:cxn modelId="{20AD5748-C955-4E14-9B87-1C86371A2D24}" type="presParOf" srcId="{BB672DD7-6A61-44F1-8B91-168199224C10}" destId="{4C5C932C-BD24-4B24-B230-775EF5AFCDF0}" srcOrd="4" destOrd="0" presId="urn:microsoft.com/office/officeart/2005/8/layout/lProcess3"/>
    <dgm:cxn modelId="{FFD33749-BE92-4C65-9A07-B771AC3B08F1}" type="presParOf" srcId="{DE6B3BC7-520E-417B-A0CF-34778AB3104A}" destId="{6A3CE38A-86E2-4973-95C3-44312DA5DFE8}" srcOrd="1" destOrd="0" presId="urn:microsoft.com/office/officeart/2005/8/layout/lProcess3"/>
    <dgm:cxn modelId="{95451576-EC48-4404-8992-1D996304306E}" type="presParOf" srcId="{DE6B3BC7-520E-417B-A0CF-34778AB3104A}" destId="{88E850DA-016F-4954-9F90-B62AE1EA8DF7}" srcOrd="2" destOrd="0" presId="urn:microsoft.com/office/officeart/2005/8/layout/lProcess3"/>
    <dgm:cxn modelId="{123063E3-C318-4F21-8837-0383D060A1AE}" type="presParOf" srcId="{88E850DA-016F-4954-9F90-B62AE1EA8DF7}" destId="{95AB5F5B-E5BC-4D0D-99B1-2C795CDDC259}" srcOrd="0" destOrd="0" presId="urn:microsoft.com/office/officeart/2005/8/layout/lProcess3"/>
    <dgm:cxn modelId="{56FF5694-7192-4FE9-A2B4-72CDCE359BB0}" type="presParOf" srcId="{88E850DA-016F-4954-9F90-B62AE1EA8DF7}" destId="{882D61A8-B64E-4E14-B49F-950C1BEA8691}" srcOrd="1" destOrd="0" presId="urn:microsoft.com/office/officeart/2005/8/layout/lProcess3"/>
    <dgm:cxn modelId="{6D11214D-7554-4253-AB83-4A01DABEA10B}" type="presParOf" srcId="{88E850DA-016F-4954-9F90-B62AE1EA8DF7}" destId="{04903BF1-490C-4F1F-929E-A27BDBCCFB20}" srcOrd="2" destOrd="0" presId="urn:microsoft.com/office/officeart/2005/8/layout/lProcess3"/>
    <dgm:cxn modelId="{8B04707C-8E3A-4BAB-A705-93458A99076C}" type="presParOf" srcId="{88E850DA-016F-4954-9F90-B62AE1EA8DF7}" destId="{039DBDF7-5146-4F21-9EA8-6A84C2435C5A}" srcOrd="3" destOrd="0" presId="urn:microsoft.com/office/officeart/2005/8/layout/lProcess3"/>
    <dgm:cxn modelId="{26224C88-A8E6-44EB-8DC3-40CBC3A61BD8}" type="presParOf" srcId="{88E850DA-016F-4954-9F90-B62AE1EA8DF7}" destId="{AB2BD177-D683-4094-92B4-6CDFCF320139}" srcOrd="4" destOrd="0" presId="urn:microsoft.com/office/officeart/2005/8/layout/lProcess3"/>
    <dgm:cxn modelId="{8B83F628-3DA6-48EB-94B5-6D32695C0AB7}" type="presParOf" srcId="{DE6B3BC7-520E-417B-A0CF-34778AB3104A}" destId="{9BC610A4-E9B5-4248-84DA-5375FF3AE1DB}" srcOrd="3" destOrd="0" presId="urn:microsoft.com/office/officeart/2005/8/layout/lProcess3"/>
    <dgm:cxn modelId="{05EB7494-C2A2-404C-B726-C56CE62AC293}" type="presParOf" srcId="{DE6B3BC7-520E-417B-A0CF-34778AB3104A}" destId="{ABABE24D-C1AD-4866-AA85-EE1D02DC4177}" srcOrd="4" destOrd="0" presId="urn:microsoft.com/office/officeart/2005/8/layout/lProcess3"/>
    <dgm:cxn modelId="{B14A5741-FA04-4AA0-A56B-DB9032A47B84}" type="presParOf" srcId="{ABABE24D-C1AD-4866-AA85-EE1D02DC4177}" destId="{02D652C3-4EFA-4CE8-A1C2-0E58C72AFDD2}" srcOrd="0" destOrd="0" presId="urn:microsoft.com/office/officeart/2005/8/layout/lProcess3"/>
    <dgm:cxn modelId="{43DCB8EB-15A2-4A36-B8B6-70CB5FBEFF71}" type="presParOf" srcId="{ABABE24D-C1AD-4866-AA85-EE1D02DC4177}" destId="{4ADCEEB5-AA0C-4DE7-87B6-97DFF5FEBC03}" srcOrd="1" destOrd="0" presId="urn:microsoft.com/office/officeart/2005/8/layout/lProcess3"/>
    <dgm:cxn modelId="{6F778CDF-0AAB-4474-85DF-724116713F5B}" type="presParOf" srcId="{ABABE24D-C1AD-4866-AA85-EE1D02DC4177}" destId="{F6A0E1D9-7FBD-4A39-9D19-CD853D675617}" srcOrd="2" destOrd="0" presId="urn:microsoft.com/office/officeart/2005/8/layout/lProcess3"/>
    <dgm:cxn modelId="{DF7F21D8-71C7-4A80-9E2A-301A9E194F69}" type="presParOf" srcId="{ABABE24D-C1AD-4866-AA85-EE1D02DC4177}" destId="{FD6EC59C-8796-4A55-940E-7092E900CD66}" srcOrd="3" destOrd="0" presId="urn:microsoft.com/office/officeart/2005/8/layout/lProcess3"/>
    <dgm:cxn modelId="{02C17231-475F-4623-8748-E5CFBFCBBDF1}" type="presParOf" srcId="{ABABE24D-C1AD-4866-AA85-EE1D02DC4177}" destId="{2AB8B11C-6B28-47CF-845D-3FD65A0BD7B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7A34C0-B490-4C01-BD94-54A2A75F05D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1BE4CE7-E4D4-41E0-962C-DA539B0AD1CF}" type="pres">
      <dgm:prSet presAssocID="{4C7A34C0-B490-4C01-BD94-54A2A75F05DE}" presName="Name0" presStyleCnt="0">
        <dgm:presLayoutVars>
          <dgm:dir/>
          <dgm:resizeHandles val="exact"/>
        </dgm:presLayoutVars>
      </dgm:prSet>
      <dgm:spPr/>
    </dgm:pt>
  </dgm:ptLst>
  <dgm:cxnLst>
    <dgm:cxn modelId="{89E10D32-95DD-474C-8E57-9652B1D3B43E}" type="presOf" srcId="{4C7A34C0-B490-4C01-BD94-54A2A75F05DE}" destId="{A1BE4CE7-E4D4-41E0-962C-DA539B0AD1C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D2B5-AE33-40B8-83B5-B2DAC7F952F2}">
      <dsp:nvSpPr>
        <dsp:cNvPr id="0" name=""/>
        <dsp:cNvSpPr/>
      </dsp:nvSpPr>
      <dsp:spPr>
        <a:xfrm>
          <a:off x="3600" y="0"/>
          <a:ext cx="2445868" cy="1080393"/>
        </a:xfrm>
        <a:prstGeom prst="homePlate">
          <a:avLst/>
        </a:prstGeom>
        <a:solidFill>
          <a:srgbClr val="F0EC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Национальный чемпионат 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Worldskills 2018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+mn-lt"/>
            <a:ea typeface="+mn-ea"/>
            <a:cs typeface="+mn-cs"/>
          </a:endParaRPr>
        </a:p>
      </dsp:txBody>
      <dsp:txXfrm>
        <a:off x="3600" y="0"/>
        <a:ext cx="2175770" cy="1080393"/>
      </dsp:txXfrm>
    </dsp:sp>
    <dsp:sp modelId="{982979F4-C7B9-4E01-AF1D-6C9BF1945F65}">
      <dsp:nvSpPr>
        <dsp:cNvPr id="0" name=""/>
        <dsp:cNvSpPr/>
      </dsp:nvSpPr>
      <dsp:spPr>
        <a:xfrm>
          <a:off x="1768154" y="0"/>
          <a:ext cx="2682528" cy="1080393"/>
        </a:xfrm>
        <a:prstGeom prst="chevron">
          <a:avLst/>
        </a:prstGeom>
        <a:solidFill>
          <a:srgbClr val="DFD3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Соглашение о создании ЦОПП (Союз 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WSR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и ПСО)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08351" y="0"/>
        <a:ext cx="1602135" cy="1080393"/>
      </dsp:txXfrm>
    </dsp:sp>
    <dsp:sp modelId="{ED477E5F-75EE-4163-9118-69A96C0DEBFE}">
      <dsp:nvSpPr>
        <dsp:cNvPr id="0" name=""/>
        <dsp:cNvSpPr/>
      </dsp:nvSpPr>
      <dsp:spPr>
        <a:xfrm>
          <a:off x="3922239" y="0"/>
          <a:ext cx="2919928" cy="1080393"/>
        </a:xfrm>
        <a:prstGeom prst="chevron">
          <a:avLst/>
        </a:prstGeom>
        <a:solidFill>
          <a:srgbClr val="C7B1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Самостоятельная инициатива региона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462436" y="0"/>
        <a:ext cx="1839535" cy="1080393"/>
      </dsp:txXfrm>
    </dsp:sp>
    <dsp:sp modelId="{6CA20A5F-343D-4E12-ACBC-B91DEF439ECE}">
      <dsp:nvSpPr>
        <dsp:cNvPr id="0" name=""/>
        <dsp:cNvSpPr/>
      </dsp:nvSpPr>
      <dsp:spPr>
        <a:xfrm>
          <a:off x="6204932" y="0"/>
          <a:ext cx="3084323" cy="1080393"/>
        </a:xfrm>
        <a:prstGeom prst="chevron">
          <a:avLst/>
        </a:prstGeom>
        <a:solidFill>
          <a:srgbClr val="596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Открытие ЦОПП на базе «Сахалинского техникума сервиса» в 2019</a:t>
          </a:r>
          <a:endParaRPr lang="ru-RU" sz="1700" kern="1200" dirty="0"/>
        </a:p>
      </dsp:txBody>
      <dsp:txXfrm>
        <a:off x="6745129" y="0"/>
        <a:ext cx="2003930" cy="10803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7DDF3-F262-44D6-B52F-F9F2249A81F6}">
      <dsp:nvSpPr>
        <dsp:cNvPr id="0" name=""/>
        <dsp:cNvSpPr/>
      </dsp:nvSpPr>
      <dsp:spPr>
        <a:xfrm>
          <a:off x="0" y="0"/>
          <a:ext cx="3147009" cy="227986"/>
        </a:xfrm>
        <a:prstGeom prst="homePlate">
          <a:avLst/>
        </a:prstGeom>
        <a:solidFill>
          <a:srgbClr val="2DBE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202</a:t>
          </a:r>
          <a:r>
            <a:rPr lang="ru-RU" sz="1100" kern="1200" dirty="0" smtClean="0"/>
            <a:t>1</a:t>
          </a:r>
          <a:endParaRPr lang="ru-RU" sz="1100" kern="1200" dirty="0"/>
        </a:p>
      </dsp:txBody>
      <dsp:txXfrm>
        <a:off x="0" y="0"/>
        <a:ext cx="3090013" cy="227986"/>
      </dsp:txXfrm>
    </dsp:sp>
    <dsp:sp modelId="{0B0892B5-BAC3-4776-AE93-78CFC10740C9}">
      <dsp:nvSpPr>
        <dsp:cNvPr id="0" name=""/>
        <dsp:cNvSpPr/>
      </dsp:nvSpPr>
      <dsp:spPr>
        <a:xfrm>
          <a:off x="2518937" y="0"/>
          <a:ext cx="3147009" cy="227986"/>
        </a:xfrm>
        <a:prstGeom prst="chevron">
          <a:avLst/>
        </a:prstGeom>
        <a:solidFill>
          <a:srgbClr val="1488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202</a:t>
          </a:r>
          <a:r>
            <a:rPr lang="ru-RU" sz="1100" kern="1200" dirty="0" smtClean="0"/>
            <a:t>2</a:t>
          </a:r>
          <a:endParaRPr lang="ru-RU" sz="1100" kern="1200" dirty="0"/>
        </a:p>
      </dsp:txBody>
      <dsp:txXfrm>
        <a:off x="2632930" y="0"/>
        <a:ext cx="2919023" cy="227986"/>
      </dsp:txXfrm>
    </dsp:sp>
    <dsp:sp modelId="{1B2F84AD-03A0-444C-AB79-C1DCA02B680F}">
      <dsp:nvSpPr>
        <dsp:cNvPr id="0" name=""/>
        <dsp:cNvSpPr/>
      </dsp:nvSpPr>
      <dsp:spPr>
        <a:xfrm>
          <a:off x="5037875" y="0"/>
          <a:ext cx="2919008" cy="227986"/>
        </a:xfrm>
        <a:prstGeom prst="chevron">
          <a:avLst/>
        </a:prstGeom>
        <a:solidFill>
          <a:srgbClr val="0033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202</a:t>
          </a:r>
          <a:r>
            <a:rPr lang="ru-RU" sz="1100" kern="1200" dirty="0" smtClean="0"/>
            <a:t>3</a:t>
          </a:r>
          <a:endParaRPr lang="ru-RU" sz="1100" kern="1200" dirty="0"/>
        </a:p>
      </dsp:txBody>
      <dsp:txXfrm>
        <a:off x="5151868" y="0"/>
        <a:ext cx="2691022" cy="227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D37C0-7E12-489E-B9E4-015AC0FE2933}">
      <dsp:nvSpPr>
        <dsp:cNvPr id="0" name=""/>
        <dsp:cNvSpPr/>
      </dsp:nvSpPr>
      <dsp:spPr>
        <a:xfrm>
          <a:off x="1890" y="291811"/>
          <a:ext cx="2921949" cy="1168779"/>
        </a:xfrm>
        <a:prstGeom prst="chevron">
          <a:avLst/>
        </a:prstGeom>
        <a:solidFill>
          <a:srgbClr val="0033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ЦОПП сконцентрирован на задачах «своего» СПО</a:t>
          </a:r>
          <a:endParaRPr lang="ru-RU" sz="1400" kern="1200" dirty="0"/>
        </a:p>
      </dsp:txBody>
      <dsp:txXfrm>
        <a:off x="586280" y="291811"/>
        <a:ext cx="1753170" cy="1168779"/>
      </dsp:txXfrm>
    </dsp:sp>
    <dsp:sp modelId="{287B8D27-6CE1-4236-A9DD-C32B6CCD3A7C}">
      <dsp:nvSpPr>
        <dsp:cNvPr id="0" name=""/>
        <dsp:cNvSpPr/>
      </dsp:nvSpPr>
      <dsp:spPr>
        <a:xfrm>
          <a:off x="2543987" y="391157"/>
          <a:ext cx="2425218" cy="970087"/>
        </a:xfrm>
        <a:prstGeom prst="chevron">
          <a:avLst/>
        </a:prstGeom>
        <a:solidFill>
          <a:srgbClr val="2FACB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Анализ результатов деятельности ЦОПП показал явный перевес в сторону профиля СПО</a:t>
          </a:r>
          <a:endParaRPr lang="ru-RU" sz="105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029031" y="391157"/>
        <a:ext cx="1455131" cy="970087"/>
      </dsp:txXfrm>
    </dsp:sp>
    <dsp:sp modelId="{4C5C932C-BD24-4B24-B230-775EF5AFCDF0}">
      <dsp:nvSpPr>
        <dsp:cNvPr id="0" name=""/>
        <dsp:cNvSpPr/>
      </dsp:nvSpPr>
      <dsp:spPr>
        <a:xfrm>
          <a:off x="4631565" y="385191"/>
          <a:ext cx="2425218" cy="970087"/>
        </a:xfrm>
        <a:prstGeom prst="chevron">
          <a:avLst/>
        </a:prstGeom>
        <a:solidFill>
          <a:srgbClr val="2FACB2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Из 400 заявок -       390 по профилю СПО,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из 200 обученных - 175 по профилю СПО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116609" y="385191"/>
        <a:ext cx="1455131" cy="970087"/>
      </dsp:txXfrm>
    </dsp:sp>
    <dsp:sp modelId="{95AB5F5B-E5BC-4D0D-99B1-2C795CDDC259}">
      <dsp:nvSpPr>
        <dsp:cNvPr id="0" name=""/>
        <dsp:cNvSpPr/>
      </dsp:nvSpPr>
      <dsp:spPr>
        <a:xfrm>
          <a:off x="1890" y="1624220"/>
          <a:ext cx="2921949" cy="1168779"/>
        </a:xfrm>
        <a:prstGeom prst="chevron">
          <a:avLst/>
        </a:prstGeom>
        <a:solidFill>
          <a:srgbClr val="0033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бизнес-мышления для работы под запрос заказчика</a:t>
          </a:r>
          <a:endParaRPr lang="ru-RU" sz="1400" kern="1200" dirty="0"/>
        </a:p>
      </dsp:txBody>
      <dsp:txXfrm>
        <a:off x="586280" y="1624220"/>
        <a:ext cx="1753170" cy="1168779"/>
      </dsp:txXfrm>
    </dsp:sp>
    <dsp:sp modelId="{04903BF1-490C-4F1F-929E-A27BDBCCFB20}">
      <dsp:nvSpPr>
        <dsp:cNvPr id="0" name=""/>
        <dsp:cNvSpPr/>
      </dsp:nvSpPr>
      <dsp:spPr>
        <a:xfrm>
          <a:off x="2543987" y="1723566"/>
          <a:ext cx="2425218" cy="970087"/>
        </a:xfrm>
        <a:prstGeom prst="chevron">
          <a:avLst/>
        </a:prstGeom>
        <a:solidFill>
          <a:srgbClr val="2DBE6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Мониторинг вовлеченности СПО в федеральные проекты                   (Навыки Мудрых, 110 тыс. граждан)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029031" y="1723566"/>
        <a:ext cx="1455131" cy="970087"/>
      </dsp:txXfrm>
    </dsp:sp>
    <dsp:sp modelId="{AB2BD177-D683-4094-92B4-6CDFCF320139}">
      <dsp:nvSpPr>
        <dsp:cNvPr id="0" name=""/>
        <dsp:cNvSpPr/>
      </dsp:nvSpPr>
      <dsp:spPr>
        <a:xfrm>
          <a:off x="4629674" y="1723566"/>
          <a:ext cx="2425218" cy="970087"/>
        </a:xfrm>
        <a:prstGeom prst="chevron">
          <a:avLst/>
        </a:prstGeom>
        <a:solidFill>
          <a:srgbClr val="2DBE6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Заявки на участие в 2020: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«Навыки Мудрых» -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1 СПО,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110 </a:t>
          </a:r>
          <a:r>
            <a:rPr lang="ru-RU" sz="1100" kern="1200" dirty="0" err="1" smtClean="0">
              <a:solidFill>
                <a:schemeClr val="tx2">
                  <a:lumMod val="75000"/>
                </a:schemeClr>
              </a:solidFill>
            </a:rPr>
            <a:t>тыс.граждан</a:t>
          </a: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>5 СПО</a:t>
          </a: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114718" y="1723566"/>
        <a:ext cx="1455131" cy="970087"/>
      </dsp:txXfrm>
    </dsp:sp>
    <dsp:sp modelId="{02D652C3-4EFA-4CE8-A1C2-0E58C72AFDD2}">
      <dsp:nvSpPr>
        <dsp:cNvPr id="0" name=""/>
        <dsp:cNvSpPr/>
      </dsp:nvSpPr>
      <dsp:spPr>
        <a:xfrm>
          <a:off x="1890" y="2956629"/>
          <a:ext cx="2921949" cy="1168779"/>
        </a:xfrm>
        <a:prstGeom prst="chevron">
          <a:avLst/>
        </a:prstGeom>
        <a:solidFill>
          <a:srgbClr val="0033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Низкий уровень компетенций для взаимодействия с отраслевыми предприятиями</a:t>
          </a:r>
          <a:endParaRPr lang="ru-RU" sz="1400" kern="1200" dirty="0"/>
        </a:p>
      </dsp:txBody>
      <dsp:txXfrm>
        <a:off x="586280" y="2956629"/>
        <a:ext cx="1753170" cy="1168779"/>
      </dsp:txXfrm>
    </dsp:sp>
    <dsp:sp modelId="{F6A0E1D9-7FBD-4A39-9D19-CD853D675617}">
      <dsp:nvSpPr>
        <dsp:cNvPr id="0" name=""/>
        <dsp:cNvSpPr/>
      </dsp:nvSpPr>
      <dsp:spPr>
        <a:xfrm>
          <a:off x="2543987" y="3055975"/>
          <a:ext cx="2425218" cy="970087"/>
        </a:xfrm>
        <a:prstGeom prst="chevron">
          <a:avLst/>
        </a:prstGeom>
        <a:solidFill>
          <a:srgbClr val="7B868A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Анализ штатного расписания, заказов и проектов в работе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029031" y="3055975"/>
        <a:ext cx="1455131" cy="970087"/>
      </dsp:txXfrm>
    </dsp:sp>
    <dsp:sp modelId="{2AB8B11C-6B28-47CF-845D-3FD65A0BD7B4}">
      <dsp:nvSpPr>
        <dsp:cNvPr id="0" name=""/>
        <dsp:cNvSpPr/>
      </dsp:nvSpPr>
      <dsp:spPr>
        <a:xfrm>
          <a:off x="4631565" y="3077220"/>
          <a:ext cx="2425218" cy="970087"/>
        </a:xfrm>
        <a:prstGeom prst="chevron">
          <a:avLst/>
        </a:prstGeom>
        <a:solidFill>
          <a:srgbClr val="7B868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Из ТОП-5 в ЦОПП есть эксперт только по одной отрасли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116609" y="3077220"/>
        <a:ext cx="1455131" cy="970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7DDF3-F262-44D6-B52F-F9F2249A81F6}">
      <dsp:nvSpPr>
        <dsp:cNvPr id="0" name=""/>
        <dsp:cNvSpPr/>
      </dsp:nvSpPr>
      <dsp:spPr>
        <a:xfrm>
          <a:off x="0" y="0"/>
          <a:ext cx="3147009" cy="227986"/>
        </a:xfrm>
        <a:prstGeom prst="homePlate">
          <a:avLst/>
        </a:prstGeom>
        <a:solidFill>
          <a:srgbClr val="FF545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20</a:t>
          </a:r>
          <a:r>
            <a:rPr lang="ru-RU" sz="1100" kern="1200" dirty="0" smtClean="0"/>
            <a:t>21</a:t>
          </a:r>
          <a:endParaRPr lang="ru-RU" sz="1100" kern="1200" dirty="0"/>
        </a:p>
      </dsp:txBody>
      <dsp:txXfrm>
        <a:off x="0" y="0"/>
        <a:ext cx="3090013" cy="227986"/>
      </dsp:txXfrm>
    </dsp:sp>
    <dsp:sp modelId="{0B0892B5-BAC3-4776-AE93-78CFC10740C9}">
      <dsp:nvSpPr>
        <dsp:cNvPr id="0" name=""/>
        <dsp:cNvSpPr/>
      </dsp:nvSpPr>
      <dsp:spPr>
        <a:xfrm>
          <a:off x="2518937" y="0"/>
          <a:ext cx="3147009" cy="227986"/>
        </a:xfrm>
        <a:prstGeom prst="chevron">
          <a:avLst/>
        </a:prstGeom>
        <a:solidFill>
          <a:srgbClr val="2FAC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202</a:t>
          </a:r>
          <a:r>
            <a:rPr lang="ru-RU" sz="1100" kern="1200" dirty="0" smtClean="0"/>
            <a:t>2</a:t>
          </a:r>
          <a:endParaRPr lang="ru-RU" sz="1100" kern="1200" dirty="0"/>
        </a:p>
      </dsp:txBody>
      <dsp:txXfrm>
        <a:off x="2632930" y="0"/>
        <a:ext cx="2919023" cy="227986"/>
      </dsp:txXfrm>
    </dsp:sp>
    <dsp:sp modelId="{1B2F84AD-03A0-444C-AB79-C1DCA02B680F}">
      <dsp:nvSpPr>
        <dsp:cNvPr id="0" name=""/>
        <dsp:cNvSpPr/>
      </dsp:nvSpPr>
      <dsp:spPr>
        <a:xfrm>
          <a:off x="5037875" y="0"/>
          <a:ext cx="2919008" cy="227986"/>
        </a:xfrm>
        <a:prstGeom prst="chevron">
          <a:avLst/>
        </a:prstGeom>
        <a:solidFill>
          <a:srgbClr val="0033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202</a:t>
          </a:r>
          <a:r>
            <a:rPr lang="ru-RU" sz="1100" kern="1200" dirty="0" smtClean="0"/>
            <a:t>3</a:t>
          </a:r>
          <a:endParaRPr lang="ru-RU" sz="1100" kern="1200" dirty="0"/>
        </a:p>
      </dsp:txBody>
      <dsp:txXfrm>
        <a:off x="5151868" y="0"/>
        <a:ext cx="2691022" cy="227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D37C0-7E12-489E-B9E4-015AC0FE2933}">
      <dsp:nvSpPr>
        <dsp:cNvPr id="0" name=""/>
        <dsp:cNvSpPr/>
      </dsp:nvSpPr>
      <dsp:spPr>
        <a:xfrm>
          <a:off x="1813" y="465046"/>
          <a:ext cx="2802686" cy="1121074"/>
        </a:xfrm>
        <a:prstGeom prst="chevron">
          <a:avLst/>
        </a:prstGeom>
        <a:solidFill>
          <a:srgbClr val="596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Запрос от населения на быстрое переобучение </a:t>
          </a:r>
          <a:endParaRPr lang="ru-RU" sz="1400" kern="1200" dirty="0"/>
        </a:p>
      </dsp:txBody>
      <dsp:txXfrm>
        <a:off x="562350" y="465046"/>
        <a:ext cx="1681612" cy="1121074"/>
      </dsp:txXfrm>
    </dsp:sp>
    <dsp:sp modelId="{287B8D27-6CE1-4236-A9DD-C32B6CCD3A7C}">
      <dsp:nvSpPr>
        <dsp:cNvPr id="0" name=""/>
        <dsp:cNvSpPr/>
      </dsp:nvSpPr>
      <dsp:spPr>
        <a:xfrm>
          <a:off x="2440150" y="560338"/>
          <a:ext cx="2326229" cy="930491"/>
        </a:xfrm>
        <a:prstGeom prst="chevron">
          <a:avLst/>
        </a:prstGeom>
        <a:solidFill>
          <a:srgbClr val="F0ECE2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Горячая линия для приема заявок от населения на обучение и переобучение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905396" y="560338"/>
        <a:ext cx="1395738" cy="930491"/>
      </dsp:txXfrm>
    </dsp:sp>
    <dsp:sp modelId="{4C5C932C-BD24-4B24-B230-775EF5AFCDF0}">
      <dsp:nvSpPr>
        <dsp:cNvPr id="0" name=""/>
        <dsp:cNvSpPr/>
      </dsp:nvSpPr>
      <dsp:spPr>
        <a:xfrm>
          <a:off x="4440708" y="560338"/>
          <a:ext cx="2326229" cy="930491"/>
        </a:xfrm>
        <a:prstGeom prst="chevron">
          <a:avLst/>
        </a:prstGeom>
        <a:solidFill>
          <a:srgbClr val="F0ECE2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В 2020 году  получено более 400</a:t>
          </a:r>
          <a:r>
            <a:rPr lang="en-US" sz="12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заявок на обучение по </a:t>
          </a: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КППП*. 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05954" y="560338"/>
        <a:ext cx="1395738" cy="930491"/>
      </dsp:txXfrm>
    </dsp:sp>
    <dsp:sp modelId="{95AB5F5B-E5BC-4D0D-99B1-2C795CDDC259}">
      <dsp:nvSpPr>
        <dsp:cNvPr id="0" name=""/>
        <dsp:cNvSpPr/>
      </dsp:nvSpPr>
      <dsp:spPr>
        <a:xfrm>
          <a:off x="1813" y="1743071"/>
          <a:ext cx="2802686" cy="1121074"/>
        </a:xfrm>
        <a:prstGeom prst="chevron">
          <a:avLst/>
        </a:prstGeom>
        <a:solidFill>
          <a:srgbClr val="596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Потребность в квалифицированных кадрах </a:t>
          </a:r>
          <a:endParaRPr lang="ru-RU" sz="1400" kern="1200" dirty="0"/>
        </a:p>
      </dsp:txBody>
      <dsp:txXfrm>
        <a:off x="562350" y="1743071"/>
        <a:ext cx="1681612" cy="1121074"/>
      </dsp:txXfrm>
    </dsp:sp>
    <dsp:sp modelId="{04903BF1-490C-4F1F-929E-A27BDBCCFB20}">
      <dsp:nvSpPr>
        <dsp:cNvPr id="0" name=""/>
        <dsp:cNvSpPr/>
      </dsp:nvSpPr>
      <dsp:spPr>
        <a:xfrm>
          <a:off x="2440150" y="1838363"/>
          <a:ext cx="2326229" cy="930491"/>
        </a:xfrm>
        <a:prstGeom prst="chevron">
          <a:avLst/>
        </a:prstGeom>
        <a:solidFill>
          <a:srgbClr val="DFD3C3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Мониторинг вакансий Сахалинской области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905396" y="1838363"/>
        <a:ext cx="1395738" cy="930491"/>
      </dsp:txXfrm>
    </dsp:sp>
    <dsp:sp modelId="{AB2BD177-D683-4094-92B4-6CDFCF320139}">
      <dsp:nvSpPr>
        <dsp:cNvPr id="0" name=""/>
        <dsp:cNvSpPr/>
      </dsp:nvSpPr>
      <dsp:spPr>
        <a:xfrm>
          <a:off x="4440708" y="1838363"/>
          <a:ext cx="2326229" cy="930491"/>
        </a:xfrm>
        <a:prstGeom prst="chevron">
          <a:avLst/>
        </a:prstGeom>
        <a:solidFill>
          <a:srgbClr val="DFD3C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Более 3000 вакансий по специальностям из топ-40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05954" y="1838363"/>
        <a:ext cx="1395738" cy="930491"/>
      </dsp:txXfrm>
    </dsp:sp>
    <dsp:sp modelId="{02D652C3-4EFA-4CE8-A1C2-0E58C72AFDD2}">
      <dsp:nvSpPr>
        <dsp:cNvPr id="0" name=""/>
        <dsp:cNvSpPr/>
      </dsp:nvSpPr>
      <dsp:spPr>
        <a:xfrm>
          <a:off x="1813" y="3021096"/>
          <a:ext cx="2802686" cy="1121074"/>
        </a:xfrm>
        <a:prstGeom prst="chevron">
          <a:avLst/>
        </a:prstGeom>
        <a:solidFill>
          <a:srgbClr val="596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Отсутствие программ </a:t>
          </a:r>
          <a:r>
            <a:rPr lang="ru-RU" sz="1400" kern="1200" dirty="0" smtClean="0"/>
            <a:t>КППП </a:t>
          </a:r>
          <a:r>
            <a:rPr lang="ru-RU" sz="1400" kern="1200" dirty="0" smtClean="0"/>
            <a:t>по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ТОП-40 региона</a:t>
          </a:r>
          <a:endParaRPr lang="ru-RU" sz="1400" kern="1200" dirty="0"/>
        </a:p>
      </dsp:txBody>
      <dsp:txXfrm>
        <a:off x="562350" y="3021096"/>
        <a:ext cx="1681612" cy="1121074"/>
      </dsp:txXfrm>
    </dsp:sp>
    <dsp:sp modelId="{F6A0E1D9-7FBD-4A39-9D19-CD853D675617}">
      <dsp:nvSpPr>
        <dsp:cNvPr id="0" name=""/>
        <dsp:cNvSpPr/>
      </dsp:nvSpPr>
      <dsp:spPr>
        <a:xfrm>
          <a:off x="2440150" y="3116388"/>
          <a:ext cx="2326229" cy="930491"/>
        </a:xfrm>
        <a:prstGeom prst="chevron">
          <a:avLst/>
        </a:prstGeom>
        <a:solidFill>
          <a:srgbClr val="C7B19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Аудит программ в образовательных учреждениях СПО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905396" y="3116388"/>
        <a:ext cx="1395738" cy="930491"/>
      </dsp:txXfrm>
    </dsp:sp>
    <dsp:sp modelId="{2AB8B11C-6B28-47CF-845D-3FD65A0BD7B4}">
      <dsp:nvSpPr>
        <dsp:cNvPr id="0" name=""/>
        <dsp:cNvSpPr/>
      </dsp:nvSpPr>
      <dsp:spPr>
        <a:xfrm>
          <a:off x="4440708" y="3116388"/>
          <a:ext cx="2326229" cy="930491"/>
        </a:xfrm>
        <a:prstGeom prst="chevron">
          <a:avLst/>
        </a:prstGeom>
        <a:solidFill>
          <a:srgbClr val="C7B19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6-10 программ КППП в среднем на СПО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05954" y="3116388"/>
        <a:ext cx="1395738" cy="9304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7DDF3-F262-44D6-B52F-F9F2249A81F6}">
      <dsp:nvSpPr>
        <dsp:cNvPr id="0" name=""/>
        <dsp:cNvSpPr/>
      </dsp:nvSpPr>
      <dsp:spPr>
        <a:xfrm>
          <a:off x="0" y="0"/>
          <a:ext cx="3147009" cy="227986"/>
        </a:xfrm>
        <a:prstGeom prst="homePlate">
          <a:avLst/>
        </a:prstGeom>
        <a:solidFill>
          <a:srgbClr val="5E8BC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2020</a:t>
          </a:r>
          <a:endParaRPr lang="ru-RU" sz="1100" kern="1200" dirty="0"/>
        </a:p>
      </dsp:txBody>
      <dsp:txXfrm>
        <a:off x="0" y="0"/>
        <a:ext cx="3090013" cy="227986"/>
      </dsp:txXfrm>
    </dsp:sp>
    <dsp:sp modelId="{0B0892B5-BAC3-4776-AE93-78CFC10740C9}">
      <dsp:nvSpPr>
        <dsp:cNvPr id="0" name=""/>
        <dsp:cNvSpPr/>
      </dsp:nvSpPr>
      <dsp:spPr>
        <a:xfrm>
          <a:off x="2501169" y="0"/>
          <a:ext cx="3147009" cy="227986"/>
        </a:xfrm>
        <a:prstGeom prst="chevron">
          <a:avLst/>
        </a:prstGeom>
        <a:solidFill>
          <a:srgbClr val="C7B1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2021</a:t>
          </a:r>
          <a:endParaRPr lang="ru-RU" sz="1100" kern="1200" dirty="0"/>
        </a:p>
      </dsp:txBody>
      <dsp:txXfrm>
        <a:off x="2615162" y="0"/>
        <a:ext cx="2919023" cy="227986"/>
      </dsp:txXfrm>
    </dsp:sp>
    <dsp:sp modelId="{1B2F84AD-03A0-444C-AB79-C1DCA02B680F}">
      <dsp:nvSpPr>
        <dsp:cNvPr id="0" name=""/>
        <dsp:cNvSpPr/>
      </dsp:nvSpPr>
      <dsp:spPr>
        <a:xfrm>
          <a:off x="5037875" y="0"/>
          <a:ext cx="2919008" cy="227986"/>
        </a:xfrm>
        <a:prstGeom prst="chevron">
          <a:avLst/>
        </a:prstGeom>
        <a:solidFill>
          <a:srgbClr val="596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2022</a:t>
          </a:r>
          <a:endParaRPr lang="ru-RU" sz="1100" kern="1200" dirty="0"/>
        </a:p>
      </dsp:txBody>
      <dsp:txXfrm>
        <a:off x="5151868" y="0"/>
        <a:ext cx="2691022" cy="2279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D37C0-7E12-489E-B9E4-015AC0FE2933}">
      <dsp:nvSpPr>
        <dsp:cNvPr id="0" name=""/>
        <dsp:cNvSpPr/>
      </dsp:nvSpPr>
      <dsp:spPr>
        <a:xfrm>
          <a:off x="1775" y="456955"/>
          <a:ext cx="2743054" cy="1097221"/>
        </a:xfrm>
        <a:prstGeom prst="chevron">
          <a:avLst/>
        </a:prstGeom>
        <a:solidFill>
          <a:srgbClr val="0033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Педагоги имеют слабое представление о новых технологиях в бизнесе </a:t>
          </a:r>
          <a:endParaRPr lang="ru-RU" sz="1400" kern="1200" dirty="0"/>
        </a:p>
      </dsp:txBody>
      <dsp:txXfrm>
        <a:off x="550386" y="456955"/>
        <a:ext cx="1645833" cy="1097221"/>
      </dsp:txXfrm>
    </dsp:sp>
    <dsp:sp modelId="{287B8D27-6CE1-4236-A9DD-C32B6CCD3A7C}">
      <dsp:nvSpPr>
        <dsp:cNvPr id="0" name=""/>
        <dsp:cNvSpPr/>
      </dsp:nvSpPr>
      <dsp:spPr>
        <a:xfrm>
          <a:off x="2388232" y="550218"/>
          <a:ext cx="2276735" cy="910694"/>
        </a:xfrm>
        <a:prstGeom prst="chevron">
          <a:avLst/>
        </a:prstGeom>
        <a:solidFill>
          <a:srgbClr val="F6F6F5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Опрос педагогов об имеющемся опыте работы в реальном секторе экономике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843579" y="550218"/>
        <a:ext cx="1366041" cy="910694"/>
      </dsp:txXfrm>
    </dsp:sp>
    <dsp:sp modelId="{4C5C932C-BD24-4B24-B230-775EF5AFCDF0}">
      <dsp:nvSpPr>
        <dsp:cNvPr id="0" name=""/>
        <dsp:cNvSpPr/>
      </dsp:nvSpPr>
      <dsp:spPr>
        <a:xfrm>
          <a:off x="4346225" y="550218"/>
          <a:ext cx="2276735" cy="910694"/>
        </a:xfrm>
        <a:prstGeom prst="chevron">
          <a:avLst/>
        </a:prstGeom>
        <a:solidFill>
          <a:srgbClr val="F6F6F5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75% имеют опыт работы только в сфере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образования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801572" y="550218"/>
        <a:ext cx="1366041" cy="910694"/>
      </dsp:txXfrm>
    </dsp:sp>
    <dsp:sp modelId="{95AB5F5B-E5BC-4D0D-99B1-2C795CDDC259}">
      <dsp:nvSpPr>
        <dsp:cNvPr id="0" name=""/>
        <dsp:cNvSpPr/>
      </dsp:nvSpPr>
      <dsp:spPr>
        <a:xfrm>
          <a:off x="1775" y="1707788"/>
          <a:ext cx="2743054" cy="1097221"/>
        </a:xfrm>
        <a:prstGeom prst="chevron">
          <a:avLst/>
        </a:prstGeom>
        <a:solidFill>
          <a:srgbClr val="0033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Эксперты бизнеса не владеют педагогическими навыками</a:t>
          </a:r>
          <a:endParaRPr lang="ru-RU" sz="1400" kern="1200" dirty="0"/>
        </a:p>
      </dsp:txBody>
      <dsp:txXfrm>
        <a:off x="550386" y="1707788"/>
        <a:ext cx="1645833" cy="1097221"/>
      </dsp:txXfrm>
    </dsp:sp>
    <dsp:sp modelId="{04903BF1-490C-4F1F-929E-A27BDBCCFB20}">
      <dsp:nvSpPr>
        <dsp:cNvPr id="0" name=""/>
        <dsp:cNvSpPr/>
      </dsp:nvSpPr>
      <dsp:spPr>
        <a:xfrm>
          <a:off x="2388232" y="1801051"/>
          <a:ext cx="2276735" cy="910694"/>
        </a:xfrm>
        <a:prstGeom prst="chevron">
          <a:avLst/>
        </a:prstGeom>
        <a:solidFill>
          <a:srgbClr val="DBEBFA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2">
                  <a:lumMod val="75000"/>
                </a:schemeClr>
              </a:solidFill>
            </a:rPr>
            <a:t>Опрос профессионалов реального сектора экономики</a:t>
          </a:r>
          <a:endParaRPr lang="ru-RU" sz="1200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2843579" y="1801051"/>
        <a:ext cx="1366041" cy="910694"/>
      </dsp:txXfrm>
    </dsp:sp>
    <dsp:sp modelId="{AB2BD177-D683-4094-92B4-6CDFCF320139}">
      <dsp:nvSpPr>
        <dsp:cNvPr id="0" name=""/>
        <dsp:cNvSpPr/>
      </dsp:nvSpPr>
      <dsp:spPr>
        <a:xfrm>
          <a:off x="4317646" y="1823309"/>
          <a:ext cx="2276735" cy="910694"/>
        </a:xfrm>
        <a:prstGeom prst="chevron">
          <a:avLst/>
        </a:prstGeom>
        <a:solidFill>
          <a:srgbClr val="DBEBF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90 % не имеют педагогических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навыков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72993" y="1823309"/>
        <a:ext cx="1366041" cy="910694"/>
      </dsp:txXfrm>
    </dsp:sp>
    <dsp:sp modelId="{02D652C3-4EFA-4CE8-A1C2-0E58C72AFDD2}">
      <dsp:nvSpPr>
        <dsp:cNvPr id="0" name=""/>
        <dsp:cNvSpPr/>
      </dsp:nvSpPr>
      <dsp:spPr>
        <a:xfrm>
          <a:off x="1775" y="2958621"/>
          <a:ext cx="2743054" cy="1097221"/>
        </a:xfrm>
        <a:prstGeom prst="chevron">
          <a:avLst/>
        </a:prstGeom>
        <a:solidFill>
          <a:srgbClr val="0033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Выпускники не адаптированы к реальным условиям работы</a:t>
          </a:r>
          <a:endParaRPr lang="ru-RU" sz="1400" kern="1200" dirty="0"/>
        </a:p>
      </dsp:txBody>
      <dsp:txXfrm>
        <a:off x="550386" y="2958621"/>
        <a:ext cx="1645833" cy="1097221"/>
      </dsp:txXfrm>
    </dsp:sp>
    <dsp:sp modelId="{F6A0E1D9-7FBD-4A39-9D19-CD853D675617}">
      <dsp:nvSpPr>
        <dsp:cNvPr id="0" name=""/>
        <dsp:cNvSpPr/>
      </dsp:nvSpPr>
      <dsp:spPr>
        <a:xfrm>
          <a:off x="2388232" y="3051884"/>
          <a:ext cx="2276735" cy="910694"/>
        </a:xfrm>
        <a:prstGeom prst="chevron">
          <a:avLst/>
        </a:prstGeom>
        <a:solidFill>
          <a:srgbClr val="007FB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75000"/>
                </a:schemeClr>
              </a:solidFill>
            </a:rPr>
            <a:t>Статистика трудоустройства выпускников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843579" y="3051884"/>
        <a:ext cx="1366041" cy="910694"/>
      </dsp:txXfrm>
    </dsp:sp>
    <dsp:sp modelId="{2AB8B11C-6B28-47CF-845D-3FD65A0BD7B4}">
      <dsp:nvSpPr>
        <dsp:cNvPr id="0" name=""/>
        <dsp:cNvSpPr/>
      </dsp:nvSpPr>
      <dsp:spPr>
        <a:xfrm>
          <a:off x="4346225" y="3051884"/>
          <a:ext cx="2276735" cy="910694"/>
        </a:xfrm>
        <a:prstGeom prst="chevron">
          <a:avLst/>
        </a:prstGeom>
        <a:solidFill>
          <a:srgbClr val="007FB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Только 65% выпускников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трудоустроены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801572" y="3051884"/>
        <a:ext cx="1366041" cy="910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1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FF494A6C-8395-4CFA-BDC4-288EDF96608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1233488"/>
            <a:ext cx="4329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7818"/>
            <a:ext cx="5389240" cy="3885009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26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1026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0F9D79A-A538-44C2-8111-64CEA5900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6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37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40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88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89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8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3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98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17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9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0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0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9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2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52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11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D79A-A538-44C2-8111-64CEA59009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7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2" y="2236948"/>
            <a:ext cx="7957265" cy="15435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4" y="4080511"/>
            <a:ext cx="6553042" cy="1840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7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80" y="288371"/>
            <a:ext cx="2106335" cy="61441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6" y="288371"/>
            <a:ext cx="6162980" cy="61441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3" y="4627246"/>
            <a:ext cx="7957265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3" y="3052049"/>
            <a:ext cx="7957265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79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59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38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18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897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677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456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3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76" y="1680212"/>
            <a:ext cx="4134657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58" y="1680212"/>
            <a:ext cx="4134657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611869"/>
            <a:ext cx="4136283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957" indent="0">
              <a:buNone/>
              <a:defRPr sz="2100" b="1"/>
            </a:lvl2pPr>
            <a:lvl3pPr marL="955914" indent="0">
              <a:buNone/>
              <a:defRPr sz="1900" b="1"/>
            </a:lvl3pPr>
            <a:lvl4pPr marL="1433871" indent="0">
              <a:buNone/>
              <a:defRPr sz="1700" b="1"/>
            </a:lvl4pPr>
            <a:lvl5pPr marL="1911828" indent="0">
              <a:buNone/>
              <a:defRPr sz="1700" b="1"/>
            </a:lvl5pPr>
            <a:lvl6pPr marL="2389784" indent="0">
              <a:buNone/>
              <a:defRPr sz="1700" b="1"/>
            </a:lvl6pPr>
            <a:lvl7pPr marL="2867741" indent="0">
              <a:buNone/>
              <a:defRPr sz="1700" b="1"/>
            </a:lvl7pPr>
            <a:lvl8pPr marL="3345698" indent="0">
              <a:buNone/>
              <a:defRPr sz="1700" b="1"/>
            </a:lvl8pPr>
            <a:lvl9pPr marL="38236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4" y="2283619"/>
            <a:ext cx="4136283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7" y="1611869"/>
            <a:ext cx="413790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957" indent="0">
              <a:buNone/>
              <a:defRPr sz="2100" b="1"/>
            </a:lvl2pPr>
            <a:lvl3pPr marL="955914" indent="0">
              <a:buNone/>
              <a:defRPr sz="1900" b="1"/>
            </a:lvl3pPr>
            <a:lvl4pPr marL="1433871" indent="0">
              <a:buNone/>
              <a:defRPr sz="1700" b="1"/>
            </a:lvl4pPr>
            <a:lvl5pPr marL="1911828" indent="0">
              <a:buNone/>
              <a:defRPr sz="1700" b="1"/>
            </a:lvl5pPr>
            <a:lvl6pPr marL="2389784" indent="0">
              <a:buNone/>
              <a:defRPr sz="1700" b="1"/>
            </a:lvl6pPr>
            <a:lvl7pPr marL="2867741" indent="0">
              <a:buNone/>
              <a:defRPr sz="1700" b="1"/>
            </a:lvl7pPr>
            <a:lvl8pPr marL="3345698" indent="0">
              <a:buNone/>
              <a:defRPr sz="1700" b="1"/>
            </a:lvl8pPr>
            <a:lvl9pPr marL="38236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07" y="2283619"/>
            <a:ext cx="413790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86703"/>
            <a:ext cx="3079865" cy="12201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3" y="286704"/>
            <a:ext cx="5233332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5" y="1506857"/>
            <a:ext cx="3079865" cy="4925617"/>
          </a:xfrm>
        </p:spPr>
        <p:txBody>
          <a:bodyPr/>
          <a:lstStyle>
            <a:lvl1pPr marL="0" indent="0">
              <a:buNone/>
              <a:defRPr sz="1500"/>
            </a:lvl1pPr>
            <a:lvl2pPr marL="477957" indent="0">
              <a:buNone/>
              <a:defRPr sz="1300"/>
            </a:lvl2pPr>
            <a:lvl3pPr marL="955914" indent="0">
              <a:buNone/>
              <a:defRPr sz="1000"/>
            </a:lvl3pPr>
            <a:lvl4pPr marL="1433871" indent="0">
              <a:buNone/>
              <a:defRPr sz="900"/>
            </a:lvl4pPr>
            <a:lvl5pPr marL="1911828" indent="0">
              <a:buNone/>
              <a:defRPr sz="900"/>
            </a:lvl5pPr>
            <a:lvl6pPr marL="2389784" indent="0">
              <a:buNone/>
              <a:defRPr sz="900"/>
            </a:lvl6pPr>
            <a:lvl7pPr marL="2867741" indent="0">
              <a:buNone/>
              <a:defRPr sz="900"/>
            </a:lvl7pPr>
            <a:lvl8pPr marL="3345698" indent="0">
              <a:buNone/>
              <a:defRPr sz="900"/>
            </a:lvl8pPr>
            <a:lvl9pPr marL="382365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9" y="5040631"/>
            <a:ext cx="5616893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9" y="643415"/>
            <a:ext cx="5616893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7957" indent="0">
              <a:buNone/>
              <a:defRPr sz="2900"/>
            </a:lvl2pPr>
            <a:lvl3pPr marL="955914" indent="0">
              <a:buNone/>
              <a:defRPr sz="2500"/>
            </a:lvl3pPr>
            <a:lvl4pPr marL="1433871" indent="0">
              <a:buNone/>
              <a:defRPr sz="2100"/>
            </a:lvl4pPr>
            <a:lvl5pPr marL="1911828" indent="0">
              <a:buNone/>
              <a:defRPr sz="2100"/>
            </a:lvl5pPr>
            <a:lvl6pPr marL="2389784" indent="0">
              <a:buNone/>
              <a:defRPr sz="2100"/>
            </a:lvl6pPr>
            <a:lvl7pPr marL="2867741" indent="0">
              <a:buNone/>
              <a:defRPr sz="2100"/>
            </a:lvl7pPr>
            <a:lvl8pPr marL="3345698" indent="0">
              <a:buNone/>
              <a:defRPr sz="2100"/>
            </a:lvl8pPr>
            <a:lvl9pPr marL="3823655" indent="0">
              <a:buNone/>
              <a:defRPr sz="2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9" y="5635705"/>
            <a:ext cx="5616893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957" indent="0">
              <a:buNone/>
              <a:defRPr sz="1300"/>
            </a:lvl2pPr>
            <a:lvl3pPr marL="955914" indent="0">
              <a:buNone/>
              <a:defRPr sz="1000"/>
            </a:lvl3pPr>
            <a:lvl4pPr marL="1433871" indent="0">
              <a:buNone/>
              <a:defRPr sz="900"/>
            </a:lvl4pPr>
            <a:lvl5pPr marL="1911828" indent="0">
              <a:buNone/>
              <a:defRPr sz="900"/>
            </a:lvl5pPr>
            <a:lvl6pPr marL="2389784" indent="0">
              <a:buNone/>
              <a:defRPr sz="900"/>
            </a:lvl6pPr>
            <a:lvl7pPr marL="2867741" indent="0">
              <a:buNone/>
              <a:defRPr sz="900"/>
            </a:lvl7pPr>
            <a:lvl8pPr marL="3345698" indent="0">
              <a:buNone/>
              <a:defRPr sz="900"/>
            </a:lvl8pPr>
            <a:lvl9pPr marL="382365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6" y="288370"/>
            <a:ext cx="8425340" cy="1200150"/>
          </a:xfrm>
          <a:prstGeom prst="rect">
            <a:avLst/>
          </a:prstGeom>
        </p:spPr>
        <p:txBody>
          <a:bodyPr vert="horz" lIns="95591" tIns="47796" rIns="95591" bIns="477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6" y="1680212"/>
            <a:ext cx="8425340" cy="4752261"/>
          </a:xfrm>
          <a:prstGeom prst="rect">
            <a:avLst/>
          </a:prstGeom>
        </p:spPr>
        <p:txBody>
          <a:bodyPr vert="horz" lIns="95591" tIns="47796" rIns="95591" bIns="477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6" y="6674170"/>
            <a:ext cx="2184348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3632F-CB5B-4B62-AE5D-818BED3F76B6}" type="datetimeFigureOut">
              <a:rPr lang="ru-RU" smtClean="0"/>
              <a:pPr/>
              <a:t>15.05.2023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09" y="6674170"/>
            <a:ext cx="2964471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68" y="6674170"/>
            <a:ext cx="2184348" cy="383381"/>
          </a:xfrm>
          <a:prstGeom prst="rect">
            <a:avLst/>
          </a:prstGeom>
        </p:spPr>
        <p:txBody>
          <a:bodyPr vert="horz" lIns="95591" tIns="47796" rIns="95591" bIns="477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8306E-0968-4BED-9C81-DCB5664BB2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591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468" indent="-358468" algn="l" defTabSz="95591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6680" indent="-298723" algn="l" defTabSz="95591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4892" indent="-238978" algn="l" defTabSz="95591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2849" indent="-238978" algn="l" defTabSz="95591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806" indent="-238978" algn="l" defTabSz="95591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8763" indent="-238978" algn="l" defTabSz="9559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6720" indent="-238978" algn="l" defTabSz="9559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677" indent="-238978" algn="l" defTabSz="9559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633" indent="-238978" algn="l" defTabSz="9559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5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957" algn="l" defTabSz="955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5914" algn="l" defTabSz="955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871" algn="l" defTabSz="955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1828" algn="l" defTabSz="955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9784" algn="l" defTabSz="955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7741" algn="l" defTabSz="955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5698" algn="l" defTabSz="955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3655" algn="l" defTabSz="9559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jpeg"/><Relationship Id="rId9" Type="http://schemas.openxmlformats.org/officeDocument/2006/relationships/image" Target="../media/image27.jpe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2.jpeg"/><Relationship Id="rId5" Type="http://schemas.openxmlformats.org/officeDocument/2006/relationships/image" Target="../media/image22.png"/><Relationship Id="rId10" Type="http://schemas.openxmlformats.org/officeDocument/2006/relationships/image" Target="../media/image41.jpeg"/><Relationship Id="rId4" Type="http://schemas.openxmlformats.org/officeDocument/2006/relationships/image" Target="../media/image21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16448" y="1547922"/>
            <a:ext cx="5341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ЦОПП Сахалинской области:</a:t>
            </a:r>
          </a:p>
        </p:txBody>
      </p:sp>
      <p:pic>
        <p:nvPicPr>
          <p:cNvPr id="6" name="Picture 2" descr="https://bazarussia.ru/image/cache/data/zakazchik/6-500x500-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2" y="191036"/>
            <a:ext cx="1230095" cy="123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298" y="2287613"/>
            <a:ext cx="6303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«Организация ОЦК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(распределенная модель ЦОПП)»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6" descr="https://a.d-cd.net/b81687as-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/>
          <a:stretch/>
        </p:blipFill>
        <p:spPr bwMode="auto">
          <a:xfrm>
            <a:off x="2377" y="4838097"/>
            <a:ext cx="1942063" cy="13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.mycdn.me/i?r=AzEPZsRbOZEKgBhR0XGMT1Rk0ag_Jd3ArAlhJmhCvBqBkKaKTM5SRkZCeTgDn6uOyi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/>
          <a:stretch/>
        </p:blipFill>
        <p:spPr bwMode="auto">
          <a:xfrm>
            <a:off x="1944440" y="4836729"/>
            <a:ext cx="1759203" cy="13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forum.kasperskyclub.ru/uploads/monthly_09_2019/post-29-0-74833900-15692721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25" y="4836729"/>
            <a:ext cx="2041269" cy="13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tatic.sakh.com/info/p/photos/17/170035/f5ccf7d001d39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888" r="946" b="-888"/>
          <a:stretch/>
        </p:blipFill>
        <p:spPr bwMode="auto">
          <a:xfrm>
            <a:off x="5744835" y="4836729"/>
            <a:ext cx="1960604" cy="13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kamchatdreamtour.ru/wp-content/uploads/2019/05/Ksudach-Russia-1504770514www.brodyaga.com_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15698" b="72"/>
          <a:stretch/>
        </p:blipFill>
        <p:spPr bwMode="auto">
          <a:xfrm>
            <a:off x="7705080" y="4736468"/>
            <a:ext cx="1656408" cy="14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040" y="487250"/>
            <a:ext cx="1500144" cy="63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6198" y="57433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Решение: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«Создание банка краткосрочных программ опережающей профессиональной подготовки (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КППП*)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 ТОП-40 наиболее востребованных для экономики региона профессий и специальностей»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856048" y="1628480"/>
            <a:ext cx="7907014" cy="792317"/>
          </a:xfrm>
          <a:prstGeom prst="foldedCorner">
            <a:avLst/>
          </a:prstGeom>
          <a:solidFill>
            <a:srgbClr val="596E7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Цель:          Обеспечить все профессии и специальности из списка ТОП-40 тремя 	вариантами быстро адаптируемых под заказчика краткосрочных 	программ 	обучения к концу 2022 года.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1437721" y="2697562"/>
            <a:ext cx="1575216" cy="1574340"/>
          </a:xfrm>
          <a:prstGeom prst="foldedCorner">
            <a:avLst/>
          </a:prstGeom>
          <a:solidFill>
            <a:srgbClr val="F0ECE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оказатель проекта:  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0 программ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КППП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(40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ПО, 40ДПО, 40ПК)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85249387"/>
              </p:ext>
            </p:extLst>
          </p:nvPr>
        </p:nvGraphicFramePr>
        <p:xfrm>
          <a:off x="720304" y="5832698"/>
          <a:ext cx="7956884" cy="22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6890586" y="5904704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4507803" y="5904706"/>
            <a:ext cx="57850" cy="720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H="1" flipV="1">
            <a:off x="1993586" y="5904704"/>
            <a:ext cx="45719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70174" y="4651657"/>
            <a:ext cx="6912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*КППП – Краткосрочные программы профессиональной </a:t>
            </a:r>
            <a:r>
              <a:rPr lang="ru-RU" sz="1000" dirty="0" smtClean="0"/>
              <a:t>подготовки: </a:t>
            </a:r>
            <a:r>
              <a:rPr lang="ru-RU" sz="1000" dirty="0" smtClean="0"/>
              <a:t>ПО </a:t>
            </a:r>
            <a:r>
              <a:rPr lang="ru-RU" sz="1000" dirty="0" smtClean="0"/>
              <a:t>– профессиональное обучение, ДПО – дополнительное профессиональное обучение, ПК – повышение квалификации </a:t>
            </a:r>
            <a:endParaRPr lang="ru-RU" sz="1000" dirty="0"/>
          </a:p>
        </p:txBody>
      </p:sp>
      <p:sp>
        <p:nvSpPr>
          <p:cNvPr id="39" name="Загнутый угол 38"/>
          <p:cNvSpPr/>
          <p:nvPr/>
        </p:nvSpPr>
        <p:spPr>
          <a:xfrm>
            <a:off x="3786167" y="2695398"/>
            <a:ext cx="1558972" cy="1599309"/>
          </a:xfrm>
          <a:prstGeom prst="foldedCorner">
            <a:avLst/>
          </a:prstGeom>
          <a:solidFill>
            <a:srgbClr val="DFD3C3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Показатель проекта: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вовлечено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СПО,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27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партнёров   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6161329" y="2692133"/>
            <a:ext cx="1602530" cy="1605838"/>
          </a:xfrm>
          <a:prstGeom prst="foldedCorner">
            <a:avLst/>
          </a:prstGeom>
          <a:solidFill>
            <a:srgbClr val="C7B19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Показатель проекта: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обучено 80% от всех поступивших заявок.</a:t>
            </a: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3814624911"/>
              </p:ext>
            </p:extLst>
          </p:nvPr>
        </p:nvGraphicFramePr>
        <p:xfrm>
          <a:off x="907968" y="5475990"/>
          <a:ext cx="7956884" cy="22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5" name="Блок-схема: узел 44"/>
          <p:cNvSpPr/>
          <p:nvPr/>
        </p:nvSpPr>
        <p:spPr>
          <a:xfrm>
            <a:off x="7091958" y="5562419"/>
            <a:ext cx="58300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 flipV="1">
            <a:off x="4681155" y="5564876"/>
            <a:ext cx="57546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 flipH="1" flipV="1">
            <a:off x="2037235" y="5562420"/>
            <a:ext cx="45719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7093063" y="5305713"/>
            <a:ext cx="58300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 flipH="1" flipV="1">
            <a:off x="2038340" y="5305714"/>
            <a:ext cx="45719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>
            <a:off x="4167932" y="5753403"/>
            <a:ext cx="1088876" cy="773159"/>
          </a:xfrm>
          <a:prstGeom prst="flowChartConnector">
            <a:avLst/>
          </a:prstGeom>
          <a:solidFill>
            <a:srgbClr val="C7B198"/>
          </a:solidFill>
          <a:ln>
            <a:solidFill>
              <a:srgbClr val="596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800" dirty="0"/>
              <a:t>4</a:t>
            </a:r>
            <a:r>
              <a:rPr lang="ru-RU" sz="1800" dirty="0" smtClean="0"/>
              <a:t>0</a:t>
            </a:r>
            <a:r>
              <a:rPr lang="ru-RU" dirty="0" smtClean="0"/>
              <a:t> </a:t>
            </a:r>
            <a:r>
              <a:rPr lang="ru-RU" sz="1050" dirty="0" smtClean="0"/>
              <a:t>программ</a:t>
            </a:r>
            <a:endParaRPr lang="ru-RU" dirty="0"/>
          </a:p>
        </p:txBody>
      </p:sp>
      <p:sp>
        <p:nvSpPr>
          <p:cNvPr id="55" name="Блок-схема: узел 54"/>
          <p:cNvSpPr/>
          <p:nvPr/>
        </p:nvSpPr>
        <p:spPr>
          <a:xfrm>
            <a:off x="1515656" y="5753403"/>
            <a:ext cx="1088876" cy="773159"/>
          </a:xfrm>
          <a:prstGeom prst="flowChartConnector">
            <a:avLst/>
          </a:prstGeom>
          <a:solidFill>
            <a:srgbClr val="5E8BC2"/>
          </a:solidFill>
          <a:ln>
            <a:solidFill>
              <a:srgbClr val="C7B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800" dirty="0" smtClean="0"/>
              <a:t>19</a:t>
            </a:r>
            <a:r>
              <a:rPr lang="ru-RU" dirty="0" smtClean="0"/>
              <a:t> </a:t>
            </a:r>
            <a:r>
              <a:rPr lang="ru-RU" sz="1050" dirty="0" smtClean="0"/>
              <a:t>программ</a:t>
            </a:r>
            <a:endParaRPr lang="ru-RU" dirty="0"/>
          </a:p>
        </p:txBody>
      </p:sp>
      <p:sp>
        <p:nvSpPr>
          <p:cNvPr id="56" name="Блок-схема: узел 55"/>
          <p:cNvSpPr/>
          <p:nvPr/>
        </p:nvSpPr>
        <p:spPr>
          <a:xfrm>
            <a:off x="6881275" y="5753403"/>
            <a:ext cx="1088876" cy="773159"/>
          </a:xfrm>
          <a:prstGeom prst="flowChartConnector">
            <a:avLst/>
          </a:prstGeom>
          <a:solidFill>
            <a:srgbClr val="596E79"/>
          </a:solidFill>
          <a:ln>
            <a:solidFill>
              <a:srgbClr val="5E8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800" dirty="0"/>
              <a:t>7</a:t>
            </a:r>
            <a:r>
              <a:rPr lang="ru-RU" sz="1800" dirty="0" smtClean="0"/>
              <a:t>0</a:t>
            </a:r>
            <a:r>
              <a:rPr lang="ru-RU" dirty="0" smtClean="0"/>
              <a:t> </a:t>
            </a:r>
            <a:r>
              <a:rPr lang="ru-RU" sz="1050" dirty="0" smtClean="0"/>
              <a:t>программ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770174" y="5142277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Сроки реализации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Овал 145"/>
          <p:cNvSpPr/>
          <p:nvPr/>
        </p:nvSpPr>
        <p:spPr>
          <a:xfrm>
            <a:off x="1345615" y="2147344"/>
            <a:ext cx="1705074" cy="80873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96E79"/>
                </a:solidFill>
              </a:rPr>
              <a:t>     </a:t>
            </a:r>
            <a:endParaRPr lang="ru-RU" dirty="0">
              <a:solidFill>
                <a:srgbClr val="596E79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712301">
            <a:off x="1044812" y="4798417"/>
            <a:ext cx="3848770" cy="1658618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96E79"/>
                </a:solidFill>
              </a:rPr>
              <a:t>     </a:t>
            </a:r>
            <a:endParaRPr lang="ru-RU" dirty="0">
              <a:solidFill>
                <a:srgbClr val="596E79"/>
              </a:solidFill>
            </a:endParaRPr>
          </a:p>
        </p:txBody>
      </p:sp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26332" y="99218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Механизм реализации («проектная бабочка»)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84541" y="3536307"/>
            <a:ext cx="5241248" cy="800600"/>
          </a:xfrm>
          <a:prstGeom prst="ellipse">
            <a:avLst/>
          </a:prstGeom>
          <a:gradFill flip="none" rotWithShape="1">
            <a:gsLst>
              <a:gs pos="0">
                <a:srgbClr val="596E79">
                  <a:tint val="66000"/>
                  <a:satMod val="160000"/>
                </a:srgbClr>
              </a:gs>
              <a:gs pos="50000">
                <a:srgbClr val="596E79">
                  <a:tint val="44500"/>
                  <a:satMod val="160000"/>
                </a:srgbClr>
              </a:gs>
              <a:gs pos="100000">
                <a:srgbClr val="596E7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ЦОПП (АРЧК)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9275" y="235403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96E79"/>
                </a:solidFill>
              </a:rPr>
              <a:t>Предложение программ целевым аудиториям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1042" y="3513032"/>
            <a:ext cx="279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6E79"/>
                </a:solidFill>
              </a:rPr>
              <a:t>Интеграция ресурсов для выполнения заказов по разработке программ</a:t>
            </a:r>
            <a:endParaRPr lang="ru-RU" sz="1600" b="1" dirty="0">
              <a:solidFill>
                <a:srgbClr val="596E79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>
            <a:off x="4526464" y="3034448"/>
            <a:ext cx="566033" cy="454910"/>
          </a:xfrm>
          <a:prstGeom prst="bentArrow">
            <a:avLst>
              <a:gd name="adj1" fmla="val 8585"/>
              <a:gd name="adj2" fmla="val 20534"/>
              <a:gd name="adj3" fmla="val 25000"/>
              <a:gd name="adj4" fmla="val 87500"/>
            </a:avLst>
          </a:prstGeom>
          <a:solidFill>
            <a:srgbClr val="596E79"/>
          </a:solidFill>
          <a:ln>
            <a:solidFill>
              <a:srgbClr val="596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 flipH="1">
            <a:off x="3549104" y="2998686"/>
            <a:ext cx="584419" cy="493776"/>
          </a:xfrm>
          <a:prstGeom prst="bentArrow">
            <a:avLst>
              <a:gd name="adj1" fmla="val 8585"/>
              <a:gd name="adj2" fmla="val 22538"/>
              <a:gd name="adj3" fmla="val 25000"/>
              <a:gd name="adj4" fmla="val 87500"/>
            </a:avLst>
          </a:prstGeom>
          <a:solidFill>
            <a:srgbClr val="596E79"/>
          </a:solidFill>
          <a:ln>
            <a:solidFill>
              <a:srgbClr val="596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2026332" y="5669073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46210" y="2168060"/>
            <a:ext cx="1579236" cy="858491"/>
          </a:xfrm>
          <a:prstGeom prst="ellipse">
            <a:avLst/>
          </a:prstGeom>
          <a:gradFill>
            <a:gsLst>
              <a:gs pos="0">
                <a:srgbClr val="C7B198">
                  <a:tint val="66000"/>
                  <a:satMod val="160000"/>
                  <a:alpha val="0"/>
                </a:srgbClr>
              </a:gs>
              <a:gs pos="50000">
                <a:srgbClr val="C7B198">
                  <a:tint val="44500"/>
                  <a:satMod val="160000"/>
                </a:srgbClr>
              </a:gs>
              <a:gs pos="100000">
                <a:srgbClr val="C7B198">
                  <a:tint val="23500"/>
                  <a:satMod val="160000"/>
                </a:srgbClr>
              </a:gs>
            </a:gsLst>
            <a:lin ang="2700000" scaled="1"/>
          </a:gradFill>
          <a:ln>
            <a:noFill/>
          </a:ln>
          <a:effectLst>
            <a:glow rad="127000">
              <a:schemeClr val="accent1"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96E79"/>
              </a:solidFill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2746536" y="5051755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endCxn id="35" idx="3"/>
          </p:cNvCxnSpPr>
          <p:nvPr/>
        </p:nvCxnSpPr>
        <p:spPr>
          <a:xfrm flipV="1">
            <a:off x="2269594" y="5297606"/>
            <a:ext cx="519123" cy="423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5" idx="5"/>
            <a:endCxn id="32" idx="1"/>
          </p:cNvCxnSpPr>
          <p:nvPr/>
        </p:nvCxnSpPr>
        <p:spPr>
          <a:xfrm>
            <a:off x="2992387" y="5297606"/>
            <a:ext cx="1444724" cy="457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794273" y="4768778"/>
            <a:ext cx="167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преподаватель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22896" y="3997721"/>
            <a:ext cx="167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Тренер, модератор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11518" y="5892774"/>
            <a:ext cx="86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МТБ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-98836" y="3343051"/>
            <a:ext cx="2091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6E79"/>
                </a:solidFill>
              </a:rPr>
              <a:t>Мониторинг и прогнозирование востребованности рабочих кадров</a:t>
            </a:r>
            <a:endParaRPr lang="ru-RU" sz="1600" b="1" dirty="0">
              <a:solidFill>
                <a:srgbClr val="596E79"/>
              </a:solidFill>
            </a:endParaRPr>
          </a:p>
        </p:txBody>
      </p:sp>
      <p:sp>
        <p:nvSpPr>
          <p:cNvPr id="119" name="Блок-схема: узел 118"/>
          <p:cNvSpPr/>
          <p:nvPr/>
        </p:nvSpPr>
        <p:spPr>
          <a:xfrm>
            <a:off x="5497872" y="3799366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единительная линия 119"/>
          <p:cNvCxnSpPr>
            <a:stCxn id="119" idx="3"/>
            <a:endCxn id="32" idx="7"/>
          </p:cNvCxnSpPr>
          <p:nvPr/>
        </p:nvCxnSpPr>
        <p:spPr>
          <a:xfrm flipH="1">
            <a:off x="4640781" y="4045217"/>
            <a:ext cx="899272" cy="1710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022522" y="3990575"/>
            <a:ext cx="756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МТБ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124" name="Блок-схема: узел 123"/>
          <p:cNvSpPr/>
          <p:nvPr/>
        </p:nvSpPr>
        <p:spPr>
          <a:xfrm>
            <a:off x="3007486" y="3752537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6" name="Прямая соединительная линия 125"/>
          <p:cNvCxnSpPr>
            <a:stCxn id="124" idx="5"/>
            <a:endCxn id="32" idx="1"/>
          </p:cNvCxnSpPr>
          <p:nvPr/>
        </p:nvCxnSpPr>
        <p:spPr>
          <a:xfrm>
            <a:off x="3253337" y="3998388"/>
            <a:ext cx="1183774" cy="1756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Блок-схема: узел 135"/>
          <p:cNvSpPr/>
          <p:nvPr/>
        </p:nvSpPr>
        <p:spPr>
          <a:xfrm>
            <a:off x="6291111" y="2433878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Блок-схема: узел 136"/>
          <p:cNvSpPr/>
          <p:nvPr/>
        </p:nvSpPr>
        <p:spPr>
          <a:xfrm>
            <a:off x="2342178" y="2420025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единительная линия 137"/>
          <p:cNvCxnSpPr>
            <a:stCxn id="137" idx="5"/>
            <a:endCxn id="124" idx="1"/>
          </p:cNvCxnSpPr>
          <p:nvPr/>
        </p:nvCxnSpPr>
        <p:spPr>
          <a:xfrm>
            <a:off x="2588029" y="2665876"/>
            <a:ext cx="461638" cy="1128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>
            <a:stCxn id="136" idx="3"/>
            <a:endCxn id="119" idx="7"/>
          </p:cNvCxnSpPr>
          <p:nvPr/>
        </p:nvCxnSpPr>
        <p:spPr>
          <a:xfrm flipH="1">
            <a:off x="5743723" y="2679729"/>
            <a:ext cx="589569" cy="116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692363" y="2139608"/>
            <a:ext cx="693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МТБ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257865" y="2127114"/>
            <a:ext cx="1022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Эксперт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156" name="Блок-схема: узел 155"/>
          <p:cNvSpPr/>
          <p:nvPr/>
        </p:nvSpPr>
        <p:spPr>
          <a:xfrm>
            <a:off x="1699881" y="2430785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7" name="Прямая соединительная линия 156"/>
          <p:cNvCxnSpPr>
            <a:stCxn id="156" idx="5"/>
            <a:endCxn id="124" idx="1"/>
          </p:cNvCxnSpPr>
          <p:nvPr/>
        </p:nvCxnSpPr>
        <p:spPr>
          <a:xfrm>
            <a:off x="1945732" y="2676636"/>
            <a:ext cx="1103935" cy="111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Блок-схема: узел 158"/>
          <p:cNvSpPr/>
          <p:nvPr/>
        </p:nvSpPr>
        <p:spPr>
          <a:xfrm>
            <a:off x="6895263" y="2449294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0" name="Прямая соединительная линия 159"/>
          <p:cNvCxnSpPr>
            <a:stCxn id="159" idx="3"/>
            <a:endCxn id="119" idx="7"/>
          </p:cNvCxnSpPr>
          <p:nvPr/>
        </p:nvCxnSpPr>
        <p:spPr>
          <a:xfrm flipH="1">
            <a:off x="5743723" y="2695145"/>
            <a:ext cx="1193721" cy="114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Овал 146"/>
          <p:cNvSpPr/>
          <p:nvPr/>
        </p:nvSpPr>
        <p:spPr>
          <a:xfrm rot="20928856">
            <a:off x="4118989" y="4770966"/>
            <a:ext cx="4195911" cy="1631999"/>
          </a:xfrm>
          <a:prstGeom prst="ellipse">
            <a:avLst/>
          </a:prstGeom>
          <a:gradFill>
            <a:gsLst>
              <a:gs pos="0">
                <a:srgbClr val="C7B198">
                  <a:tint val="66000"/>
                  <a:satMod val="160000"/>
                  <a:alpha val="0"/>
                </a:srgbClr>
              </a:gs>
              <a:gs pos="50000">
                <a:srgbClr val="C7B198">
                  <a:tint val="44500"/>
                  <a:satMod val="160000"/>
                </a:srgbClr>
              </a:gs>
              <a:gs pos="100000">
                <a:srgbClr val="C7B198">
                  <a:tint val="23500"/>
                  <a:satMod val="160000"/>
                </a:srgbClr>
              </a:gs>
            </a:gsLst>
            <a:lin ang="2700000" scaled="1"/>
          </a:gradFill>
          <a:ln>
            <a:noFill/>
          </a:ln>
          <a:effectLst>
            <a:glow rad="127000">
              <a:schemeClr val="accent1">
                <a:alpha val="2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96E79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4394930" y="5713122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/>
          <p:cNvSpPr txBox="1"/>
          <p:nvPr/>
        </p:nvSpPr>
        <p:spPr>
          <a:xfrm>
            <a:off x="5682295" y="4776446"/>
            <a:ext cx="167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преподаватель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6754273" y="5046608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>
            <a:stCxn id="34" idx="5"/>
            <a:endCxn id="24" idx="1"/>
          </p:cNvCxnSpPr>
          <p:nvPr/>
        </p:nvCxnSpPr>
        <p:spPr>
          <a:xfrm>
            <a:off x="7000124" y="5292459"/>
            <a:ext cx="327935" cy="270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34" idx="2"/>
            <a:endCxn id="32" idx="7"/>
          </p:cNvCxnSpPr>
          <p:nvPr/>
        </p:nvCxnSpPr>
        <p:spPr>
          <a:xfrm flipH="1">
            <a:off x="4640781" y="5190624"/>
            <a:ext cx="2113492" cy="564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4" idx="3"/>
            <a:endCxn id="32" idx="6"/>
          </p:cNvCxnSpPr>
          <p:nvPr/>
        </p:nvCxnSpPr>
        <p:spPr>
          <a:xfrm flipH="1">
            <a:off x="4682962" y="5766176"/>
            <a:ext cx="2645097" cy="90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>
            <a:off x="7285878" y="5520325"/>
            <a:ext cx="288032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4025386" y="5991831"/>
            <a:ext cx="102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МТБ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09714" y="4895093"/>
            <a:ext cx="16724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Образовательная организация 2</a:t>
            </a:r>
            <a:endParaRPr lang="ru-RU" sz="1400" b="1" dirty="0">
              <a:solidFill>
                <a:srgbClr val="596E79"/>
              </a:solidFill>
            </a:endParaRPr>
          </a:p>
        </p:txBody>
      </p:sp>
      <p:cxnSp>
        <p:nvCxnSpPr>
          <p:cNvPr id="56" name="Прямая соединительная линия 55"/>
          <p:cNvCxnSpPr>
            <a:stCxn id="32" idx="2"/>
            <a:endCxn id="31" idx="6"/>
          </p:cNvCxnSpPr>
          <p:nvPr/>
        </p:nvCxnSpPr>
        <p:spPr>
          <a:xfrm flipH="1" flipV="1">
            <a:off x="2314364" y="5813089"/>
            <a:ext cx="2080566" cy="44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2118206" y="2129319"/>
            <a:ext cx="693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МТБ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429198" y="2026877"/>
            <a:ext cx="167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Эксперт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214781" y="4896252"/>
            <a:ext cx="16724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Образовательная организация 1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400108" y="2398676"/>
            <a:ext cx="127076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Заказчик 2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76996" y="2430785"/>
            <a:ext cx="127076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Заказчик 1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016771" y="5802043"/>
            <a:ext cx="86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МТБ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212" name="Стрелка вправо 211"/>
          <p:cNvSpPr/>
          <p:nvPr/>
        </p:nvSpPr>
        <p:spPr>
          <a:xfrm>
            <a:off x="1832205" y="3815941"/>
            <a:ext cx="458656" cy="239755"/>
          </a:xfrm>
          <a:prstGeom prst="rightArrow">
            <a:avLst/>
          </a:prstGeom>
          <a:solidFill>
            <a:srgbClr val="596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Стрелка вправо 248"/>
          <p:cNvSpPr/>
          <p:nvPr/>
        </p:nvSpPr>
        <p:spPr>
          <a:xfrm rot="10800000">
            <a:off x="6567313" y="3815165"/>
            <a:ext cx="458656" cy="239755"/>
          </a:xfrm>
          <a:prstGeom prst="rightArrow">
            <a:avLst/>
          </a:prstGeom>
          <a:solidFill>
            <a:srgbClr val="596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890586" y="5904704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4507803" y="5904706"/>
            <a:ext cx="57850" cy="720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H="1" flipV="1">
            <a:off x="1993586" y="5904704"/>
            <a:ext cx="45719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25740" y="874565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Ресурсы (2021-2022):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724" y="385142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Результаты/выгода: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1100548" y="4383090"/>
            <a:ext cx="1347948" cy="921705"/>
          </a:xfrm>
          <a:prstGeom prst="foldedCorner">
            <a:avLst/>
          </a:prstGeom>
          <a:solidFill>
            <a:srgbClr val="F0ECE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Занятость    населения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⇧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257126" y="4383089"/>
            <a:ext cx="1381082" cy="908904"/>
          </a:xfrm>
          <a:prstGeom prst="foldedCorner">
            <a:avLst/>
          </a:prstGeom>
          <a:solidFill>
            <a:srgbClr val="DFD3C3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Новые программы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⇧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2" descr="http://www.vseflagi.ru/upload/symbolics/vect/coa/sahalinskaya_c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5" y="4383089"/>
            <a:ext cx="409055" cy="5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biblio.dissernet.org/files/medium/55872_1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77" y="4361137"/>
            <a:ext cx="427461" cy="5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pngkey.com/png/full/538-5380003_all-photo-png-clipart-money-limi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03" y="4370288"/>
            <a:ext cx="552276" cy="4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нутый угол 21"/>
          <p:cNvSpPr/>
          <p:nvPr/>
        </p:nvSpPr>
        <p:spPr>
          <a:xfrm>
            <a:off x="5231708" y="4388902"/>
            <a:ext cx="1167773" cy="934507"/>
          </a:xfrm>
          <a:prstGeom prst="foldedCorner">
            <a:avLst/>
          </a:prstGeom>
          <a:solidFill>
            <a:srgbClr val="C7B19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Работа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&amp;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зарплата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⇧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2" name="Picture 6" descr="https://cdn6.aptoide.com/imgs/4/3/5/435bf551d70578d912b8cdf80affaaf9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83" y="4366151"/>
            <a:ext cx="519150" cy="5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нутый угол 24"/>
          <p:cNvSpPr/>
          <p:nvPr/>
        </p:nvSpPr>
        <p:spPr>
          <a:xfrm>
            <a:off x="7417048" y="4366151"/>
            <a:ext cx="1224136" cy="925842"/>
          </a:xfrm>
          <a:prstGeom prst="foldedCorner">
            <a:avLst/>
          </a:prstGeom>
          <a:solidFill>
            <a:srgbClr val="596E7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Сотрудники</a:t>
            </a:r>
            <a:endParaRPr lang="ru-RU" sz="1400" b="1" dirty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84837" y="2334381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╋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438036" y="2348586"/>
            <a:ext cx="134719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27 Партнёров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0759" y="2365158"/>
            <a:ext cx="140916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4 </a:t>
            </a:r>
            <a:r>
              <a:rPr lang="ru-RU" sz="1400" b="1" dirty="0" smtClean="0">
                <a:solidFill>
                  <a:srgbClr val="596E79"/>
                </a:solidFill>
              </a:rPr>
              <a:t>СПО региона</a:t>
            </a:r>
            <a:endParaRPr lang="ru-RU" sz="1400" b="1" dirty="0">
              <a:solidFill>
                <a:srgbClr val="596E79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07" y="2624346"/>
            <a:ext cx="1500144" cy="63766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974427" y="2286719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╋</a:t>
            </a:r>
            <a:endParaRPr lang="ru-RU" dirty="0"/>
          </a:p>
        </p:txBody>
      </p:sp>
      <p:pic>
        <p:nvPicPr>
          <p:cNvPr id="4108" name="Picture 12" descr="https://yt3.ggpht.com/a/AATXAJwVlyVJOaMYU85Wy4AyZee5gCZCpdM3IvPn0pj40g=s900-c-k-c0xffffffff-no-rj-m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30" y="4737274"/>
            <a:ext cx="458972" cy="45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poisk-firm.ru/storage/employer/logo/2c/44/b9/fb8956639689d822c337e592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73" y="2809018"/>
            <a:ext cx="480138" cy="2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static.vl.ru/catalog/1490266684454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48" y="2843711"/>
            <a:ext cx="397780" cy="2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https://poisk-firm.ru/storage/employer/logo/2b/35/80/bfe81dc89d99d14209e1647575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r="5104" b="11377"/>
          <a:stretch/>
        </p:blipFill>
        <p:spPr bwMode="auto">
          <a:xfrm>
            <a:off x="2136502" y="3239262"/>
            <a:ext cx="888305" cy="2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www.tadviser.ru/images/4/44/%D0%93%D0%B5%D0%BE-%D0%A1%D1%82%D1%80%D0%BE%D0%B9_%D0%93%D1%80%D1%83%D0%BF%D0%BF_%28GS_Group%29_%D0%9B%D0%9E%D0%93%D0%9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3"/>
          <a:stretch/>
        </p:blipFill>
        <p:spPr bwMode="auto">
          <a:xfrm>
            <a:off x="3168576" y="3239262"/>
            <a:ext cx="724443" cy="2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s://im0-tub-ru.yandex.net/i?id=745877f5f0d37cde5966267ce395f98b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96" y="2770249"/>
            <a:ext cx="364239" cy="3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3707" y="1574975"/>
            <a:ext cx="976134" cy="9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36054" y="432098"/>
            <a:ext cx="812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(по состоянию на 2020):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с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учреждениями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Сахалинской области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66507013"/>
              </p:ext>
            </p:extLst>
          </p:nvPr>
        </p:nvGraphicFramePr>
        <p:xfrm>
          <a:off x="5002935" y="2016274"/>
          <a:ext cx="3896076" cy="285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09786891"/>
              </p:ext>
            </p:extLst>
          </p:nvPr>
        </p:nvGraphicFramePr>
        <p:xfrm>
          <a:off x="753246" y="1179698"/>
          <a:ext cx="3878644" cy="551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13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45439" y="1476332"/>
            <a:ext cx="1672434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334E"/>
                </a:solidFill>
              </a:rPr>
              <a:t>Проблема/</a:t>
            </a:r>
          </a:p>
          <a:p>
            <a:pPr algn="ctr"/>
            <a:r>
              <a:rPr lang="ru-RU" sz="1800" dirty="0">
                <a:solidFill>
                  <a:srgbClr val="00334E"/>
                </a:solidFill>
              </a:rPr>
              <a:t>Вызов:</a:t>
            </a:r>
          </a:p>
        </p:txBody>
      </p:sp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0304" y="72013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Актуальность: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589029"/>
              </p:ext>
            </p:extLst>
          </p:nvPr>
        </p:nvGraphicFramePr>
        <p:xfrm>
          <a:off x="1190996" y="1952396"/>
          <a:ext cx="6624736" cy="451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73999" y="1611930"/>
            <a:ext cx="172819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34E"/>
                </a:solidFill>
              </a:rPr>
              <a:t>Что получили:</a:t>
            </a:r>
            <a:endParaRPr lang="ru-RU" sz="1200" b="1" dirty="0">
              <a:solidFill>
                <a:srgbClr val="00334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0388" y="1614831"/>
            <a:ext cx="162595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34E"/>
                </a:solidFill>
              </a:rPr>
              <a:t>Как выявили:</a:t>
            </a:r>
            <a:endParaRPr lang="ru-RU" sz="1200" b="1" dirty="0">
              <a:solidFill>
                <a:srgbClr val="003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8" y="2376314"/>
            <a:ext cx="4128458" cy="232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48" y="2376314"/>
            <a:ext cx="3096344" cy="2322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6408" y="1805911"/>
            <a:ext cx="167243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34E"/>
                </a:solidFill>
              </a:rPr>
              <a:t>Теория</a:t>
            </a:r>
            <a:endParaRPr lang="ru-RU" sz="1800" dirty="0">
              <a:solidFill>
                <a:srgbClr val="00334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668" y="1805911"/>
            <a:ext cx="167243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34E"/>
                </a:solidFill>
              </a:rPr>
              <a:t>Практика</a:t>
            </a:r>
            <a:endParaRPr lang="ru-RU" sz="1800" dirty="0">
              <a:solidFill>
                <a:srgbClr val="003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70174" y="63583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Решение: «Центр развития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проектного мышления по коротким образовательным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программам»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844205" y="1526647"/>
            <a:ext cx="7907014" cy="833650"/>
          </a:xfrm>
          <a:prstGeom prst="foldedCorner">
            <a:avLst/>
          </a:prstGeom>
          <a:solidFill>
            <a:srgbClr val="00334E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Цель:  	Обеспечить разработку и реализацию 45 программ модульного типа по 	развитию проектного мышления педагогами и экспертами нового формата к 	концу 2022 года.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1515656" y="2923945"/>
            <a:ext cx="1737026" cy="1549868"/>
          </a:xfrm>
          <a:prstGeom prst="foldedCorner">
            <a:avLst/>
          </a:prstGeom>
          <a:solidFill>
            <a:srgbClr val="F4F3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оказатель проекта: 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45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программ с модулями по развитию проектного мышления</a:t>
            </a: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20304" y="5832698"/>
          <a:ext cx="7956884" cy="22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6890586" y="5904704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4507803" y="5904706"/>
            <a:ext cx="57850" cy="720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H="1" flipV="1">
            <a:off x="1993586" y="5904704"/>
            <a:ext cx="45719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нутый угол 38"/>
          <p:cNvSpPr/>
          <p:nvPr/>
        </p:nvSpPr>
        <p:spPr>
          <a:xfrm>
            <a:off x="3933616" y="2923945"/>
            <a:ext cx="1782288" cy="1542275"/>
          </a:xfrm>
          <a:prstGeom prst="foldedCorner">
            <a:avLst/>
          </a:prstGeom>
          <a:solidFill>
            <a:srgbClr val="C7D9E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Показатель проекта: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135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педагогов и экспертов нового формата</a:t>
            </a:r>
          </a:p>
        </p:txBody>
      </p:sp>
      <p:sp>
        <p:nvSpPr>
          <p:cNvPr id="40" name="Загнутый угол 39"/>
          <p:cNvSpPr/>
          <p:nvPr/>
        </p:nvSpPr>
        <p:spPr>
          <a:xfrm>
            <a:off x="6396838" y="2942896"/>
            <a:ext cx="1866393" cy="1568038"/>
          </a:xfrm>
          <a:prstGeom prst="foldedCorner">
            <a:avLst/>
          </a:prstGeom>
          <a:solidFill>
            <a:srgbClr val="1488C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Показатель проекта: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470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человек обучено по программам с модулями по развитию проектного мышления </a:t>
            </a: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3242525491"/>
              </p:ext>
            </p:extLst>
          </p:nvPr>
        </p:nvGraphicFramePr>
        <p:xfrm>
          <a:off x="907968" y="5475990"/>
          <a:ext cx="7956884" cy="22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5" name="Блок-схема: узел 44"/>
          <p:cNvSpPr/>
          <p:nvPr/>
        </p:nvSpPr>
        <p:spPr>
          <a:xfrm>
            <a:off x="7091958" y="5562419"/>
            <a:ext cx="58300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 flipV="1">
            <a:off x="4681155" y="5564876"/>
            <a:ext cx="57546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 flipH="1" flipV="1">
            <a:off x="2037235" y="5562420"/>
            <a:ext cx="45719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7093063" y="5305713"/>
            <a:ext cx="58300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 flipH="1" flipV="1">
            <a:off x="2038340" y="5305714"/>
            <a:ext cx="45719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>
            <a:off x="4248696" y="5753403"/>
            <a:ext cx="1152128" cy="773159"/>
          </a:xfrm>
          <a:prstGeom prst="flowChartConnector">
            <a:avLst/>
          </a:prstGeom>
          <a:solidFill>
            <a:srgbClr val="1488C1"/>
          </a:solidFill>
          <a:ln>
            <a:solidFill>
              <a:srgbClr val="003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 программ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5" name="Блок-схема: узел 54"/>
          <p:cNvSpPr/>
          <p:nvPr/>
        </p:nvSpPr>
        <p:spPr>
          <a:xfrm>
            <a:off x="1515656" y="5766114"/>
            <a:ext cx="1252589" cy="760448"/>
          </a:xfrm>
          <a:prstGeom prst="flowChartConnector">
            <a:avLst/>
          </a:prstGeom>
          <a:solidFill>
            <a:srgbClr val="2DBE60"/>
          </a:solidFill>
          <a:ln>
            <a:solidFill>
              <a:srgbClr val="148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3 программы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6" name="Блок-схема: узел 55"/>
          <p:cNvSpPr/>
          <p:nvPr/>
        </p:nvSpPr>
        <p:spPr>
          <a:xfrm>
            <a:off x="6881275" y="5753403"/>
            <a:ext cx="1183844" cy="773159"/>
          </a:xfrm>
          <a:prstGeom prst="flowChartConnector">
            <a:avLst/>
          </a:prstGeom>
          <a:solidFill>
            <a:srgbClr val="00334E"/>
          </a:solidFill>
          <a:ln>
            <a:solidFill>
              <a:srgbClr val="C0D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30 программ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0174" y="5142277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Сроки реализации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6772634" y="2021265"/>
            <a:ext cx="1192272" cy="116930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351676" y="4773433"/>
            <a:ext cx="3289508" cy="9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Программы </a:t>
            </a:r>
            <a:r>
              <a:rPr lang="ru-RU" sz="1600" dirty="0">
                <a:solidFill>
                  <a:schemeClr val="bg1"/>
                </a:solidFill>
              </a:rPr>
              <a:t>с модулями </a:t>
            </a:r>
            <a:r>
              <a:rPr lang="ru-RU" sz="1600" dirty="0" smtClean="0">
                <a:solidFill>
                  <a:schemeClr val="bg1"/>
                </a:solidFill>
              </a:rPr>
              <a:t>по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01668" y="809195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Механизм реализации.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987616" y="3375190"/>
            <a:ext cx="1368152" cy="1262042"/>
          </a:xfrm>
          <a:prstGeom prst="actionButtonHome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44" y="4289869"/>
            <a:ext cx="620860" cy="263911"/>
          </a:xfrm>
          <a:prstGeom prst="rect">
            <a:avLst/>
          </a:prstGeom>
        </p:spPr>
      </p:pic>
      <p:sp>
        <p:nvSpPr>
          <p:cNvPr id="6" name="Улыбающееся лицо 5"/>
          <p:cNvSpPr/>
          <p:nvPr/>
        </p:nvSpPr>
        <p:spPr>
          <a:xfrm>
            <a:off x="7809122" y="5237488"/>
            <a:ext cx="488627" cy="447156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5386758" y="2877705"/>
            <a:ext cx="465916" cy="465683"/>
          </a:xfrm>
          <a:prstGeom prst="smileyFace">
            <a:avLst>
              <a:gd name="adj" fmla="val -1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638635" y="2101547"/>
            <a:ext cx="724316" cy="198539"/>
          </a:xfrm>
          <a:prstGeom prst="wedgeRoundRectCallout">
            <a:avLst>
              <a:gd name="adj1" fmla="val 14872"/>
              <a:gd name="adj2" fmla="val 764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4E"/>
                </a:solidFill>
              </a:rPr>
              <a:t>Педагог</a:t>
            </a:r>
            <a:endParaRPr lang="ru-RU" sz="1200" dirty="0">
              <a:solidFill>
                <a:srgbClr val="00334E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7639704" y="4832410"/>
            <a:ext cx="864096" cy="365531"/>
          </a:xfrm>
          <a:prstGeom prst="wedgeRoundRectCallout">
            <a:avLst>
              <a:gd name="adj1" fmla="val -22971"/>
              <a:gd name="adj2" fmla="val 624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334E"/>
                </a:solidFill>
              </a:rPr>
              <a:t>Педагог-модератор</a:t>
            </a:r>
            <a:endParaRPr lang="ru-RU" sz="1050" dirty="0">
              <a:solidFill>
                <a:srgbClr val="00334E"/>
              </a:solidFill>
            </a:endParaRPr>
          </a:p>
        </p:txBody>
      </p:sp>
      <p:sp>
        <p:nvSpPr>
          <p:cNvPr id="22" name="Улыбающееся лицо 21"/>
          <p:cNvSpPr/>
          <p:nvPr/>
        </p:nvSpPr>
        <p:spPr>
          <a:xfrm>
            <a:off x="5951821" y="2394892"/>
            <a:ext cx="465916" cy="465683"/>
          </a:xfrm>
          <a:prstGeom prst="smileyFace">
            <a:avLst>
              <a:gd name="adj" fmla="val -1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2907320" y="2421983"/>
            <a:ext cx="465916" cy="465683"/>
          </a:xfrm>
          <a:prstGeom prst="smileyFace">
            <a:avLst>
              <a:gd name="adj" fmla="val -12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993145" y="2163100"/>
            <a:ext cx="724316" cy="198539"/>
          </a:xfrm>
          <a:prstGeom prst="wedgeRoundRectCallout">
            <a:avLst>
              <a:gd name="adj1" fmla="val -15732"/>
              <a:gd name="adj2" fmla="val 764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4E"/>
                </a:solidFill>
              </a:rPr>
              <a:t>Эксперт</a:t>
            </a:r>
            <a:endParaRPr lang="ru-RU" sz="1200" dirty="0">
              <a:solidFill>
                <a:srgbClr val="00334E"/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173355" y="2617942"/>
            <a:ext cx="724316" cy="198539"/>
          </a:xfrm>
          <a:prstGeom prst="wedgeRoundRectCallout">
            <a:avLst>
              <a:gd name="adj1" fmla="val -19558"/>
              <a:gd name="adj2" fmla="val 67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4E"/>
                </a:solidFill>
              </a:rPr>
              <a:t>Педагог</a:t>
            </a:r>
            <a:endParaRPr lang="ru-RU" sz="1200" dirty="0">
              <a:solidFill>
                <a:srgbClr val="00334E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554038" y="4843231"/>
            <a:ext cx="864096" cy="365531"/>
          </a:xfrm>
          <a:prstGeom prst="wedgeRoundRectCallout">
            <a:avLst>
              <a:gd name="adj1" fmla="val -25108"/>
              <a:gd name="adj2" fmla="val 574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334E"/>
                </a:solidFill>
              </a:rPr>
              <a:t>П</a:t>
            </a:r>
            <a:r>
              <a:rPr lang="ru-RU" sz="1050" dirty="0" smtClean="0">
                <a:solidFill>
                  <a:srgbClr val="00334E"/>
                </a:solidFill>
              </a:rPr>
              <a:t>едагог-тренер</a:t>
            </a:r>
            <a:endParaRPr lang="ru-RU" sz="1050" dirty="0">
              <a:solidFill>
                <a:srgbClr val="00334E"/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701668" y="4792418"/>
            <a:ext cx="864096" cy="365531"/>
          </a:xfrm>
          <a:prstGeom prst="wedgeRoundRectCallout">
            <a:avLst>
              <a:gd name="adj1" fmla="val 27267"/>
              <a:gd name="adj2" fmla="val 650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334E"/>
                </a:solidFill>
              </a:rPr>
              <a:t>Эксперт-наставник</a:t>
            </a:r>
            <a:endParaRPr lang="ru-RU" sz="1050" dirty="0">
              <a:solidFill>
                <a:srgbClr val="00334E"/>
              </a:solidFill>
            </a:endParaRPr>
          </a:p>
        </p:txBody>
      </p:sp>
      <p:sp>
        <p:nvSpPr>
          <p:cNvPr id="28" name="Улыбающееся лицо 27"/>
          <p:cNvSpPr/>
          <p:nvPr/>
        </p:nvSpPr>
        <p:spPr>
          <a:xfrm>
            <a:off x="891235" y="5216238"/>
            <a:ext cx="488627" cy="447156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лыбающееся лицо 28"/>
          <p:cNvSpPr/>
          <p:nvPr/>
        </p:nvSpPr>
        <p:spPr>
          <a:xfrm>
            <a:off x="6689217" y="5253497"/>
            <a:ext cx="462480" cy="447156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www.pinclipart.com/picdir/big/350-3503162_handshake-clipart-transparent-apreton-de-manos-vector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610">
            <a:off x="5301847" y="3493714"/>
            <a:ext cx="1245437" cy="6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image.flaticon.com/icons/png/512/88/883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79" y="1928453"/>
            <a:ext cx="1572841" cy="157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534431" y="6219149"/>
            <a:ext cx="8211513" cy="509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Лаборатория проектов: Программы </a:t>
            </a:r>
            <a:r>
              <a:rPr lang="ru-RU" sz="1600" dirty="0">
                <a:solidFill>
                  <a:schemeClr val="bg1"/>
                </a:solidFill>
              </a:rPr>
              <a:t>с модулями по развитию проектного </a:t>
            </a:r>
            <a:r>
              <a:rPr lang="ru-RU" sz="1600" dirty="0" smtClean="0">
                <a:solidFill>
                  <a:schemeClr val="bg1"/>
                </a:solidFill>
              </a:rPr>
              <a:t>мышления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3" name="Улыбающееся лицо 32"/>
          <p:cNvSpPr/>
          <p:nvPr/>
        </p:nvSpPr>
        <p:spPr>
          <a:xfrm>
            <a:off x="3346022" y="2957726"/>
            <a:ext cx="465916" cy="465683"/>
          </a:xfrm>
          <a:prstGeom prst="smileyFace">
            <a:avLst>
              <a:gd name="adj" fmla="val -12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 descr="https://www.pinclipart.com/picdir/big/350-3503162_handshake-clipart-transparent-apreton-de-manos-vector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948" flipH="1">
            <a:off x="2803127" y="3563032"/>
            <a:ext cx="1290515" cy="54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ая прямоугольная выноска 34"/>
          <p:cNvSpPr/>
          <p:nvPr/>
        </p:nvSpPr>
        <p:spPr>
          <a:xfrm>
            <a:off x="3480715" y="2671676"/>
            <a:ext cx="724316" cy="198539"/>
          </a:xfrm>
          <a:prstGeom prst="wedgeRoundRectCallout">
            <a:avLst>
              <a:gd name="adj1" fmla="val -15732"/>
              <a:gd name="adj2" fmla="val 764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4E"/>
                </a:solidFill>
              </a:rPr>
              <a:t>Эксперт</a:t>
            </a:r>
            <a:endParaRPr lang="ru-RU" sz="1200" dirty="0">
              <a:solidFill>
                <a:srgbClr val="00334E"/>
              </a:solidFill>
            </a:endParaRPr>
          </a:p>
        </p:txBody>
      </p:sp>
      <p:sp>
        <p:nvSpPr>
          <p:cNvPr id="36" name="Улыбающееся лицо 35"/>
          <p:cNvSpPr/>
          <p:nvPr/>
        </p:nvSpPr>
        <p:spPr>
          <a:xfrm>
            <a:off x="2010767" y="5197941"/>
            <a:ext cx="488627" cy="447156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5538675" y="4816588"/>
            <a:ext cx="799618" cy="341992"/>
          </a:xfrm>
          <a:prstGeom prst="wedgeRoundRectCallout">
            <a:avLst>
              <a:gd name="adj1" fmla="val -15489"/>
              <a:gd name="adj2" fmla="val 650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334E"/>
                </a:solidFill>
              </a:rPr>
              <a:t>Педагог-наставник</a:t>
            </a:r>
            <a:endParaRPr lang="ru-RU" sz="1050" dirty="0">
              <a:solidFill>
                <a:srgbClr val="00334E"/>
              </a:solidFill>
            </a:endParaRPr>
          </a:p>
        </p:txBody>
      </p:sp>
      <p:sp>
        <p:nvSpPr>
          <p:cNvPr id="38" name="Улыбающееся лицо 37"/>
          <p:cNvSpPr/>
          <p:nvPr/>
        </p:nvSpPr>
        <p:spPr>
          <a:xfrm>
            <a:off x="5396079" y="5219804"/>
            <a:ext cx="488627" cy="447156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1785912" y="4792417"/>
            <a:ext cx="864096" cy="365531"/>
          </a:xfrm>
          <a:prstGeom prst="wedgeRoundRectCallout">
            <a:avLst>
              <a:gd name="adj1" fmla="val 29404"/>
              <a:gd name="adj2" fmla="val 650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334E"/>
                </a:solidFill>
              </a:rPr>
              <a:t>Эксперт-тренер</a:t>
            </a:r>
            <a:endParaRPr lang="ru-RU" sz="1050" dirty="0">
              <a:solidFill>
                <a:srgbClr val="00334E"/>
              </a:solidFill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2930573" y="4800709"/>
            <a:ext cx="864096" cy="365531"/>
          </a:xfrm>
          <a:prstGeom prst="wedgeRoundRectCallout">
            <a:avLst>
              <a:gd name="adj1" fmla="val 21923"/>
              <a:gd name="adj2" fmla="val 624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334E"/>
                </a:solidFill>
              </a:rPr>
              <a:t>Эксперт-модератор</a:t>
            </a:r>
            <a:endParaRPr lang="ru-RU" sz="1050" dirty="0">
              <a:solidFill>
                <a:srgbClr val="00334E"/>
              </a:solidFill>
            </a:endParaRPr>
          </a:p>
        </p:txBody>
      </p:sp>
      <p:sp>
        <p:nvSpPr>
          <p:cNvPr id="43" name="Улыбающееся лицо 42"/>
          <p:cNvSpPr/>
          <p:nvPr/>
        </p:nvSpPr>
        <p:spPr>
          <a:xfrm>
            <a:off x="3148616" y="5208762"/>
            <a:ext cx="488627" cy="447156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" descr="https://www.pinclipart.com/picdir/big/350-3503162_handshake-clipart-transparent-apreton-de-manos-vector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77">
            <a:off x="4121148" y="5170894"/>
            <a:ext cx="1139333" cy="55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1604483" y="3075639"/>
            <a:ext cx="1008112" cy="264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Бизнес</a:t>
            </a:r>
            <a:endParaRPr lang="ru-RU" sz="1200" dirty="0"/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4558942" y="1722536"/>
            <a:ext cx="225501" cy="8326700"/>
          </a:xfrm>
          <a:prstGeom prst="rightBrace">
            <a:avLst>
              <a:gd name="adj1" fmla="val 8333"/>
              <a:gd name="adj2" fmla="val 50222"/>
            </a:avLst>
          </a:prstGeom>
          <a:ln w="41275">
            <a:solidFill>
              <a:srgbClr val="0033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руговая стрелка 48"/>
          <p:cNvSpPr/>
          <p:nvPr/>
        </p:nvSpPr>
        <p:spPr>
          <a:xfrm>
            <a:off x="4154783" y="2323206"/>
            <a:ext cx="416516" cy="2277051"/>
          </a:xfrm>
          <a:prstGeom prst="circularArrow">
            <a:avLst>
              <a:gd name="adj1" fmla="val 5943"/>
              <a:gd name="adj2" fmla="val 1236043"/>
              <a:gd name="adj3" fmla="val 20534338"/>
              <a:gd name="adj4" fmla="val 15742934"/>
              <a:gd name="adj5" fmla="val 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руговая стрелка 53"/>
          <p:cNvSpPr/>
          <p:nvPr/>
        </p:nvSpPr>
        <p:spPr>
          <a:xfrm flipH="1">
            <a:off x="4725004" y="2329569"/>
            <a:ext cx="388304" cy="2277051"/>
          </a:xfrm>
          <a:prstGeom prst="circularArrow">
            <a:avLst>
              <a:gd name="adj1" fmla="val 5943"/>
              <a:gd name="adj2" fmla="val 1236043"/>
              <a:gd name="adj3" fmla="val 20534338"/>
              <a:gd name="adj4" fmla="val 15802615"/>
              <a:gd name="adj5" fmla="val 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Круговая стрелка 56"/>
          <p:cNvSpPr/>
          <p:nvPr/>
        </p:nvSpPr>
        <p:spPr>
          <a:xfrm rot="1615220">
            <a:off x="4399419" y="4195155"/>
            <a:ext cx="2304398" cy="1172227"/>
          </a:xfrm>
          <a:prstGeom prst="circularArrow">
            <a:avLst>
              <a:gd name="adj1" fmla="val 1486"/>
              <a:gd name="adj2" fmla="val 743491"/>
              <a:gd name="adj3" fmla="val 18335004"/>
              <a:gd name="adj4" fmla="val 14059762"/>
              <a:gd name="adj5" fmla="val 8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Круговая стрелка 57"/>
          <p:cNvSpPr/>
          <p:nvPr/>
        </p:nvSpPr>
        <p:spPr>
          <a:xfrm rot="9323616" flipV="1">
            <a:off x="2433613" y="4206739"/>
            <a:ext cx="2553387" cy="964020"/>
          </a:xfrm>
          <a:prstGeom prst="circularArrow">
            <a:avLst>
              <a:gd name="adj1" fmla="val 429"/>
              <a:gd name="adj2" fmla="val 669140"/>
              <a:gd name="adj3" fmla="val 19257542"/>
              <a:gd name="adj4" fmla="val 14358395"/>
              <a:gd name="adj5" fmla="val 11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76288" y="4773433"/>
            <a:ext cx="3395114" cy="973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3" name="Облако 52"/>
          <p:cNvSpPr/>
          <p:nvPr/>
        </p:nvSpPr>
        <p:spPr>
          <a:xfrm>
            <a:off x="1357079" y="4181244"/>
            <a:ext cx="1572841" cy="507505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Проектная команда</a:t>
            </a:r>
            <a:endParaRPr lang="ru-RU" sz="1100" dirty="0"/>
          </a:p>
        </p:txBody>
      </p:sp>
      <p:sp>
        <p:nvSpPr>
          <p:cNvPr id="67" name="Облако 66"/>
          <p:cNvSpPr/>
          <p:nvPr/>
        </p:nvSpPr>
        <p:spPr>
          <a:xfrm>
            <a:off x="6267065" y="4197262"/>
            <a:ext cx="1572841" cy="507505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Проектная команда</a:t>
            </a:r>
            <a:endParaRPr lang="ru-RU" sz="11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064580" y="1780173"/>
            <a:ext cx="1192272" cy="116930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6503974" y="2227819"/>
            <a:ext cx="1192145" cy="1177324"/>
          </a:xfrm>
          <a:prstGeom prst="actionButtonHome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9683" y="2769013"/>
            <a:ext cx="814018" cy="176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Техникум</a:t>
            </a:r>
            <a:endParaRPr lang="ru-RU" sz="1200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3383" y="3588952"/>
            <a:ext cx="667491" cy="6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890586" y="5904704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4507803" y="5904706"/>
            <a:ext cx="57850" cy="720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H="1" flipV="1">
            <a:off x="1993586" y="5904704"/>
            <a:ext cx="45719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10642" y="84836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Ресурсы (план 2023):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724" y="385142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Результаты/выгода: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1137131" y="5071898"/>
            <a:ext cx="1472137" cy="936882"/>
          </a:xfrm>
          <a:prstGeom prst="foldedCorner">
            <a:avLst/>
          </a:prstGeom>
          <a:solidFill>
            <a:srgbClr val="F0ECE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Уровень образования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⇧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335933" y="5085887"/>
            <a:ext cx="1381082" cy="908904"/>
          </a:xfrm>
          <a:prstGeom prst="foldedCorner">
            <a:avLst/>
          </a:prstGeom>
          <a:solidFill>
            <a:srgbClr val="DFD3C3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Педагоги нового формата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⇧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2" descr="http://www.vseflagi.ru/upload/symbolics/vect/coa/sahalinskaya_c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5" y="4383089"/>
            <a:ext cx="409055" cy="5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biblio.dissernet.org/files/medium/55872_1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65" y="4351930"/>
            <a:ext cx="427461" cy="5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pngkey.com/png/full/538-5380003_all-photo-png-clipart-money-limit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97" y="4359242"/>
            <a:ext cx="552276" cy="4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нутый угол 21"/>
          <p:cNvSpPr/>
          <p:nvPr/>
        </p:nvSpPr>
        <p:spPr>
          <a:xfrm>
            <a:off x="5443680" y="5042205"/>
            <a:ext cx="1167773" cy="934507"/>
          </a:xfrm>
          <a:prstGeom prst="foldedCorner">
            <a:avLst/>
          </a:prstGeom>
          <a:solidFill>
            <a:srgbClr val="C7B19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Качество обучения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⇧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2" name="Picture 6" descr="https://cdn6.aptoide.com/imgs/4/3/5/435bf551d70578d912b8cdf80affaaf9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92" y="4383089"/>
            <a:ext cx="519150" cy="5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нутый угол 24"/>
          <p:cNvSpPr/>
          <p:nvPr/>
        </p:nvSpPr>
        <p:spPr>
          <a:xfrm>
            <a:off x="7525889" y="4937663"/>
            <a:ext cx="1397771" cy="965622"/>
          </a:xfrm>
          <a:prstGeom prst="foldedCorner">
            <a:avLst/>
          </a:prstGeom>
          <a:solidFill>
            <a:srgbClr val="596E7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Развитие компетенций экспертов </a:t>
            </a:r>
            <a:r>
              <a:rPr lang="ru-RU" sz="14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⇧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49929" y="251023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╋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814032" y="252098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╋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465620" y="2507836"/>
            <a:ext cx="12707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Отраслевые эксперты</a:t>
            </a:r>
            <a:endParaRPr lang="ru-RU" sz="1400" b="1" dirty="0">
              <a:solidFill>
                <a:srgbClr val="596E7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0760" y="2510231"/>
            <a:ext cx="12707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6E79"/>
                </a:solidFill>
              </a:rPr>
              <a:t>13 </a:t>
            </a:r>
            <a:r>
              <a:rPr lang="ru-RU" sz="1400" b="1" dirty="0" smtClean="0">
                <a:solidFill>
                  <a:srgbClr val="596E79"/>
                </a:solidFill>
              </a:rPr>
              <a:t>СПО региона</a:t>
            </a:r>
            <a:endParaRPr lang="ru-RU" sz="1400" b="1" dirty="0">
              <a:solidFill>
                <a:srgbClr val="596E79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10" y="3097787"/>
            <a:ext cx="1804276" cy="76694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479896" y="2553663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5" y="1395137"/>
            <a:ext cx="1333123" cy="4413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5" y="2066449"/>
            <a:ext cx="1371142" cy="4539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5" y="2786152"/>
            <a:ext cx="1323367" cy="4381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61" y="3533864"/>
            <a:ext cx="1267713" cy="419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8001" y="1623210"/>
            <a:ext cx="1353931" cy="12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94767" y="961617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Почему у 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t>нас 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t>получилось?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185377" y="1918701"/>
            <a:ext cx="2510184" cy="45411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rgbClr val="00334E"/>
                </a:solidFill>
              </a:rPr>
              <a:t>Команда единомышленников</a:t>
            </a:r>
            <a:endParaRPr lang="ru-RU" sz="1600" dirty="0">
              <a:solidFill>
                <a:srgbClr val="00334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8838" y="2929793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41232" y="289356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╋</a:t>
            </a:r>
            <a:endParaRPr lang="ru-RU" dirty="0"/>
          </a:p>
        </p:txBody>
      </p:sp>
      <p:pic>
        <p:nvPicPr>
          <p:cNvPr id="27" name="Picture 2" descr="http://www.vseflagi.ru/upload/symbolics/vect/coa/sahalinskaya_c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79" y="2782259"/>
            <a:ext cx="1141515" cy="14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/>
          <a:stretch/>
        </p:blipFill>
        <p:spPr>
          <a:xfrm>
            <a:off x="6743042" y="2756368"/>
            <a:ext cx="1901536" cy="1708177"/>
          </a:xfrm>
          <a:prstGeom prst="rect">
            <a:avLst/>
          </a:prstGeom>
        </p:spPr>
      </p:pic>
      <p:sp>
        <p:nvSpPr>
          <p:cNvPr id="29" name="Блок-схема: процесс 28"/>
          <p:cNvSpPr/>
          <p:nvPr/>
        </p:nvSpPr>
        <p:spPr>
          <a:xfrm>
            <a:off x="3579528" y="1974555"/>
            <a:ext cx="1834015" cy="45411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rgbClr val="00334E"/>
                </a:solidFill>
              </a:rPr>
              <a:t>Поддержка региона</a:t>
            </a:r>
            <a:endParaRPr lang="ru-RU" sz="1600" dirty="0">
              <a:solidFill>
                <a:srgbClr val="00334E"/>
              </a:solidFill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799640" y="1994721"/>
            <a:ext cx="1834015" cy="45411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rgbClr val="00334E"/>
                </a:solidFill>
              </a:rPr>
              <a:t>Опыт и желание</a:t>
            </a:r>
            <a:endParaRPr lang="ru-RU" sz="1600" dirty="0">
              <a:solidFill>
                <a:srgbClr val="00334E"/>
              </a:solidFill>
            </a:endParaRPr>
          </a:p>
        </p:txBody>
      </p:sp>
      <p:pic>
        <p:nvPicPr>
          <p:cNvPr id="3078" name="Picture 6" descr="https://i.ytimg.com/vi/Rv3UlO8ySWs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10444"/>
          <a:stretch/>
        </p:blipFill>
        <p:spPr bwMode="auto">
          <a:xfrm>
            <a:off x="621921" y="2653631"/>
            <a:ext cx="2317429" cy="16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32319" y="998384"/>
            <a:ext cx="8425340" cy="880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55914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Центр опережающей профессиональной подготовки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Сахалинской области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68690546"/>
              </p:ext>
            </p:extLst>
          </p:nvPr>
        </p:nvGraphicFramePr>
        <p:xfrm>
          <a:off x="0" y="2132466"/>
          <a:ext cx="9289256" cy="108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8" y="3593809"/>
            <a:ext cx="1941596" cy="14561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03" y="4817999"/>
            <a:ext cx="2146936" cy="16328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890" y="3722346"/>
            <a:ext cx="2042426" cy="1531819"/>
          </a:xfrm>
          <a:prstGeom prst="rect">
            <a:avLst/>
          </a:prstGeom>
        </p:spPr>
      </p:pic>
      <p:pic>
        <p:nvPicPr>
          <p:cNvPr id="2048" name="Рисунок 20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20" y="4817999"/>
            <a:ext cx="2158899" cy="16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65831" y="1562861"/>
            <a:ext cx="1672434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334E"/>
                </a:solidFill>
              </a:rPr>
              <a:t>Проблема/</a:t>
            </a:r>
          </a:p>
          <a:p>
            <a:pPr algn="ctr"/>
            <a:r>
              <a:rPr lang="ru-RU" sz="1800" dirty="0">
                <a:solidFill>
                  <a:srgbClr val="00334E"/>
                </a:solidFill>
              </a:rPr>
              <a:t>Вызов:</a:t>
            </a:r>
          </a:p>
        </p:txBody>
      </p:sp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2312" y="879233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Аналитика: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957216" y="2177694"/>
          <a:ext cx="7056784" cy="4417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32951" y="1613170"/>
            <a:ext cx="172819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34E"/>
                </a:solidFill>
              </a:rPr>
              <a:t>Что выявили:</a:t>
            </a:r>
            <a:endParaRPr lang="ru-RU" sz="1200" b="1" dirty="0">
              <a:solidFill>
                <a:srgbClr val="00334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632" y="1631332"/>
            <a:ext cx="162595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34E"/>
                </a:solidFill>
              </a:rPr>
              <a:t>Как выявили:</a:t>
            </a:r>
            <a:endParaRPr lang="ru-RU" sz="1200" b="1" dirty="0">
              <a:solidFill>
                <a:srgbClr val="003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761" y="86414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Направление третье: «Распределенная модель ЦОПП»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870698" y="1505321"/>
            <a:ext cx="7907014" cy="792317"/>
          </a:xfrm>
          <a:prstGeom prst="foldedCorner">
            <a:avLst/>
          </a:prstGeom>
          <a:solidFill>
            <a:srgbClr val="00334E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Цель: Создание распределенной модели ЦОПП в виде сети отраслевых центров компетенций (ОЦК) на базе ведущих профильных организаций СПО*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1408779" y="2972193"/>
            <a:ext cx="1643043" cy="1219641"/>
          </a:xfrm>
          <a:prstGeom prst="foldedCorner">
            <a:avLst/>
          </a:prstGeom>
          <a:solidFill>
            <a:srgbClr val="2FACB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оказатель проекта: 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ЦОПП на базе АРЧК + 1 ОЦК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20304" y="5832698"/>
          <a:ext cx="7956884" cy="22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6890586" y="5904704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4507803" y="5904706"/>
            <a:ext cx="57850" cy="720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H="1" flipV="1">
            <a:off x="1993586" y="5904704"/>
            <a:ext cx="45719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нутый угол 38"/>
          <p:cNvSpPr/>
          <p:nvPr/>
        </p:nvSpPr>
        <p:spPr>
          <a:xfrm>
            <a:off x="3843910" y="2968831"/>
            <a:ext cx="1628921" cy="1219641"/>
          </a:xfrm>
          <a:prstGeom prst="foldedCorner">
            <a:avLst/>
          </a:prstGeom>
          <a:solidFill>
            <a:srgbClr val="2DBE6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Показатель проекта: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4 ОЦК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6264919" y="2972193"/>
            <a:ext cx="1705231" cy="1226980"/>
          </a:xfrm>
          <a:prstGeom prst="foldedCorner">
            <a:avLst/>
          </a:prstGeom>
          <a:solidFill>
            <a:srgbClr val="7B868A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Показатель проекта: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Тиражирование практики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3681526798"/>
              </p:ext>
            </p:extLst>
          </p:nvPr>
        </p:nvGraphicFramePr>
        <p:xfrm>
          <a:off x="907968" y="5475990"/>
          <a:ext cx="7956884" cy="22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5" name="Блок-схема: узел 44"/>
          <p:cNvSpPr/>
          <p:nvPr/>
        </p:nvSpPr>
        <p:spPr>
          <a:xfrm>
            <a:off x="7091958" y="5562419"/>
            <a:ext cx="58300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 flipV="1">
            <a:off x="4681155" y="5564876"/>
            <a:ext cx="57546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 flipH="1" flipV="1">
            <a:off x="2037235" y="5562420"/>
            <a:ext cx="45719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7093063" y="5305713"/>
            <a:ext cx="58300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 flipH="1" flipV="1">
            <a:off x="2038340" y="5305714"/>
            <a:ext cx="45719" cy="48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>
            <a:off x="3051822" y="5753404"/>
            <a:ext cx="3213097" cy="1065736"/>
          </a:xfrm>
          <a:prstGeom prst="flowChartConnector">
            <a:avLst/>
          </a:prstGeom>
          <a:solidFill>
            <a:srgbClr val="2FACB2"/>
          </a:solidFill>
          <a:ln>
            <a:solidFill>
              <a:srgbClr val="0033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+ 3 ОЦК (строительство, добыча полезные ископаемые, </a:t>
            </a:r>
            <a:r>
              <a:rPr lang="ru-RU" sz="1600" dirty="0" err="1" smtClean="0"/>
              <a:t>рыбообработка</a:t>
            </a:r>
            <a:r>
              <a:rPr lang="ru-RU" sz="1600" dirty="0" smtClean="0"/>
              <a:t>)</a:t>
            </a:r>
            <a:endParaRPr lang="ru-RU" sz="1800" dirty="0"/>
          </a:p>
        </p:txBody>
      </p:sp>
      <p:sp>
        <p:nvSpPr>
          <p:cNvPr id="55" name="Блок-схема: узел 54"/>
          <p:cNvSpPr/>
          <p:nvPr/>
        </p:nvSpPr>
        <p:spPr>
          <a:xfrm>
            <a:off x="1515656" y="5753403"/>
            <a:ext cx="1364888" cy="773159"/>
          </a:xfrm>
          <a:prstGeom prst="flowChartConnector">
            <a:avLst/>
          </a:prstGeom>
          <a:solidFill>
            <a:srgbClr val="FF5454"/>
          </a:solidFill>
          <a:ln>
            <a:solidFill>
              <a:srgbClr val="2FA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 ЦОПП</a:t>
            </a:r>
            <a:br>
              <a:rPr lang="ru-RU" sz="1600" dirty="0" smtClean="0"/>
            </a:br>
            <a:r>
              <a:rPr lang="ru-RU" sz="1600" dirty="0" smtClean="0"/>
              <a:t>1 ОЦК (Сервис) </a:t>
            </a:r>
            <a:endParaRPr lang="ru-RU" sz="1600" dirty="0"/>
          </a:p>
        </p:txBody>
      </p:sp>
      <p:sp>
        <p:nvSpPr>
          <p:cNvPr id="56" name="Блок-схема: узел 55"/>
          <p:cNvSpPr/>
          <p:nvPr/>
        </p:nvSpPr>
        <p:spPr>
          <a:xfrm>
            <a:off x="6313943" y="5814592"/>
            <a:ext cx="2412269" cy="1004548"/>
          </a:xfrm>
          <a:prstGeom prst="flowChartConnector">
            <a:avLst/>
          </a:prstGeom>
          <a:solidFill>
            <a:srgbClr val="00334E"/>
          </a:solidFill>
          <a:ln>
            <a:solidFill>
              <a:srgbClr val="FF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Тиражирование практики</a:t>
            </a:r>
            <a:endParaRPr lang="ru-RU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5901682" y="2428131"/>
            <a:ext cx="2876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*СПО – среднее профессиональное образование </a:t>
            </a:r>
            <a:endParaRPr lang="ru-RU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827761" y="4924944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Сроки реализации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Овал 115"/>
          <p:cNvSpPr/>
          <p:nvPr/>
        </p:nvSpPr>
        <p:spPr>
          <a:xfrm>
            <a:off x="2151393" y="3077298"/>
            <a:ext cx="4905615" cy="1778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 descr="https://xn--5-2tbfv.xn--p1ai/templates/proba2/images/spc-logo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r="76516"/>
          <a:stretch/>
        </p:blipFill>
        <p:spPr bwMode="auto">
          <a:xfrm>
            <a:off x="6258331" y="6011834"/>
            <a:ext cx="769074" cy="7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gt.edusite.ru/images/p7_logotipsaxgt2novayaob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76" y="5435855"/>
            <a:ext cx="566681" cy="5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0806" y="96607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Механизм реализации.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459178" y="2161887"/>
            <a:ext cx="1270937" cy="547486"/>
          </a:xfrm>
          <a:prstGeom prst="flowChartProcess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Угольная отрасль</a:t>
            </a: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633246" y="2159088"/>
            <a:ext cx="1245390" cy="558455"/>
          </a:xfrm>
          <a:prstGeom prst="flowChartProcess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Рыбное хозяйство</a:t>
            </a: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4862406" y="2161887"/>
            <a:ext cx="1271049" cy="555656"/>
          </a:xfrm>
          <a:prstGeom prst="flowChartProcess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Сервис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6265746" y="2159089"/>
            <a:ext cx="1274486" cy="547743"/>
          </a:xfrm>
          <a:prstGeom prst="flowChartProcess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Строительство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93641" y="1681432"/>
            <a:ext cx="626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Приоритетные направления </a:t>
            </a:r>
            <a:r>
              <a:rPr lang="ru-RU" sz="1800" dirty="0" smtClean="0">
                <a:solidFill>
                  <a:srgbClr val="C00000"/>
                </a:solidFill>
              </a:rPr>
              <a:t>экономики </a:t>
            </a:r>
            <a:r>
              <a:rPr lang="ru-RU" sz="1800" dirty="0">
                <a:solidFill>
                  <a:srgbClr val="C00000"/>
                </a:solidFill>
              </a:rPr>
              <a:t>Сахалинской области</a:t>
            </a:r>
          </a:p>
        </p:txBody>
      </p:sp>
      <p:sp>
        <p:nvSpPr>
          <p:cNvPr id="41" name="Овал 40"/>
          <p:cNvSpPr/>
          <p:nvPr/>
        </p:nvSpPr>
        <p:spPr>
          <a:xfrm>
            <a:off x="3334055" y="3639327"/>
            <a:ext cx="2560151" cy="350062"/>
          </a:xfrm>
          <a:prstGeom prst="ellipse">
            <a:avLst/>
          </a:prstGeom>
          <a:gradFill flip="none" rotWithShape="1">
            <a:gsLst>
              <a:gs pos="0">
                <a:srgbClr val="596E79">
                  <a:tint val="66000"/>
                  <a:satMod val="160000"/>
                </a:srgbClr>
              </a:gs>
              <a:gs pos="50000">
                <a:srgbClr val="596E79">
                  <a:tint val="44500"/>
                  <a:satMod val="160000"/>
                </a:srgbClr>
              </a:gs>
              <a:gs pos="100000">
                <a:srgbClr val="596E7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ЦОПП (АРЧК)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4670812" y="3979387"/>
            <a:ext cx="140807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1050" dirty="0" smtClean="0">
                <a:solidFill>
                  <a:schemeClr val="tx2">
                    <a:lumMod val="75000"/>
                  </a:schemeClr>
                </a:solidFill>
              </a:rPr>
              <a:t>Call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-центр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- Корпоративные              стандарты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49" name="Овал 48"/>
          <p:cNvSpPr/>
          <p:nvPr/>
        </p:nvSpPr>
        <p:spPr>
          <a:xfrm>
            <a:off x="2390516" y="4488481"/>
            <a:ext cx="840840" cy="233022"/>
          </a:xfrm>
          <a:prstGeom prst="ellipse">
            <a:avLst/>
          </a:prstGeom>
          <a:gradFill flip="none" rotWithShape="1">
            <a:gsLst>
              <a:gs pos="0">
                <a:srgbClr val="596E79">
                  <a:tint val="66000"/>
                  <a:satMod val="160000"/>
                </a:srgbClr>
              </a:gs>
              <a:gs pos="50000">
                <a:srgbClr val="596E79">
                  <a:tint val="44500"/>
                  <a:satMod val="160000"/>
                </a:srgbClr>
              </a:gs>
              <a:gs pos="100000">
                <a:srgbClr val="596E7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ОЦК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62" name="Picture 14" descr="https://poisk-firm.ru/storage/employer/logo/2b/35/80/bfe81dc89d99d14209e164757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r="5104" b="11377"/>
          <a:stretch/>
        </p:blipFill>
        <p:spPr bwMode="auto">
          <a:xfrm>
            <a:off x="7383135" y="6234359"/>
            <a:ext cx="1371532" cy="34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tatic.tildacdn.com/tild3533-3537-4364-b763-363863623432/pho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27" y="5583712"/>
            <a:ext cx="558694" cy="5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TextBox 1043"/>
          <p:cNvSpPr txBox="1"/>
          <p:nvPr/>
        </p:nvSpPr>
        <p:spPr>
          <a:xfrm>
            <a:off x="6078882" y="4866703"/>
            <a:ext cx="128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Отраслевые СПО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3328246" y="4082162"/>
            <a:ext cx="5810" cy="424371"/>
          </a:xfrm>
          <a:prstGeom prst="line">
            <a:avLst/>
          </a:prstGeom>
          <a:ln w="12700">
            <a:solidFill>
              <a:srgbClr val="0033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3328246" y="4564267"/>
            <a:ext cx="237722" cy="171"/>
          </a:xfrm>
          <a:prstGeom prst="line">
            <a:avLst/>
          </a:prstGeom>
          <a:ln w="12700">
            <a:solidFill>
              <a:srgbClr val="0033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645060" y="4858522"/>
            <a:ext cx="149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Предприятия отрасли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6089990" y="5326777"/>
            <a:ext cx="937415" cy="3326"/>
          </a:xfrm>
          <a:prstGeom prst="line">
            <a:avLst/>
          </a:prstGeom>
          <a:ln w="12700">
            <a:solidFill>
              <a:srgbClr val="0033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7753755" y="5324427"/>
            <a:ext cx="1060118" cy="2439"/>
          </a:xfrm>
          <a:prstGeom prst="line">
            <a:avLst/>
          </a:prstGeom>
          <a:ln w="12700">
            <a:solidFill>
              <a:srgbClr val="0033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" descr="http://www.vseflagi.ru/upload/symbolics/vect/coa/sahalinskaya_co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5" y="2993823"/>
            <a:ext cx="556847" cy="70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017993" y="2915087"/>
            <a:ext cx="11045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tx2">
                    <a:lumMod val="75000"/>
                  </a:schemeClr>
                </a:solidFill>
              </a:rPr>
              <a:t>Правительство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8813873" y="5323182"/>
            <a:ext cx="0" cy="1338826"/>
          </a:xfrm>
          <a:prstGeom prst="line">
            <a:avLst/>
          </a:prstGeom>
          <a:ln w="12700">
            <a:solidFill>
              <a:srgbClr val="0033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 flipH="1">
            <a:off x="2931247" y="4230382"/>
            <a:ext cx="281125" cy="205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H="1" flipV="1">
            <a:off x="3015291" y="3628446"/>
            <a:ext cx="286525" cy="124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5907190" y="3546878"/>
            <a:ext cx="330937" cy="179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6000938" y="4186174"/>
            <a:ext cx="249560" cy="228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6245011" y="3308815"/>
            <a:ext cx="840840" cy="233022"/>
          </a:xfrm>
          <a:prstGeom prst="ellipse">
            <a:avLst/>
          </a:prstGeom>
          <a:gradFill flip="none" rotWithShape="1">
            <a:gsLst>
              <a:gs pos="0">
                <a:srgbClr val="596E79">
                  <a:tint val="66000"/>
                  <a:satMod val="160000"/>
                </a:srgbClr>
              </a:gs>
              <a:gs pos="50000">
                <a:srgbClr val="596E79">
                  <a:tint val="44500"/>
                  <a:satMod val="160000"/>
                </a:srgbClr>
              </a:gs>
              <a:gs pos="100000">
                <a:srgbClr val="596E7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ОЦК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2108335" y="3432741"/>
            <a:ext cx="840840" cy="233022"/>
          </a:xfrm>
          <a:prstGeom prst="ellipse">
            <a:avLst/>
          </a:prstGeom>
          <a:gradFill flip="none" rotWithShape="1">
            <a:gsLst>
              <a:gs pos="0">
                <a:srgbClr val="596E79">
                  <a:tint val="66000"/>
                  <a:satMod val="160000"/>
                </a:srgbClr>
              </a:gs>
              <a:gs pos="50000">
                <a:srgbClr val="596E79">
                  <a:tint val="44500"/>
                  <a:satMod val="160000"/>
                </a:srgbClr>
              </a:gs>
              <a:gs pos="100000">
                <a:srgbClr val="596E7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ОЦК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321071" y="3971930"/>
            <a:ext cx="14643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- Проектный офис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- Сборка программ</a:t>
            </a:r>
          </a:p>
          <a:p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- Администрирование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>
            <a:off x="5785289" y="4034833"/>
            <a:ext cx="8266" cy="445589"/>
          </a:xfrm>
          <a:prstGeom prst="line">
            <a:avLst/>
          </a:prstGeom>
          <a:ln w="12700">
            <a:solidFill>
              <a:srgbClr val="0033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5533759" y="4533056"/>
            <a:ext cx="259796" cy="0"/>
          </a:xfrm>
          <a:prstGeom prst="line">
            <a:avLst/>
          </a:prstGeom>
          <a:ln w="12700">
            <a:solidFill>
              <a:srgbClr val="0033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7057008" y="5331334"/>
            <a:ext cx="0" cy="1341821"/>
          </a:xfrm>
          <a:prstGeom prst="line">
            <a:avLst/>
          </a:prstGeom>
          <a:ln w="12700">
            <a:solidFill>
              <a:srgbClr val="0033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Овал 159"/>
          <p:cNvSpPr/>
          <p:nvPr/>
        </p:nvSpPr>
        <p:spPr>
          <a:xfrm>
            <a:off x="5929264" y="4500440"/>
            <a:ext cx="840840" cy="233022"/>
          </a:xfrm>
          <a:prstGeom prst="ellipse">
            <a:avLst/>
          </a:prstGeom>
          <a:gradFill flip="none" rotWithShape="1">
            <a:gsLst>
              <a:gs pos="0">
                <a:srgbClr val="596E79">
                  <a:tint val="66000"/>
                  <a:satMod val="160000"/>
                </a:srgbClr>
              </a:gs>
              <a:gs pos="50000">
                <a:srgbClr val="596E79">
                  <a:tint val="44500"/>
                  <a:satMod val="160000"/>
                </a:srgbClr>
              </a:gs>
              <a:gs pos="100000">
                <a:srgbClr val="596E7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ОЦК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3" name="Скругленная соединительная линия 132"/>
          <p:cNvCxnSpPr/>
          <p:nvPr/>
        </p:nvCxnSpPr>
        <p:spPr>
          <a:xfrm>
            <a:off x="2299801" y="3163444"/>
            <a:ext cx="2042540" cy="416677"/>
          </a:xfrm>
          <a:prstGeom prst="curvedConnector3">
            <a:avLst>
              <a:gd name="adj1" fmla="val 50000"/>
            </a:avLst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V="1">
            <a:off x="440945" y="2910894"/>
            <a:ext cx="8423907" cy="1498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1017993" y="3217577"/>
            <a:ext cx="11045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Министерство образования</a:t>
            </a:r>
            <a:endParaRPr lang="ru-RU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37" name="Прямая соединительная линия 236"/>
          <p:cNvCxnSpPr/>
          <p:nvPr/>
        </p:nvCxnSpPr>
        <p:spPr>
          <a:xfrm flipH="1">
            <a:off x="8864852" y="2181087"/>
            <a:ext cx="13784" cy="718871"/>
          </a:xfrm>
          <a:prstGeom prst="line">
            <a:avLst/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>
            <a:endCxn id="41" idx="2"/>
          </p:cNvCxnSpPr>
          <p:nvPr/>
        </p:nvCxnSpPr>
        <p:spPr>
          <a:xfrm flipV="1">
            <a:off x="379941" y="3814358"/>
            <a:ext cx="2954114" cy="10289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/>
          <p:nvPr/>
        </p:nvCxnSpPr>
        <p:spPr>
          <a:xfrm flipH="1">
            <a:off x="378193" y="3039357"/>
            <a:ext cx="13784" cy="718871"/>
          </a:xfrm>
          <a:prstGeom prst="line">
            <a:avLst/>
          </a:prstGeom>
          <a:ln w="158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9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93353" y="792138"/>
            <a:ext cx="812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ОЦК (по состоянию на 2020) 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3897"/>
              </p:ext>
            </p:extLst>
          </p:nvPr>
        </p:nvGraphicFramePr>
        <p:xfrm>
          <a:off x="925316" y="1296194"/>
          <a:ext cx="7690505" cy="4776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909">
                  <a:extLst>
                    <a:ext uri="{9D8B030D-6E8A-4147-A177-3AD203B41FA5}">
                      <a16:colId xmlns:a16="http://schemas.microsoft.com/office/drawing/2014/main" val="671711769"/>
                    </a:ext>
                  </a:extLst>
                </a:gridCol>
                <a:gridCol w="1301495">
                  <a:extLst>
                    <a:ext uri="{9D8B030D-6E8A-4147-A177-3AD203B41FA5}">
                      <a16:colId xmlns:a16="http://schemas.microsoft.com/office/drawing/2014/main" val="4060723110"/>
                    </a:ext>
                  </a:extLst>
                </a:gridCol>
                <a:gridCol w="1061698">
                  <a:extLst>
                    <a:ext uri="{9D8B030D-6E8A-4147-A177-3AD203B41FA5}">
                      <a16:colId xmlns:a16="http://schemas.microsoft.com/office/drawing/2014/main" val="3088079574"/>
                    </a:ext>
                  </a:extLst>
                </a:gridCol>
                <a:gridCol w="1061698">
                  <a:extLst>
                    <a:ext uri="{9D8B030D-6E8A-4147-A177-3AD203B41FA5}">
                      <a16:colId xmlns:a16="http://schemas.microsoft.com/office/drawing/2014/main" val="61754322"/>
                    </a:ext>
                  </a:extLst>
                </a:gridCol>
                <a:gridCol w="1102532">
                  <a:extLst>
                    <a:ext uri="{9D8B030D-6E8A-4147-A177-3AD203B41FA5}">
                      <a16:colId xmlns:a16="http://schemas.microsoft.com/office/drawing/2014/main" val="1211135973"/>
                    </a:ext>
                  </a:extLst>
                </a:gridCol>
                <a:gridCol w="1088921">
                  <a:extLst>
                    <a:ext uri="{9D8B030D-6E8A-4147-A177-3AD203B41FA5}">
                      <a16:colId xmlns:a16="http://schemas.microsoft.com/office/drawing/2014/main" val="46581706"/>
                    </a:ext>
                  </a:extLst>
                </a:gridCol>
                <a:gridCol w="1007252">
                  <a:extLst>
                    <a:ext uri="{9D8B030D-6E8A-4147-A177-3AD203B41FA5}">
                      <a16:colId xmlns:a16="http://schemas.microsoft.com/office/drawing/2014/main" val="119170959"/>
                    </a:ext>
                  </a:extLst>
                </a:gridCol>
              </a:tblGrid>
              <a:tr h="828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334E"/>
                          </a:solidFill>
                          <a:effectLst/>
                          <a:latin typeface="Calibri" panose="020F0502020204030204" pitchFamily="34" charset="0"/>
                        </a:rPr>
                        <a:t>Отрасль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334E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СПО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rgbClr val="00334E"/>
                          </a:solidFill>
                          <a:effectLst/>
                        </a:rPr>
                        <a:t>Серт</a:t>
                      </a:r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. эксперты  </a:t>
                      </a:r>
                      <a:r>
                        <a:rPr lang="en-US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WS</a:t>
                      </a:r>
                      <a:endParaRPr lang="en-US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Мастерские </a:t>
                      </a:r>
                      <a:r>
                        <a:rPr lang="en-US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WS</a:t>
                      </a:r>
                      <a:endParaRPr lang="en-US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Участие в нац. проектах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Призеры </a:t>
                      </a:r>
                      <a:r>
                        <a:rPr lang="en-US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WS</a:t>
                      </a:r>
                      <a:endParaRPr lang="en-US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ЦОПП/СЦК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197352"/>
                  </a:ext>
                </a:extLst>
              </a:tr>
              <a:tr h="45558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Уголь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СПЦ№5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976570"/>
                  </a:ext>
                </a:extLst>
              </a:tr>
              <a:tr h="455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>
                          <a:solidFill>
                            <a:srgbClr val="00334E"/>
                          </a:solidFill>
                          <a:effectLst/>
                        </a:rPr>
                        <a:t>СахГТ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✓✓</a:t>
                      </a: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512702"/>
                  </a:ext>
                </a:extLst>
              </a:tr>
              <a:tr h="4141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Энергетика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>
                          <a:solidFill>
                            <a:srgbClr val="00334E"/>
                          </a:solidFill>
                          <a:effectLst/>
                        </a:rPr>
                        <a:t>СахГУ</a:t>
                      </a:r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 ПК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1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1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1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1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1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B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698361"/>
                  </a:ext>
                </a:extLst>
              </a:tr>
              <a:tr h="44177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Строительство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СИТ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223236"/>
                  </a:ext>
                </a:extLst>
              </a:tr>
              <a:tr h="414164">
                <a:tc v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СТС и ЖКХ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✓✓✓</a:t>
                      </a: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✓✓✓</a:t>
                      </a:r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21176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r>
                        <a:rPr lang="ru-RU" sz="1100" b="1" u="none" strike="noStrike" kern="1200" dirty="0" smtClean="0">
                          <a:solidFill>
                            <a:srgbClr val="0033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Рыбное хозяйство</a:t>
                      </a:r>
                      <a:endParaRPr lang="ru-RU" sz="1100" b="1" u="none" strike="noStrike" kern="1200" dirty="0">
                        <a:solidFill>
                          <a:srgbClr val="003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СПЦ №3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00404"/>
                  </a:ext>
                </a:extLst>
              </a:tr>
              <a:tr h="45558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Сервис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F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СТС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✓✓✓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✓✓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✓✓✓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54490"/>
                  </a:ext>
                </a:extLst>
              </a:tr>
              <a:tr h="455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>
                          <a:solidFill>
                            <a:srgbClr val="00334E"/>
                          </a:solidFill>
                          <a:effectLst/>
                        </a:rPr>
                        <a:t>СТОТиС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✓✓</a:t>
                      </a: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✓✓</a:t>
                      </a: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785457"/>
                  </a:ext>
                </a:extLst>
              </a:tr>
              <a:tr h="414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00334E"/>
                          </a:solidFill>
                          <a:effectLst/>
                        </a:rPr>
                        <a:t>СПЦ№1</a:t>
                      </a:r>
                      <a:endParaRPr lang="ru-RU" sz="1100" b="1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✓✓✓</a:t>
                      </a:r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591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solidFill>
                            <a:srgbClr val="00334E"/>
                          </a:solidFill>
                          <a:effectLst/>
                        </a:rPr>
                        <a:t>✓</a:t>
                      </a:r>
                      <a:endParaRPr lang="ru-RU" sz="1100" b="0" i="0" u="none" strike="noStrike" dirty="0" smtClean="0">
                        <a:solidFill>
                          <a:srgbClr val="00334E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00334E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334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51185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25316" y="6108053"/>
            <a:ext cx="70997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334E"/>
                </a:solidFill>
              </a:rPr>
              <a:t>✓- низкий уровень;</a:t>
            </a:r>
          </a:p>
          <a:p>
            <a:r>
              <a:rPr lang="ru-RU" sz="1400" dirty="0" smtClean="0">
                <a:solidFill>
                  <a:srgbClr val="00334E"/>
                </a:solidFill>
              </a:rPr>
              <a:t>✓✓ - средний уровень;</a:t>
            </a:r>
          </a:p>
          <a:p>
            <a:r>
              <a:rPr lang="ru-RU" sz="1400" dirty="0" smtClean="0">
                <a:solidFill>
                  <a:srgbClr val="00334E"/>
                </a:solidFill>
              </a:rPr>
              <a:t>✓✓✓ - высокий уровень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595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0086" y="66454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Ресурсы: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6890586" y="5904704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4507803" y="5904706"/>
            <a:ext cx="57850" cy="720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H="1" flipV="1">
            <a:off x="1993586" y="5904704"/>
            <a:ext cx="45719" cy="7200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60086" y="4385279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Результаты: выгоды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160431" y="1602909"/>
            <a:ext cx="1269387" cy="548594"/>
          </a:xfrm>
          <a:prstGeom prst="flowChartProcess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Энергетика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473487" y="1615747"/>
            <a:ext cx="1270937" cy="547486"/>
          </a:xfrm>
          <a:prstGeom prst="flowChartProcess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Угольная отрасль</a:t>
            </a: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797300" y="1611662"/>
            <a:ext cx="1271049" cy="555656"/>
          </a:xfrm>
          <a:prstGeom prst="flowChartProcess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Сервис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142824" y="1609110"/>
            <a:ext cx="1320422" cy="558694"/>
          </a:xfrm>
          <a:prstGeom prst="flowChartProcess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Строительство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619109" y="1618966"/>
            <a:ext cx="1242537" cy="558694"/>
          </a:xfrm>
          <a:prstGeom prst="flowChartProcess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Рыбное хозяйство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6" y="2676997"/>
            <a:ext cx="1500144" cy="637669"/>
          </a:xfrm>
          <a:prstGeom prst="rect">
            <a:avLst/>
          </a:prstGeom>
        </p:spPr>
      </p:pic>
      <p:pic>
        <p:nvPicPr>
          <p:cNvPr id="23" name="Picture 20" descr="https://sgt.edusite.ru/images/p7_logotipsaxgt2novayaob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0" y="2693250"/>
            <a:ext cx="694709" cy="7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yt3.ggpht.com/a/AATXAJyoUqU9_fLzzU3IE5Cqn6O1i47IhqPAvqxkSdIe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26" y="2683551"/>
            <a:ext cx="679286" cy="6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136611" y="3669391"/>
            <a:ext cx="6740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Ведущие СПО отрасли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152540" y="3591262"/>
            <a:ext cx="6740234" cy="21901"/>
          </a:xfrm>
          <a:prstGeom prst="line">
            <a:avLst/>
          </a:prstGeom>
          <a:ln w="15875">
            <a:solidFill>
              <a:srgbClr val="0033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s://ds04.infourok.ru/uploads/ex/12b0/0011ecff-6f5f5465/hello_html_11565e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889815" y="2676997"/>
            <a:ext cx="925879" cy="7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akhgu.ru/wp-content/uploads/post/record_101259/2019_12/5Yb62oO80k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40" y="2694410"/>
            <a:ext cx="660513" cy="6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нутый угол 30"/>
          <p:cNvSpPr/>
          <p:nvPr/>
        </p:nvSpPr>
        <p:spPr>
          <a:xfrm>
            <a:off x="936070" y="5079448"/>
            <a:ext cx="1902273" cy="1545338"/>
          </a:xfrm>
          <a:prstGeom prst="foldedCorner">
            <a:avLst/>
          </a:prstGeom>
          <a:solidFill>
            <a:srgbClr val="F0ECE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Отток лучших выпускников ⇩</a:t>
            </a: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Инвест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привлекательность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⇧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3439151" y="5079448"/>
            <a:ext cx="1305848" cy="930246"/>
          </a:xfrm>
          <a:prstGeom prst="foldedCorner">
            <a:avLst/>
          </a:prstGeom>
          <a:solidFill>
            <a:srgbClr val="DFD3C3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Срок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обучения</a:t>
            </a:r>
            <a:r>
              <a:rPr lang="ru-RU" sz="1400" b="1" dirty="0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⇩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2" descr="http://www.vseflagi.ru/upload/symbolics/vect/coa/sahalinskaya_co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4" y="5079448"/>
            <a:ext cx="409055" cy="5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biblio.dissernet.org/files/medium/55872_13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96" y="5057574"/>
            <a:ext cx="427461" cy="5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www.pngkey.com/png/full/538-5380003_all-photo-png-clipart-money-limit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94" y="5087270"/>
            <a:ext cx="552276" cy="4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Загнутый угол 35"/>
          <p:cNvSpPr/>
          <p:nvPr/>
        </p:nvSpPr>
        <p:spPr>
          <a:xfrm>
            <a:off x="5466339" y="5087270"/>
            <a:ext cx="1270830" cy="934507"/>
          </a:xfrm>
          <a:prstGeom prst="foldedCorner">
            <a:avLst/>
          </a:prstGeom>
          <a:solidFill>
            <a:srgbClr val="C7B198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Занятость местного населения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⇧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" name="Picture 6" descr="https://cdn6.aptoide.com/imgs/4/3/5/435bf551d70578d912b8cdf80affaaf9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24" y="5079448"/>
            <a:ext cx="519150" cy="5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нутый угол 37"/>
          <p:cNvSpPr/>
          <p:nvPr/>
        </p:nvSpPr>
        <p:spPr>
          <a:xfrm>
            <a:off x="7514870" y="5079448"/>
            <a:ext cx="1231466" cy="1041282"/>
          </a:xfrm>
          <a:prstGeom prst="foldedCorner">
            <a:avLst/>
          </a:prstGeom>
          <a:solidFill>
            <a:srgbClr val="596E7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Расходы на импорт кадров</a:t>
            </a:r>
            <a:r>
              <a:rPr lang="ru-RU" sz="1400" b="1" dirty="0" smtClean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⇩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9" name="Picture 8" descr="http://spc3.edusite.ru/images/p1_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60" y="2683551"/>
            <a:ext cx="575033" cy="7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076" y="1685866"/>
            <a:ext cx="953381" cy="8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13835233"/>
              </p:ext>
            </p:extLst>
          </p:nvPr>
        </p:nvGraphicFramePr>
        <p:xfrm>
          <a:off x="4666851" y="1799812"/>
          <a:ext cx="4474055" cy="456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13818" y="1459400"/>
            <a:ext cx="4180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программ КППП* в организациях СПО**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6592" y="6432322"/>
            <a:ext cx="399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*КППП – Краткосрочные программы профессиональной подготовки</a:t>
            </a:r>
          </a:p>
          <a:p>
            <a:r>
              <a:rPr lang="ru-RU" sz="1000" dirty="0" smtClean="0"/>
              <a:t>**СПО – Среднее профессиональное образование </a:t>
            </a:r>
            <a:endParaRPr lang="ru-RU" sz="1000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26056393"/>
              </p:ext>
            </p:extLst>
          </p:nvPr>
        </p:nvGraphicFramePr>
        <p:xfrm>
          <a:off x="595300" y="1799812"/>
          <a:ext cx="3668464" cy="456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9471" y="1274734"/>
            <a:ext cx="418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кадрах предприятий Сахалинской области в разрезе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компетенций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8145" y="6471342"/>
            <a:ext cx="467995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На диаграмме указано количество предприятий, назвавших </a:t>
            </a:r>
            <a:r>
              <a:rPr lang="ru-RU" sz="1000" dirty="0" smtClean="0"/>
              <a:t>компетенцию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3149" y="52313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Аналитика (по состоянию на 2020):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84400" y="1216313"/>
            <a:ext cx="1672434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334E"/>
                </a:solidFill>
              </a:rPr>
              <a:t>Проблема/</a:t>
            </a:r>
          </a:p>
          <a:p>
            <a:pPr algn="ctr"/>
            <a:r>
              <a:rPr lang="ru-RU" sz="1800" dirty="0">
                <a:solidFill>
                  <a:srgbClr val="00334E"/>
                </a:solidFill>
              </a:rPr>
              <a:t>Вызов:</a:t>
            </a:r>
          </a:p>
        </p:txBody>
      </p:sp>
      <p:sp>
        <p:nvSpPr>
          <p:cNvPr id="1026" name="AutoShape 2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mail.ginfo-edu.org/?_task=mail&amp;_action=get&amp;_mbox=INBOX&amp;_uid=1365&amp;_part=1&amp;_extwin=1&amp;_mimewarning=1&amp;_embed=1"/>
          <p:cNvSpPr>
            <a:spLocks noChangeAspect="1" noChangeArrowheads="1"/>
          </p:cNvSpPr>
          <p:nvPr/>
        </p:nvSpPr>
        <p:spPr bwMode="auto">
          <a:xfrm>
            <a:off x="159275" y="-151685"/>
            <a:ext cx="312050" cy="320041"/>
          </a:xfrm>
          <a:prstGeom prst="rect">
            <a:avLst/>
          </a:prstGeom>
          <a:noFill/>
        </p:spPr>
        <p:txBody>
          <a:bodyPr vert="horz" wrap="square" lIns="95591" tIns="47796" rIns="95591" bIns="4779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2292" y="50410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Актуальность (по состоянию на 2020):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8662078"/>
              </p:ext>
            </p:extLst>
          </p:nvPr>
        </p:nvGraphicFramePr>
        <p:xfrm>
          <a:off x="1101232" y="1737106"/>
          <a:ext cx="6768752" cy="460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16848" y="1413734"/>
            <a:ext cx="172819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34E"/>
                </a:solidFill>
              </a:rPr>
              <a:t>Что выявили:</a:t>
            </a:r>
            <a:endParaRPr lang="ru-RU" sz="1200" b="1" dirty="0">
              <a:solidFill>
                <a:srgbClr val="00334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632" y="1413734"/>
            <a:ext cx="162595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34E"/>
                </a:solidFill>
              </a:rPr>
              <a:t>Как выявили:</a:t>
            </a:r>
            <a:endParaRPr lang="ru-RU" sz="1200" b="1" dirty="0">
              <a:solidFill>
                <a:srgbClr val="00334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1232" y="6421475"/>
            <a:ext cx="6912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*КППП – Краткосрочные программы профессиональной </a:t>
            </a:r>
            <a:r>
              <a:rPr lang="ru-RU" sz="1000" dirty="0" smtClean="0"/>
              <a:t>подготовки</a:t>
            </a:r>
            <a:r>
              <a:rPr lang="ru-RU" sz="1000" dirty="0" smtClean="0"/>
              <a:t>: ПО </a:t>
            </a:r>
            <a:r>
              <a:rPr lang="ru-RU" sz="1000" dirty="0" smtClean="0"/>
              <a:t>– профессиональное обучение, ДПО – дополнительное профессиональное обучение, ПК – повышение квалификации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721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9353</TotalTime>
  <Words>990</Words>
  <Application>Microsoft Office PowerPoint</Application>
  <PresentationFormat>Произвольный</PresentationFormat>
  <Paragraphs>309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Yu Gothic UI Semilight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ginfo4708</dc:creator>
  <cp:lastModifiedBy>Пользователь Windows</cp:lastModifiedBy>
  <cp:revision>407</cp:revision>
  <cp:lastPrinted>2020-10-24T04:56:30Z</cp:lastPrinted>
  <dcterms:created xsi:type="dcterms:W3CDTF">2016-09-22T10:22:30Z</dcterms:created>
  <dcterms:modified xsi:type="dcterms:W3CDTF">2023-05-15T02:01:20Z</dcterms:modified>
  <cp:contentStatus/>
</cp:coreProperties>
</file>