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63"/>
  </p:notesMasterIdLst>
  <p:sldIdLst>
    <p:sldId id="495" r:id="rId3"/>
    <p:sldId id="742" r:id="rId4"/>
    <p:sldId id="663" r:id="rId5"/>
    <p:sldId id="571" r:id="rId6"/>
    <p:sldId id="589" r:id="rId7"/>
    <p:sldId id="655" r:id="rId8"/>
    <p:sldId id="318" r:id="rId9"/>
    <p:sldId id="733" r:id="rId10"/>
    <p:sldId id="520" r:id="rId11"/>
    <p:sldId id="549" r:id="rId12"/>
    <p:sldId id="735" r:id="rId13"/>
    <p:sldId id="550" r:id="rId14"/>
    <p:sldId id="746" r:id="rId15"/>
    <p:sldId id="745" r:id="rId16"/>
    <p:sldId id="748" r:id="rId17"/>
    <p:sldId id="749" r:id="rId18"/>
    <p:sldId id="526" r:id="rId19"/>
    <p:sldId id="496" r:id="rId20"/>
    <p:sldId id="527" r:id="rId21"/>
    <p:sldId id="540" r:id="rId22"/>
    <p:sldId id="499" r:id="rId23"/>
    <p:sldId id="737" r:id="rId24"/>
    <p:sldId id="658" r:id="rId25"/>
    <p:sldId id="672" r:id="rId26"/>
    <p:sldId id="673" r:id="rId27"/>
    <p:sldId id="674" r:id="rId28"/>
    <p:sldId id="539" r:id="rId29"/>
    <p:sldId id="659" r:id="rId30"/>
    <p:sldId id="542" r:id="rId31"/>
    <p:sldId id="268" r:id="rId32"/>
    <p:sldId id="269" r:id="rId33"/>
    <p:sldId id="664" r:id="rId34"/>
    <p:sldId id="498" r:id="rId35"/>
    <p:sldId id="547" r:id="rId36"/>
    <p:sldId id="744" r:id="rId37"/>
    <p:sldId id="720" r:id="rId38"/>
    <p:sldId id="554" r:id="rId39"/>
    <p:sldId id="736" r:id="rId40"/>
    <p:sldId id="266" r:id="rId41"/>
    <p:sldId id="267" r:id="rId42"/>
    <p:sldId id="680" r:id="rId43"/>
    <p:sldId id="675" r:id="rId44"/>
    <p:sldId id="677" r:id="rId45"/>
    <p:sldId id="678" r:id="rId46"/>
    <p:sldId id="739" r:id="rId47"/>
    <p:sldId id="511" r:id="rId48"/>
    <p:sldId id="562" r:id="rId49"/>
    <p:sldId id="564" r:id="rId50"/>
    <p:sldId id="651" r:id="rId51"/>
    <p:sldId id="741" r:id="rId52"/>
    <p:sldId id="432" r:id="rId53"/>
    <p:sldId id="469" r:id="rId54"/>
    <p:sldId id="470" r:id="rId55"/>
    <p:sldId id="471" r:id="rId56"/>
    <p:sldId id="565" r:id="rId57"/>
    <p:sldId id="683" r:id="rId58"/>
    <p:sldId id="567" r:id="rId59"/>
    <p:sldId id="623" r:id="rId60"/>
    <p:sldId id="667" r:id="rId61"/>
    <p:sldId id="731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08F215-0644-428F-B9EA-ADF37E89D93E}">
          <p14:sldIdLst>
            <p14:sldId id="495"/>
            <p14:sldId id="742"/>
            <p14:sldId id="663"/>
            <p14:sldId id="571"/>
            <p14:sldId id="589"/>
            <p14:sldId id="655"/>
            <p14:sldId id="318"/>
            <p14:sldId id="733"/>
            <p14:sldId id="520"/>
            <p14:sldId id="549"/>
            <p14:sldId id="735"/>
            <p14:sldId id="550"/>
            <p14:sldId id="746"/>
            <p14:sldId id="745"/>
            <p14:sldId id="748"/>
            <p14:sldId id="749"/>
            <p14:sldId id="526"/>
            <p14:sldId id="496"/>
            <p14:sldId id="527"/>
            <p14:sldId id="540"/>
            <p14:sldId id="499"/>
            <p14:sldId id="737"/>
            <p14:sldId id="658"/>
            <p14:sldId id="672"/>
            <p14:sldId id="673"/>
            <p14:sldId id="674"/>
            <p14:sldId id="539"/>
            <p14:sldId id="659"/>
            <p14:sldId id="542"/>
            <p14:sldId id="268"/>
            <p14:sldId id="269"/>
            <p14:sldId id="664"/>
            <p14:sldId id="498"/>
            <p14:sldId id="547"/>
            <p14:sldId id="744"/>
            <p14:sldId id="720"/>
            <p14:sldId id="554"/>
            <p14:sldId id="736"/>
            <p14:sldId id="266"/>
            <p14:sldId id="267"/>
            <p14:sldId id="680"/>
            <p14:sldId id="675"/>
            <p14:sldId id="677"/>
            <p14:sldId id="678"/>
            <p14:sldId id="739"/>
            <p14:sldId id="511"/>
            <p14:sldId id="562"/>
            <p14:sldId id="564"/>
            <p14:sldId id="651"/>
            <p14:sldId id="741"/>
            <p14:sldId id="432"/>
            <p14:sldId id="469"/>
            <p14:sldId id="470"/>
            <p14:sldId id="471"/>
            <p14:sldId id="565"/>
            <p14:sldId id="683"/>
            <p14:sldId id="567"/>
            <p14:sldId id="623"/>
            <p14:sldId id="667"/>
            <p14:sldId id="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0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1091" autoAdjust="0"/>
  </p:normalViewPr>
  <p:slideViewPr>
    <p:cSldViewPr>
      <p:cViewPr varScale="1">
        <p:scale>
          <a:sx n="79" d="100"/>
          <a:sy n="79" d="100"/>
        </p:scale>
        <p:origin x="485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Кол-во оформленных событий в МИС, абс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1453372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7-4217-B28E-E404D6002F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2132295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87-4217-B28E-E404D6002F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2168028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87-4217-B28E-E404D6002F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2426362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87-4217-B28E-E404D6002F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2355709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87-4217-B28E-E404D6002FE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3751368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87-4217-B28E-E404D6002FE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5027362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87-4217-B28E-E404D6002FE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5772254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2-48C1-9E28-7CBFEB5F037A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данных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5693257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2-48C1-9E28-7CBFEB5F03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855851344"/>
        <c:axId val="1855871728"/>
      </c:barChart>
      <c:catAx>
        <c:axId val="1855851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5871728"/>
        <c:crosses val="autoZero"/>
        <c:auto val="1"/>
        <c:lblAlgn val="ctr"/>
        <c:lblOffset val="100"/>
        <c:noMultiLvlLbl val="0"/>
      </c:catAx>
      <c:valAx>
        <c:axId val="1855871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5585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1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EA-4937-99E9-E1764173395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2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9977-4A79-9033-6587504F160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3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EA-4937-99E9-E1764173395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4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EA-4937-99E9-E1764173395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5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1EA-4937-99E9-E1764173395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6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1EA-4937-99E9-E1764173395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1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1EA-4937-99E9-E1764173395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2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1EA-4937-99E9-E1764173395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3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C72-4579-8FE5-E8AA4C7F11A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4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BBC-49BC-B966-D0D98B307F8A}"/>
              </c:ext>
            </c:extLst>
          </c:dPt>
          <c:dLbls>
            <c:dLbl>
              <c:idx val="0"/>
              <c:layout>
                <c:manualLayout>
                  <c:x val="2.4225959844423703E-2"/>
                  <c:y val="-9.07813970962290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EA-4937-99E9-E17641733958}"/>
                </c:ext>
              </c:extLst>
            </c:dLbl>
            <c:dLbl>
              <c:idx val="4"/>
              <c:layout>
                <c:manualLayout>
                  <c:x val="2.0692708333333334E-2"/>
                  <c:y val="7.39528282123947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EA-4937-99E9-E17641733958}"/>
                </c:ext>
              </c:extLst>
            </c:dLbl>
            <c:dLbl>
              <c:idx val="5"/>
              <c:layout>
                <c:manualLayout>
                  <c:x val="-5.6627214566929131E-2"/>
                  <c:y val="3.58472433254601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EA-4937-99E9-E17641733958}"/>
                </c:ext>
              </c:extLst>
            </c:dLbl>
            <c:dLbl>
              <c:idx val="6"/>
              <c:layout>
                <c:manualLayout>
                  <c:x val="-6.4115567585301833E-2"/>
                  <c:y val="-2.53950605165650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EA-4937-99E9-E17641733958}"/>
                </c:ext>
              </c:extLst>
            </c:dLbl>
            <c:dLbl>
              <c:idx val="7"/>
              <c:layout>
                <c:manualLayout>
                  <c:x val="-4.6512713254593177E-2"/>
                  <c:y val="-0.109633255234037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1EA-4937-99E9-E17641733958}"/>
                </c:ext>
              </c:extLst>
            </c:dLbl>
            <c:dLbl>
              <c:idx val="8"/>
              <c:layout>
                <c:manualLayout>
                  <c:x val="-6.422178901982091E-2"/>
                  <c:y val="7.55270613206719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72-4579-8FE5-E8AA4C7F1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Осмотр/прием врача</c:v>
                </c:pt>
                <c:pt idx="1">
                  <c:v>Госпитализация</c:v>
                </c:pt>
                <c:pt idx="2">
                  <c:v>Консультация специалиста</c:v>
                </c:pt>
                <c:pt idx="3">
                  <c:v>Анкета оценки рисков</c:v>
                </c:pt>
                <c:pt idx="4">
                  <c:v>Направления в МО</c:v>
                </c:pt>
                <c:pt idx="5">
                  <c:v>Исход беременности</c:v>
                </c:pt>
                <c:pt idx="6">
                  <c:v>Новорожденный</c:v>
                </c:pt>
                <c:pt idx="7">
                  <c:v>Телемедицина</c:v>
                </c:pt>
                <c:pt idx="8">
                  <c:v>Лабораторные иссл.</c:v>
                </c:pt>
                <c:pt idx="9">
                  <c:v>Инструментальные иссл.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966540</c:v>
                </c:pt>
                <c:pt idx="1">
                  <c:v>91790</c:v>
                </c:pt>
                <c:pt idx="2">
                  <c:v>125859</c:v>
                </c:pt>
                <c:pt idx="3">
                  <c:v>429343</c:v>
                </c:pt>
                <c:pt idx="4">
                  <c:v>241041</c:v>
                </c:pt>
                <c:pt idx="5">
                  <c:v>57863</c:v>
                </c:pt>
                <c:pt idx="6">
                  <c:v>40449</c:v>
                </c:pt>
                <c:pt idx="7">
                  <c:v>36125</c:v>
                </c:pt>
                <c:pt idx="8">
                  <c:v>1904375</c:v>
                </c:pt>
                <c:pt idx="9">
                  <c:v>237976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7-4217-B28E-E404D6002F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7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08115970157189E-2"/>
          <c:y val="2.5451247674887992E-2"/>
          <c:w val="0.42745626743006593"/>
          <c:h val="0.944466424853801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2"/>
          <c:dPt>
            <c:idx val="0"/>
            <c:bubble3D val="0"/>
            <c:explosion val="4"/>
            <c:spPr>
              <a:gradFill rotWithShape="1">
                <a:gsLst>
                  <a:gs pos="0">
                    <a:schemeClr val="accent1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1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EA-4937-99E9-E1764173395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2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9977-4A79-9033-6587504F1601}"/>
              </c:ext>
            </c:extLst>
          </c:dPt>
          <c:dPt>
            <c:idx val="2"/>
            <c:bubble3D val="0"/>
            <c:explosion val="3"/>
            <c:spPr>
              <a:gradFill rotWithShape="1">
                <a:gsLst>
                  <a:gs pos="0">
                    <a:schemeClr val="accent3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3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EA-4937-99E9-E17641733958}"/>
              </c:ext>
            </c:extLst>
          </c:dPt>
          <c:dPt>
            <c:idx val="3"/>
            <c:bubble3D val="0"/>
            <c:explosion val="3"/>
            <c:spPr>
              <a:gradFill rotWithShape="1">
                <a:gsLst>
                  <a:gs pos="0">
                    <a:schemeClr val="accent4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4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EA-4937-99E9-E1764173395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5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1EA-4937-99E9-E1764173395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6"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1EA-4937-99E9-E1764173395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1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1EA-4937-99E9-E1764173395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2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1EA-4937-99E9-E1764173395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3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C72-4579-8FE5-E8AA4C7F11A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satMod val="120000"/>
                      <a:lumMod val="120000"/>
                    </a:schemeClr>
                  </a:gs>
                  <a:gs pos="100000">
                    <a:schemeClr val="accent4">
                      <a:lumMod val="60000"/>
                      <a:shade val="89000"/>
                      <a:lumMod val="9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flat" dir="tl">
                  <a:rot lat="0" lon="0" rev="6360000"/>
                </a:lightRig>
              </a:scene3d>
              <a:sp3d contourW="19050" prstMaterial="flat">
                <a:bevelT w="63500" h="63500"/>
                <a:contourClr>
                  <a:scrgbClr r="0" g="0" b="0">
                    <a:shade val="25000"/>
                    <a:satMod val="180000"/>
                  </a:sc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80D-48C9-A448-214BD8C6A19F}"/>
              </c:ext>
            </c:extLst>
          </c:dPt>
          <c:dLbls>
            <c:dLbl>
              <c:idx val="0"/>
              <c:layout>
                <c:manualLayout>
                  <c:x val="-1.9737708554277834E-3"/>
                  <c:y val="0.15235030946187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EA-4937-99E9-E17641733958}"/>
                </c:ext>
              </c:extLst>
            </c:dLbl>
            <c:dLbl>
              <c:idx val="4"/>
              <c:layout>
                <c:manualLayout>
                  <c:x val="-1.8780034836201526E-2"/>
                  <c:y val="-3.35941080996127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EA-4937-99E9-E17641733958}"/>
                </c:ext>
              </c:extLst>
            </c:dLbl>
            <c:dLbl>
              <c:idx val="5"/>
              <c:layout>
                <c:manualLayout>
                  <c:x val="1.6669571333839669E-2"/>
                  <c:y val="-3.46725662490550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EA-4937-99E9-E17641733958}"/>
                </c:ext>
              </c:extLst>
            </c:dLbl>
            <c:dLbl>
              <c:idx val="6"/>
              <c:layout>
                <c:manualLayout>
                  <c:x val="6.4006692947303059E-2"/>
                  <c:y val="1.32372305267652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EA-4937-99E9-E17641733958}"/>
                </c:ext>
              </c:extLst>
            </c:dLbl>
            <c:dLbl>
              <c:idx val="7"/>
              <c:layout>
                <c:manualLayout>
                  <c:x val="8.8502526895402611E-2"/>
                  <c:y val="0.130067704928015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1EA-4937-99E9-E17641733958}"/>
                </c:ext>
              </c:extLst>
            </c:dLbl>
            <c:dLbl>
              <c:idx val="8"/>
              <c:layout>
                <c:manualLayout>
                  <c:x val="-6.422178901982091E-2"/>
                  <c:y val="7.55270613206719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72-4579-8FE5-E8AA4C7F1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8"/>
                <c:pt idx="0">
                  <c:v>СЭМД 1 Направление на оказание медицинских услуг</c:v>
                </c:pt>
                <c:pt idx="1">
                  <c:v>СЭМД 2 Протокол инструментального исследования</c:v>
                </c:pt>
                <c:pt idx="2">
                  <c:v>СЭМД 3 Протокол лабораторного исследования</c:v>
                </c:pt>
                <c:pt idx="3">
                  <c:v>СЭМД 5 Прием (осмотр) врача-специалиста</c:v>
                </c:pt>
                <c:pt idx="4">
                  <c:v>СЭМД 8 Выписной эпикриз из стационара</c:v>
                </c:pt>
                <c:pt idx="5">
                  <c:v>СЭМД 17 Выписной эпикриз родильного дома</c:v>
                </c:pt>
                <c:pt idx="6">
                  <c:v>СЭМД 31 Протокол программного расчета пренатальных рисков</c:v>
                </c:pt>
                <c:pt idx="7">
                  <c:v>СЭМД 48 Направление на неонатальный скрининг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182934</c:v>
                </c:pt>
                <c:pt idx="1">
                  <c:v>81479</c:v>
                </c:pt>
                <c:pt idx="2">
                  <c:v>351972</c:v>
                </c:pt>
                <c:pt idx="3">
                  <c:v>361649</c:v>
                </c:pt>
                <c:pt idx="4">
                  <c:v>41154</c:v>
                </c:pt>
                <c:pt idx="5">
                  <c:v>32661</c:v>
                </c:pt>
                <c:pt idx="6">
                  <c:v>429</c:v>
                </c:pt>
                <c:pt idx="7">
                  <c:v>1641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7-4217-B28E-E404D6002F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7"/>
      </c:pieChart>
      <c:spPr>
        <a:noFill/>
        <a:ln>
          <a:noFill/>
        </a:ln>
        <a:effectLst/>
      </c:spPr>
    </c:plotArea>
    <c:legend>
      <c:legendPos val="r"/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2893900099913957"/>
          <c:y val="9.5047443042276636E-2"/>
          <c:w val="0.37001300828787365"/>
          <c:h val="0.84232267249040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50424291260962E-2"/>
          <c:y val="5.1999187524478588E-2"/>
          <c:w val="0.91113181819979805"/>
          <c:h val="0.66819952709500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1999</c:v>
                </c:pt>
                <c:pt idx="1">
                  <c:v>2011</c:v>
                </c:pt>
                <c:pt idx="2">
                  <c:v>2013</c:v>
                </c:pt>
                <c:pt idx="3">
                  <c:v>2015</c:v>
                </c:pt>
                <c:pt idx="4">
                  <c:v>2018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</c:v>
                </c:pt>
                <c:pt idx="1">
                  <c:v>11</c:v>
                </c:pt>
                <c:pt idx="2">
                  <c:v>9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3E-4958-80FF-FF9C069A49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overlap val="-27"/>
        <c:axId val="40288640"/>
        <c:axId val="4029017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на 100 000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1950054043413699E-3"/>
                  <c:y val="-5.2524864009198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43E-4958-80FF-FF9C069A49C9}"/>
                </c:ext>
              </c:extLst>
            </c:dLbl>
            <c:dLbl>
              <c:idx val="2"/>
              <c:layout>
                <c:manualLayout>
                  <c:x val="-5.9750270217068932E-3"/>
                  <c:y val="-7.4410224013030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43E-4958-80FF-FF9C069A49C9}"/>
                </c:ext>
              </c:extLst>
            </c:dLbl>
            <c:dLbl>
              <c:idx val="3"/>
              <c:layout>
                <c:manualLayout>
                  <c:x val="-4.7800216173654797E-3"/>
                  <c:y val="-7.4410224013030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43E-4958-80FF-FF9C069A49C9}"/>
                </c:ext>
              </c:extLst>
            </c:dLbl>
            <c:dLbl>
              <c:idx val="4"/>
              <c:layout>
                <c:manualLayout>
                  <c:x val="-8.7632717311072088E-17"/>
                  <c:y val="-6.127900801073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43E-4958-80FF-FF9C069A49C9}"/>
                </c:ext>
              </c:extLst>
            </c:dLbl>
            <c:dLbl>
              <c:idx val="5"/>
              <c:layout>
                <c:manualLayout>
                  <c:x val="-3.5850162130241976E-3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43E-4958-80FF-FF9C069A49C9}"/>
                </c:ext>
              </c:extLst>
            </c:dLbl>
            <c:dLbl>
              <c:idx val="6"/>
              <c:layout>
                <c:manualLayout>
                  <c:x val="-4.7800216173654797E-3"/>
                  <c:y val="-7.8787296013797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43E-4958-80FF-FF9C069A49C9}"/>
                </c:ext>
              </c:extLst>
            </c:dLbl>
            <c:dLbl>
              <c:idx val="7"/>
              <c:layout>
                <c:manualLayout>
                  <c:x val="-1.19500540434137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43E-4958-80FF-FF9C069A49C9}"/>
                </c:ext>
              </c:extLst>
            </c:dLbl>
            <c:dLbl>
              <c:idx val="8"/>
              <c:layout>
                <c:manualLayout>
                  <c:x val="-1.434006485209644E-2"/>
                  <c:y val="-8.316436801456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43E-4958-80FF-FF9C069A49C9}"/>
                </c:ext>
              </c:extLst>
            </c:dLbl>
            <c:dLbl>
              <c:idx val="9"/>
              <c:layout>
                <c:manualLayout>
                  <c:x val="-1.314505944775507E-2"/>
                  <c:y val="-5.6901936009964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43E-4958-80FF-FF9C069A49C9}"/>
                </c:ext>
              </c:extLst>
            </c:dLbl>
            <c:dLbl>
              <c:idx val="10"/>
              <c:layout>
                <c:manualLayout>
                  <c:x val="-3.265042450226216E-2"/>
                  <c:y val="-4.7888795429624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71-497B-81B0-0A9A11B3E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1999</c:v>
                </c:pt>
                <c:pt idx="1">
                  <c:v>2011</c:v>
                </c:pt>
                <c:pt idx="2">
                  <c:v>2013</c:v>
                </c:pt>
                <c:pt idx="3">
                  <c:v>2015</c:v>
                </c:pt>
                <c:pt idx="4">
                  <c:v>2018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72.900000000000006</c:v>
                </c:pt>
                <c:pt idx="1">
                  <c:v>18.899999999999999</c:v>
                </c:pt>
                <c:pt idx="2">
                  <c:v>14.4</c:v>
                </c:pt>
                <c:pt idx="3">
                  <c:v>9.6</c:v>
                </c:pt>
                <c:pt idx="4">
                  <c:v>10</c:v>
                </c:pt>
                <c:pt idx="5">
                  <c:v>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A43E-4958-80FF-FF9C069A49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288640"/>
        <c:axId val="40290176"/>
      </c:lineChart>
      <c:catAx>
        <c:axId val="40288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290176"/>
        <c:crosses val="autoZero"/>
        <c:auto val="1"/>
        <c:lblAlgn val="ctr"/>
        <c:lblOffset val="100"/>
        <c:noMultiLvlLbl val="0"/>
      </c:catAx>
      <c:valAx>
        <c:axId val="4029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028864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F8AA5-A610-4845-8330-4A7248A670C9}" type="doc">
      <dgm:prSet loTypeId="urn:microsoft.com/office/officeart/2005/8/layout/matrix1" loCatId="matrix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C5DA905-16B5-4BA0-AE2E-57B63E3C43F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Акушерский дистанционный консультативный центр</a:t>
          </a:r>
        </a:p>
      </dgm:t>
    </dgm:pt>
    <dgm:pt modelId="{C74DBA6C-05BF-42DB-8128-225134ECC387}" type="parTrans" cxnId="{1B4620F6-86BA-42A7-958C-7E0C259D5CAE}">
      <dgm:prSet/>
      <dgm:spPr/>
      <dgm:t>
        <a:bodyPr/>
        <a:lstStyle/>
        <a:p>
          <a:endParaRPr lang="ru-RU"/>
        </a:p>
      </dgm:t>
    </dgm:pt>
    <dgm:pt modelId="{45B1773A-2194-4223-9CFB-EF83AB2161A0}" type="sibTrans" cxnId="{1B4620F6-86BA-42A7-958C-7E0C259D5CAE}">
      <dgm:prSet/>
      <dgm:spPr/>
      <dgm:t>
        <a:bodyPr/>
        <a:lstStyle/>
        <a:p>
          <a:endParaRPr lang="ru-RU"/>
        </a:p>
      </dgm:t>
    </dgm:pt>
    <dgm:pt modelId="{5E307135-E51C-4B6C-8A22-4981072B5EA6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Медицинские организации </a:t>
          </a:r>
        </a:p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уровня</a:t>
          </a:r>
        </a:p>
      </dgm:t>
    </dgm:pt>
    <dgm:pt modelId="{708CF101-112B-4B41-9883-1AF4938435F2}" type="parTrans" cxnId="{0D3BAC06-6D82-4DCC-B5FA-28641608B77F}">
      <dgm:prSet/>
      <dgm:spPr/>
      <dgm:t>
        <a:bodyPr/>
        <a:lstStyle/>
        <a:p>
          <a:endParaRPr lang="ru-RU"/>
        </a:p>
      </dgm:t>
    </dgm:pt>
    <dgm:pt modelId="{DBDC5CC9-76C1-4810-8573-DB5BD04B4CE3}" type="sibTrans" cxnId="{0D3BAC06-6D82-4DCC-B5FA-28641608B77F}">
      <dgm:prSet/>
      <dgm:spPr/>
      <dgm:t>
        <a:bodyPr/>
        <a:lstStyle/>
        <a:p>
          <a:endParaRPr lang="ru-RU"/>
        </a:p>
      </dgm:t>
    </dgm:pt>
    <dgm:pt modelId="{20437D5F-E168-4849-83D5-D01159A7AEE0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Министерство (департамент) здравоохранения</a:t>
          </a:r>
        </a:p>
      </dgm:t>
    </dgm:pt>
    <dgm:pt modelId="{CA34B34E-6D8B-48EC-816D-835797519677}" type="parTrans" cxnId="{82D980B6-AF80-4763-991D-C6E978E5A95C}">
      <dgm:prSet/>
      <dgm:spPr/>
      <dgm:t>
        <a:bodyPr/>
        <a:lstStyle/>
        <a:p>
          <a:endParaRPr lang="ru-RU"/>
        </a:p>
      </dgm:t>
    </dgm:pt>
    <dgm:pt modelId="{48AFF36D-19BA-41C1-B1CA-264D90596064}" type="sibTrans" cxnId="{82D980B6-AF80-4763-991D-C6E978E5A95C}">
      <dgm:prSet/>
      <dgm:spPr/>
      <dgm:t>
        <a:bodyPr/>
        <a:lstStyle/>
        <a:p>
          <a:endParaRPr lang="ru-RU"/>
        </a:p>
      </dgm:t>
    </dgm:pt>
    <dgm:pt modelId="{0C8FD5D2-5726-4BA0-A5C2-AB6D837F55DE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Межтерриториальные Перинатальные Центры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1AEBB6-7E5F-46BD-B831-525F88A24AD2}" type="parTrans" cxnId="{ACBB189B-5026-44F7-84C8-BAD50679FAC9}">
      <dgm:prSet/>
      <dgm:spPr/>
      <dgm:t>
        <a:bodyPr/>
        <a:lstStyle/>
        <a:p>
          <a:endParaRPr lang="ru-RU"/>
        </a:p>
      </dgm:t>
    </dgm:pt>
    <dgm:pt modelId="{707B9961-2F96-468E-A574-D0B0330DE49B}" type="sibTrans" cxnId="{ACBB189B-5026-44F7-84C8-BAD50679FAC9}">
      <dgm:prSet/>
      <dgm:spPr/>
      <dgm:t>
        <a:bodyPr/>
        <a:lstStyle/>
        <a:p>
          <a:endParaRPr lang="ru-RU"/>
        </a:p>
      </dgm:t>
    </dgm:pt>
    <dgm:pt modelId="{A6BEF3C6-3828-40A2-A1F3-20C5E6601CEF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Медицинские организации </a:t>
          </a:r>
        </a:p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уровня</a:t>
          </a:r>
        </a:p>
      </dgm:t>
    </dgm:pt>
    <dgm:pt modelId="{77466BF2-8D36-4CB1-AE34-A3B8EC0C2742}" type="parTrans" cxnId="{66448AA6-185C-4AE5-AA16-222DF884D13C}">
      <dgm:prSet/>
      <dgm:spPr/>
      <dgm:t>
        <a:bodyPr/>
        <a:lstStyle/>
        <a:p>
          <a:endParaRPr lang="ru-RU"/>
        </a:p>
      </dgm:t>
    </dgm:pt>
    <dgm:pt modelId="{FD6849D4-D2ED-4DFD-8DCF-062BA2A0807C}" type="sibTrans" cxnId="{66448AA6-185C-4AE5-AA16-222DF884D13C}">
      <dgm:prSet/>
      <dgm:spPr/>
      <dgm:t>
        <a:bodyPr/>
        <a:lstStyle/>
        <a:p>
          <a:endParaRPr lang="ru-RU"/>
        </a:p>
      </dgm:t>
    </dgm:pt>
    <dgm:pt modelId="{05E7647E-0E93-44A3-92A6-9901A708A716}" type="pres">
      <dgm:prSet presAssocID="{1A0F8AA5-A610-4845-8330-4A7248A670C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E3B4B2-28BF-40A7-BED8-2CE8DC151F84}" type="pres">
      <dgm:prSet presAssocID="{1A0F8AA5-A610-4845-8330-4A7248A670C9}" presName="matrix" presStyleCnt="0"/>
      <dgm:spPr/>
    </dgm:pt>
    <dgm:pt modelId="{A82E0DD2-DE83-47BF-B99D-728F8FEFF6DC}" type="pres">
      <dgm:prSet presAssocID="{1A0F8AA5-A610-4845-8330-4A7248A670C9}" presName="tile1" presStyleLbl="node1" presStyleIdx="0" presStyleCnt="4" custLinFactNeighborX="0" custLinFactNeighborY="0"/>
      <dgm:spPr/>
    </dgm:pt>
    <dgm:pt modelId="{3D4872A4-65AD-40D3-B66C-AE203795F890}" type="pres">
      <dgm:prSet presAssocID="{1A0F8AA5-A610-4845-8330-4A7248A670C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37543B-DC61-4CD9-BF47-35A9830B4C58}" type="pres">
      <dgm:prSet presAssocID="{1A0F8AA5-A610-4845-8330-4A7248A670C9}" presName="tile2" presStyleLbl="node1" presStyleIdx="1" presStyleCnt="4" custLinFactNeighborX="0" custLinFactNeighborY="-4271"/>
      <dgm:spPr/>
    </dgm:pt>
    <dgm:pt modelId="{8BE5ECDD-D62A-414E-82B2-5C07CD43073C}" type="pres">
      <dgm:prSet presAssocID="{1A0F8AA5-A610-4845-8330-4A7248A670C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2380127-3373-46CA-A3CA-114CCCE7492B}" type="pres">
      <dgm:prSet presAssocID="{1A0F8AA5-A610-4845-8330-4A7248A670C9}" presName="tile3" presStyleLbl="node1" presStyleIdx="2" presStyleCnt="4"/>
      <dgm:spPr/>
    </dgm:pt>
    <dgm:pt modelId="{1D9A7F91-6BDB-47A6-A9AD-F2B297BB9945}" type="pres">
      <dgm:prSet presAssocID="{1A0F8AA5-A610-4845-8330-4A7248A670C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364D8B8-C215-40E2-9DB8-7D1412A2B27D}" type="pres">
      <dgm:prSet presAssocID="{1A0F8AA5-A610-4845-8330-4A7248A670C9}" presName="tile4" presStyleLbl="node1" presStyleIdx="3" presStyleCnt="4" custLinFactNeighborY="5882"/>
      <dgm:spPr/>
    </dgm:pt>
    <dgm:pt modelId="{55D800F8-752B-42E9-8BB2-894815F89434}" type="pres">
      <dgm:prSet presAssocID="{1A0F8AA5-A610-4845-8330-4A7248A670C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1557E98-510E-4A1E-BAF7-FC74FB8D2C5F}" type="pres">
      <dgm:prSet presAssocID="{1A0F8AA5-A610-4845-8330-4A7248A670C9}" presName="centerTile" presStyleLbl="fgShp" presStyleIdx="0" presStyleCnt="1" custScaleX="150999" custScaleY="102916" custLinFactNeighborX="-668" custLinFactNeighborY="0">
        <dgm:presLayoutVars>
          <dgm:chMax val="0"/>
          <dgm:chPref val="0"/>
        </dgm:presLayoutVars>
      </dgm:prSet>
      <dgm:spPr/>
    </dgm:pt>
  </dgm:ptLst>
  <dgm:cxnLst>
    <dgm:cxn modelId="{0D3BAC06-6D82-4DCC-B5FA-28641608B77F}" srcId="{EC5DA905-16B5-4BA0-AE2E-57B63E3C43FF}" destId="{5E307135-E51C-4B6C-8A22-4981072B5EA6}" srcOrd="0" destOrd="0" parTransId="{708CF101-112B-4B41-9883-1AF4938435F2}" sibTransId="{DBDC5CC9-76C1-4810-8573-DB5BD04B4CE3}"/>
    <dgm:cxn modelId="{D2BF7061-C1FB-4128-A379-6214B799AF22}" type="presOf" srcId="{A6BEF3C6-3828-40A2-A1F3-20C5E6601CEF}" destId="{55D800F8-752B-42E9-8BB2-894815F89434}" srcOrd="1" destOrd="0" presId="urn:microsoft.com/office/officeart/2005/8/layout/matrix1"/>
    <dgm:cxn modelId="{0E105944-116A-427B-BEAE-711A250EB500}" type="presOf" srcId="{5E307135-E51C-4B6C-8A22-4981072B5EA6}" destId="{A82E0DD2-DE83-47BF-B99D-728F8FEFF6DC}" srcOrd="0" destOrd="0" presId="urn:microsoft.com/office/officeart/2005/8/layout/matrix1"/>
    <dgm:cxn modelId="{185C3266-D94F-425C-B8AB-F9E7959BA0E8}" type="presOf" srcId="{5E307135-E51C-4B6C-8A22-4981072B5EA6}" destId="{3D4872A4-65AD-40D3-B66C-AE203795F890}" srcOrd="1" destOrd="0" presId="urn:microsoft.com/office/officeart/2005/8/layout/matrix1"/>
    <dgm:cxn modelId="{FD913785-6FFA-4A44-9EB7-E67E3C995645}" type="presOf" srcId="{0C8FD5D2-5726-4BA0-A5C2-AB6D837F55DE}" destId="{B2380127-3373-46CA-A3CA-114CCCE7492B}" srcOrd="0" destOrd="0" presId="urn:microsoft.com/office/officeart/2005/8/layout/matrix1"/>
    <dgm:cxn modelId="{ACBB189B-5026-44F7-84C8-BAD50679FAC9}" srcId="{EC5DA905-16B5-4BA0-AE2E-57B63E3C43FF}" destId="{0C8FD5D2-5726-4BA0-A5C2-AB6D837F55DE}" srcOrd="2" destOrd="0" parTransId="{AB1AEBB6-7E5F-46BD-B831-525F88A24AD2}" sibTransId="{707B9961-2F96-468E-A574-D0B0330DE49B}"/>
    <dgm:cxn modelId="{1D03B4A4-273E-474A-B70F-8652B072FF04}" type="presOf" srcId="{0C8FD5D2-5726-4BA0-A5C2-AB6D837F55DE}" destId="{1D9A7F91-6BDB-47A6-A9AD-F2B297BB9945}" srcOrd="1" destOrd="0" presId="urn:microsoft.com/office/officeart/2005/8/layout/matrix1"/>
    <dgm:cxn modelId="{66448AA6-185C-4AE5-AA16-222DF884D13C}" srcId="{EC5DA905-16B5-4BA0-AE2E-57B63E3C43FF}" destId="{A6BEF3C6-3828-40A2-A1F3-20C5E6601CEF}" srcOrd="3" destOrd="0" parTransId="{77466BF2-8D36-4CB1-AE34-A3B8EC0C2742}" sibTransId="{FD6849D4-D2ED-4DFD-8DCF-062BA2A0807C}"/>
    <dgm:cxn modelId="{0F97EAAF-A36A-4D71-8C80-148EB715D680}" type="presOf" srcId="{20437D5F-E168-4849-83D5-D01159A7AEE0}" destId="{F237543B-DC61-4CD9-BF47-35A9830B4C58}" srcOrd="0" destOrd="0" presId="urn:microsoft.com/office/officeart/2005/8/layout/matrix1"/>
    <dgm:cxn modelId="{E976FBB4-BDC5-46A8-9FE2-6B64567B9560}" type="presOf" srcId="{1A0F8AA5-A610-4845-8330-4A7248A670C9}" destId="{05E7647E-0E93-44A3-92A6-9901A708A716}" srcOrd="0" destOrd="0" presId="urn:microsoft.com/office/officeart/2005/8/layout/matrix1"/>
    <dgm:cxn modelId="{82D980B6-AF80-4763-991D-C6E978E5A95C}" srcId="{EC5DA905-16B5-4BA0-AE2E-57B63E3C43FF}" destId="{20437D5F-E168-4849-83D5-D01159A7AEE0}" srcOrd="1" destOrd="0" parTransId="{CA34B34E-6D8B-48EC-816D-835797519677}" sibTransId="{48AFF36D-19BA-41C1-B1CA-264D90596064}"/>
    <dgm:cxn modelId="{B9430CBF-62E6-4DC1-8E94-0261BF32EEBD}" type="presOf" srcId="{A6BEF3C6-3828-40A2-A1F3-20C5E6601CEF}" destId="{B364D8B8-C215-40E2-9DB8-7D1412A2B27D}" srcOrd="0" destOrd="0" presId="urn:microsoft.com/office/officeart/2005/8/layout/matrix1"/>
    <dgm:cxn modelId="{0F6107E9-D14B-4364-872D-D3CDBEE8D202}" type="presOf" srcId="{EC5DA905-16B5-4BA0-AE2E-57B63E3C43FF}" destId="{61557E98-510E-4A1E-BAF7-FC74FB8D2C5F}" srcOrd="0" destOrd="0" presId="urn:microsoft.com/office/officeart/2005/8/layout/matrix1"/>
    <dgm:cxn modelId="{1B4620F6-86BA-42A7-958C-7E0C259D5CAE}" srcId="{1A0F8AA5-A610-4845-8330-4A7248A670C9}" destId="{EC5DA905-16B5-4BA0-AE2E-57B63E3C43FF}" srcOrd="0" destOrd="0" parTransId="{C74DBA6C-05BF-42DB-8128-225134ECC387}" sibTransId="{45B1773A-2194-4223-9CFB-EF83AB2161A0}"/>
    <dgm:cxn modelId="{F93E9FF9-69C6-44A5-AE1D-EED349B5E96F}" type="presOf" srcId="{20437D5F-E168-4849-83D5-D01159A7AEE0}" destId="{8BE5ECDD-D62A-414E-82B2-5C07CD43073C}" srcOrd="1" destOrd="0" presId="urn:microsoft.com/office/officeart/2005/8/layout/matrix1"/>
    <dgm:cxn modelId="{0597CDC0-ABDB-4255-9F71-57A97539CDD1}" type="presParOf" srcId="{05E7647E-0E93-44A3-92A6-9901A708A716}" destId="{FAE3B4B2-28BF-40A7-BED8-2CE8DC151F84}" srcOrd="0" destOrd="0" presId="urn:microsoft.com/office/officeart/2005/8/layout/matrix1"/>
    <dgm:cxn modelId="{CB2C1405-70A1-4B7C-A1FE-4F02DB5DD2E2}" type="presParOf" srcId="{FAE3B4B2-28BF-40A7-BED8-2CE8DC151F84}" destId="{A82E0DD2-DE83-47BF-B99D-728F8FEFF6DC}" srcOrd="0" destOrd="0" presId="urn:microsoft.com/office/officeart/2005/8/layout/matrix1"/>
    <dgm:cxn modelId="{6871266B-90D9-4A99-9AE6-D9E31580E5F3}" type="presParOf" srcId="{FAE3B4B2-28BF-40A7-BED8-2CE8DC151F84}" destId="{3D4872A4-65AD-40D3-B66C-AE203795F890}" srcOrd="1" destOrd="0" presId="urn:microsoft.com/office/officeart/2005/8/layout/matrix1"/>
    <dgm:cxn modelId="{A1E270E6-B1C5-4059-863D-617A4D037B32}" type="presParOf" srcId="{FAE3B4B2-28BF-40A7-BED8-2CE8DC151F84}" destId="{F237543B-DC61-4CD9-BF47-35A9830B4C58}" srcOrd="2" destOrd="0" presId="urn:microsoft.com/office/officeart/2005/8/layout/matrix1"/>
    <dgm:cxn modelId="{7C601C82-2306-4CAD-B2FF-B7D565EF1E72}" type="presParOf" srcId="{FAE3B4B2-28BF-40A7-BED8-2CE8DC151F84}" destId="{8BE5ECDD-D62A-414E-82B2-5C07CD43073C}" srcOrd="3" destOrd="0" presId="urn:microsoft.com/office/officeart/2005/8/layout/matrix1"/>
    <dgm:cxn modelId="{19039C91-557F-46D9-BF9D-3AD78EE45941}" type="presParOf" srcId="{FAE3B4B2-28BF-40A7-BED8-2CE8DC151F84}" destId="{B2380127-3373-46CA-A3CA-114CCCE7492B}" srcOrd="4" destOrd="0" presId="urn:microsoft.com/office/officeart/2005/8/layout/matrix1"/>
    <dgm:cxn modelId="{AA5DF07E-A29E-463E-940E-A9BD3FCA357E}" type="presParOf" srcId="{FAE3B4B2-28BF-40A7-BED8-2CE8DC151F84}" destId="{1D9A7F91-6BDB-47A6-A9AD-F2B297BB9945}" srcOrd="5" destOrd="0" presId="urn:microsoft.com/office/officeart/2005/8/layout/matrix1"/>
    <dgm:cxn modelId="{6B1D60F4-CCC3-4496-8E4E-45C56853EF87}" type="presParOf" srcId="{FAE3B4B2-28BF-40A7-BED8-2CE8DC151F84}" destId="{B364D8B8-C215-40E2-9DB8-7D1412A2B27D}" srcOrd="6" destOrd="0" presId="urn:microsoft.com/office/officeart/2005/8/layout/matrix1"/>
    <dgm:cxn modelId="{966D6DA4-36D6-4F44-BAA2-C78B4A7BF832}" type="presParOf" srcId="{FAE3B4B2-28BF-40A7-BED8-2CE8DC151F84}" destId="{55D800F8-752B-42E9-8BB2-894815F89434}" srcOrd="7" destOrd="0" presId="urn:microsoft.com/office/officeart/2005/8/layout/matrix1"/>
    <dgm:cxn modelId="{B1579043-9C1C-4FA8-B8A0-61168C5EC6FA}" type="presParOf" srcId="{05E7647E-0E93-44A3-92A6-9901A708A716}" destId="{61557E98-510E-4A1E-BAF7-FC74FB8D2C5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E0DD2-DE83-47BF-B99D-728F8FEFF6DC}">
      <dsp:nvSpPr>
        <dsp:cNvPr id="0" name=""/>
        <dsp:cNvSpPr/>
      </dsp:nvSpPr>
      <dsp:spPr>
        <a:xfrm rot="16200000">
          <a:off x="1509772" y="-1509772"/>
          <a:ext cx="1440160" cy="4459705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Медицинские организации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уровня</a:t>
          </a:r>
        </a:p>
      </dsp:txBody>
      <dsp:txXfrm rot="5400000">
        <a:off x="0" y="0"/>
        <a:ext cx="4459705" cy="1080120"/>
      </dsp:txXfrm>
    </dsp:sp>
    <dsp:sp modelId="{F237543B-DC61-4CD9-BF47-35A9830B4C58}">
      <dsp:nvSpPr>
        <dsp:cNvPr id="0" name=""/>
        <dsp:cNvSpPr/>
      </dsp:nvSpPr>
      <dsp:spPr>
        <a:xfrm>
          <a:off x="4459705" y="0"/>
          <a:ext cx="4459705" cy="1440160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Министерство (департамент) здравоохранения</a:t>
          </a:r>
        </a:p>
      </dsp:txBody>
      <dsp:txXfrm>
        <a:off x="4459705" y="0"/>
        <a:ext cx="4459705" cy="1080120"/>
      </dsp:txXfrm>
    </dsp:sp>
    <dsp:sp modelId="{B2380127-3373-46CA-A3CA-114CCCE7492B}">
      <dsp:nvSpPr>
        <dsp:cNvPr id="0" name=""/>
        <dsp:cNvSpPr/>
      </dsp:nvSpPr>
      <dsp:spPr>
        <a:xfrm rot="10800000">
          <a:off x="0" y="1440160"/>
          <a:ext cx="4459705" cy="1440160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Межтерриториальные Перинатальные Центры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800200"/>
        <a:ext cx="4459705" cy="1080120"/>
      </dsp:txXfrm>
    </dsp:sp>
    <dsp:sp modelId="{B364D8B8-C215-40E2-9DB8-7D1412A2B27D}">
      <dsp:nvSpPr>
        <dsp:cNvPr id="0" name=""/>
        <dsp:cNvSpPr/>
      </dsp:nvSpPr>
      <dsp:spPr>
        <a:xfrm rot="5400000">
          <a:off x="5969478" y="-69612"/>
          <a:ext cx="1440160" cy="4459705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Медицинские организации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уровня</a:t>
          </a:r>
        </a:p>
      </dsp:txBody>
      <dsp:txXfrm rot="-5400000">
        <a:off x="4459706" y="1800199"/>
        <a:ext cx="4459705" cy="1080120"/>
      </dsp:txXfrm>
    </dsp:sp>
    <dsp:sp modelId="{61557E98-510E-4A1E-BAF7-FC74FB8D2C5F}">
      <dsp:nvSpPr>
        <dsp:cNvPr id="0" name=""/>
        <dsp:cNvSpPr/>
      </dsp:nvSpPr>
      <dsp:spPr>
        <a:xfrm>
          <a:off x="2421597" y="1069621"/>
          <a:ext cx="4040466" cy="741077"/>
        </a:xfrm>
        <a:prstGeom prst="roundRect">
          <a:avLst/>
        </a:prstGeom>
        <a:gradFill rotWithShape="1">
          <a:gsLst>
            <a:gs pos="0">
              <a:schemeClr val="accent6">
                <a:tint val="0"/>
              </a:schemeClr>
            </a:gs>
            <a:gs pos="44000">
              <a:schemeClr val="accent6">
                <a:tint val="60000"/>
                <a:satMod val="120000"/>
              </a:schemeClr>
            </a:gs>
            <a:gs pos="100000">
              <a:schemeClr val="accent6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Акушерский дистанционный консультативный центр</a:t>
          </a:r>
        </a:p>
      </dsp:txBody>
      <dsp:txXfrm>
        <a:off x="2457773" y="1105797"/>
        <a:ext cx="3968114" cy="668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F9770-B18C-42E5-96E4-E951DE73EAB1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14E6B-8044-40B8-98C5-D10EF719F97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7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1A94D-8371-47AC-9E16-34294A59B9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04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70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39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83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55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14E6B-8044-40B8-98C5-D10EF719F97C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83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0" i="0"/>
              <a:t>Показатель материнской смертности на территории Свердловской области по итогам работы 9 месяцев 2017 года составляет</a:t>
            </a:r>
            <a:r>
              <a:rPr lang="ru-RU" sz="1200" b="0" i="0" baseline="0"/>
              <a:t> </a:t>
            </a:r>
            <a:r>
              <a:rPr lang="ru-RU" sz="1200" baseline="0"/>
              <a:t>9,8 на 100 000 живорожденных.</a:t>
            </a:r>
            <a:r>
              <a:rPr lang="ru-RU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2014 – 2017 годах произошло снижение показателя материнской смертности в сельской местности в 4 раза (с 6,6‰ до 1,7‰). С целью профилактики подобных случаев на территории области проведена активная работа по внедрению  федеральных протоколов оказания медицинской помощи в службе родовспоможения. Уделено особое внимание обеспечению готовности учреждений родовспоможения к оказанию экстренной помощи в службе – обеспечен 100% мониторинг случаев оказания медицинской помощи при акушерских кровотечениях и преэклампсии, внедрены пошаговые протоколы оказания помощи в учреждениях 1 группы. </a:t>
            </a:r>
            <a:r>
              <a:rPr lang="ru-RU" sz="1200" i="0"/>
              <a:t>В соответствии с приказом Министерства здравоохранения (21.05.2015 № 719-п )внедрен мониторинг тяжелых акушерских осложнений у матерей без летального исхода. В 56</a:t>
            </a:r>
            <a:r>
              <a:rPr lang="ru-RU" sz="1200" i="0" baseline="0"/>
              <a:t>% критические случаи регистрируются в учреждениях 3 группы, 39% в учреждениях второго уровня, расположенных в структуре многопрофильных стационаров и лишь 5% в учреждениях первого уровня.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10754-4AE1-4E16-8DA2-4D8FD8D4C06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2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23.05.2023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vercare.ru/news/avtomatizaciya-processa-vyyavleniya-opasnosti-zarazheniya-covid-19-sredi-beremennykh" TargetMode="External"/><Relationship Id="rId2" Type="http://schemas.openxmlformats.org/officeDocument/2006/relationships/hyperlink" Target="https://evercare.ru/news/mobilnaya-sluzhba-opovescheniya-aistsmart" TargetMode="Externa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26717/BJSTR.2021.39.006378" TargetMode="External"/><Relationship Id="rId2" Type="http://schemas.openxmlformats.org/officeDocument/2006/relationships/hyperlink" Target="https://evercare.ru/news/mobilnaya-sluzhba-opovescheniya-aistsmart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29188/2712-9217-2021-7-4-58-62" TargetMode="External"/><Relationship Id="rId4" Type="http://schemas.openxmlformats.org/officeDocument/2006/relationships/hyperlink" Target="https://dx.doi.org/10.26717/BJSTR.2021.40.0063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s://smarteka.com/practices/avtomatizirovannaa-informacionnaa-sistema-regional-nyj-akuserskij-monitoring" TargetMode="External"/><Relationship Id="rId7" Type="http://schemas.openxmlformats.org/officeDocument/2006/relationships/image" Target="../media/image92.png"/><Relationship Id="rId2" Type="http://schemas.openxmlformats.org/officeDocument/2006/relationships/hyperlink" Target="https://smarteka.com/practices/avtomatizirovannaa-informacionnaa-sistema-regional-nyj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marteka.com/practices/licnyj-kabinet-aist-smart-s-mobil-nymi-uvedomleniami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8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hyperlink" Target="mailto:79221588789@ya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5006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9336" y="202681"/>
            <a:ext cx="11953327" cy="922063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IT инструменты </a:t>
            </a:r>
            <a:br>
              <a:rPr lang="ru-RU" sz="36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управлении службой родовспоможения: </a:t>
            </a:r>
            <a:br>
              <a:rPr lang="ru-RU" sz="36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i="1" u="sng" spc="3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 цифры к качеству</a:t>
            </a:r>
            <a:endParaRPr lang="ru-RU" sz="3200" b="0" i="1" spc="3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5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7" descr="https://af12.mail.ru/cgi-bin/readmsg?id=14436936960000000398;0;0;2&amp;mode=attachment&amp;email=slim-06@inbox.ru&amp;bs=16653&amp;bl=81068&amp;ct=image%2fpng&amp;cn=image002.png&amp;cte=binary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" descr="https://apf.mail.ru/cgi-bin/readmsg?id=14918082600000000030;0;3&amp;af_preview=1&amp;exif=1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apf.mail.ru/cgi-bin/readmsg?id=14918082600000000030;0;3&amp;af_preview=1&amp;exif=1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55BF2F-7B98-FA4C-0F84-426E5155F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84" y="5949279"/>
            <a:ext cx="2745396" cy="73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0811A9-8A61-B6A7-E6AA-79605886DF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474" b="26560"/>
          <a:stretch/>
        </p:blipFill>
        <p:spPr bwMode="auto">
          <a:xfrm>
            <a:off x="9912424" y="5703890"/>
            <a:ext cx="2314261" cy="115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636C48-D75F-011B-1277-84E47FAF3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855" y="5703890"/>
            <a:ext cx="5650289" cy="114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84C321-1FE8-CA6E-E594-3340CA787A5B}"/>
              </a:ext>
            </a:extLst>
          </p:cNvPr>
          <p:cNvSpPr txBox="1">
            <a:spLocks/>
          </p:cNvSpPr>
          <p:nvPr/>
        </p:nvSpPr>
        <p:spPr>
          <a:xfrm>
            <a:off x="-34685" y="3105127"/>
            <a:ext cx="9144000" cy="1547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Анкудинов Николай Олегович 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Врач акушер-гинеколог высшей категории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Врач ультразвуковой диагностики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акушерского дистанционного консультативного центра ГБУЗ СО «ЕКПЦ»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Междисциплинарной ассоциации специалистов репродуктивной медицины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Ассоциации менеджеров медицинских организаций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C36276-D1FC-8098-5C00-4FFFC9B5A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77" y="2840437"/>
            <a:ext cx="1750372" cy="17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6946" y="809168"/>
            <a:ext cx="7822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Зачем_нам_автоматизация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…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978447"/>
          <a:ext cx="12192000" cy="569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D92B2F-134D-CA42-20E8-70DC21443772}"/>
              </a:ext>
            </a:extLst>
          </p:cNvPr>
          <p:cNvSpPr txBox="1"/>
          <p:nvPr/>
        </p:nvSpPr>
        <p:spPr>
          <a:xfrm>
            <a:off x="6442004" y="311585"/>
            <a:ext cx="6147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i="1" u="sng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434CD6-B8FB-8F87-52AD-25D51C94A10D}"/>
              </a:ext>
            </a:extLst>
          </p:cNvPr>
          <p:cNvSpPr/>
          <p:nvPr/>
        </p:nvSpPr>
        <p:spPr>
          <a:xfrm>
            <a:off x="4118433" y="6488668"/>
            <a:ext cx="796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примере структуры</a:t>
            </a:r>
            <a:r>
              <a:rPr lang="ru-RU" sz="18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данных АИСТ «РАМ» </a:t>
            </a:r>
            <a:r>
              <a:rPr lang="ru-RU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5976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452" y="137331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СЭМД в ВИМИС </a:t>
            </a:r>
            <a:r>
              <a:rPr lang="ru-RU" sz="28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АКинЕО</a:t>
            </a:r>
            <a:r>
              <a:rPr lang="ru-RU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sz="3600" b="1" i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9880" y="6519446"/>
            <a:ext cx="5652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примере Свердловской области за 2022 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946" y="809168"/>
            <a:ext cx="7822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Зачем_нам_автоматизация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…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1373319"/>
          <a:ext cx="12118428" cy="5484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39C8E6-A902-DC91-9513-D0A11118C532}"/>
              </a:ext>
            </a:extLst>
          </p:cNvPr>
          <p:cNvSpPr txBox="1"/>
          <p:nvPr/>
        </p:nvSpPr>
        <p:spPr>
          <a:xfrm>
            <a:off x="4803032" y="380957"/>
            <a:ext cx="6123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u="sng" dirty="0">
                <a:latin typeface="Times New Roman"/>
                <a:cs typeface="Times New Roman"/>
              </a:rPr>
              <a:t>ВИМИС АКиНЕО</a:t>
            </a:r>
            <a:endParaRPr lang="ru-RU" sz="2400" i="1" u="sng" dirty="0"/>
          </a:p>
        </p:txBody>
      </p:sp>
    </p:spTree>
    <p:extLst>
      <p:ext uri="{BB962C8B-B14F-4D97-AF65-F5344CB8AC3E}">
        <p14:creationId xmlns:p14="http://schemas.microsoft.com/office/powerpoint/2010/main" val="41655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39880" y="6519446"/>
            <a:ext cx="5652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примере Свердловской области за 4 </a:t>
            </a:r>
            <a:r>
              <a:rPr lang="ru-RU" sz="1600" i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860" y="5924923"/>
            <a:ext cx="7058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Зачем_нам_автоматизация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1A3C8-5D1B-F5DB-825A-11DA5706C8F0}"/>
              </a:ext>
            </a:extLst>
          </p:cNvPr>
          <p:cNvSpPr txBox="1"/>
          <p:nvPr/>
        </p:nvSpPr>
        <p:spPr>
          <a:xfrm>
            <a:off x="-885173" y="109859"/>
            <a:ext cx="10252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u="sng" dirty="0">
                <a:latin typeface="Times New Roman"/>
                <a:cs typeface="Times New Roman"/>
              </a:rPr>
              <a:t>Медицинские свидетельства о рождении</a:t>
            </a:r>
            <a:endParaRPr lang="ru-RU" sz="3200" i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455E5-2914-2CAE-0A12-601ED1869815}"/>
              </a:ext>
            </a:extLst>
          </p:cNvPr>
          <p:cNvSpPr txBox="1"/>
          <p:nvPr/>
        </p:nvSpPr>
        <p:spPr>
          <a:xfrm>
            <a:off x="191344" y="4396408"/>
            <a:ext cx="12110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живорождённых детей за период: 12236, оформлено МСР: 12236 (100%)*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F304E-1857-E4B5-DB5E-2CE119356F6A}"/>
              </a:ext>
            </a:extLst>
          </p:cNvPr>
          <p:cNvSpPr txBox="1"/>
          <p:nvPr/>
        </p:nvSpPr>
        <p:spPr>
          <a:xfrm>
            <a:off x="3958491" y="933077"/>
            <a:ext cx="8687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«Где родился – там и пригодился…»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8DB1B8F-E30D-C1F3-EF0E-0347125FE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139151"/>
              </p:ext>
            </p:extLst>
          </p:nvPr>
        </p:nvGraphicFramePr>
        <p:xfrm>
          <a:off x="278860" y="1886320"/>
          <a:ext cx="11634280" cy="22402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448400">
                  <a:extLst>
                    <a:ext uri="{9D8B030D-6E8A-4147-A177-3AD203B41FA5}">
                      <a16:colId xmlns:a16="http://schemas.microsoft.com/office/drawing/2014/main" val="1183511261"/>
                    </a:ext>
                  </a:extLst>
                </a:gridCol>
                <a:gridCol w="1493170">
                  <a:extLst>
                    <a:ext uri="{9D8B030D-6E8A-4147-A177-3AD203B41FA5}">
                      <a16:colId xmlns:a16="http://schemas.microsoft.com/office/drawing/2014/main" val="1094767661"/>
                    </a:ext>
                  </a:extLst>
                </a:gridCol>
                <a:gridCol w="1493170">
                  <a:extLst>
                    <a:ext uri="{9D8B030D-6E8A-4147-A177-3AD203B41FA5}">
                      <a16:colId xmlns:a16="http://schemas.microsoft.com/office/drawing/2014/main" val="2116385964"/>
                    </a:ext>
                  </a:extLst>
                </a:gridCol>
                <a:gridCol w="2301970">
                  <a:extLst>
                    <a:ext uri="{9D8B030D-6E8A-4147-A177-3AD203B41FA5}">
                      <a16:colId xmlns:a16="http://schemas.microsoft.com/office/drawing/2014/main" val="3316413303"/>
                    </a:ext>
                  </a:extLst>
                </a:gridCol>
                <a:gridCol w="1897570">
                  <a:extLst>
                    <a:ext uri="{9D8B030D-6E8A-4147-A177-3AD203B41FA5}">
                      <a16:colId xmlns:a16="http://schemas.microsoft.com/office/drawing/2014/main" val="3916688218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МСР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 оформления МСР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591238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МСР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"РМИС"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ФРМСР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Локальные ПО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АИСТ "РАМ"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708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Общие сведения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</a:rPr>
                        <a:t>ручное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АВТО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295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</a:rPr>
                        <a:t>Сведения о роженице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</a:rPr>
                        <a:t>авто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авто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8004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</a:rPr>
                        <a:t>Сведения о новорождённом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effectLst/>
                        </a:rPr>
                        <a:t>ручное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авто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936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Сведения о получателе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авто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ручное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D2A3C">
                            <a:tint val="66000"/>
                            <a:satMod val="160000"/>
                          </a:srgbClr>
                        </a:gs>
                        <a:gs pos="50000">
                          <a:srgbClr val="DD2A3C">
                            <a:tint val="44500"/>
                            <a:satMod val="160000"/>
                          </a:srgbClr>
                        </a:gs>
                        <a:gs pos="100000">
                          <a:srgbClr val="DD2A3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</a:rPr>
                        <a:t>авто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0818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526273D-8F50-3DE4-533E-08D1B3A3D3DF}"/>
              </a:ext>
            </a:extLst>
          </p:cNvPr>
          <p:cNvSpPr txBox="1"/>
          <p:nvPr/>
        </p:nvSpPr>
        <p:spPr>
          <a:xfrm>
            <a:off x="1252528" y="4995658"/>
            <a:ext cx="968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Десятки тысяч МСР «забить» / «наколотить» вручную?!</a:t>
            </a:r>
          </a:p>
        </p:txBody>
      </p:sp>
    </p:spTree>
    <p:extLst>
      <p:ext uri="{BB962C8B-B14F-4D97-AF65-F5344CB8AC3E}">
        <p14:creationId xmlns:p14="http://schemas.microsoft.com/office/powerpoint/2010/main" val="6815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6768" y="0"/>
            <a:ext cx="97487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«НОРМАЛЬНО ДЕЛАЙ - НОРМАЛЬНО БУДЕТ»: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МСР – ННС – РНС – ПЛИ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350" y="6165304"/>
            <a:ext cx="123606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ИСТИННАЯ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формирования МСР – ННС – РНС – ПЛИ в МИС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FC7A6-6C10-A2B3-4CA7-2B85286E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155432"/>
            <a:ext cx="8200354" cy="46978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DE9D5-F8EB-E3A0-1A36-FB0583965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2195119"/>
            <a:ext cx="2724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6768" y="0"/>
            <a:ext cx="97487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«НОРМАЛЬНО ДЕЛАЙ - НОРМАЛЬНО БУДЕТ»: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МСР – ННС – ПЛИ РНС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7652" y="5931477"/>
            <a:ext cx="10836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ИСТИННАЯ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формирования и передачи 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свидетельств о рождении в РЭМД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884016-88F4-A11D-B7E6-F77E8D71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9919"/>
            <a:ext cx="12192000" cy="50088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407F85-2597-2F85-E3B0-321013ABB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998438"/>
            <a:ext cx="27717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6768" y="0"/>
            <a:ext cx="97487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«НОРМАЛЬНО ДЕЛАЙ - НОРМАЛЬНО БУДЕТ»: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МСР – ННС – ПЛИ РНС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352" y="5373216"/>
            <a:ext cx="12360696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ИСТИННАЯ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формирования и передачи СЭМД </a:t>
            </a:r>
          </a:p>
          <a:p>
            <a:pPr algn="ctr">
              <a:lnSpc>
                <a:spcPct val="150000"/>
              </a:lnSpc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на проведение неонатального скрининга в ВИМИС</a:t>
            </a:r>
            <a:endParaRPr lang="ru-RU" altLang="ru-RU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DE9D5-F8EB-E3A0-1A36-FB058396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1077218"/>
            <a:ext cx="2724150" cy="29241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F12DB9-033B-AC0F-2EE6-4DCE14244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4055"/>
            <a:ext cx="12192000" cy="26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6768" y="0"/>
            <a:ext cx="97487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«НОРМАЛЬНО ДЕЛАЙ - НОРМАЛЬНО БУДЕТ»: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МСР – ННС – ПЛИ РНС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84348" y="3915345"/>
            <a:ext cx="12360696" cy="1555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ИСТИННАЯ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формирования и передачи СЭМД </a:t>
            </a:r>
          </a:p>
          <a:p>
            <a:pPr algn="ctr">
              <a:lnSpc>
                <a:spcPct val="150000"/>
              </a:lnSpc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Протоколам лабораторного исследования результатов неонатального скрининга в ВИМИС</a:t>
            </a:r>
          </a:p>
          <a:p>
            <a:pPr algn="ctr">
              <a:lnSpc>
                <a:spcPct val="150000"/>
              </a:lnSpc>
            </a:pP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BE19DC-ED28-D358-3C71-F88DA09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8" y="1077218"/>
            <a:ext cx="12192000" cy="2824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A756E-CFA3-355A-A796-436E254082F8}"/>
              </a:ext>
            </a:extLst>
          </p:cNvPr>
          <p:cNvSpPr txBox="1"/>
          <p:nvPr/>
        </p:nvSpPr>
        <p:spPr>
          <a:xfrm>
            <a:off x="1847528" y="4803848"/>
            <a:ext cx="8784976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по региону</a:t>
            </a:r>
          </a:p>
          <a:p>
            <a:pPr algn="ctr">
              <a:lnSpc>
                <a:spcPct val="150000"/>
              </a:lnSpc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отправлено АВТОМАТИЧЕСКИ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тысяч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СЭМД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процентом ошибки по МО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12 %</a:t>
            </a:r>
            <a:endParaRPr lang="ru-RU" alt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8756" y="-51777"/>
            <a:ext cx="88924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втоматизированная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нформационная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егиональный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кушерский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ониторинг </a:t>
            </a:r>
          </a:p>
          <a:p>
            <a:pPr marL="4572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облачная МИС, созданная ООО «Инкордмед» и группой авторов </a:t>
            </a:r>
          </a:p>
          <a:p>
            <a:pPr marL="4572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(Свидетельство о государственной регистрации программы для ЭВМ  «Автоматизированная информационная система «Региональный акушерский мониторинг. Версия 2.0» </a:t>
            </a:r>
          </a:p>
          <a:p>
            <a:pPr marL="4572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свидетельства – 2021661271 от 07.07.2020)</a:t>
            </a:r>
            <a:r>
              <a:rPr lang="ru-RU" dirty="0"/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69078" y="5102424"/>
            <a:ext cx="9081573" cy="1755576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sz="2400" u="sng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ЕДИНОЕ ИНФОРМАЦИОННОЕ ПРОСТРАНСТВО, </a:t>
            </a:r>
          </a:p>
          <a:p>
            <a:pPr marL="0" indent="0" algn="ctr">
              <a:buNone/>
            </a:pPr>
            <a:endParaRPr lang="ru-RU" sz="2000" b="0" u="sng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0" u="sng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как основу прозрачности и доступности медицинской помощи.</a:t>
            </a:r>
          </a:p>
        </p:txBody>
      </p:sp>
      <p:graphicFrame>
        <p:nvGraphicFramePr>
          <p:cNvPr id="5" name="Объект 3"/>
          <p:cNvGraphicFramePr>
            <a:graphicFrameLocks/>
          </p:cNvGraphicFramePr>
          <p:nvPr/>
        </p:nvGraphicFramePr>
        <p:xfrm>
          <a:off x="1650158" y="2348880"/>
          <a:ext cx="8919411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14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64584" y="739695"/>
            <a:ext cx="8928992" cy="43204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«Рабочий стол» Акушерского дистанционного консультативного центра.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524000" y="-27384"/>
            <a:ext cx="9144000" cy="783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Региональный Акушерский Мониторинг.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1504" y="5541040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Доступность медицинской информации о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беременных, роженицах и родильницах Свердловской области </a:t>
            </a:r>
          </a:p>
          <a:p>
            <a:pPr marL="45720"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24 часа в сутки / 365 дней в году…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85" y="1268760"/>
            <a:ext cx="9216516" cy="420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tvet.imgsmail.ru/download/7228955_bb632743f17ffc039263e35eb9dc91f6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27" y="1748068"/>
            <a:ext cx="4283695" cy="32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368" y="458986"/>
            <a:ext cx="11665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диагноза подбирает стандарт </a:t>
            </a:r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помощи в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действующими нормативно-правовыми документами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9696" y="-89693"/>
            <a:ext cx="5857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оказания помощи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26" y="1330866"/>
            <a:ext cx="9188948" cy="1568052"/>
          </a:xfrm>
          <a:prstGeom prst="rect">
            <a:avLst/>
          </a:prstGeom>
        </p:spPr>
      </p:pic>
      <p:sp>
        <p:nvSpPr>
          <p:cNvPr id="10" name="Стрелка вниз 9"/>
          <p:cNvSpPr/>
          <p:nvPr/>
        </p:nvSpPr>
        <p:spPr>
          <a:xfrm>
            <a:off x="5820619" y="3284984"/>
            <a:ext cx="936104" cy="1189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4950750"/>
            <a:ext cx="8816911" cy="19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71055-B307-E559-D912-44FC676B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7" y="0"/>
            <a:ext cx="1087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5" y="404664"/>
            <a:ext cx="5806719" cy="606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25824" y="148478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Когда?</a:t>
            </a:r>
            <a:b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1757" y="1"/>
            <a:ext cx="8514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процессов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1875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ВРАЧУ </a:t>
            </a:r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ВИЗУАЛЬНОГО ПРЕДСТАВЛЕНИЕ </a:t>
            </a:r>
          </a:p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состоянии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400" b="1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ЭТАПАХ ОКАЗАНИЯ ПОМОЩИ </a:t>
            </a:r>
          </a:p>
          <a:p>
            <a:pPr algn="ctr"/>
            <a:r>
              <a:rPr lang="ru-RU" sz="24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дополнительных каких-либо действий…</a:t>
            </a:r>
            <a:endParaRPr lang="ru-RU" sz="2400" dirty="0"/>
          </a:p>
        </p:txBody>
      </p:sp>
      <p:pic>
        <p:nvPicPr>
          <p:cNvPr id="5" name="Picture 9" descr="http://www.kifsox.ru/images/2012-10-11/provedeno-pozachergove-zasidannja-oblasnoi-komisi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59" y="5121075"/>
            <a:ext cx="606876" cy="6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ttp://solarhome.ru.for-test-only.ru/img/signs/sign_exclam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62" y="5121075"/>
            <a:ext cx="634317" cy="6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&amp;Icy;&amp;kcy;&amp;ocy;&amp;ncy;&amp;kcy;&amp;acy; &amp;shchcy;&amp;icy;&amp;tcy;, &amp;icy;&amp;kcy;&amp;ocy;&amp;ncy;&amp;kcy;&amp;acy; &amp;ocy;&amp;khcy;&amp;rcy;&amp;acy;&amp;ncy;&amp;acy;, &amp;icy;&amp;kcy;&amp;ocy;&amp;ncy;&amp;kcy;&amp;acy; &amp;kcy;&amp;rcy;&amp;acy;&amp;scy;&amp;ncy;&amp;ycy;&amp;jcy;, &amp;icy;&amp;kcy;&amp;ocy;&amp;ncy;&amp;kcy;&amp;acy; &amp;acy;&amp;ncy;&amp;tcy;&amp;icy;&amp;vcy;&amp;icy;&amp;rcy;&amp;ucy;&amp;scy;&amp;ycy;, &amp;icy;&amp;kcy;&amp;ocy;&amp;ncy;&amp;kcy;&amp;acy; shield, &amp;icy;&amp;kcy;&amp;ocy;&amp;ncy;&amp;kcy;&amp;acy; red, &amp;icy;&amp;kcy;&amp;ocy;&amp;ncy;&amp;kcy;&amp;acy; protection, &amp;icy;&amp;kcy;&amp;ocy;&amp;ncy;&amp;kcy;&amp;acy; antivirus. &amp;Scy;&amp;k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63" y="5121075"/>
            <a:ext cx="578453" cy="5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https://mhdemo.incordmed.ru/mh/templ/maternity.nsf/result.png"/>
          <p:cNvSpPr>
            <a:spLocks noChangeAspect="1" noChangeArrowheads="1"/>
          </p:cNvSpPr>
          <p:nvPr/>
        </p:nvSpPr>
        <p:spPr bwMode="auto">
          <a:xfrm>
            <a:off x="9264352" y="4077073"/>
            <a:ext cx="1816963" cy="18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38" y="5763237"/>
            <a:ext cx="739374" cy="7393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57" y="5039441"/>
            <a:ext cx="660088" cy="660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57" y="5783948"/>
            <a:ext cx="565016" cy="565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01" y="5805060"/>
            <a:ext cx="543904" cy="543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33" y="5848531"/>
            <a:ext cx="435850" cy="435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02" y="5818024"/>
            <a:ext cx="530941" cy="5309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80" y="5786889"/>
            <a:ext cx="580247" cy="5802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02" y="5121075"/>
            <a:ext cx="577420" cy="5774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533" y="2748839"/>
            <a:ext cx="10128528" cy="20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17BA13-A55A-A79C-78BA-FB826F4A21BE}"/>
              </a:ext>
            </a:extLst>
          </p:cNvPr>
          <p:cNvSpPr txBox="1"/>
          <p:nvPr/>
        </p:nvSpPr>
        <p:spPr>
          <a:xfrm>
            <a:off x="3035660" y="-77825"/>
            <a:ext cx="525658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РИСК-МЕНЕДЖМЕНТ</a:t>
            </a:r>
            <a:endParaRPr lang="ru-RU" sz="2800" i="0" u="sng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19A17C-04A4-6EAA-93F8-36B7B5493DF1}"/>
              </a:ext>
            </a:extLst>
          </p:cNvPr>
          <p:cNvSpPr txBox="1"/>
          <p:nvPr/>
        </p:nvSpPr>
        <p:spPr>
          <a:xfrm>
            <a:off x="233160" y="346916"/>
            <a:ext cx="10801200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ФЗ-323 Статья 37. Организация оказания медицинской помощи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AC9013-6495-E2C4-2481-B0FA35B0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4" y="926883"/>
            <a:ext cx="10801200" cy="369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970FF0-033F-00EB-F8BC-17BC7636F6AB}"/>
              </a:ext>
            </a:extLst>
          </p:cNvPr>
          <p:cNvSpPr txBox="1"/>
          <p:nvPr/>
        </p:nvSpPr>
        <p:spPr>
          <a:xfrm>
            <a:off x="263352" y="4618432"/>
            <a:ext cx="108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КР: Профилактика и диспансерное наблюдение, медицинские показания и противопоказания к применению методов профилактики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7EC76-C4A8-2F5D-87B6-20C6F8D8F445}"/>
              </a:ext>
            </a:extLst>
          </p:cNvPr>
          <p:cNvSpPr txBox="1"/>
          <p:nvPr/>
        </p:nvSpPr>
        <p:spPr>
          <a:xfrm>
            <a:off x="335360" y="5449429"/>
            <a:ext cx="11737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PT Serif" panose="020A0603040505020204" pitchFamily="18" charset="-52"/>
              </a:rPr>
              <a:t>….рекомендовано проходить документально фиксируемую оценку факторов риска ВТЭО при первом посещении врача…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3C3CF-AD10-33B4-3153-11DC7D4F444A}"/>
              </a:ext>
            </a:extLst>
          </p:cNvPr>
          <p:cNvSpPr txBox="1"/>
          <p:nvPr/>
        </p:nvSpPr>
        <p:spPr>
          <a:xfrm>
            <a:off x="280120" y="6095760"/>
            <a:ext cx="119676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КР: Приложение. Шкалы оценки, вопросники и другие оценочные инструменты состояния пациента, приведенные в клинических рекомендациях</a:t>
            </a:r>
            <a:br>
              <a:rPr lang="ru-RU" sz="2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15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17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19" descr="https://mh-rmis66.cdmarf.ru/mh/maternity.nsf/nodoc.pn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524001" y="0"/>
            <a:ext cx="9250271" cy="126876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Автоматизированный ЧЕК-лист </a:t>
            </a:r>
          </a:p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индивидуальных и общих перинатальный рисков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291" y="4040354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Автоматизированное выявление индивидуальных рисков для каждого пациента –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основных принципов 4П-медицины: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ПЕРСОНАЛИЗАЦИЯ, ПРЕДИКЦИЯ, ПРЕВЕНЦИЯ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позволяет изменить врачебную тактику и </a:t>
            </a:r>
          </a:p>
          <a:p>
            <a:pPr indent="180340"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своевременную профилактику фатальных осложнений.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E71107-6DEF-876D-641A-0886933F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92" y="1705505"/>
            <a:ext cx="12192000" cy="18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637197" y="0"/>
            <a:ext cx="8856984" cy="537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Мониторинг…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endParaRPr lang="ru-RU" sz="2800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4294967295"/>
          </p:nvPr>
        </p:nvSpPr>
        <p:spPr>
          <a:xfrm>
            <a:off x="1559496" y="5229200"/>
            <a:ext cx="9828584" cy="15121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СО* – 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771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беременных с риском развития </a:t>
            </a:r>
          </a:p>
          <a:p>
            <a:pPr marL="45720" indent="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Задержки роста плода</a:t>
            </a:r>
          </a:p>
          <a:p>
            <a:pPr marL="45720" indent="0" algn="r">
              <a:buNone/>
            </a:pP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r"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На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.2022г</a:t>
            </a:r>
            <a:b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75670" b="2737"/>
          <a:stretch/>
        </p:blipFill>
        <p:spPr>
          <a:xfrm>
            <a:off x="1071284" y="537210"/>
            <a:ext cx="2353051" cy="45015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BD6EBE-88D2-4B32-93B6-D45C23FF34E0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3EB50D-24B0-4E1C-A0C6-1F09B7DBD316}"/>
              </a:ext>
            </a:extLst>
          </p:cNvPr>
          <p:cNvSpPr/>
          <p:nvPr/>
        </p:nvSpPr>
        <p:spPr>
          <a:xfrm>
            <a:off x="0" y="-2260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РИСК_МЕНЕДЖМЕНТ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15EA08-E5D6-4E82-92DD-5E2EBCA3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0"/>
          <a:stretch/>
        </p:blipFill>
        <p:spPr>
          <a:xfrm>
            <a:off x="3424335" y="523088"/>
            <a:ext cx="8105775" cy="45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637197" y="0"/>
            <a:ext cx="8856984" cy="537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Мониторинг…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endParaRPr lang="ru-RU" sz="2800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4294967295"/>
          </p:nvPr>
        </p:nvSpPr>
        <p:spPr>
          <a:xfrm>
            <a:off x="1559496" y="5229200"/>
            <a:ext cx="9828584" cy="15121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СО* – 6 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745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беременных с риском развития АКУШЕРСКОГО КРОВОТЕЧЕНИЯ, </a:t>
            </a:r>
          </a:p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 в ДОНОШЕННОМ сроке – 5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пациентов</a:t>
            </a:r>
          </a:p>
          <a:p>
            <a:pPr marL="45720" indent="0" algn="r">
              <a:buNone/>
            </a:pP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На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.2022г</a:t>
            </a:r>
            <a:b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" r="130" b="1128"/>
          <a:stretch/>
        </p:blipFill>
        <p:spPr>
          <a:xfrm>
            <a:off x="1071284" y="537210"/>
            <a:ext cx="9658920" cy="45759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BD6EBE-88D2-4B32-93B6-D45C23FF34E0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3EB50D-24B0-4E1C-A0C6-1F09B7DBD316}"/>
              </a:ext>
            </a:extLst>
          </p:cNvPr>
          <p:cNvSpPr/>
          <p:nvPr/>
        </p:nvSpPr>
        <p:spPr>
          <a:xfrm>
            <a:off x="0" y="-2260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РИСК_МЕНЕДЖМЕНТ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15619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637197" y="0"/>
            <a:ext cx="8856984" cy="537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Мониторинг…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endParaRPr lang="ru-RU" sz="2800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4294967295"/>
          </p:nvPr>
        </p:nvSpPr>
        <p:spPr>
          <a:xfrm>
            <a:off x="1637197" y="5229200"/>
            <a:ext cx="9037004" cy="15121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СО* – 13 692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беременных с риском развития ПРЕЭКЛАМПСИИ, </a:t>
            </a:r>
          </a:p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них в сроке 12-16 недель – 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2135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пациентов</a:t>
            </a:r>
          </a:p>
          <a:p>
            <a:pPr marL="45720" indent="0" algn="r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На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.04.2022г</a:t>
            </a:r>
            <a:b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620689"/>
            <a:ext cx="8123204" cy="46085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B37589-6D42-42DA-817F-29BC22DA54D4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B0E83B-1267-4A2E-9D6E-95839F4EDE52}"/>
              </a:ext>
            </a:extLst>
          </p:cNvPr>
          <p:cNvSpPr/>
          <p:nvPr/>
        </p:nvSpPr>
        <p:spPr>
          <a:xfrm>
            <a:off x="0" y="-2260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РИСК_МЕНЕДЖМЕНТ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33018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637197" y="0"/>
            <a:ext cx="8856984" cy="537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Мониторинг…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endParaRPr lang="ru-RU" sz="2800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4294967295"/>
          </p:nvPr>
        </p:nvSpPr>
        <p:spPr>
          <a:xfrm>
            <a:off x="-168696" y="559818"/>
            <a:ext cx="12360695" cy="36933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СО* – 3 636 пациентов с ВЫСОКИМ риском развития ВТЭО, </a:t>
            </a:r>
          </a:p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после родов – 2 526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119336" y="3931851"/>
            <a:ext cx="11737304" cy="35015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СО* – 5 593 пациентов с СРЕДНИМ риском развития ВТЭО, </a:t>
            </a:r>
          </a:p>
          <a:p>
            <a:pPr marL="45720" indent="0" algn="ct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после родов 2 891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45400"/>
          <a:stretch/>
        </p:blipFill>
        <p:spPr>
          <a:xfrm>
            <a:off x="1671452" y="4797152"/>
            <a:ext cx="8788474" cy="1512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37645"/>
          <a:stretch/>
        </p:blipFill>
        <p:spPr>
          <a:xfrm>
            <a:off x="1705708" y="1402814"/>
            <a:ext cx="8490917" cy="2357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24737" y="6481003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* На 18.04.2022г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EB4D92-F5AE-454C-9D41-0C02E33669D0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76BA3B-D402-4D56-9962-8CAC56857DB7}"/>
              </a:ext>
            </a:extLst>
          </p:cNvPr>
          <p:cNvSpPr/>
          <p:nvPr/>
        </p:nvSpPr>
        <p:spPr>
          <a:xfrm>
            <a:off x="0" y="-2260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РИСК_МЕНЕДЖМЕНТ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15205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3"/>
          <a:stretch/>
        </p:blipFill>
        <p:spPr>
          <a:xfrm>
            <a:off x="301687" y="2420888"/>
            <a:ext cx="838660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07368" y="980728"/>
            <a:ext cx="8856984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Бенчмаркинга (от англ. </a:t>
            </a: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Benchmarking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эталонное тестирование;</a:t>
            </a:r>
          </a:p>
          <a:p>
            <a:pPr marL="4572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сопоставительный анализ на основе эталонных показателей.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28048" y="3789040"/>
            <a:ext cx="2016224" cy="32809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38329"/>
            <a:ext cx="8873147" cy="243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23853" y="6165304"/>
            <a:ext cx="2752467" cy="402776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4002" y="-73570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 результатов обследования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данных ЭМК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945995-C6FA-42BC-8B39-B7D624640772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</p:spTree>
    <p:extLst>
      <p:ext uri="{BB962C8B-B14F-4D97-AF65-F5344CB8AC3E}">
        <p14:creationId xmlns:p14="http://schemas.microsoft.com/office/powerpoint/2010/main" val="24913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1704" y="4199444"/>
            <a:ext cx="502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Мобильное уведомление в течение 1 минуты…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BA79F-9041-5B13-B09D-6A7C18715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3"/>
          <a:stretch/>
        </p:blipFill>
        <p:spPr>
          <a:xfrm>
            <a:off x="19544" y="1484784"/>
            <a:ext cx="12035647" cy="45639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FD8F61-400A-A733-0118-F7056DFE670D}"/>
              </a:ext>
            </a:extLst>
          </p:cNvPr>
          <p:cNvSpPr/>
          <p:nvPr/>
        </p:nvSpPr>
        <p:spPr>
          <a:xfrm>
            <a:off x="839416" y="236337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Сигнальная система – 32 параметра!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09DA88-CC2F-6ED3-FF8A-6A86AA996440}"/>
              </a:ext>
            </a:extLst>
          </p:cNvPr>
          <p:cNvSpPr/>
          <p:nvPr/>
        </p:nvSpPr>
        <p:spPr>
          <a:xfrm>
            <a:off x="10848528" y="-22608"/>
            <a:ext cx="189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</p:txBody>
      </p:sp>
    </p:spTree>
    <p:extLst>
      <p:ext uri="{BB962C8B-B14F-4D97-AF65-F5344CB8AC3E}">
        <p14:creationId xmlns:p14="http://schemas.microsoft.com/office/powerpoint/2010/main" val="27175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864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приводит к неблагоприятным исходам </a:t>
            </a:r>
          </a:p>
          <a:p>
            <a:pPr lvl="1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управляемых причин?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1556793"/>
            <a:ext cx="10513168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Отсутствие преемственности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между амбулаторными и стационарными звеньями оказания акушерско-гинекологической помощи.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2667431"/>
            <a:ext cx="957706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 Несвоевременность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или отсутствие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госпитализации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360" y="3346071"/>
            <a:ext cx="921702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Несоблюдение стандартов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оказания медицинской помощи.</a:t>
            </a:r>
          </a:p>
          <a:p>
            <a:pPr marL="4572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Низкий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уровень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комплаенса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«Врач - Пациент»</a:t>
            </a:r>
          </a:p>
        </p:txBody>
      </p:sp>
      <p:pic>
        <p:nvPicPr>
          <p:cNvPr id="10" name="Рисунок 9" descr="images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0288" y="4603001"/>
            <a:ext cx="3103312" cy="222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80178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012680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9416" y="415997"/>
            <a:ext cx="9708930" cy="283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0" y="3429000"/>
            <a:ext cx="1219200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Все участки «как на ладони»: фильтрация по любому врачу/акушерке</a:t>
            </a:r>
            <a:endParaRPr sz="2400" dirty="0"/>
          </a:p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Информация о сроках всех посещений: последняя и следующая явка</a:t>
            </a:r>
            <a:endParaRPr sz="2400" dirty="0"/>
          </a:p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Автоматический расчет сроков: в неделях/днях и в сутках после завершения беременности</a:t>
            </a:r>
            <a:endParaRPr sz="2400" dirty="0"/>
          </a:p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Визуализация групп риска: высокая / средняя / низкая</a:t>
            </a:r>
            <a:endParaRPr sz="2400" dirty="0"/>
          </a:p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Фильтрация по ста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тусу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пациента:беременная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/родильница/после прерывания/внематочная </a:t>
            </a:r>
            <a:endParaRPr lang="ru-RU" sz="2400" b="0" i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135560" y="0"/>
            <a:ext cx="8324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мониторинг женской консультации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2501" y="1230552"/>
            <a:ext cx="9838492" cy="2729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17001" y="4010995"/>
            <a:ext cx="9838492" cy="21356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725011" y="449444"/>
            <a:ext cx="8741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мониторинг акушерских стационаров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6" y="4001477"/>
            <a:ext cx="9970529" cy="279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1504206" y="786180"/>
            <a:ext cx="8856984" cy="53721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Дистанционное консультирование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1667508" y="3655044"/>
            <a:ext cx="8856984" cy="53721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Маршрутизация (направления)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9576" y="111229"/>
            <a:ext cx="5568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0D97A8-2480-4FFE-869A-B8CCBCBF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86" y="1123022"/>
            <a:ext cx="9972675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2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1642231" y="186638"/>
            <a:ext cx="8856984" cy="53721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Блок направлений.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75520" y="4077072"/>
            <a:ext cx="838842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Для оформления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требуется </a:t>
            </a:r>
            <a:r>
              <a:rPr lang="ru-RU" sz="2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2-3</a:t>
            </a:r>
            <a:r>
              <a:rPr lang="ru-RU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минуты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" indent="0" algn="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быстрее, чем сделать телефонный звонок и объясняться </a:t>
            </a:r>
          </a:p>
          <a:p>
            <a:pPr marL="45720" indent="0" algn="r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 отправить электронное письмо…</a:t>
            </a:r>
          </a:p>
          <a:p>
            <a:pPr algn="r"/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ответе же возможно корректно оценить пациентку и </a:t>
            </a:r>
            <a:r>
              <a:rPr lang="ru-RU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принять правильное решение</a:t>
            </a:r>
          </a:p>
          <a:p>
            <a:pPr algn="r"/>
            <a:r>
              <a:rPr lang="ru-RU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Уведомление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 ответе поступает </a:t>
            </a:r>
            <a:r>
              <a:rPr lang="ru-RU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 режиме </a:t>
            </a:r>
            <a:r>
              <a:rPr lang="en-US" sz="2400" b="1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endParaRPr lang="ru-RU" sz="2400" b="1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682473"/>
            <a:ext cx="11089231" cy="34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85EDA5-035A-4D2D-877F-9BFE2B8B69D9}"/>
              </a:ext>
            </a:extLst>
          </p:cNvPr>
          <p:cNvSpPr txBox="1"/>
          <p:nvPr/>
        </p:nvSpPr>
        <p:spPr>
          <a:xfrm>
            <a:off x="3961317" y="-171400"/>
            <a:ext cx="7056784" cy="440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кесаревых сечений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оперативных влагалищных родов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преждевременных родов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новорожденных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мертворождений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самостоятельных родов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 КАС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4A3C24-3EBA-4040-BD29-DF517185893C}"/>
              </a:ext>
            </a:extLst>
          </p:cNvPr>
          <p:cNvSpPr/>
          <p:nvPr/>
        </p:nvSpPr>
        <p:spPr>
          <a:xfrm>
            <a:off x="95672" y="4159439"/>
            <a:ext cx="12000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манипуляций в регионе: КС / ВЭП / АЩ</a:t>
            </a:r>
          </a:p>
          <a:p>
            <a:pPr marL="457200" indent="-457200">
              <a:buAutoNum type="arabicPeriod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мониторинг акушерской ситуации в регионе: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ПРЕЖДЕВРЕМЕННЫЕ роды и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МЕРТВОРОЖДЕНИЯ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Критические акушерские ситуации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 КС по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Робсону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человеческого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 на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данные.</a:t>
            </a:r>
          </a:p>
          <a:p>
            <a:pPr marL="457200" indent="-457200">
              <a:buAutoNum type="arabicPeriod"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 от федеральных сервисов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1C8755-B64B-45B3-8B8F-5E573709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4" y="4509120"/>
            <a:ext cx="3638536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284C82-CED7-463D-FE92-F60FE27C9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40091"/>
            <a:ext cx="3456384" cy="361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6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1544" y="-32964"/>
            <a:ext cx="4763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«Неонатология»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7652" y="6206519"/>
            <a:ext cx="108366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родился – там и пригодился…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7C61F9-7D1F-3486-BBD0-AF3957D8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76672"/>
            <a:ext cx="6888088" cy="3823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2A716-5AC1-5D7B-8133-6ECC6829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921" y="1391703"/>
            <a:ext cx="7332504" cy="49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A6CF07-2D36-EB9E-425B-70D41C75017C}"/>
              </a:ext>
            </a:extLst>
          </p:cNvPr>
          <p:cNvSpPr txBox="1"/>
          <p:nvPr/>
        </p:nvSpPr>
        <p:spPr bwMode="auto">
          <a:xfrm>
            <a:off x="4748310" y="47823"/>
            <a:ext cx="3583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</a:t>
            </a:r>
            <a:endParaRPr lang="ru-RU" sz="4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2F9E747-4BA2-B5EC-3085-BC566FFD4A7E}"/>
              </a:ext>
            </a:extLst>
          </p:cNvPr>
          <p:cNvGraphicFramePr>
            <a:graphicFrameLocks noGrp="1"/>
          </p:cNvGraphicFramePr>
          <p:nvPr/>
        </p:nvGraphicFramePr>
        <p:xfrm>
          <a:off x="165370" y="1057227"/>
          <a:ext cx="11848289" cy="3421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4177">
                  <a:extLst>
                    <a:ext uri="{9D8B030D-6E8A-4147-A177-3AD203B41FA5}">
                      <a16:colId xmlns:a16="http://schemas.microsoft.com/office/drawing/2014/main" val="1586868897"/>
                    </a:ext>
                  </a:extLst>
                </a:gridCol>
                <a:gridCol w="2579121">
                  <a:extLst>
                    <a:ext uri="{9D8B030D-6E8A-4147-A177-3AD203B41FA5}">
                      <a16:colId xmlns:a16="http://schemas.microsoft.com/office/drawing/2014/main" val="2923579197"/>
                    </a:ext>
                  </a:extLst>
                </a:gridCol>
                <a:gridCol w="2897935">
                  <a:extLst>
                    <a:ext uri="{9D8B030D-6E8A-4147-A177-3AD203B41FA5}">
                      <a16:colId xmlns:a16="http://schemas.microsoft.com/office/drawing/2014/main" val="1294138026"/>
                    </a:ext>
                  </a:extLst>
                </a:gridCol>
                <a:gridCol w="2597056">
                  <a:extLst>
                    <a:ext uri="{9D8B030D-6E8A-4147-A177-3AD203B41FA5}">
                      <a16:colId xmlns:a16="http://schemas.microsoft.com/office/drawing/2014/main" val="1533309195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аналитики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 формирования КЛАССИФИКАЦИИ РОБСОНА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1616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аналитики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Бумажная история </a:t>
                      </a:r>
                    </a:p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(нет МИС)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"РМИС"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АИСТ "РАМ"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41810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группы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Ручная маркировка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Ручное выставление группы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18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таблицы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 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аналоги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75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Персональный анализ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Пофамильные списки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19166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анализ ошибок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28986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групп без КС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12779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Детализация групп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Автоматически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80698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Фальсификация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0226294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D8A4CC-4D55-B32A-1693-9D4598378352}"/>
              </a:ext>
            </a:extLst>
          </p:cNvPr>
          <p:cNvSpPr/>
          <p:nvPr/>
        </p:nvSpPr>
        <p:spPr>
          <a:xfrm>
            <a:off x="6539880" y="6519446"/>
            <a:ext cx="5652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примере Свердловской области за 2022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7BC3B8-7BEF-88DF-151E-7B2C0F088672}"/>
              </a:ext>
            </a:extLst>
          </p:cNvPr>
          <p:cNvSpPr/>
          <p:nvPr/>
        </p:nvSpPr>
        <p:spPr>
          <a:xfrm>
            <a:off x="165370" y="6196280"/>
            <a:ext cx="7058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Зачем_нам_автоматизация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68AB4-E290-0C01-7F4F-C2A48B930C56}"/>
              </a:ext>
            </a:extLst>
          </p:cNvPr>
          <p:cNvSpPr txBox="1"/>
          <p:nvPr/>
        </p:nvSpPr>
        <p:spPr>
          <a:xfrm>
            <a:off x="278860" y="4609828"/>
            <a:ext cx="12110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родов 38 346, в т.ч. КС - 11 963 случаев*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C2A14-2539-60DE-06D3-12C8637AC4F5}"/>
              </a:ext>
            </a:extLst>
          </p:cNvPr>
          <p:cNvSpPr txBox="1"/>
          <p:nvPr/>
        </p:nvSpPr>
        <p:spPr>
          <a:xfrm>
            <a:off x="2213536" y="5165554"/>
            <a:ext cx="9405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Десятки тысяч случаев «посчитать» вручную ?!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634EA-2CF8-6AF0-B695-1262471D7870}"/>
              </a:ext>
            </a:extLst>
          </p:cNvPr>
          <p:cNvSpPr txBox="1"/>
          <p:nvPr/>
        </p:nvSpPr>
        <p:spPr>
          <a:xfrm>
            <a:off x="0" y="5789530"/>
            <a:ext cx="12110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Аналогично для расчета КИПР, родов с рубцом и других спец отчетов</a:t>
            </a:r>
          </a:p>
        </p:txBody>
      </p:sp>
    </p:spTree>
    <p:extLst>
      <p:ext uri="{BB962C8B-B14F-4D97-AF65-F5344CB8AC3E}">
        <p14:creationId xmlns:p14="http://schemas.microsoft.com/office/powerpoint/2010/main" val="2895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17331"/>
            <a:ext cx="6264696" cy="64758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8826630">
            <a:off x="1708040" y="1586095"/>
            <a:ext cx="7574807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Robson</a:t>
            </a:r>
            <a:endParaRPr lang="ru-RU" sz="1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136204" y="901883"/>
            <a:ext cx="119195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Электронные медицинские записи оформляются с использованием </a:t>
            </a:r>
          </a:p>
          <a:p>
            <a:pPr algn="ctr">
              <a:defRPr/>
            </a:pPr>
            <a:r>
              <a:rPr lang="ru-RU" sz="2400" b="1" i="0" dirty="0">
                <a:solidFill>
                  <a:srgbClr val="000000"/>
                </a:solidFill>
                <a:latin typeface="Times New Roman"/>
                <a:cs typeface="Times New Roman"/>
              </a:rPr>
              <a:t>любого вида электронной подписи</a:t>
            </a: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 в случае 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ru-RU" sz="2400" b="0" i="0" dirty="0">
                <a:solidFill>
                  <a:srgbClr val="000000"/>
                </a:solidFill>
                <a:latin typeface="Times New Roman"/>
                <a:cs typeface="Times New Roman"/>
              </a:rPr>
              <a:t>п.12 приказа МЗ РФ от 07.09.2020 №947н):</a:t>
            </a:r>
          </a:p>
          <a:p>
            <a:pPr algn="ctr">
              <a:defRPr/>
            </a:pPr>
            <a:endParaRPr lang="ru-RU" sz="2400" b="0" i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ctr">
              <a:buFont typeface="Wingdings"/>
              <a:buChar char="ü"/>
              <a:defRPr/>
            </a:pPr>
            <a:r>
              <a:rPr lang="ru-RU" sz="2000" b="0" i="0" dirty="0">
                <a:solidFill>
                  <a:srgbClr val="000000"/>
                </a:solidFill>
                <a:latin typeface="Times New Roman"/>
                <a:cs typeface="Times New Roman"/>
              </a:rPr>
              <a:t>содержатся в журналах, которые формируются на основе электронных медицинских документов (</a:t>
            </a:r>
            <a:r>
              <a:rPr lang="ru-RU" sz="2000" b="1" i="0" dirty="0">
                <a:solidFill>
                  <a:srgbClr val="000000"/>
                </a:solidFill>
                <a:latin typeface="Times New Roman"/>
                <a:cs typeface="Times New Roman"/>
              </a:rPr>
              <a:t>журналы обращений/обследований и регистрации медицинских вмешательств</a:t>
            </a:r>
            <a:r>
              <a:rPr lang="ru-RU" sz="2000" b="0" i="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C70E97-CC3D-77DD-D03B-78FFE60FE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45" y="2795589"/>
            <a:ext cx="1007745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2276AD-22D8-AD71-74CE-42980234BF70}"/>
              </a:ext>
            </a:extLst>
          </p:cNvPr>
          <p:cNvSpPr txBox="1"/>
          <p:nvPr/>
        </p:nvSpPr>
        <p:spPr>
          <a:xfrm>
            <a:off x="386414" y="124688"/>
            <a:ext cx="1141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rgbClr val="000000"/>
                </a:solidFill>
                <a:latin typeface="Times New Roman"/>
                <a:cs typeface="Times New Roman"/>
              </a:rPr>
              <a:t>ЭЛЕКТРОННЫЕ ЖУРНАЛЫ УЧЕТА</a:t>
            </a:r>
            <a:endParaRPr lang="ru-RU" sz="3600" i="1" u="sng" dirty="0"/>
          </a:p>
        </p:txBody>
      </p:sp>
    </p:spTree>
    <p:extLst>
      <p:ext uri="{BB962C8B-B14F-4D97-AF65-F5344CB8AC3E}">
        <p14:creationId xmlns:p14="http://schemas.microsoft.com/office/powerpoint/2010/main" val="5342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505404" y="404664"/>
            <a:ext cx="7181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HeliosCondC"/>
              </a:rPr>
              <a:t>Журнал родов… </a:t>
            </a:r>
            <a:endParaRPr dirty="0"/>
          </a:p>
          <a:p>
            <a:pPr algn="ctr">
              <a:defRPr/>
            </a:pPr>
            <a:r>
              <a:rPr lang="ru-RU" sz="2800" b="1" dirty="0">
                <a:latin typeface="HeliosCondC"/>
              </a:rPr>
              <a:t>МОЖНО БОЛЬШЕ «НЕ ПИСАТЬ»</a:t>
            </a:r>
          </a:p>
        </p:txBody>
      </p:sp>
      <p:pic>
        <p:nvPicPr>
          <p:cNvPr id="1026" name="Picture 2" descr="https://i.mycdn.me/image?id=935241316981&amp;t=3&amp;plc=API&amp;viewToken=7kYb2hkBb0xzBcKG56es3Q&amp;tkn=*BcwouIH6B7l96pf2qoinEDzTkgU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28673" y="1552903"/>
            <a:ext cx="9939923" cy="432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59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3472" y="-99392"/>
            <a:ext cx="10229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Прогнозирование риска развития преэклампсии</a:t>
            </a:r>
            <a:endParaRPr lang="ru-RU" sz="3600" b="1" dirty="0"/>
          </a:p>
        </p:txBody>
      </p:sp>
      <p:pic>
        <p:nvPicPr>
          <p:cNvPr id="2050" name="Picture 2" descr="https://dynamicsun.ru/wp-content/uploads/2016/06/avtomati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37131"/>
            <a:ext cx="1627629" cy="108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A3282-CB7E-4DE2-A290-3C31087F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097336"/>
            <a:ext cx="4901435" cy="571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0990A6-D4AB-4A3E-AC42-91C24803F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48" y="1080152"/>
            <a:ext cx="4704184" cy="573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2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mycdn.me/image?id=935241866869&amp;t=3&amp;plc=API&amp;viewToken=KeCvLDwoUiMj-ADBRXRP-A&amp;tkn=*0ivWCV_Acw6tN8Mm4RcCJjZMw-c"/>
          <p:cNvPicPr>
            <a:picLocks noChangeAspect="1" noChangeArrowheads="1"/>
          </p:cNvPicPr>
          <p:nvPr/>
        </p:nvPicPr>
        <p:blipFill>
          <a:blip r:embed="rId2"/>
          <a:srcRect l="638"/>
          <a:stretch/>
        </p:blipFill>
        <p:spPr bwMode="auto">
          <a:xfrm>
            <a:off x="370490" y="2780634"/>
            <a:ext cx="7414817" cy="396073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975741" y="226073"/>
            <a:ext cx="7181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HeliosCondC"/>
              </a:rPr>
              <a:t>Журнал родов… </a:t>
            </a:r>
            <a:endParaRPr dirty="0"/>
          </a:p>
          <a:p>
            <a:pPr algn="ctr">
              <a:defRPr/>
            </a:pPr>
            <a:r>
              <a:rPr lang="ru-RU" sz="2800" b="1" dirty="0">
                <a:latin typeface="HeliosCondC"/>
              </a:rPr>
              <a:t>МОЖНО БОЛЬШЕ «НЕ СЧИТАТЬ»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020" b="19706"/>
          <a:stretch/>
        </p:blipFill>
        <p:spPr bwMode="auto">
          <a:xfrm>
            <a:off x="370490" y="1347241"/>
            <a:ext cx="11106808" cy="1236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89594" y="5346587"/>
            <a:ext cx="7131916" cy="126494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79793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479376" y="814648"/>
            <a:ext cx="5400600" cy="11316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кодирование медицинской карты в ПОЛИКЛИНИКЕ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lob:https://web.whatsapp.com/4b958c0a-48bb-44bd-ac15-1dcc77a3494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4b958c0a-48bb-44bd-ac15-1dcc77a34943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95" y="4285593"/>
            <a:ext cx="1247645" cy="221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4A9E8C-2DCE-6720-E96B-CEF7C6295013}"/>
              </a:ext>
            </a:extLst>
          </p:cNvPr>
          <p:cNvSpPr txBox="1"/>
          <p:nvPr/>
        </p:nvSpPr>
        <p:spPr>
          <a:xfrm>
            <a:off x="119336" y="130073"/>
            <a:ext cx="10585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Роль IT в реализации принципов идентификация пациента. 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99EE3A-484F-77DA-B9A7-4F9950F21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3258" b="6397"/>
          <a:stretch/>
        </p:blipFill>
        <p:spPr>
          <a:xfrm>
            <a:off x="101449" y="1642636"/>
            <a:ext cx="6210577" cy="221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068B8F-86DB-5F4C-6D25-C59CC4052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8" t="14309" r="6411"/>
          <a:stretch/>
        </p:blipFill>
        <p:spPr>
          <a:xfrm>
            <a:off x="0" y="3860403"/>
            <a:ext cx="5208513" cy="290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2B1768E2-A09F-B684-52F4-901566C93B34}"/>
              </a:ext>
            </a:extLst>
          </p:cNvPr>
          <p:cNvSpPr txBox="1">
            <a:spLocks/>
          </p:cNvSpPr>
          <p:nvPr/>
        </p:nvSpPr>
        <p:spPr>
          <a:xfrm>
            <a:off x="6368940" y="741528"/>
            <a:ext cx="5400600" cy="1131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en-US" sz="2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24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кодирование медицинской карты в СТАЦИОНАРЕ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576413-EACA-1609-A4D5-EC9F2B745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7" t="8983"/>
          <a:stretch/>
        </p:blipFill>
        <p:spPr>
          <a:xfrm>
            <a:off x="6171434" y="1463389"/>
            <a:ext cx="5916314" cy="230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AC27AC-2176-3A14-35DB-3B31E5549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0" t="10412" r="6220" b="15429"/>
          <a:stretch/>
        </p:blipFill>
        <p:spPr>
          <a:xfrm>
            <a:off x="6201610" y="3687646"/>
            <a:ext cx="5916314" cy="303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7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768463" y="967882"/>
            <a:ext cx="5400600" cy="83653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кодирование идентификационных браслетов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lob:https://web.whatsapp.com/4b958c0a-48bb-44bd-ac15-1dcc77a3494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4b958c0a-48bb-44bd-ac15-1dcc77a34943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9146" b="9074"/>
          <a:stretch/>
        </p:blipFill>
        <p:spPr>
          <a:xfrm>
            <a:off x="3710732" y="3592372"/>
            <a:ext cx="21792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4A9E8C-2DCE-6720-E96B-CEF7C6295013}"/>
              </a:ext>
            </a:extLst>
          </p:cNvPr>
          <p:cNvSpPr txBox="1"/>
          <p:nvPr/>
        </p:nvSpPr>
        <p:spPr>
          <a:xfrm>
            <a:off x="119336" y="130073"/>
            <a:ext cx="10585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Роль IT в реализации принципов идентификация пациента. 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2EEC5A-D364-DEEF-AAB9-F519A8A5B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9" y="3558980"/>
            <a:ext cx="2376711" cy="316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FCE42F-A76B-32E4-BFBC-A312F22E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0" t="9475" b="22680"/>
          <a:stretch/>
        </p:blipFill>
        <p:spPr>
          <a:xfrm>
            <a:off x="139264" y="1914902"/>
            <a:ext cx="7142936" cy="135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4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F56C8C-20C0-EBEB-821C-A7B5718DE85A}"/>
              </a:ext>
            </a:extLst>
          </p:cNvPr>
          <p:cNvSpPr txBox="1"/>
          <p:nvPr/>
        </p:nvSpPr>
        <p:spPr>
          <a:xfrm>
            <a:off x="191344" y="188640"/>
            <a:ext cx="9361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Стандартизация документооборота при взаимодействии с пациентом</a:t>
            </a:r>
            <a:endParaRPr lang="ru-RU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55806-B8FF-B177-F5E8-FA1547E2EDC6}"/>
              </a:ext>
            </a:extLst>
          </p:cNvPr>
          <p:cNvSpPr txBox="1"/>
          <p:nvPr/>
        </p:nvSpPr>
        <p:spPr>
          <a:xfrm>
            <a:off x="4655840" y="3223614"/>
            <a:ext cx="3600400" cy="326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документация: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осмотров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Отказы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F0D6E-9929-5C50-ED18-7BA56D7A60B9}"/>
              </a:ext>
            </a:extLst>
          </p:cNvPr>
          <p:cNvSpPr txBox="1"/>
          <p:nvPr/>
        </p:nvSpPr>
        <p:spPr>
          <a:xfrm>
            <a:off x="983432" y="1483910"/>
            <a:ext cx="9145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упускаем… Чему меньше всего уделяем время… 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6F743F-7E1A-9864-B5B8-F66F98E96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90"/>
          <a:stretch/>
        </p:blipFill>
        <p:spPr>
          <a:xfrm>
            <a:off x="551384" y="2791506"/>
            <a:ext cx="2952328" cy="370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864F1-B1F6-7805-2EB1-556F03280C68}"/>
              </a:ext>
            </a:extLst>
          </p:cNvPr>
          <p:cNvSpPr txBox="1"/>
          <p:nvPr/>
        </p:nvSpPr>
        <p:spPr>
          <a:xfrm>
            <a:off x="119336" y="23506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правильно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Йодомарин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или «еда марин»…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48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10B31C-C9B2-42CC-3AF2-D66F01F6816A}"/>
              </a:ext>
            </a:extLst>
          </p:cNvPr>
          <p:cNvSpPr txBox="1"/>
          <p:nvPr/>
        </p:nvSpPr>
        <p:spPr>
          <a:xfrm>
            <a:off x="263352" y="332656"/>
            <a:ext cx="8952656" cy="6038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ФЗ-323 Статья 20. 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Информированное добровольное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медицинское вмешательство и на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ОТКАЗ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 вмешательства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ru-RU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Необходимым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предварительным условием медицинского вмешательства является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информированного добровольного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его законного представителя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вмешательство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основании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медицинским работником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целях и методах оказания медицинской помощи,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связанном с ними риске,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возможных вариантах медицинского вмешательства,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его последствиях,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о предполагаемых результатах оказания медицинской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26673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B0717-94B9-B0E1-0D3B-F250495C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64649"/>
            <a:ext cx="6234458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E8365-A829-AFB8-55F6-96DDF8933A55}"/>
              </a:ext>
            </a:extLst>
          </p:cNvPr>
          <p:cNvSpPr txBox="1"/>
          <p:nvPr/>
        </p:nvSpPr>
        <p:spPr>
          <a:xfrm>
            <a:off x="479376" y="-69477"/>
            <a:ext cx="992476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В СОВРЕМЕННОЙ КЛИНИКЕ…</a:t>
            </a:r>
            <a:endParaRPr lang="ru-RU" sz="28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5336A-3709-DBA2-0219-E162ECAC36BD}"/>
              </a:ext>
            </a:extLst>
          </p:cNvPr>
          <p:cNvSpPr txBox="1"/>
          <p:nvPr/>
        </p:nvSpPr>
        <p:spPr>
          <a:xfrm>
            <a:off x="263352" y="661207"/>
            <a:ext cx="108012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медицинское вмешательство …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 форме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 информации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73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4422" y="17129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9496" y="836712"/>
            <a:ext cx="91450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«Журнал телемедицины и электронного здравоохранения», Номер №1, 2015г.</a:t>
            </a:r>
          </a:p>
          <a:p>
            <a:pPr marL="457200" indent="-457200" algn="just">
              <a:buAutoNum type="arabi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«Здравоохранение», №2 февраль, 2015г.</a:t>
            </a:r>
          </a:p>
          <a:p>
            <a:pPr marL="457200" indent="-457200" algn="just">
              <a:buAutoNum type="arabi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«Архив акушерства и гинекологии им. В.Ф. Снегирева №1 2016г.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Журнал «Известия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УрГЭУ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2017. № 6 (74). С. 5−20.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здравоохранении: вклад в обеспечение социально-демографической безопасности региона»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42600"/>
              </p:ext>
            </p:extLst>
          </p:nvPr>
        </p:nvGraphicFramePr>
        <p:xfrm>
          <a:off x="47328" y="546939"/>
          <a:ext cx="12016397" cy="2936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56032">
                  <a:extLst>
                    <a:ext uri="{9D8B030D-6E8A-4147-A177-3AD203B41FA5}">
                      <a16:colId xmlns:a16="http://schemas.microsoft.com/office/drawing/2014/main" val="3289989065"/>
                    </a:ext>
                  </a:extLst>
                </a:gridCol>
                <a:gridCol w="5960365">
                  <a:extLst>
                    <a:ext uri="{9D8B030D-6E8A-4147-A177-3AD203B41FA5}">
                      <a16:colId xmlns:a16="http://schemas.microsoft.com/office/drawing/2014/main" val="1917751413"/>
                    </a:ext>
                  </a:extLst>
                </a:gridCol>
              </a:tblGrid>
              <a:tr h="49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публикации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журнала, сборника, №, год издания, страницы</a:t>
                      </a: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1769029651"/>
                  </a:ext>
                </a:extLst>
              </a:tr>
              <a:tr h="449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Автоматизация процесса выявления у беременных заболевания covid-19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КАЧЕСТВА В МЕДИЦИНЕ / №04 / 2020 год / стр. 80-83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extLst>
                  <a:ext uri="{0D108BD9-81ED-4DB2-BD59-A6C34878D82A}">
                    <a16:rowId xmlns:a16="http://schemas.microsoft.com/office/drawing/2014/main" val="499361816"/>
                  </a:ext>
                </a:extLst>
              </a:tr>
              <a:tr h="785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Regional Register of Cesarean Sections “</a:t>
                      </a:r>
                      <a:r>
                        <a:rPr lang="ru-RU" sz="1600" b="1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1600" b="1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="1" u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</a:t>
                      </a:r>
                      <a:r>
                        <a:rPr lang="ru-RU" sz="1600" b="1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1600" b="1" u="non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r”</a:t>
                      </a:r>
                      <a:endParaRPr lang="ru-RU" sz="1600" b="1" u="non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 Journal of Gynecology &amp; </a:t>
                      </a:r>
                      <a:r>
                        <a:rPr lang="en-US" sz="16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Womens</a:t>
                      </a:r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Health - WJGWH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ISSN: 2641-6247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extLst>
                  <a:ext uri="{0D108BD9-81ED-4DB2-BD59-A6C34878D82A}">
                    <a16:rowId xmlns:a16="http://schemas.microsoft.com/office/drawing/2014/main" val="3732910190"/>
                  </a:ext>
                </a:extLst>
              </a:tr>
              <a:tr h="1147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 операций кесаревых сечений «КесРегистр» на примере Свердловской области. Автоматизация отчета по классификации М. Робсона операции кесарева сечения и оцифровка медицинской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документации по оперативному родоразрешению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МЕНЕДЖМЕНТ КАЧЕСТВА В МЕДИЦИНЕ / №03 / 2020 год /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стр. 65-67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/>
                </a:tc>
                <a:extLst>
                  <a:ext uri="{0D108BD9-81ED-4DB2-BD59-A6C34878D82A}">
                    <a16:rowId xmlns:a16="http://schemas.microsoft.com/office/drawing/2014/main" val="280719275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92933" y="-99392"/>
            <a:ext cx="4606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2020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A4B1A0-A057-6A83-76E7-9B1219F20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708139"/>
              </p:ext>
            </p:extLst>
          </p:nvPr>
        </p:nvGraphicFramePr>
        <p:xfrm>
          <a:off x="47327" y="3483769"/>
          <a:ext cx="12016398" cy="31673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48673">
                  <a:extLst>
                    <a:ext uri="{9D8B030D-6E8A-4147-A177-3AD203B41FA5}">
                      <a16:colId xmlns:a16="http://schemas.microsoft.com/office/drawing/2014/main" val="1402496631"/>
                    </a:ext>
                  </a:extLst>
                </a:gridCol>
                <a:gridCol w="5967725">
                  <a:extLst>
                    <a:ext uri="{9D8B030D-6E8A-4147-A177-3AD203B41FA5}">
                      <a16:colId xmlns:a16="http://schemas.microsoft.com/office/drawing/2014/main" val="427520198"/>
                    </a:ext>
                  </a:extLst>
                </a:gridCol>
              </a:tblGrid>
              <a:tr h="733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звони мне больше... Интервью с руководителем акушерского дистанционного консультативного центра Свердловской области Николаем Олеговичем Анкудиновым»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StatusPraesens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Гинекология, акушерство, бесплодный брак. — 2020. — №2/3 (65/67). — С. 17–21.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444834937"/>
                  </a:ext>
                </a:extLst>
              </a:tr>
              <a:tr h="585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регистр кесаревых сечений "КесРегистр"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XXVI (26) Международный конкурс научно-исследовательских работ - 16.11.2020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325028287"/>
                  </a:ext>
                </a:extLst>
              </a:tr>
              <a:tr h="575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мобильных уведомлений «АИСТ_СМАРТ»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://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evercare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ru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/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news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/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mobilnaya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-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sluzhba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-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opovescheniya</a:t>
                      </a:r>
                      <a:r>
                        <a:rPr lang="ru-RU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-</a:t>
                      </a:r>
                      <a:r>
                        <a:rPr lang="en-US" sz="18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aistsmart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2057266051"/>
                  </a:ext>
                </a:extLst>
              </a:tr>
              <a:tr h="65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Автоматизация процесса выявления опасности заражения COVID-19 среди беременных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https://evercare.ru/news/avtomatizaciya-processa-vyyavleniya-opasnosti-zarazheniya-covid-19-sredi-beremennykh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2609125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3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401104"/>
              </p:ext>
            </p:extLst>
          </p:nvPr>
        </p:nvGraphicFramePr>
        <p:xfrm>
          <a:off x="1847528" y="1772816"/>
          <a:ext cx="9793088" cy="42418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52093">
                  <a:extLst>
                    <a:ext uri="{9D8B030D-6E8A-4147-A177-3AD203B41FA5}">
                      <a16:colId xmlns:a16="http://schemas.microsoft.com/office/drawing/2014/main" val="4231580520"/>
                    </a:ext>
                  </a:extLst>
                </a:gridCol>
                <a:gridCol w="5440995">
                  <a:extLst>
                    <a:ext uri="{9D8B030D-6E8A-4147-A177-3AD203B41FA5}">
                      <a16:colId xmlns:a16="http://schemas.microsoft.com/office/drawing/2014/main" val="3309658717"/>
                    </a:ext>
                  </a:extLst>
                </a:gridCol>
              </a:tblGrid>
              <a:tr h="1774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регистр</a:t>
                      </a:r>
                      <a:b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кесаревых сечений «КесРегистр»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Тезисы XIV Общероссийского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научно-практического семинара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«Репродуктивный потенциал России: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версии и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контраверсии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5–8 сентября 2020 года,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Сочи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1838072928"/>
                  </a:ext>
                </a:extLst>
              </a:tr>
              <a:tr h="1152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регистр кесаревых сечений «КесРегистр» - опыт цифровизации оперативного акушерства на примере Свердловской области.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"Журнала телемедицины и электронного здравоохранения" №4-2020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3539956807"/>
                  </a:ext>
                </a:extLst>
              </a:tr>
              <a:tr h="859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Автоматизация процесса выявления у беременных заболевания covid-19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"Журнала телемедицины и электронного здравоохранения" №4-2020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124580346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36620"/>
              </p:ext>
            </p:extLst>
          </p:nvPr>
        </p:nvGraphicFramePr>
        <p:xfrm>
          <a:off x="1852092" y="432500"/>
          <a:ext cx="9788524" cy="13403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452126418"/>
                    </a:ext>
                  </a:extLst>
                </a:gridCol>
                <a:gridCol w="5468044">
                  <a:extLst>
                    <a:ext uri="{9D8B030D-6E8A-4147-A177-3AD203B41FA5}">
                      <a16:colId xmlns:a16="http://schemas.microsoft.com/office/drawing/2014/main" val="3109402265"/>
                    </a:ext>
                  </a:extLst>
                </a:gridCol>
              </a:tblGrid>
              <a:tr h="1340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публикации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9" marR="14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журнала, сборника, №, год издания, страницы</a:t>
                      </a:r>
                    </a:p>
                  </a:txBody>
                  <a:tcPr marL="14599" marR="14599" marT="0" marB="0" anchor="ctr"/>
                </a:tc>
                <a:extLst>
                  <a:ext uri="{0D108BD9-81ED-4DB2-BD59-A6C34878D82A}">
                    <a16:rowId xmlns:a16="http://schemas.microsoft.com/office/drawing/2014/main" val="510631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2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166842"/>
            <a:ext cx="12192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«Здравоохранение», №6 июнь, 2021г.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Https://evercare.Ru/news/mobilnaya-sluzhba-opovescheniya-aistsmart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Nikolay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Ankudinov, Alexey 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Sitnikov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Fedor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Sitnikov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Sergey V Martirosyan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Monitoring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Health Status of Pregnant Women at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for Preeclampsia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 Journal of Scientific &amp; Technical Research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November, 2021, Volume 39, 5, pp 31782-31787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https://dx.doi.org/10.26717/BJSTR.2021.39.006378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Nikolay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Ankudinov, Alexey 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Sitnikov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Fedor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Sitnikov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Sergey V Martirosyan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Monitoring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Health Status of Pregnant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in the COVID-19 Pandemic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 Journal of Scientific &amp; Technical Research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November, 2021, Volume 40, 1, pp 31793-31797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https://dx.doi.org/10.26717/BJSTR.2021.40.006380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Анкудинов Н.О., Ситников А.Ф., Ситников Ф.А. Как оптимизировать работу службы родовспоможения с помощью «бережливых» информационных технологий.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журнал телемедицины и электронного здравоохранения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2021;7(4):58-62;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https://doi.org/10.29188/2712-9217-2021-7-4-58-62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026CA6-434C-BFB7-9B86-C24337C81769}"/>
              </a:ext>
            </a:extLst>
          </p:cNvPr>
          <p:cNvSpPr/>
          <p:nvPr/>
        </p:nvSpPr>
        <p:spPr>
          <a:xfrm>
            <a:off x="3756930" y="116633"/>
            <a:ext cx="4606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2021 год</a:t>
            </a:r>
          </a:p>
        </p:txBody>
      </p:sp>
    </p:spTree>
    <p:extLst>
      <p:ext uri="{BB962C8B-B14F-4D97-AF65-F5344CB8AC3E}">
        <p14:creationId xmlns:p14="http://schemas.microsoft.com/office/powerpoint/2010/main" val="311295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15680" y="-91321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Прогнозирование 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риска развития 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преждевременных родов</a:t>
            </a:r>
            <a:endParaRPr lang="ru-RU" sz="3600" b="1" dirty="0"/>
          </a:p>
        </p:txBody>
      </p:sp>
      <p:pic>
        <p:nvPicPr>
          <p:cNvPr id="2050" name="Picture 2" descr="https://dynamicsun.ru/wp-content/uploads/2016/06/avtomati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2075"/>
            <a:ext cx="2232248" cy="1487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918050"/>
            <a:ext cx="3667356" cy="4295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9" y="1920794"/>
            <a:ext cx="4600339" cy="42855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19536" y="6247312"/>
            <a:ext cx="3162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65. </a:t>
            </a:r>
            <a:r>
              <a:rPr lang="ru-RU" dirty="0"/>
              <a:t>Приложение 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43441" y="6279426"/>
            <a:ext cx="1529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3,4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6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7A4EBE-9AE4-4921-2688-C5D0D5C2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7150"/>
            <a:ext cx="9525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73847393"/>
              </p:ext>
            </p:extLst>
          </p:nvPr>
        </p:nvGraphicFramePr>
        <p:xfrm>
          <a:off x="191344" y="514086"/>
          <a:ext cx="8848285" cy="397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9376" y="25004"/>
            <a:ext cx="11233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материнской смертности на территории Свердловской области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4916" y="4653136"/>
            <a:ext cx="11682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1999г – отсутствие стандартов и маршрутизации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2011г – появления стандартов и маршрутизации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2013г – трехуровневая система оказания помощи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2015г – появление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акушерстве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2022г – совершенствование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мобильные сервисы, телемедицина, риск-менеджмент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001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FullSizeRender-03-03-18-12-05.jpg?id=15200203410000000312%3B0%3B1&amp;file=FullSizeRender-03-03-18-12-05.jpg&amp;mode=attachment&amp;af_preview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60338"/>
            <a:ext cx="4762500" cy="65214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4000" y="692696"/>
            <a:ext cx="4211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марта 2018 года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министра, опыт Среднего Урала по применению уникальных компьютерных продуктов будет распространен на всю страну.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посмотрели уникальные продукты, которые, как я приняла сегодня решение, будут служить всей стране…»</a:t>
            </a:r>
          </a:p>
        </p:txBody>
      </p:sp>
    </p:spTree>
    <p:extLst>
      <p:ext uri="{BB962C8B-B14F-4D97-AF65-F5344CB8AC3E}">
        <p14:creationId xmlns:p14="http://schemas.microsoft.com/office/powerpoint/2010/main" val="42919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96405"/>
            <a:ext cx="9144000" cy="5145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8564" y="18622"/>
            <a:ext cx="912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Одобрение*</a:t>
            </a:r>
          </a:p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Федеральной службы по надзору в сфере здравоохранения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84032" y="6439174"/>
            <a:ext cx="424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*http://roszdravnadzor.ru/news/12452</a:t>
            </a:r>
          </a:p>
        </p:txBody>
      </p:sp>
    </p:spTree>
    <p:extLst>
      <p:ext uri="{BB962C8B-B14F-4D97-AF65-F5344CB8AC3E}">
        <p14:creationId xmlns:p14="http://schemas.microsoft.com/office/powerpoint/2010/main" val="13580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52" y="332657"/>
            <a:ext cx="4374444" cy="635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4" y="4592162"/>
            <a:ext cx="2870448" cy="10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9" y="2348881"/>
            <a:ext cx="4406349" cy="13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67608" y="515602"/>
            <a:ext cx="27542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3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71" y="948644"/>
            <a:ext cx="5512574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премия в области перинатальной медицины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.mycdn.me/image?id=910811688690&amp;t=3&amp;plc=API&amp;viewToken=PNipHuhZSlCNQa8IjeOcCw&amp;tkn=*-WFYyrOUbV15edwMq7Md06G0c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3" y="1840150"/>
            <a:ext cx="6552728" cy="491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A5125B-AC7E-35D1-FEEB-598B5115006F}"/>
              </a:ext>
            </a:extLst>
          </p:cNvPr>
          <p:cNvSpPr/>
          <p:nvPr/>
        </p:nvSpPr>
        <p:spPr>
          <a:xfrm>
            <a:off x="6672064" y="1207048"/>
            <a:ext cx="652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«Цифровая лаборатория» </a:t>
            </a:r>
          </a:p>
          <a:p>
            <a:pPr algn="ctr"/>
            <a:r>
              <a:rPr lang="ru-RU" sz="2000" b="1" dirty="0">
                <a:ln w="0"/>
                <a:latin typeface="Times New Roman" pitchFamily="18" charset="0"/>
                <a:cs typeface="Times New Roman" pitchFamily="18" charset="0"/>
              </a:rPr>
              <a:t>Агентство Стратегических Инициатив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DB6B4-51F2-C0B2-7F9B-BF7A63335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34" y="1896186"/>
            <a:ext cx="3387915" cy="480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FF912-8BF6-3F30-F459-2BD64FE79E3F}"/>
              </a:ext>
            </a:extLst>
          </p:cNvPr>
          <p:cNvSpPr txBox="1"/>
          <p:nvPr/>
        </p:nvSpPr>
        <p:spPr>
          <a:xfrm>
            <a:off x="2742390" y="135334"/>
            <a:ext cx="670722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признание:</a:t>
            </a:r>
          </a:p>
        </p:txBody>
      </p:sp>
    </p:spTree>
    <p:extLst>
      <p:ext uri="{BB962C8B-B14F-4D97-AF65-F5344CB8AC3E}">
        <p14:creationId xmlns:p14="http://schemas.microsoft.com/office/powerpoint/2010/main" val="42809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802D6-8869-0829-BE2F-29856545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80728"/>
            <a:ext cx="3864129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B94F9F-A183-844A-9E47-E8AE262E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795" y="2204864"/>
            <a:ext cx="7383845" cy="288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07C69-D61B-2225-2B39-B17116F46B92}"/>
              </a:ext>
            </a:extLst>
          </p:cNvPr>
          <p:cNvSpPr txBox="1"/>
          <p:nvPr/>
        </p:nvSpPr>
        <p:spPr>
          <a:xfrm>
            <a:off x="2742390" y="135334"/>
            <a:ext cx="670722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признание:</a:t>
            </a:r>
          </a:p>
        </p:txBody>
      </p:sp>
    </p:spTree>
    <p:extLst>
      <p:ext uri="{BB962C8B-B14F-4D97-AF65-F5344CB8AC3E}">
        <p14:creationId xmlns:p14="http://schemas.microsoft.com/office/powerpoint/2010/main" val="20072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-171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признание: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ежегодный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«Лучший заместитель главного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врача»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17.12.2020г.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mycdn.me/image?id=915305548274&amp;t=3&amp;plc=API&amp;viewToken=THS6frLQuH93qTnsb-Herw&amp;tkn=*l7bMwONRSVHTCXk1fJsRQnoy6-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12295" r="3297"/>
          <a:stretch/>
        </p:blipFill>
        <p:spPr bwMode="auto">
          <a:xfrm>
            <a:off x="5087888" y="3538876"/>
            <a:ext cx="5184576" cy="331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mage?id=915305561330&amp;t=3&amp;plc=API&amp;viewToken=yEZfxt_g-M9W1E-uKIdilw&amp;tkn=*KLmJIGFAAjmqxSaWNsXFTBhn3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214982"/>
            <a:ext cx="5756865" cy="3150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7348" y="1391055"/>
            <a:ext cx="11737304" cy="488328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полезный инструмент для повышения качества и эффективности медицинской помощи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вызывает сомнений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их использование требует тщательного подхода к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медицинского персонала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структуры непосредственно медицинской помощи и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ею,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Сокращает смертность, частоту госпитализаций, улучшает качество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исходов и жизни не само внедрение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</a:p>
          <a:p>
            <a:pPr marL="45720" indent="0" algn="ctr"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адекватные интерпретации результатов их использования и своевременные принятия решений (врачебных, организационных и др.) для достижения целей медицинской помощи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9A034-E3B8-C67E-5F46-951CC08EEE19}"/>
              </a:ext>
            </a:extLst>
          </p:cNvPr>
          <p:cNvSpPr txBox="1"/>
          <p:nvPr/>
        </p:nvSpPr>
        <p:spPr bwMode="auto">
          <a:xfrm>
            <a:off x="6731541" y="291271"/>
            <a:ext cx="2402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E22294-8010-48BA-8BD9-5EF8C7E85544}"/>
              </a:ext>
            </a:extLst>
          </p:cNvPr>
          <p:cNvSpPr txBox="1"/>
          <p:nvPr/>
        </p:nvSpPr>
        <p:spPr>
          <a:xfrm>
            <a:off x="-1009260" y="0"/>
            <a:ext cx="1047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как_внедрить_в_своем_регионе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9D6FC-1F9C-4DE9-AB04-936E6E7A35A4}"/>
              </a:ext>
            </a:extLst>
          </p:cNvPr>
          <p:cNvSpPr txBox="1"/>
          <p:nvPr/>
        </p:nvSpPr>
        <p:spPr>
          <a:xfrm>
            <a:off x="-56763" y="883655"/>
            <a:ext cx="9368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практику №596: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https://smarteka.com/practices/avtomatizirovannaa-informacionnaa-sistema-regional-nyj-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akuserskij-monitoring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B9E455-B7DC-4720-A2C1-DE03A46D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217" y="1166625"/>
            <a:ext cx="2648756" cy="2418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51A982-B342-4559-ACBC-90C797E3C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47" y="1562878"/>
            <a:ext cx="4272362" cy="241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B80165-72AF-4984-9534-335A44B3F09B}"/>
              </a:ext>
            </a:extLst>
          </p:cNvPr>
          <p:cNvSpPr txBox="1"/>
          <p:nvPr/>
        </p:nvSpPr>
        <p:spPr>
          <a:xfrm>
            <a:off x="0" y="4173302"/>
            <a:ext cx="888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Ссылка на практику №11307: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https://smarteka.com/practices/licnyj-kabinet-aist-smart-s-mobil-nymi-uvedomleniami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D3BEB3-57AA-4FAF-A359-8FD64E7A6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47" y="4819633"/>
            <a:ext cx="4294091" cy="176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9AA605-3BEB-4C39-823A-55103E2ED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08" y="4173302"/>
            <a:ext cx="2474558" cy="24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3472" y="-99392"/>
            <a:ext cx="10229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Прогнозирование риска развития ВТЭО</a:t>
            </a:r>
            <a:endParaRPr lang="ru-RU" sz="3600" b="1" dirty="0"/>
          </a:p>
        </p:txBody>
      </p:sp>
      <p:pic>
        <p:nvPicPr>
          <p:cNvPr id="2050" name="Picture 2" descr="https://dynamicsun.ru/wp-content/uploads/2016/06/avtomati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37131"/>
            <a:ext cx="1627629" cy="108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29E856-6EAB-4BBC-9816-0F639342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047495"/>
            <a:ext cx="3916152" cy="432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778D3-F98D-4219-8907-49068D549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091" y="1484784"/>
            <a:ext cx="3975508" cy="490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02859C-A988-4F7B-B386-A9DD28250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202" y="2060848"/>
            <a:ext cx="4305798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2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28147"/>
          <a:stretch/>
        </p:blipFill>
        <p:spPr bwMode="auto">
          <a:xfrm>
            <a:off x="2878213" y="2417618"/>
            <a:ext cx="6286255" cy="338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im0-tub-ru.yandex.net/i?id=f0b9bd58175eb598c4a52ac80e3c5ef2&amp;n=33&amp;w=299&amp;h=16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45304" y="5690434"/>
            <a:ext cx="531502" cy="3967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-1" y="6146140"/>
            <a:ext cx="3380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>
                <a:latin typeface="Times New Roman"/>
                <a:cs typeface="Times New Roman"/>
                <a:hlinkClick r:id="rId4" tooltip="mailto:79221588789@ya.ru"/>
              </a:rPr>
              <a:t>79221588789@ya.ru</a:t>
            </a:r>
            <a:endParaRPr lang="ru-RU" sz="2800" b="1"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028879" y="6146140"/>
            <a:ext cx="4134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Анкудинов Николай </a:t>
            </a:r>
            <a:endParaRPr lang="ru-RU" sz="2800">
              <a:latin typeface="Times New Roman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71817" y="2095834"/>
            <a:ext cx="2543404" cy="338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381399" y="2704508"/>
            <a:ext cx="2289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latin typeface="Times New Roman"/>
                <a:cs typeface="Times New Roman"/>
              </a:rPr>
              <a:t>@doc_nikol</a:t>
            </a:r>
            <a:endParaRPr lang="ru-RU" sz="2400" b="1">
              <a:latin typeface="Times New Roman"/>
              <a:cs typeface="Times New Roman"/>
            </a:endParaRPr>
          </a:p>
        </p:txBody>
      </p:sp>
      <p:pic>
        <p:nvPicPr>
          <p:cNvPr id="11" name="Picture 6" descr="https://byrich.ru/uploads/posts/2018-09/1536656005_telegram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99428" y="1994767"/>
            <a:ext cx="1423254" cy="80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21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25413" y="3063627"/>
            <a:ext cx="2601436" cy="235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 bwMode="auto">
          <a:xfrm>
            <a:off x="9304004" y="6146140"/>
            <a:ext cx="26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>
                <a:latin typeface="Times New Roman"/>
                <a:cs typeface="Times New Roman"/>
                <a:hlinkClick r:id="rId4" tooltip="mailto:79221588789@ya.ru"/>
              </a:rPr>
              <a:t>+79221588789</a:t>
            </a:r>
            <a:endParaRPr lang="ru-RU" sz="2800" b="1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1A264-CF39-C89F-11E6-9D73838AC184}"/>
              </a:ext>
            </a:extLst>
          </p:cNvPr>
          <p:cNvSpPr txBox="1"/>
          <p:nvPr/>
        </p:nvSpPr>
        <p:spPr>
          <a:xfrm>
            <a:off x="225413" y="316901"/>
            <a:ext cx="7448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Тому, кто не хочет изменить свою жизнь, помочь невозможно…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00454-FAE7-3D38-4AC4-7E056A629604}"/>
              </a:ext>
            </a:extLst>
          </p:cNvPr>
          <p:cNvSpPr txBox="1"/>
          <p:nvPr/>
        </p:nvSpPr>
        <p:spPr bwMode="auto">
          <a:xfrm>
            <a:off x="-456728" y="1042608"/>
            <a:ext cx="12137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невозможного…</a:t>
            </a:r>
          </a:p>
          <a:p>
            <a:pPr algn="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невозможное просто требуется больше времени!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99392"/>
            <a:ext cx="1219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АИСТ «РАМ» - роль </a:t>
            </a:r>
          </a:p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</a:t>
            </a:r>
          </a:p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Акушерстве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337" y="3217495"/>
            <a:ext cx="1059050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ЭМК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Риск-менеджмент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СППВР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Регистры акушерских состояний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медицинской деятельности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AAB37-AE62-4572-AF5B-D804C4444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98" y="3387540"/>
            <a:ext cx="262888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9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43749"/>
            <a:ext cx="12192000" cy="5576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30.11.2017 № 965н «Об утверждении порядка организации и оказания медицинской помощи с применением телемедицинских технологий»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07.09.2020 № 947н "Об утверждении Порядка организации системы документооборота в сфере охраны здоровья в части ведения медицинской документации в форме электронных документов«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20.10.2020 № 1130н "Об утверждении Порядка оказания медицинской помощи по профилю "акушерство и гинекология"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от 13.10.2021 № 987н «Об утверждении формы документа о рождении и порядка его выдачи»</a:t>
            </a:r>
          </a:p>
          <a:p>
            <a:pPr marL="342900" indent="-3429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ФГБУ «ЦНИИОИЗ» от 26.03.2021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функциональных возможностей централизованной системы (подсистемы) «Организация оказания медицинской помощи по профилям «акушерство и гинекология» и «неонатология» государственной информационной системы в сфере здравоохранения субъекта РФ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6EF49-5F30-10E7-91E4-1325A4E770F6}"/>
              </a:ext>
            </a:extLst>
          </p:cNvPr>
          <p:cNvSpPr txBox="1"/>
          <p:nvPr/>
        </p:nvSpPr>
        <p:spPr>
          <a:xfrm>
            <a:off x="6442004" y="311585"/>
            <a:ext cx="6147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u="sng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Нормативка</a:t>
            </a:r>
            <a:r>
              <a:rPr lang="ru-RU" sz="3200" b="1" i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0349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aximmd.files.wordpress.com/2015/04/istock_000027967850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569968"/>
            <a:ext cx="2088232" cy="1391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25159" y="6446151"/>
            <a:ext cx="796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*на примере о</a:t>
            </a:r>
            <a:r>
              <a:rPr lang="ru-RU" sz="18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бъема данных АИСТ «РАМ» </a:t>
            </a:r>
            <a:r>
              <a:rPr lang="ru-RU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988808"/>
            <a:ext cx="7822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#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Зачем_нам_автоматизация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…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1749855"/>
          <a:ext cx="9906000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F96AC7B-CC21-A513-764D-FC79A21E368E}"/>
              </a:ext>
            </a:extLst>
          </p:cNvPr>
          <p:cNvSpPr txBox="1"/>
          <p:nvPr/>
        </p:nvSpPr>
        <p:spPr>
          <a:xfrm>
            <a:off x="6442004" y="311585"/>
            <a:ext cx="6147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16634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27652</TotalTime>
  <Words>2643</Words>
  <Application>Microsoft Office PowerPoint</Application>
  <PresentationFormat>Широкоэкранный</PresentationFormat>
  <Paragraphs>394</Paragraphs>
  <Slides>60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72" baseType="lpstr">
      <vt:lpstr>Arial</vt:lpstr>
      <vt:lpstr>Calibri</vt:lpstr>
      <vt:lpstr>Comic Sans MS</vt:lpstr>
      <vt:lpstr>Georgia</vt:lpstr>
      <vt:lpstr>HeliosCondC</vt:lpstr>
      <vt:lpstr>PT Serif</vt:lpstr>
      <vt:lpstr>times new roman</vt:lpstr>
      <vt:lpstr>times new roman</vt:lpstr>
      <vt:lpstr>Trebuchet MS</vt:lpstr>
      <vt:lpstr>Wingdings</vt:lpstr>
      <vt:lpstr>Воздушный поток</vt:lpstr>
      <vt:lpstr>1_Воздушный поток</vt:lpstr>
      <vt:lpstr>IT инструменты  в управлении службой родовспоможения:  от цифры к качеству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Сплошной мониторинг беременных Свердловской области на основе Автоматизированной системы «Программа мониторинга беременных</dc:title>
  <dc:creator>Абабков Сергей Генадьевич</dc:creator>
  <cp:lastModifiedBy>Николай Анкудинов</cp:lastModifiedBy>
  <cp:revision>635</cp:revision>
  <dcterms:created xsi:type="dcterms:W3CDTF">2014-09-03T05:04:29Z</dcterms:created>
  <dcterms:modified xsi:type="dcterms:W3CDTF">2023-05-22T20:33:15Z</dcterms:modified>
</cp:coreProperties>
</file>