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48D4F-A848-4E34-89BC-C6C5D3ADB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0A771D-F702-452C-A1DA-5CE0D0979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DD5936-508E-4DE6-84DC-8B60179D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0E22A6-1514-47BD-B108-CE735A011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DD7190-93B4-4FC9-A5E5-9CBF3073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43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C6AE3-8F5F-4188-9FE7-391EF8AF4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5694FB-D5EF-4D11-B5F3-3BE35BB90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09DB6E-D8AC-4112-ACD7-0395C3B6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FC6E1B-2446-453D-85D4-6466F0B68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75D6B6-C936-4E09-82A8-9E2CE1AC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7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88B582-F536-4514-A938-45E67FE19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9B8455-3135-4507-8A3C-61576BB37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85B546-E5B5-4FED-A4B2-037B22DE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1D228C-9AC3-4415-B3EE-25898E57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6A5587-C7BD-4DD3-A34B-92350518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5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C773F-AE65-4C7E-8363-CFEF43F8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DAA251-F546-4558-8F48-BEF9ACFF0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8A25FD-62D6-4054-AE1F-3B25A659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A4847C-561D-4AE0-BBAA-5EAB1323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3F31F6-969A-4BAF-BBF4-EA46544C6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78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52D388-873F-4A5F-A997-4E60BC46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3DE20B-9E44-4003-900E-4513CAB7B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57563C-8DC3-4FC1-A73D-68EBD27B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836E30-B51B-4B26-AF38-E39AE845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41CB3-0999-41DA-A57E-94797E577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5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78BC0-F92E-4D49-8B67-2226BF677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6346C9-26AE-4C2E-BFCC-BE3FED613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918E43-C778-4F62-8750-B3BE41E4B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631E3D-F100-49B9-AF7F-EA632986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5056B7-91EC-4F47-8C44-EDCC1185A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6374B3-E18F-4205-BDE0-35A3D1D99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7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82CFA3-3C40-4C73-AC3E-7568358E2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5339B2-DFD1-47D8-BEA0-DD9B2CD497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DC61A2-0470-4472-A337-99D3E627C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CA168EF-A649-4FEA-9EF9-82D85B02B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0830C3-6D1E-4156-B881-FF704C49F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E902257-A95E-4BB2-A0E7-C92B4288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E84ECB7-3031-4A81-91CF-579FFEB07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5527C7-C3AB-4A69-8E10-3157CCCA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49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8D770-8536-4667-B8CD-3CE78AFC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93D1B66-7EDC-4A45-A12B-CE401B602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EF87F9-7CAE-4B13-9F47-4EF7E730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A8C681-B10F-42EC-B337-5438D28C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30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1275C8D-67B7-4507-8F14-23F4874F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717FE8-1D52-4DF5-9AE1-A116E7C8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3AF6CF-E19F-4639-B5A4-41CCC395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3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9B66B-B89C-4EC4-8E54-8807A09B2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1777D-9609-4895-B794-522E5612C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EA6D45-6005-43B0-B1F4-529505FF5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AC0455-0369-435F-ADAD-CEEA51C17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213E38-E9BA-4777-A328-612CB1013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DA4149B-462B-4DE6-B43F-B246B1553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50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F0F10-C401-453A-A13C-A7D5DC066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BD5CFC9-0096-4D51-90C3-A8E91B805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F02259-0E46-4910-A475-39261E12B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E71747-BF75-497B-A2B8-04238EDDC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191523E-FC9A-4176-B708-C59D0048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2B3100C-0D1D-4397-A02A-30B68AF6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4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4F19EB-19B7-4DF4-A427-DA1032E9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589C92-04AC-4E47-BF36-0136E07B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8C260E-9B1A-4AD6-8D5A-D34A22CBA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542B7-1D48-4E05-9C0A-FDE2B388F341}" type="datetimeFigureOut">
              <a:rPr lang="ru-RU" smtClean="0"/>
              <a:t>12.04.2022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EE3683-AC28-46C8-89D0-32EE0DB568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B0EB06-965D-4AFA-98D2-6B5DC0A531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7FD8E-AA35-420A-886D-296BF3AD7A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6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стрела&#10;&#10;Автоматически созданное описание">
            <a:extLst>
              <a:ext uri="{FF2B5EF4-FFF2-40B4-BE49-F238E27FC236}">
                <a16:creationId xmlns:a16="http://schemas.microsoft.com/office/drawing/2014/main" id="{3716A536-5E9A-4D48-A59C-634EB5E874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10130" flipH="1">
            <a:off x="2880360" y="-346736"/>
            <a:ext cx="10491467" cy="7237816"/>
          </a:xfrm>
          <a:prstGeom prst="rect">
            <a:avLst/>
          </a:prstGeom>
          <a:effectLst>
            <a:glow>
              <a:schemeClr val="accent1">
                <a:alpha val="68000"/>
              </a:schemeClr>
            </a:glow>
            <a:outerShdw dist="50800" dir="5400000" algn="ctr" rotWithShape="0">
              <a:srgbClr val="00B0F0">
                <a:alpha val="43000"/>
              </a:srgbClr>
            </a:outerShdw>
            <a:softEdge rad="876300"/>
          </a:effec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0F6CFDB3-3E5B-4246-AE54-46E8AD05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634" y="55757"/>
            <a:ext cx="9382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kumimoji="0" lang="ru-RU" altLang="ru-RU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 для пациентов, перенесших  острые сердечно-сосудистые события</a:t>
            </a:r>
            <a:endParaRPr kumimoji="0" lang="ru-RU" altLang="ru-RU" sz="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2A523B0-26EF-40E3-B053-FFD10B487D1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09807" y="707943"/>
            <a:ext cx="1077238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ациенты, перенесшие инсульт, инфаркт миокарда, операции аорто-коронарного шунтирования, ангиопластики коронарных артерий со стентированием; катетерной абляции по поводу сердечно-сосудистых заболеваний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имеют право на бесплатное 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99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лекарственное</a:t>
            </a: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обеспечение* при амбулаторном лечении в течение двух лет</a:t>
            </a: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8279ECC-CA57-4715-A63B-FE69FABD7F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629"/>
            <a:ext cx="985047" cy="98504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4C6EEB0-2CFD-42C8-A6D0-18572DAE642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1" y="1768066"/>
            <a:ext cx="1533286" cy="108886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1" name="Рисунок 13">
            <a:extLst>
              <a:ext uri="{FF2B5EF4-FFF2-40B4-BE49-F238E27FC236}">
                <a16:creationId xmlns:a16="http://schemas.microsoft.com/office/drawing/2014/main" id="{07F6DFB5-F560-4EEF-9E5F-2C96EE652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1" y="3545725"/>
            <a:ext cx="1492752" cy="103200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DAA9253-1531-4DFB-9F78-9AB6E6EAF83C}"/>
              </a:ext>
            </a:extLst>
          </p:cNvPr>
          <p:cNvSpPr txBox="1"/>
          <p:nvPr/>
        </p:nvSpPr>
        <p:spPr>
          <a:xfrm>
            <a:off x="2532611" y="1640955"/>
            <a:ext cx="80418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стационаре врач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включит Вас в региональный регистр  граждан  льготного лекарственного обеспечения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даст рекомендации по дальнейшему плану лечения и образу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проинформирует о возможностях лекарственного обеспечения в</a:t>
            </a:r>
          </a:p>
          <a:p>
            <a:r>
              <a:rPr lang="ru-RU" sz="1600" dirty="0"/>
              <a:t> амбулаторных условиях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E3E841E-A02A-4386-BDFF-7CD6E5879750}"/>
              </a:ext>
            </a:extLst>
          </p:cNvPr>
          <p:cNvSpPr txBox="1"/>
          <p:nvPr/>
        </p:nvSpPr>
        <p:spPr>
          <a:xfrm>
            <a:off x="2527047" y="2983232"/>
            <a:ext cx="85710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 поликлинике по месту жительства врач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включит Вас в региональный регистр граждан льготного лекарственного обеспечения</a:t>
            </a:r>
          </a:p>
          <a:p>
            <a:r>
              <a:rPr lang="ru-RU" sz="1600" dirty="0"/>
              <a:t>(если этого не сделали в стационаре)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поставит Вас на диспансерный учёт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даст рекомендации по дальнейшему плану лечения и образу жизни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проинформирует о возможностях лекарственного обеспечения *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 выпишет льготный рецепт на лекарственные препараты**</a:t>
            </a:r>
          </a:p>
          <a:p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9FA7BE-402D-42FA-BB4C-B9AC3933A5DE}"/>
              </a:ext>
            </a:extLst>
          </p:cNvPr>
          <p:cNvSpPr txBox="1"/>
          <p:nvPr/>
        </p:nvSpPr>
        <p:spPr>
          <a:xfrm>
            <a:off x="325713" y="6355385"/>
            <a:ext cx="121375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*</a:t>
            </a:r>
            <a:r>
              <a:rPr lang="ru-RU" sz="1100" dirty="0"/>
              <a:t>Пациенты, являющиеся федеральными льготниками, оставившими право на  лекарственное обеспечение обеспечиваются лекарственными препаратами по Федеральной льготе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E26F15-20BC-4B6A-98C1-9D8A976DBAE6}"/>
              </a:ext>
            </a:extLst>
          </p:cNvPr>
          <p:cNvSpPr txBox="1"/>
          <p:nvPr/>
        </p:nvSpPr>
        <p:spPr>
          <a:xfrm>
            <a:off x="0" y="6544644"/>
            <a:ext cx="75764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**</a:t>
            </a:r>
            <a:r>
              <a:rPr lang="ru-RU" sz="1050" dirty="0"/>
              <a:t>Перечень лекарственных препаратов утвержден МЗ РФ Приказ № 936 н от 24.09.2021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B120C9-0C9A-4A5B-9E3E-CAE6425CBE66}"/>
              </a:ext>
            </a:extLst>
          </p:cNvPr>
          <p:cNvSpPr txBox="1"/>
          <p:nvPr/>
        </p:nvSpPr>
        <p:spPr>
          <a:xfrm>
            <a:off x="1023257" y="41452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20" name="Рисунок 19" descr="Изображение выглядит как игрушка, кукл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3E58ED5E-7E57-4563-B89A-C7B2DF3F99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10" y="5203403"/>
            <a:ext cx="1533286" cy="1088866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EE73D9B-949A-468A-994E-1AC7359E90D9}"/>
              </a:ext>
            </a:extLst>
          </p:cNvPr>
          <p:cNvSpPr txBox="1"/>
          <p:nvPr/>
        </p:nvSpPr>
        <p:spPr>
          <a:xfrm>
            <a:off x="2527048" y="5040819"/>
            <a:ext cx="9365769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Ваши действия</a:t>
            </a:r>
            <a:r>
              <a:rPr lang="ru-RU" b="1" dirty="0">
                <a:solidFill>
                  <a:srgbClr val="0070C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обратиться в поликлинику по месту жительства в  течение 3-х дней после выписки из стационара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при себе иметь -  паспорт гражданина РФ, СНИЛС, Полис ОМС, выписку из стационара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</a:rPr>
              <a:t>регулярно посещать Вашего лечащего врача в рамках  диспансерного наблюдения,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при необходимости проходить лабораторные и инструментальные исследования по направлению врача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69DFFDD-6019-48B4-B846-0806BBE3096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6951" y="0"/>
            <a:ext cx="927263" cy="927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530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Rastorgueva, Julia</dc:creator>
  <cp:lastModifiedBy>Rastorgueva, Julia</cp:lastModifiedBy>
  <cp:revision>2</cp:revision>
  <dcterms:created xsi:type="dcterms:W3CDTF">2022-04-12T10:55:35Z</dcterms:created>
  <dcterms:modified xsi:type="dcterms:W3CDTF">2022-04-12T10:56:58Z</dcterms:modified>
</cp:coreProperties>
</file>