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diagrams/layout3.xml" ContentType="application/vnd.openxmlformats-officedocument.drawingml.diagramLayou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diagrams/data3.xml" ContentType="application/vnd.openxmlformats-officedocument.drawingml.diagramData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17"/>
  </p:notesMasterIdLst>
  <p:handoutMasterIdLst>
    <p:handoutMasterId r:id="rId18"/>
  </p:handoutMasterIdLst>
  <p:sldIdLst>
    <p:sldId id="336" r:id="rId2"/>
    <p:sldId id="338" r:id="rId3"/>
    <p:sldId id="339" r:id="rId4"/>
    <p:sldId id="340" r:id="rId5"/>
    <p:sldId id="345" r:id="rId6"/>
    <p:sldId id="343" r:id="rId7"/>
    <p:sldId id="342" r:id="rId8"/>
    <p:sldId id="344" r:id="rId9"/>
    <p:sldId id="348" r:id="rId10"/>
    <p:sldId id="349" r:id="rId11"/>
    <p:sldId id="347" r:id="rId12"/>
    <p:sldId id="351" r:id="rId13"/>
    <p:sldId id="350" r:id="rId14"/>
    <p:sldId id="352" r:id="rId15"/>
    <p:sldId id="353" r:id="rId16"/>
  </p:sldIdLst>
  <p:sldSz cx="9144000" cy="6858000" type="screen4x3"/>
  <p:notesSz cx="6888163" cy="100203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78E"/>
    <a:srgbClr val="265BC4"/>
    <a:srgbClr val="00973E"/>
    <a:srgbClr val="ED903D"/>
    <a:srgbClr val="A3CD3B"/>
    <a:srgbClr val="605D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>
      <p:cViewPr>
        <p:scale>
          <a:sx n="110" d="100"/>
          <a:sy n="110" d="100"/>
        </p:scale>
        <p:origin x="-106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77BAB-5248-4FE0-A205-1CAE97C2BB83}" type="doc">
      <dgm:prSet loTypeId="urn:microsoft.com/office/officeart/2005/8/layout/matrix3" loCatId="matrix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2BF23847-42F9-4058-83A8-E17664580D95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разработать и апробировать вариативную систему поддержки семей, воспитывающих детей </a:t>
          </a:r>
          <a:br>
            <a:rPr lang="ru-RU" sz="1600" dirty="0" smtClean="0">
              <a:latin typeface="Arial" pitchFamily="34" charset="0"/>
              <a:cs typeface="Arial" pitchFamily="34" charset="0"/>
            </a:rPr>
          </a:br>
          <a:r>
            <a:rPr lang="ru-RU" sz="1600" dirty="0" smtClean="0">
              <a:latin typeface="Arial" pitchFamily="34" charset="0"/>
              <a:cs typeface="Arial" pitchFamily="34" charset="0"/>
            </a:rPr>
            <a:t>с инвалидностью, проживающих в Вологодской области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334352F2-9C84-4F0F-BCE1-A2BCB80E1B2A}" type="parTrans" cxnId="{29AE6DBC-5E1B-421E-BB00-FB38FBC5290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9283055-CEC2-425A-B9CF-DF218DB45DF7}" type="sibTrans" cxnId="{29AE6DBC-5E1B-421E-BB00-FB38FBC5290B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95C56013-882F-4907-AFFB-19A1F51124B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>
              <a:latin typeface="Arial" pitchFamily="34" charset="0"/>
              <a:cs typeface="Arial" pitchFamily="34" charset="0"/>
            </a:rPr>
            <a:t>обеспечить вариативность системы предоставления комплекса реабилитационных услуг с учетом потребностей семьи и возможностей ребенка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CF415927-10FC-4899-8F78-A63F3AF14EAD}" type="parTrans" cxnId="{91D5F751-5394-41FB-9EF9-FDF825D1FD7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9DBF0601-9366-4F7B-BAD8-255BD5C122E5}" type="sibTrans" cxnId="{91D5F751-5394-41FB-9EF9-FDF825D1FD7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C49AC86C-8803-446B-97FA-29B3DE0B08BA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реализовать комплекс диагностических, консультационных и реабилитационных мероприятий с целью своевременной помощи и поддержки семей, воспитывающих детей </a:t>
          </a:r>
          <a:br>
            <a:rPr lang="ru-RU" sz="1600" dirty="0" smtClean="0">
              <a:latin typeface="Arial" pitchFamily="34" charset="0"/>
              <a:cs typeface="Arial" pitchFamily="34" charset="0"/>
            </a:rPr>
          </a:br>
          <a:r>
            <a:rPr lang="ru-RU" sz="1600" dirty="0" smtClean="0">
              <a:latin typeface="Arial" pitchFamily="34" charset="0"/>
              <a:cs typeface="Arial" pitchFamily="34" charset="0"/>
            </a:rPr>
            <a:t>с инвалидностью</a:t>
          </a:r>
          <a:endParaRPr lang="ru-RU" sz="1600" b="1" dirty="0" smtClean="0">
            <a:latin typeface="Arial" pitchFamily="34" charset="0"/>
            <a:cs typeface="Arial" pitchFamily="34" charset="0"/>
          </a:endParaRPr>
        </a:p>
      </dgm:t>
    </dgm:pt>
    <dgm:pt modelId="{D94223D8-D409-419B-8C7C-8B3F7475BABD}" type="parTrans" cxnId="{24166690-D7CC-4A77-B82B-4D0B55D21911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54296459-7A66-4735-9BB1-EA70B1A54AE6}" type="sibTrans" cxnId="{24166690-D7CC-4A77-B82B-4D0B55D21911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115247CC-25D2-4725-8D96-0F20177BF49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>
              <a:latin typeface="Arial" pitchFamily="34" charset="0"/>
              <a:cs typeface="Arial" pitchFamily="34" charset="0"/>
            </a:rPr>
            <a:t>организовать информационную поддержку семей, воспитывающих детей </a:t>
          </a:r>
          <a:br>
            <a:rPr lang="ru-RU" sz="1600" dirty="0" smtClean="0">
              <a:latin typeface="Arial" pitchFamily="34" charset="0"/>
              <a:cs typeface="Arial" pitchFamily="34" charset="0"/>
            </a:rPr>
          </a:br>
          <a:r>
            <a:rPr lang="ru-RU" sz="1600" dirty="0" smtClean="0">
              <a:latin typeface="Arial" pitchFamily="34" charset="0"/>
              <a:cs typeface="Arial" pitchFamily="34" charset="0"/>
            </a:rPr>
            <a:t>с инвалидностью, </a:t>
          </a:r>
          <a:br>
            <a:rPr lang="ru-RU" sz="1600" dirty="0" smtClean="0">
              <a:latin typeface="Arial" pitchFamily="34" charset="0"/>
              <a:cs typeface="Arial" pitchFamily="34" charset="0"/>
            </a:rPr>
          </a:br>
          <a:r>
            <a:rPr lang="ru-RU" sz="1600" dirty="0" smtClean="0">
              <a:latin typeface="Arial" pitchFamily="34" charset="0"/>
              <a:cs typeface="Arial" pitchFamily="34" charset="0"/>
            </a:rPr>
            <a:t>с использованием различных информационных каналов</a:t>
          </a:r>
          <a:endParaRPr lang="ru-RU" altLang="ru-RU" sz="1600" b="1" i="0" dirty="0" smtClean="0">
            <a:latin typeface="Arial" pitchFamily="34" charset="0"/>
            <a:ea typeface="Open Sans" pitchFamily="34" charset="0"/>
            <a:cs typeface="Arial" pitchFamily="34" charset="0"/>
          </a:endParaRPr>
        </a:p>
      </dgm:t>
    </dgm:pt>
    <dgm:pt modelId="{62630CA3-E1CD-49E3-97A0-69877F215B2C}" type="parTrans" cxnId="{FFF041F0-1892-4E0D-B7AA-9B0ED4BD0B3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5B77FC3E-4FE6-46AA-AFF5-3603F3EA94D9}" type="sibTrans" cxnId="{FFF041F0-1892-4E0D-B7AA-9B0ED4BD0B3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95840456-9111-4464-8D86-3BFD0151C2DF}" type="pres">
      <dgm:prSet presAssocID="{A7377BAB-5248-4FE0-A205-1CAE97C2BB8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901935-B600-4067-A5F6-090123EFC291}" type="pres">
      <dgm:prSet presAssocID="{A7377BAB-5248-4FE0-A205-1CAE97C2BB83}" presName="diamond" presStyleLbl="bgShp" presStyleIdx="0" presStyleCnt="1"/>
      <dgm:spPr/>
      <dgm:t>
        <a:bodyPr/>
        <a:lstStyle/>
        <a:p>
          <a:endParaRPr lang="ru-RU"/>
        </a:p>
      </dgm:t>
    </dgm:pt>
    <dgm:pt modelId="{C431BAB8-53E0-4296-A215-5F41009C62C3}" type="pres">
      <dgm:prSet presAssocID="{A7377BAB-5248-4FE0-A205-1CAE97C2BB83}" presName="quad1" presStyleLbl="node1" presStyleIdx="0" presStyleCnt="4" custScaleX="196997" custLinFactNeighborX="-81260" custLinFactNeighborY="-40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68683-68A2-4061-8B0F-600C87CFE9E1}" type="pres">
      <dgm:prSet presAssocID="{A7377BAB-5248-4FE0-A205-1CAE97C2BB83}" presName="quad2" presStyleLbl="node1" presStyleIdx="1" presStyleCnt="4" custScaleX="198215" custLinFactNeighborX="73394" custLinFactNeighborY="-40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A1CBA-2882-4724-AF3F-FE2FDE66D10F}" type="pres">
      <dgm:prSet presAssocID="{A7377BAB-5248-4FE0-A205-1CAE97C2BB83}" presName="quad3" presStyleLbl="node1" presStyleIdx="2" presStyleCnt="4" custScaleX="197680" custLinFactNeighborX="-79662" custLinFactNeighborY="10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9BC71-C990-475D-988A-7B7071EE3C51}" type="pres">
      <dgm:prSet presAssocID="{A7377BAB-5248-4FE0-A205-1CAE97C2BB83}" presName="quad4" presStyleLbl="node1" presStyleIdx="3" presStyleCnt="4" custScaleX="197680" custLinFactNeighborX="77196" custLinFactNeighborY="10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820B63-59C0-4245-86B3-3DCFF178CA9A}" type="presOf" srcId="{A7377BAB-5248-4FE0-A205-1CAE97C2BB83}" destId="{95840456-9111-4464-8D86-3BFD0151C2DF}" srcOrd="0" destOrd="0" presId="urn:microsoft.com/office/officeart/2005/8/layout/matrix3"/>
    <dgm:cxn modelId="{FFF041F0-1892-4E0D-B7AA-9B0ED4BD0B36}" srcId="{A7377BAB-5248-4FE0-A205-1CAE97C2BB83}" destId="{115247CC-25D2-4725-8D96-0F20177BF49E}" srcOrd="3" destOrd="0" parTransId="{62630CA3-E1CD-49E3-97A0-69877F215B2C}" sibTransId="{5B77FC3E-4FE6-46AA-AFF5-3603F3EA94D9}"/>
    <dgm:cxn modelId="{A057A66E-65C4-4B1F-8FF0-9A24D40DBC5D}" type="presOf" srcId="{2BF23847-42F9-4058-83A8-E17664580D95}" destId="{C431BAB8-53E0-4296-A215-5F41009C62C3}" srcOrd="0" destOrd="0" presId="urn:microsoft.com/office/officeart/2005/8/layout/matrix3"/>
    <dgm:cxn modelId="{91D5F751-5394-41FB-9EF9-FDF825D1FD7F}" srcId="{A7377BAB-5248-4FE0-A205-1CAE97C2BB83}" destId="{95C56013-882F-4907-AFFB-19A1F51124B0}" srcOrd="1" destOrd="0" parTransId="{CF415927-10FC-4899-8F78-A63F3AF14EAD}" sibTransId="{9DBF0601-9366-4F7B-BAD8-255BD5C122E5}"/>
    <dgm:cxn modelId="{24166690-D7CC-4A77-B82B-4D0B55D21911}" srcId="{A7377BAB-5248-4FE0-A205-1CAE97C2BB83}" destId="{C49AC86C-8803-446B-97FA-29B3DE0B08BA}" srcOrd="2" destOrd="0" parTransId="{D94223D8-D409-419B-8C7C-8B3F7475BABD}" sibTransId="{54296459-7A66-4735-9BB1-EA70B1A54AE6}"/>
    <dgm:cxn modelId="{1F28E5F5-EA9A-4920-8D54-A2E5F81AD3B0}" type="presOf" srcId="{95C56013-882F-4907-AFFB-19A1F51124B0}" destId="{96C68683-68A2-4061-8B0F-600C87CFE9E1}" srcOrd="0" destOrd="0" presId="urn:microsoft.com/office/officeart/2005/8/layout/matrix3"/>
    <dgm:cxn modelId="{29AE6DBC-5E1B-421E-BB00-FB38FBC5290B}" srcId="{A7377BAB-5248-4FE0-A205-1CAE97C2BB83}" destId="{2BF23847-42F9-4058-83A8-E17664580D95}" srcOrd="0" destOrd="0" parTransId="{334352F2-9C84-4F0F-BCE1-A2BCB80E1B2A}" sibTransId="{D9283055-CEC2-425A-B9CF-DF218DB45DF7}"/>
    <dgm:cxn modelId="{A87304D4-6A33-42F1-9C3A-6B848768D08A}" type="presOf" srcId="{C49AC86C-8803-446B-97FA-29B3DE0B08BA}" destId="{047A1CBA-2882-4724-AF3F-FE2FDE66D10F}" srcOrd="0" destOrd="0" presId="urn:microsoft.com/office/officeart/2005/8/layout/matrix3"/>
    <dgm:cxn modelId="{211891B6-55E1-4082-900D-5BD9EDAAA835}" type="presOf" srcId="{115247CC-25D2-4725-8D96-0F20177BF49E}" destId="{9689BC71-C990-475D-988A-7B7071EE3C51}" srcOrd="0" destOrd="0" presId="urn:microsoft.com/office/officeart/2005/8/layout/matrix3"/>
    <dgm:cxn modelId="{A9790D91-F5E2-447D-AF0D-691C24E73365}" type="presParOf" srcId="{95840456-9111-4464-8D86-3BFD0151C2DF}" destId="{1A901935-B600-4067-A5F6-090123EFC291}" srcOrd="0" destOrd="0" presId="urn:microsoft.com/office/officeart/2005/8/layout/matrix3"/>
    <dgm:cxn modelId="{BDCFA821-F8A1-4D83-87BC-7A3B32ABBB6E}" type="presParOf" srcId="{95840456-9111-4464-8D86-3BFD0151C2DF}" destId="{C431BAB8-53E0-4296-A215-5F41009C62C3}" srcOrd="1" destOrd="0" presId="urn:microsoft.com/office/officeart/2005/8/layout/matrix3"/>
    <dgm:cxn modelId="{25EBB80B-88AB-4EE2-AD84-D308629900E1}" type="presParOf" srcId="{95840456-9111-4464-8D86-3BFD0151C2DF}" destId="{96C68683-68A2-4061-8B0F-600C87CFE9E1}" srcOrd="2" destOrd="0" presId="urn:microsoft.com/office/officeart/2005/8/layout/matrix3"/>
    <dgm:cxn modelId="{94E13FA4-9AF3-4C24-B8D1-1432E6D23ED0}" type="presParOf" srcId="{95840456-9111-4464-8D86-3BFD0151C2DF}" destId="{047A1CBA-2882-4724-AF3F-FE2FDE66D10F}" srcOrd="3" destOrd="0" presId="urn:microsoft.com/office/officeart/2005/8/layout/matrix3"/>
    <dgm:cxn modelId="{E172CE5B-C549-4E0F-9C6A-8DABD3AD79C0}" type="presParOf" srcId="{95840456-9111-4464-8D86-3BFD0151C2DF}" destId="{9689BC71-C990-475D-988A-7B7071EE3C5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7D9D00-FC92-4146-B460-A82D2F0B7E83}" type="doc">
      <dgm:prSet loTypeId="urn:microsoft.com/office/officeart/2008/layout/HexagonCluster" loCatId="pictur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9BD89116-0613-498C-83B4-21A026378051}">
      <dgm:prSet phldrT="[Текст]" custT="1"/>
      <dgm:spPr/>
      <dgm:t>
        <a:bodyPr/>
        <a:lstStyle/>
        <a:p>
          <a:r>
            <a:rPr lang="ru-RU" sz="1200" dirty="0" smtClean="0"/>
            <a:t>28 % семей</a:t>
          </a:r>
          <a:br>
            <a:rPr lang="ru-RU" sz="1200" dirty="0" smtClean="0"/>
          </a:br>
          <a:r>
            <a:rPr lang="ru-RU" sz="1200" dirty="0" smtClean="0"/>
            <a:t> с  детьми-инвалидами – неполные материнские семьи</a:t>
          </a:r>
          <a:endParaRPr lang="ru-RU" sz="1200" dirty="0"/>
        </a:p>
      </dgm:t>
    </dgm:pt>
    <dgm:pt modelId="{7CFA317C-4D43-4DDE-9546-7881383418CE}" type="parTrans" cxnId="{D72D258F-CA89-44C6-A625-0D858DB43932}">
      <dgm:prSet/>
      <dgm:spPr/>
      <dgm:t>
        <a:bodyPr/>
        <a:lstStyle/>
        <a:p>
          <a:endParaRPr lang="ru-RU"/>
        </a:p>
      </dgm:t>
    </dgm:pt>
    <dgm:pt modelId="{6DFF2439-6027-4CA7-AA4C-4D2185B191B8}" type="sibTrans" cxnId="{D72D258F-CA89-44C6-A625-0D858DB43932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6E8515B3-B5B3-443C-BB59-5317CC1C1226}">
      <dgm:prSet phldrT="[Текст]" custT="1"/>
      <dgm:spPr/>
      <dgm:t>
        <a:bodyPr/>
        <a:lstStyle/>
        <a:p>
          <a:r>
            <a:rPr lang="ru-RU" sz="1200" dirty="0" smtClean="0"/>
            <a:t>95 % детей -инвалидов проживает</a:t>
          </a:r>
          <a:br>
            <a:rPr lang="ru-RU" sz="1200" dirty="0" smtClean="0"/>
          </a:br>
          <a:r>
            <a:rPr lang="ru-RU" sz="1200" smtClean="0"/>
            <a:t>в семьях </a:t>
          </a:r>
          <a:endParaRPr lang="ru-RU" sz="1200" dirty="0"/>
        </a:p>
      </dgm:t>
    </dgm:pt>
    <dgm:pt modelId="{AEEF0902-021F-4BE8-A6E9-30BFB324855A}" type="parTrans" cxnId="{A9CC0523-7B80-4770-BB74-8EEC0067E5F7}">
      <dgm:prSet/>
      <dgm:spPr/>
      <dgm:t>
        <a:bodyPr/>
        <a:lstStyle/>
        <a:p>
          <a:endParaRPr lang="ru-RU"/>
        </a:p>
      </dgm:t>
    </dgm:pt>
    <dgm:pt modelId="{96C6B826-6101-4FAF-BA40-881C59B2EDEA}" type="sibTrans" cxnId="{A9CC0523-7B80-4770-BB74-8EEC0067E5F7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4E70CC33-0EBA-426E-B521-3E591DFEDFD8}">
      <dgm:prSet custT="1"/>
      <dgm:spPr/>
      <dgm:t>
        <a:bodyPr/>
        <a:lstStyle/>
        <a:p>
          <a:r>
            <a:rPr lang="ru-RU" sz="1200" dirty="0" smtClean="0"/>
            <a:t>83 % родителей детей-инвалидов  </a:t>
          </a:r>
          <a:br>
            <a:rPr lang="ru-RU" sz="1200" dirty="0" smtClean="0"/>
          </a:br>
          <a:r>
            <a:rPr lang="ru-RU" sz="1200" dirty="0" smtClean="0"/>
            <a:t>в возрасте от 25 до 44 лет </a:t>
          </a:r>
          <a:endParaRPr lang="ru-RU" sz="1200" dirty="0"/>
        </a:p>
      </dgm:t>
    </dgm:pt>
    <dgm:pt modelId="{4543C290-50E3-4254-982B-478072A431B9}" type="parTrans" cxnId="{5404A5D8-9E82-4891-AA22-1495F8EBEB03}">
      <dgm:prSet/>
      <dgm:spPr/>
      <dgm:t>
        <a:bodyPr/>
        <a:lstStyle/>
        <a:p>
          <a:endParaRPr lang="ru-RU"/>
        </a:p>
      </dgm:t>
    </dgm:pt>
    <dgm:pt modelId="{57E42E50-8B7C-461A-A405-EF07601B22E4}" type="sibTrans" cxnId="{5404A5D8-9E82-4891-AA22-1495F8EBEB03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9ABE6497-8120-46BE-B34D-85FA97221074}">
      <dgm:prSet phldrT="[Текст]" custT="1"/>
      <dgm:spPr>
        <a:solidFill>
          <a:schemeClr val="bg1"/>
        </a:solidFill>
      </dgm:spPr>
      <dgm:t>
        <a:bodyPr/>
        <a:lstStyle/>
        <a:p>
          <a:endParaRPr lang="ru-RU" sz="1200" dirty="0"/>
        </a:p>
      </dgm:t>
    </dgm:pt>
    <dgm:pt modelId="{72BBB232-C445-4C8F-A93B-1AB49D504C76}" type="sibTrans" cxnId="{F895C6B7-7480-44D9-8AB1-18EDCB787896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51815889-B02A-4DAD-AA63-86EA0260683E}" type="parTrans" cxnId="{F895C6B7-7480-44D9-8AB1-18EDCB787896}">
      <dgm:prSet/>
      <dgm:spPr/>
      <dgm:t>
        <a:bodyPr/>
        <a:lstStyle/>
        <a:p>
          <a:endParaRPr lang="ru-RU"/>
        </a:p>
      </dgm:t>
    </dgm:pt>
    <dgm:pt modelId="{87C037B6-9AAE-4F97-8A58-050F65208B4E}" type="pres">
      <dgm:prSet presAssocID="{DE7D9D00-FC92-4146-B460-A82D2F0B7E83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CD91D805-8699-4E7D-B864-128A5E9F2F85}" type="pres">
      <dgm:prSet presAssocID="{9ABE6497-8120-46BE-B34D-85FA97221074}" presName="text1" presStyleCnt="0"/>
      <dgm:spPr/>
      <dgm:t>
        <a:bodyPr/>
        <a:lstStyle/>
        <a:p>
          <a:endParaRPr lang="ru-RU"/>
        </a:p>
      </dgm:t>
    </dgm:pt>
    <dgm:pt modelId="{3D1056B8-3A8E-4D31-9FE6-2932FCC1000D}" type="pres">
      <dgm:prSet presAssocID="{9ABE6497-8120-46BE-B34D-85FA97221074}" presName="textRepeatNode" presStyleLbl="alignNode1" presStyleIdx="0" presStyleCnt="4" custLinFactNeighborX="2458" custLinFactNeighborY="-48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32DB6-E5C3-49CE-9A5C-B00A7214CEFF}" type="pres">
      <dgm:prSet presAssocID="{9ABE6497-8120-46BE-B34D-85FA97221074}" presName="textaccent1" presStyleCnt="0"/>
      <dgm:spPr/>
      <dgm:t>
        <a:bodyPr/>
        <a:lstStyle/>
        <a:p>
          <a:endParaRPr lang="ru-RU"/>
        </a:p>
      </dgm:t>
    </dgm:pt>
    <dgm:pt modelId="{ECD87D92-7CFE-4DE9-8313-A400569A3C09}" type="pres">
      <dgm:prSet presAssocID="{9ABE6497-8120-46BE-B34D-85FA97221074}" presName="accentRepeatNode" presStyleLbl="solidAlignAcc1" presStyleIdx="0" presStyleCnt="8"/>
      <dgm:spPr/>
      <dgm:t>
        <a:bodyPr/>
        <a:lstStyle/>
        <a:p>
          <a:endParaRPr lang="ru-RU"/>
        </a:p>
      </dgm:t>
    </dgm:pt>
    <dgm:pt modelId="{E208F40E-D245-4C16-929F-4C2E9D990DB4}" type="pres">
      <dgm:prSet presAssocID="{72BBB232-C445-4C8F-A93B-1AB49D504C76}" presName="image1" presStyleCnt="0"/>
      <dgm:spPr/>
      <dgm:t>
        <a:bodyPr/>
        <a:lstStyle/>
        <a:p>
          <a:endParaRPr lang="ru-RU"/>
        </a:p>
      </dgm:t>
    </dgm:pt>
    <dgm:pt modelId="{8B423447-9AB8-4DE6-8D95-A05FF4E12FA5}" type="pres">
      <dgm:prSet presAssocID="{72BBB232-C445-4C8F-A93B-1AB49D504C76}" presName="imageRepeatNode" presStyleLbl="alignAcc1" presStyleIdx="0" presStyleCnt="4" custLinFactNeighborX="-1924" custLinFactNeighborY="2426"/>
      <dgm:spPr/>
      <dgm:t>
        <a:bodyPr/>
        <a:lstStyle/>
        <a:p>
          <a:endParaRPr lang="ru-RU"/>
        </a:p>
      </dgm:t>
    </dgm:pt>
    <dgm:pt modelId="{D0F75759-2E83-4ACF-BB74-1D52CCB65E65}" type="pres">
      <dgm:prSet presAssocID="{72BBB232-C445-4C8F-A93B-1AB49D504C76}" presName="imageaccent1" presStyleCnt="0"/>
      <dgm:spPr/>
      <dgm:t>
        <a:bodyPr/>
        <a:lstStyle/>
        <a:p>
          <a:endParaRPr lang="ru-RU"/>
        </a:p>
      </dgm:t>
    </dgm:pt>
    <dgm:pt modelId="{2CD9A72E-5686-4556-988C-E300BF14F577}" type="pres">
      <dgm:prSet presAssocID="{72BBB232-C445-4C8F-A93B-1AB49D504C76}" presName="accentRepeatNode" presStyleLbl="solidAlignAcc1" presStyleIdx="1" presStyleCnt="8"/>
      <dgm:spPr/>
      <dgm:t>
        <a:bodyPr/>
        <a:lstStyle/>
        <a:p>
          <a:endParaRPr lang="ru-RU"/>
        </a:p>
      </dgm:t>
    </dgm:pt>
    <dgm:pt modelId="{0E90566F-ADE3-4DEE-BEC6-6573B2D368F1}" type="pres">
      <dgm:prSet presAssocID="{9BD89116-0613-498C-83B4-21A026378051}" presName="text2" presStyleCnt="0"/>
      <dgm:spPr/>
      <dgm:t>
        <a:bodyPr/>
        <a:lstStyle/>
        <a:p>
          <a:endParaRPr lang="ru-RU"/>
        </a:p>
      </dgm:t>
    </dgm:pt>
    <dgm:pt modelId="{E7CD34D4-59B9-4B98-A8F1-A19D03B6BD37}" type="pres">
      <dgm:prSet presAssocID="{9BD89116-0613-498C-83B4-21A026378051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4EFB1-228F-44E0-8227-BA7E8579C128}" type="pres">
      <dgm:prSet presAssocID="{9BD89116-0613-498C-83B4-21A026378051}" presName="textaccent2" presStyleCnt="0"/>
      <dgm:spPr/>
      <dgm:t>
        <a:bodyPr/>
        <a:lstStyle/>
        <a:p>
          <a:endParaRPr lang="ru-RU"/>
        </a:p>
      </dgm:t>
    </dgm:pt>
    <dgm:pt modelId="{2CD97707-77DF-4333-A539-76D9B25CE20D}" type="pres">
      <dgm:prSet presAssocID="{9BD89116-0613-498C-83B4-21A026378051}" presName="accentRepeatNode" presStyleLbl="solidAlignAcc1" presStyleIdx="2" presStyleCnt="8"/>
      <dgm:spPr/>
      <dgm:t>
        <a:bodyPr/>
        <a:lstStyle/>
        <a:p>
          <a:endParaRPr lang="ru-RU"/>
        </a:p>
      </dgm:t>
    </dgm:pt>
    <dgm:pt modelId="{C2895AA5-1749-4712-BF2F-7289378C38B8}" type="pres">
      <dgm:prSet presAssocID="{6DFF2439-6027-4CA7-AA4C-4D2185B191B8}" presName="image2" presStyleCnt="0"/>
      <dgm:spPr/>
      <dgm:t>
        <a:bodyPr/>
        <a:lstStyle/>
        <a:p>
          <a:endParaRPr lang="ru-RU"/>
        </a:p>
      </dgm:t>
    </dgm:pt>
    <dgm:pt modelId="{59BEA847-EA94-410C-93FF-7A15595E42F1}" type="pres">
      <dgm:prSet presAssocID="{6DFF2439-6027-4CA7-AA4C-4D2185B191B8}" presName="imageRepeatNode" presStyleLbl="alignAcc1" presStyleIdx="1" presStyleCnt="4"/>
      <dgm:spPr/>
      <dgm:t>
        <a:bodyPr/>
        <a:lstStyle/>
        <a:p>
          <a:endParaRPr lang="ru-RU"/>
        </a:p>
      </dgm:t>
    </dgm:pt>
    <dgm:pt modelId="{EE24475D-D438-4471-8B69-67C5875AE78E}" type="pres">
      <dgm:prSet presAssocID="{6DFF2439-6027-4CA7-AA4C-4D2185B191B8}" presName="imageaccent2" presStyleCnt="0"/>
      <dgm:spPr/>
      <dgm:t>
        <a:bodyPr/>
        <a:lstStyle/>
        <a:p>
          <a:endParaRPr lang="ru-RU"/>
        </a:p>
      </dgm:t>
    </dgm:pt>
    <dgm:pt modelId="{FB325209-CA63-4152-89BC-48A0724E3552}" type="pres">
      <dgm:prSet presAssocID="{6DFF2439-6027-4CA7-AA4C-4D2185B191B8}" presName="accentRepeatNode" presStyleLbl="solidAlignAcc1" presStyleIdx="3" presStyleCnt="8"/>
      <dgm:spPr/>
      <dgm:t>
        <a:bodyPr/>
        <a:lstStyle/>
        <a:p>
          <a:endParaRPr lang="ru-RU"/>
        </a:p>
      </dgm:t>
    </dgm:pt>
    <dgm:pt modelId="{DA6E2939-9F6D-4F9B-AFC1-1EDD870F928F}" type="pres">
      <dgm:prSet presAssocID="{4E70CC33-0EBA-426E-B521-3E591DFEDFD8}" presName="text3" presStyleCnt="0"/>
      <dgm:spPr/>
      <dgm:t>
        <a:bodyPr/>
        <a:lstStyle/>
        <a:p>
          <a:endParaRPr lang="ru-RU"/>
        </a:p>
      </dgm:t>
    </dgm:pt>
    <dgm:pt modelId="{E35C9F48-A407-41D0-88BD-E609BE3C4C9D}" type="pres">
      <dgm:prSet presAssocID="{4E70CC33-0EBA-426E-B521-3E591DFEDFD8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C20DF-DB12-455D-A2D3-B14E503F95E0}" type="pres">
      <dgm:prSet presAssocID="{4E70CC33-0EBA-426E-B521-3E591DFEDFD8}" presName="textaccent3" presStyleCnt="0"/>
      <dgm:spPr/>
      <dgm:t>
        <a:bodyPr/>
        <a:lstStyle/>
        <a:p>
          <a:endParaRPr lang="ru-RU"/>
        </a:p>
      </dgm:t>
    </dgm:pt>
    <dgm:pt modelId="{DAFA43C7-96A0-492F-85FC-6CC9987BD3DA}" type="pres">
      <dgm:prSet presAssocID="{4E70CC33-0EBA-426E-B521-3E591DFEDFD8}" presName="accentRepeatNode" presStyleLbl="solidAlignAcc1" presStyleIdx="4" presStyleCnt="8"/>
      <dgm:spPr/>
      <dgm:t>
        <a:bodyPr/>
        <a:lstStyle/>
        <a:p>
          <a:endParaRPr lang="ru-RU"/>
        </a:p>
      </dgm:t>
    </dgm:pt>
    <dgm:pt modelId="{BB88511F-BCEC-45F7-AEB5-C3A21C08180E}" type="pres">
      <dgm:prSet presAssocID="{57E42E50-8B7C-461A-A405-EF07601B22E4}" presName="image3" presStyleCnt="0"/>
      <dgm:spPr/>
      <dgm:t>
        <a:bodyPr/>
        <a:lstStyle/>
        <a:p>
          <a:endParaRPr lang="ru-RU"/>
        </a:p>
      </dgm:t>
    </dgm:pt>
    <dgm:pt modelId="{2DF455B8-D7F9-4BF8-AF55-F998ED206F01}" type="pres">
      <dgm:prSet presAssocID="{57E42E50-8B7C-461A-A405-EF07601B22E4}" presName="imageRepeatNode" presStyleLbl="alignAcc1" presStyleIdx="2" presStyleCnt="4"/>
      <dgm:spPr/>
      <dgm:t>
        <a:bodyPr/>
        <a:lstStyle/>
        <a:p>
          <a:endParaRPr lang="ru-RU"/>
        </a:p>
      </dgm:t>
    </dgm:pt>
    <dgm:pt modelId="{FBC6573E-B17A-4297-8214-5CC60AA2B01F}" type="pres">
      <dgm:prSet presAssocID="{57E42E50-8B7C-461A-A405-EF07601B22E4}" presName="imageaccent3" presStyleCnt="0"/>
      <dgm:spPr/>
      <dgm:t>
        <a:bodyPr/>
        <a:lstStyle/>
        <a:p>
          <a:endParaRPr lang="ru-RU"/>
        </a:p>
      </dgm:t>
    </dgm:pt>
    <dgm:pt modelId="{EE993818-2AB5-49EB-B7D8-58801B8684CE}" type="pres">
      <dgm:prSet presAssocID="{57E42E50-8B7C-461A-A405-EF07601B22E4}" presName="accentRepeatNode" presStyleLbl="solidAlignAcc1" presStyleIdx="5" presStyleCnt="8"/>
      <dgm:spPr/>
      <dgm:t>
        <a:bodyPr/>
        <a:lstStyle/>
        <a:p>
          <a:endParaRPr lang="ru-RU"/>
        </a:p>
      </dgm:t>
    </dgm:pt>
    <dgm:pt modelId="{B52504E4-1EFB-468E-9B65-AA1218DF29DC}" type="pres">
      <dgm:prSet presAssocID="{6E8515B3-B5B3-443C-BB59-5317CC1C1226}" presName="text4" presStyleCnt="0"/>
      <dgm:spPr/>
      <dgm:t>
        <a:bodyPr/>
        <a:lstStyle/>
        <a:p>
          <a:endParaRPr lang="ru-RU"/>
        </a:p>
      </dgm:t>
    </dgm:pt>
    <dgm:pt modelId="{906439B2-D30A-4D07-A06A-5A699493F8B4}" type="pres">
      <dgm:prSet presAssocID="{6E8515B3-B5B3-443C-BB59-5317CC1C1226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28681-44F0-43B4-8A44-BBB227E68EA5}" type="pres">
      <dgm:prSet presAssocID="{6E8515B3-B5B3-443C-BB59-5317CC1C1226}" presName="textaccent4" presStyleCnt="0"/>
      <dgm:spPr/>
      <dgm:t>
        <a:bodyPr/>
        <a:lstStyle/>
        <a:p>
          <a:endParaRPr lang="ru-RU"/>
        </a:p>
      </dgm:t>
    </dgm:pt>
    <dgm:pt modelId="{360267D2-A236-4D9A-BACD-2559BF316CC7}" type="pres">
      <dgm:prSet presAssocID="{6E8515B3-B5B3-443C-BB59-5317CC1C1226}" presName="accentRepeatNode" presStyleLbl="solidAlignAcc1" presStyleIdx="6" presStyleCnt="8"/>
      <dgm:spPr/>
      <dgm:t>
        <a:bodyPr/>
        <a:lstStyle/>
        <a:p>
          <a:endParaRPr lang="ru-RU"/>
        </a:p>
      </dgm:t>
    </dgm:pt>
    <dgm:pt modelId="{5276D97B-F960-45D0-B159-528C903010E8}" type="pres">
      <dgm:prSet presAssocID="{96C6B826-6101-4FAF-BA40-881C59B2EDEA}" presName="image4" presStyleCnt="0"/>
      <dgm:spPr/>
      <dgm:t>
        <a:bodyPr/>
        <a:lstStyle/>
        <a:p>
          <a:endParaRPr lang="ru-RU"/>
        </a:p>
      </dgm:t>
    </dgm:pt>
    <dgm:pt modelId="{87C3087C-00BC-4350-B4C1-71FEC6820A7D}" type="pres">
      <dgm:prSet presAssocID="{96C6B826-6101-4FAF-BA40-881C59B2EDEA}" presName="imageRepeatNode" presStyleLbl="alignAcc1" presStyleIdx="3" presStyleCnt="4" custLinFactNeighborX="106" custLinFactNeighborY="-83"/>
      <dgm:spPr/>
      <dgm:t>
        <a:bodyPr/>
        <a:lstStyle/>
        <a:p>
          <a:endParaRPr lang="ru-RU"/>
        </a:p>
      </dgm:t>
    </dgm:pt>
    <dgm:pt modelId="{7A32272A-8D42-4A40-ACF5-60AE5F758562}" type="pres">
      <dgm:prSet presAssocID="{96C6B826-6101-4FAF-BA40-881C59B2EDEA}" presName="imageaccent4" presStyleCnt="0"/>
      <dgm:spPr/>
      <dgm:t>
        <a:bodyPr/>
        <a:lstStyle/>
        <a:p>
          <a:endParaRPr lang="ru-RU"/>
        </a:p>
      </dgm:t>
    </dgm:pt>
    <dgm:pt modelId="{E532D7BE-12F8-4F9F-B333-8602E2ED3064}" type="pres">
      <dgm:prSet presAssocID="{96C6B826-6101-4FAF-BA40-881C59B2EDEA}" presName="accentRepeatNode" presStyleLbl="solidAlignAcc1" presStyleIdx="7" presStyleCnt="8"/>
      <dgm:spPr/>
      <dgm:t>
        <a:bodyPr/>
        <a:lstStyle/>
        <a:p>
          <a:endParaRPr lang="ru-RU"/>
        </a:p>
      </dgm:t>
    </dgm:pt>
  </dgm:ptLst>
  <dgm:cxnLst>
    <dgm:cxn modelId="{30EE61F2-68C2-4232-A477-282B99AA879D}" type="presOf" srcId="{96C6B826-6101-4FAF-BA40-881C59B2EDEA}" destId="{87C3087C-00BC-4350-B4C1-71FEC6820A7D}" srcOrd="0" destOrd="0" presId="urn:microsoft.com/office/officeart/2008/layout/HexagonCluster"/>
    <dgm:cxn modelId="{1BD623CA-8AD9-4586-8E40-E87A60AB6C84}" type="presOf" srcId="{72BBB232-C445-4C8F-A93B-1AB49D504C76}" destId="{8B423447-9AB8-4DE6-8D95-A05FF4E12FA5}" srcOrd="0" destOrd="0" presId="urn:microsoft.com/office/officeart/2008/layout/HexagonCluster"/>
    <dgm:cxn modelId="{42D9D913-AF02-4154-AF7E-BDD21B1575E1}" type="presOf" srcId="{9ABE6497-8120-46BE-B34D-85FA97221074}" destId="{3D1056B8-3A8E-4D31-9FE6-2932FCC1000D}" srcOrd="0" destOrd="0" presId="urn:microsoft.com/office/officeart/2008/layout/HexagonCluster"/>
    <dgm:cxn modelId="{1AEA2993-D1A3-49A6-8926-797E63D240D4}" type="presOf" srcId="{4E70CC33-0EBA-426E-B521-3E591DFEDFD8}" destId="{E35C9F48-A407-41D0-88BD-E609BE3C4C9D}" srcOrd="0" destOrd="0" presId="urn:microsoft.com/office/officeart/2008/layout/HexagonCluster"/>
    <dgm:cxn modelId="{F895C6B7-7480-44D9-8AB1-18EDCB787896}" srcId="{DE7D9D00-FC92-4146-B460-A82D2F0B7E83}" destId="{9ABE6497-8120-46BE-B34D-85FA97221074}" srcOrd="0" destOrd="0" parTransId="{51815889-B02A-4DAD-AA63-86EA0260683E}" sibTransId="{72BBB232-C445-4C8F-A93B-1AB49D504C76}"/>
    <dgm:cxn modelId="{B184394C-95BE-4196-AB0B-70BB180693DB}" type="presOf" srcId="{6E8515B3-B5B3-443C-BB59-5317CC1C1226}" destId="{906439B2-D30A-4D07-A06A-5A699493F8B4}" srcOrd="0" destOrd="0" presId="urn:microsoft.com/office/officeart/2008/layout/HexagonCluster"/>
    <dgm:cxn modelId="{5404A5D8-9E82-4891-AA22-1495F8EBEB03}" srcId="{DE7D9D00-FC92-4146-B460-A82D2F0B7E83}" destId="{4E70CC33-0EBA-426E-B521-3E591DFEDFD8}" srcOrd="2" destOrd="0" parTransId="{4543C290-50E3-4254-982B-478072A431B9}" sibTransId="{57E42E50-8B7C-461A-A405-EF07601B22E4}"/>
    <dgm:cxn modelId="{D72D258F-CA89-44C6-A625-0D858DB43932}" srcId="{DE7D9D00-FC92-4146-B460-A82D2F0B7E83}" destId="{9BD89116-0613-498C-83B4-21A026378051}" srcOrd="1" destOrd="0" parTransId="{7CFA317C-4D43-4DDE-9546-7881383418CE}" sibTransId="{6DFF2439-6027-4CA7-AA4C-4D2185B191B8}"/>
    <dgm:cxn modelId="{A9CC0523-7B80-4770-BB74-8EEC0067E5F7}" srcId="{DE7D9D00-FC92-4146-B460-A82D2F0B7E83}" destId="{6E8515B3-B5B3-443C-BB59-5317CC1C1226}" srcOrd="3" destOrd="0" parTransId="{AEEF0902-021F-4BE8-A6E9-30BFB324855A}" sibTransId="{96C6B826-6101-4FAF-BA40-881C59B2EDEA}"/>
    <dgm:cxn modelId="{3F14B1DC-4BFE-4ACE-8C95-3EFC436E7973}" type="presOf" srcId="{9BD89116-0613-498C-83B4-21A026378051}" destId="{E7CD34D4-59B9-4B98-A8F1-A19D03B6BD37}" srcOrd="0" destOrd="0" presId="urn:microsoft.com/office/officeart/2008/layout/HexagonCluster"/>
    <dgm:cxn modelId="{31661D16-5A93-4E68-8894-9A9D6E31ED43}" type="presOf" srcId="{6DFF2439-6027-4CA7-AA4C-4D2185B191B8}" destId="{59BEA847-EA94-410C-93FF-7A15595E42F1}" srcOrd="0" destOrd="0" presId="urn:microsoft.com/office/officeart/2008/layout/HexagonCluster"/>
    <dgm:cxn modelId="{4A6D62A6-A489-432A-8E53-E38BE7773BD3}" type="presOf" srcId="{57E42E50-8B7C-461A-A405-EF07601B22E4}" destId="{2DF455B8-D7F9-4BF8-AF55-F998ED206F01}" srcOrd="0" destOrd="0" presId="urn:microsoft.com/office/officeart/2008/layout/HexagonCluster"/>
    <dgm:cxn modelId="{2B4EB0EB-4DC1-43A0-940D-E226FA85EB49}" type="presOf" srcId="{DE7D9D00-FC92-4146-B460-A82D2F0B7E83}" destId="{87C037B6-9AAE-4F97-8A58-050F65208B4E}" srcOrd="0" destOrd="0" presId="urn:microsoft.com/office/officeart/2008/layout/HexagonCluster"/>
    <dgm:cxn modelId="{FB849C9B-B9C4-422A-9102-937F98294616}" type="presParOf" srcId="{87C037B6-9AAE-4F97-8A58-050F65208B4E}" destId="{CD91D805-8699-4E7D-B864-128A5E9F2F85}" srcOrd="0" destOrd="0" presId="urn:microsoft.com/office/officeart/2008/layout/HexagonCluster"/>
    <dgm:cxn modelId="{25561E92-F4E6-44B9-A2EA-1042A7CCF8A0}" type="presParOf" srcId="{CD91D805-8699-4E7D-B864-128A5E9F2F85}" destId="{3D1056B8-3A8E-4D31-9FE6-2932FCC1000D}" srcOrd="0" destOrd="0" presId="urn:microsoft.com/office/officeart/2008/layout/HexagonCluster"/>
    <dgm:cxn modelId="{2564DA54-3A33-48CD-A7D2-AA1E84F3D539}" type="presParOf" srcId="{87C037B6-9AAE-4F97-8A58-050F65208B4E}" destId="{CB232DB6-E5C3-49CE-9A5C-B00A7214CEFF}" srcOrd="1" destOrd="0" presId="urn:microsoft.com/office/officeart/2008/layout/HexagonCluster"/>
    <dgm:cxn modelId="{CA984B36-DB99-4FD0-B12E-90E0919424F7}" type="presParOf" srcId="{CB232DB6-E5C3-49CE-9A5C-B00A7214CEFF}" destId="{ECD87D92-7CFE-4DE9-8313-A400569A3C09}" srcOrd="0" destOrd="0" presId="urn:microsoft.com/office/officeart/2008/layout/HexagonCluster"/>
    <dgm:cxn modelId="{99C810B0-B791-4994-B888-D819381BFED8}" type="presParOf" srcId="{87C037B6-9AAE-4F97-8A58-050F65208B4E}" destId="{E208F40E-D245-4C16-929F-4C2E9D990DB4}" srcOrd="2" destOrd="0" presId="urn:microsoft.com/office/officeart/2008/layout/HexagonCluster"/>
    <dgm:cxn modelId="{047826FC-236D-42DF-BA95-139FF361FA95}" type="presParOf" srcId="{E208F40E-D245-4C16-929F-4C2E9D990DB4}" destId="{8B423447-9AB8-4DE6-8D95-A05FF4E12FA5}" srcOrd="0" destOrd="0" presId="urn:microsoft.com/office/officeart/2008/layout/HexagonCluster"/>
    <dgm:cxn modelId="{8B3D8BC0-185D-4BC8-8F85-D83CF99C9658}" type="presParOf" srcId="{87C037B6-9AAE-4F97-8A58-050F65208B4E}" destId="{D0F75759-2E83-4ACF-BB74-1D52CCB65E65}" srcOrd="3" destOrd="0" presId="urn:microsoft.com/office/officeart/2008/layout/HexagonCluster"/>
    <dgm:cxn modelId="{96B6935B-3E8C-4F9F-965F-B172905387CB}" type="presParOf" srcId="{D0F75759-2E83-4ACF-BB74-1D52CCB65E65}" destId="{2CD9A72E-5686-4556-988C-E300BF14F577}" srcOrd="0" destOrd="0" presId="urn:microsoft.com/office/officeart/2008/layout/HexagonCluster"/>
    <dgm:cxn modelId="{46E32BE6-3807-41DE-94EC-9E0654ECDE61}" type="presParOf" srcId="{87C037B6-9AAE-4F97-8A58-050F65208B4E}" destId="{0E90566F-ADE3-4DEE-BEC6-6573B2D368F1}" srcOrd="4" destOrd="0" presId="urn:microsoft.com/office/officeart/2008/layout/HexagonCluster"/>
    <dgm:cxn modelId="{F61DEFE2-F36B-4A79-A40E-A490D5025A89}" type="presParOf" srcId="{0E90566F-ADE3-4DEE-BEC6-6573B2D368F1}" destId="{E7CD34D4-59B9-4B98-A8F1-A19D03B6BD37}" srcOrd="0" destOrd="0" presId="urn:microsoft.com/office/officeart/2008/layout/HexagonCluster"/>
    <dgm:cxn modelId="{D46B363F-DA8E-426D-BCE8-732D02958D6F}" type="presParOf" srcId="{87C037B6-9AAE-4F97-8A58-050F65208B4E}" destId="{F764EFB1-228F-44E0-8227-BA7E8579C128}" srcOrd="5" destOrd="0" presId="urn:microsoft.com/office/officeart/2008/layout/HexagonCluster"/>
    <dgm:cxn modelId="{6987F9F9-15FE-468E-8403-0E811B1A0EBD}" type="presParOf" srcId="{F764EFB1-228F-44E0-8227-BA7E8579C128}" destId="{2CD97707-77DF-4333-A539-76D9B25CE20D}" srcOrd="0" destOrd="0" presId="urn:microsoft.com/office/officeart/2008/layout/HexagonCluster"/>
    <dgm:cxn modelId="{A7B6B072-1FD1-40DA-BBF8-EF829985736E}" type="presParOf" srcId="{87C037B6-9AAE-4F97-8A58-050F65208B4E}" destId="{C2895AA5-1749-4712-BF2F-7289378C38B8}" srcOrd="6" destOrd="0" presId="urn:microsoft.com/office/officeart/2008/layout/HexagonCluster"/>
    <dgm:cxn modelId="{9C072D73-B590-42B9-BA06-B6861D7CE2BA}" type="presParOf" srcId="{C2895AA5-1749-4712-BF2F-7289378C38B8}" destId="{59BEA847-EA94-410C-93FF-7A15595E42F1}" srcOrd="0" destOrd="0" presId="urn:microsoft.com/office/officeart/2008/layout/HexagonCluster"/>
    <dgm:cxn modelId="{B0146BE9-C625-41B4-A7B0-53CFF1F3A8C7}" type="presParOf" srcId="{87C037B6-9AAE-4F97-8A58-050F65208B4E}" destId="{EE24475D-D438-4471-8B69-67C5875AE78E}" srcOrd="7" destOrd="0" presId="urn:microsoft.com/office/officeart/2008/layout/HexagonCluster"/>
    <dgm:cxn modelId="{41962D6B-4DBD-4FCC-BAB6-53406F578E83}" type="presParOf" srcId="{EE24475D-D438-4471-8B69-67C5875AE78E}" destId="{FB325209-CA63-4152-89BC-48A0724E3552}" srcOrd="0" destOrd="0" presId="urn:microsoft.com/office/officeart/2008/layout/HexagonCluster"/>
    <dgm:cxn modelId="{AA663C3E-CE07-4C3C-AF05-619EF79F4AC0}" type="presParOf" srcId="{87C037B6-9AAE-4F97-8A58-050F65208B4E}" destId="{DA6E2939-9F6D-4F9B-AFC1-1EDD870F928F}" srcOrd="8" destOrd="0" presId="urn:microsoft.com/office/officeart/2008/layout/HexagonCluster"/>
    <dgm:cxn modelId="{3BA83915-FDCF-4376-A995-C5C802622F9A}" type="presParOf" srcId="{DA6E2939-9F6D-4F9B-AFC1-1EDD870F928F}" destId="{E35C9F48-A407-41D0-88BD-E609BE3C4C9D}" srcOrd="0" destOrd="0" presId="urn:microsoft.com/office/officeart/2008/layout/HexagonCluster"/>
    <dgm:cxn modelId="{0DF5FC99-3685-4E70-9894-1A33E616C5DB}" type="presParOf" srcId="{87C037B6-9AAE-4F97-8A58-050F65208B4E}" destId="{552C20DF-DB12-455D-A2D3-B14E503F95E0}" srcOrd="9" destOrd="0" presId="urn:microsoft.com/office/officeart/2008/layout/HexagonCluster"/>
    <dgm:cxn modelId="{CE4CE175-16BA-429F-B390-C3A8030FC807}" type="presParOf" srcId="{552C20DF-DB12-455D-A2D3-B14E503F95E0}" destId="{DAFA43C7-96A0-492F-85FC-6CC9987BD3DA}" srcOrd="0" destOrd="0" presId="urn:microsoft.com/office/officeart/2008/layout/HexagonCluster"/>
    <dgm:cxn modelId="{7EA2AF22-91F7-47F6-BE7F-FCD2C5CC907E}" type="presParOf" srcId="{87C037B6-9AAE-4F97-8A58-050F65208B4E}" destId="{BB88511F-BCEC-45F7-AEB5-C3A21C08180E}" srcOrd="10" destOrd="0" presId="urn:microsoft.com/office/officeart/2008/layout/HexagonCluster"/>
    <dgm:cxn modelId="{86D3A2A2-5CB2-4C6C-BDB3-F1FA090F6373}" type="presParOf" srcId="{BB88511F-BCEC-45F7-AEB5-C3A21C08180E}" destId="{2DF455B8-D7F9-4BF8-AF55-F998ED206F01}" srcOrd="0" destOrd="0" presId="urn:microsoft.com/office/officeart/2008/layout/HexagonCluster"/>
    <dgm:cxn modelId="{71676C85-603F-4AD9-9645-D4CAA715B779}" type="presParOf" srcId="{87C037B6-9AAE-4F97-8A58-050F65208B4E}" destId="{FBC6573E-B17A-4297-8214-5CC60AA2B01F}" srcOrd="11" destOrd="0" presId="urn:microsoft.com/office/officeart/2008/layout/HexagonCluster"/>
    <dgm:cxn modelId="{674DDDE5-D17C-4207-8E1A-433C7D894A05}" type="presParOf" srcId="{FBC6573E-B17A-4297-8214-5CC60AA2B01F}" destId="{EE993818-2AB5-49EB-B7D8-58801B8684CE}" srcOrd="0" destOrd="0" presId="urn:microsoft.com/office/officeart/2008/layout/HexagonCluster"/>
    <dgm:cxn modelId="{1880614B-AFFC-44D6-AF90-4436598573FC}" type="presParOf" srcId="{87C037B6-9AAE-4F97-8A58-050F65208B4E}" destId="{B52504E4-1EFB-468E-9B65-AA1218DF29DC}" srcOrd="12" destOrd="0" presId="urn:microsoft.com/office/officeart/2008/layout/HexagonCluster"/>
    <dgm:cxn modelId="{9DFD0F67-1FBD-491F-B64E-0AEB675C4BFE}" type="presParOf" srcId="{B52504E4-1EFB-468E-9B65-AA1218DF29DC}" destId="{906439B2-D30A-4D07-A06A-5A699493F8B4}" srcOrd="0" destOrd="0" presId="urn:microsoft.com/office/officeart/2008/layout/HexagonCluster"/>
    <dgm:cxn modelId="{C0DD3D5C-3D6D-4186-83DF-A799F2759015}" type="presParOf" srcId="{87C037B6-9AAE-4F97-8A58-050F65208B4E}" destId="{FB728681-44F0-43B4-8A44-BBB227E68EA5}" srcOrd="13" destOrd="0" presId="urn:microsoft.com/office/officeart/2008/layout/HexagonCluster"/>
    <dgm:cxn modelId="{73212A6C-DB0E-4C40-B043-58771E1A36E7}" type="presParOf" srcId="{FB728681-44F0-43B4-8A44-BBB227E68EA5}" destId="{360267D2-A236-4D9A-BACD-2559BF316CC7}" srcOrd="0" destOrd="0" presId="urn:microsoft.com/office/officeart/2008/layout/HexagonCluster"/>
    <dgm:cxn modelId="{C1E14FAD-A4A0-4DA9-BE78-3AAA7829CACB}" type="presParOf" srcId="{87C037B6-9AAE-4F97-8A58-050F65208B4E}" destId="{5276D97B-F960-45D0-B159-528C903010E8}" srcOrd="14" destOrd="0" presId="urn:microsoft.com/office/officeart/2008/layout/HexagonCluster"/>
    <dgm:cxn modelId="{4386073E-14EC-4C18-958C-CE25D116143C}" type="presParOf" srcId="{5276D97B-F960-45D0-B159-528C903010E8}" destId="{87C3087C-00BC-4350-B4C1-71FEC6820A7D}" srcOrd="0" destOrd="0" presId="urn:microsoft.com/office/officeart/2008/layout/HexagonCluster"/>
    <dgm:cxn modelId="{71FA7B19-E33D-47F9-ABFC-B3FA3C9B803E}" type="presParOf" srcId="{87C037B6-9AAE-4F97-8A58-050F65208B4E}" destId="{7A32272A-8D42-4A40-ACF5-60AE5F758562}" srcOrd="15" destOrd="0" presId="urn:microsoft.com/office/officeart/2008/layout/HexagonCluster"/>
    <dgm:cxn modelId="{E4DD4ED9-1DB0-454F-B0AC-DE93E239D0EE}" type="presParOf" srcId="{7A32272A-8D42-4A40-ACF5-60AE5F758562}" destId="{E532D7BE-12F8-4F9F-B333-8602E2ED306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8CAD1A-13E0-4F3F-87BD-A82DBACD1CE1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7379669-F41C-4CF4-ADAD-8FCB965FC9F0}">
      <dgm:prSet phldrT="[文本]" custT="1"/>
      <dgm:spPr>
        <a:xfrm>
          <a:off x="4287543" y="3571618"/>
          <a:ext cx="2177373" cy="2177373"/>
        </a:xfrm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altLang="zh-CN" sz="1000" b="1" spc="-60" baseline="0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Индивидуальный</a:t>
          </a:r>
          <a:r>
            <a:rPr lang="ru-RU" altLang="zh-CN" sz="1000" b="1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 комплекс </a:t>
          </a:r>
          <a:r>
            <a:rPr lang="ru-RU" altLang="zh-CN" sz="1000" b="1" spc="-70" baseline="0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реабилитационных</a:t>
          </a:r>
          <a:r>
            <a:rPr lang="ru-RU" altLang="zh-CN" sz="1000" b="1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 мероприятий</a:t>
          </a:r>
          <a:endParaRPr lang="zh-CN" altLang="en-US" sz="1000" b="1" dirty="0">
            <a:latin typeface="Arial" pitchFamily="34" charset="0"/>
            <a:ea typeface="微软雅黑" pitchFamily="34" charset="-122"/>
            <a:cs typeface="Arial" pitchFamily="34" charset="0"/>
          </a:endParaRPr>
        </a:p>
      </dgm:t>
    </dgm:pt>
    <dgm:pt modelId="{C01EC3AB-BBDA-487E-B934-77152383C9F4}" type="parTrans" cxnId="{F2BAACC0-6BB7-421A-BA94-C59106286009}">
      <dgm:prSet/>
      <dgm:spPr/>
      <dgm:t>
        <a:bodyPr/>
        <a:lstStyle/>
        <a:p>
          <a:endParaRPr lang="zh-CN" altLang="en-US" sz="1000" b="0">
            <a:latin typeface="Arial" pitchFamily="34" charset="0"/>
            <a:ea typeface="微软雅黑" pitchFamily="34" charset="-122"/>
            <a:cs typeface="Arial" pitchFamily="34" charset="0"/>
          </a:endParaRPr>
        </a:p>
      </dgm:t>
    </dgm:pt>
    <dgm:pt modelId="{3A1F868E-86A4-4E40-A165-6F7ABE0405C0}" type="sibTrans" cxnId="{F2BAACC0-6BB7-421A-BA94-C59106286009}">
      <dgm:prSet/>
      <dgm:spPr/>
      <dgm:t>
        <a:bodyPr/>
        <a:lstStyle/>
        <a:p>
          <a:endParaRPr lang="zh-CN" altLang="en-US" sz="1000" b="0">
            <a:latin typeface="Arial" pitchFamily="34" charset="0"/>
            <a:ea typeface="微软雅黑" pitchFamily="34" charset="-122"/>
            <a:cs typeface="Arial" pitchFamily="34" charset="0"/>
          </a:endParaRPr>
        </a:p>
      </dgm:t>
    </dgm:pt>
    <dgm:pt modelId="{3C54D111-3B81-4703-A783-267AEF41F3AA}">
      <dgm:prSet phldrT="[文本]" custT="1"/>
      <dgm:spPr>
        <a:xfrm>
          <a:off x="461160" y="4050641"/>
          <a:ext cx="1524161" cy="1219328"/>
        </a:xfrm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altLang="zh-CN" sz="1000" b="1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Социально-бытовые услуги</a:t>
          </a:r>
          <a:endParaRPr lang="zh-CN" altLang="en-US" sz="1000" b="1" dirty="0">
            <a:latin typeface="Arial" pitchFamily="34" charset="0"/>
            <a:ea typeface="微软雅黑" pitchFamily="34" charset="-122"/>
            <a:cs typeface="Arial" pitchFamily="34" charset="0"/>
          </a:endParaRPr>
        </a:p>
      </dgm:t>
    </dgm:pt>
    <dgm:pt modelId="{937729A4-D9E1-4B75-BD1D-AA9E3A881D51}" type="parTrans" cxnId="{AFAC7250-618C-4ED7-AB4F-B47C93D55B03}">
      <dgm:prSet/>
      <dgm:spPr>
        <a:xfrm rot="10800000">
          <a:off x="1223240" y="4350029"/>
          <a:ext cx="2895765" cy="620551"/>
        </a:xfrm>
      </dgm:spPr>
      <dgm:t>
        <a:bodyPr/>
        <a:lstStyle/>
        <a:p>
          <a:endParaRPr lang="zh-CN" altLang="en-US" sz="1000" b="0">
            <a:latin typeface="Arial" pitchFamily="34" charset="0"/>
            <a:ea typeface="微软雅黑" pitchFamily="34" charset="-122"/>
            <a:cs typeface="Arial" pitchFamily="34" charset="0"/>
          </a:endParaRPr>
        </a:p>
      </dgm:t>
    </dgm:pt>
    <dgm:pt modelId="{5B9E4440-F3C4-4D5E-AC64-EEA31E574F34}" type="sibTrans" cxnId="{AFAC7250-618C-4ED7-AB4F-B47C93D55B03}">
      <dgm:prSet/>
      <dgm:spPr/>
      <dgm:t>
        <a:bodyPr/>
        <a:lstStyle/>
        <a:p>
          <a:endParaRPr lang="zh-CN" altLang="en-US" sz="1000" b="0">
            <a:latin typeface="Arial" pitchFamily="34" charset="0"/>
            <a:ea typeface="微软雅黑" pitchFamily="34" charset="-122"/>
            <a:cs typeface="Arial" pitchFamily="34" charset="0"/>
          </a:endParaRPr>
        </a:p>
      </dgm:t>
    </dgm:pt>
    <dgm:pt modelId="{E504B8C8-D572-4C18-9C42-E37366153547}">
      <dgm:prSet phldrT="[文本]" custT="1"/>
      <dgm:spPr>
        <a:xfrm>
          <a:off x="872435" y="2248726"/>
          <a:ext cx="1524161" cy="1219328"/>
        </a:xfrm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altLang="zh-CN" sz="1000" b="1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Социально-правовые услуги</a:t>
          </a:r>
          <a:endParaRPr lang="zh-CN" altLang="en-US" sz="1000" b="1" dirty="0">
            <a:latin typeface="Arial" pitchFamily="34" charset="0"/>
            <a:ea typeface="微软雅黑" pitchFamily="34" charset="-122"/>
            <a:cs typeface="Arial" pitchFamily="34" charset="0"/>
          </a:endParaRPr>
        </a:p>
      </dgm:t>
    </dgm:pt>
    <dgm:pt modelId="{C4FFF673-9D2E-49FB-B8CD-159AA7C56908}" type="parTrans" cxnId="{FE0A9CE4-FCCB-44D8-A8CA-C5231E9350FC}">
      <dgm:prSet/>
      <dgm:spPr>
        <a:xfrm rot="12342857">
          <a:off x="1491130" y="3176328"/>
          <a:ext cx="2895765" cy="620551"/>
        </a:xfrm>
      </dgm:spPr>
      <dgm:t>
        <a:bodyPr/>
        <a:lstStyle/>
        <a:p>
          <a:endParaRPr lang="zh-CN" altLang="en-US" sz="1000" b="0">
            <a:latin typeface="Arial" pitchFamily="34" charset="0"/>
            <a:ea typeface="微软雅黑" pitchFamily="34" charset="-122"/>
            <a:cs typeface="Arial" pitchFamily="34" charset="0"/>
          </a:endParaRPr>
        </a:p>
      </dgm:t>
    </dgm:pt>
    <dgm:pt modelId="{D75F9F47-316F-4165-943F-49CE492BC602}" type="sibTrans" cxnId="{FE0A9CE4-FCCB-44D8-A8CA-C5231E9350FC}">
      <dgm:prSet/>
      <dgm:spPr/>
      <dgm:t>
        <a:bodyPr/>
        <a:lstStyle/>
        <a:p>
          <a:endParaRPr lang="zh-CN" altLang="en-US" sz="1000" b="0">
            <a:latin typeface="Arial" pitchFamily="34" charset="0"/>
            <a:ea typeface="微软雅黑" pitchFamily="34" charset="-122"/>
            <a:cs typeface="Arial" pitchFamily="34" charset="0"/>
          </a:endParaRPr>
        </a:p>
      </dgm:t>
    </dgm:pt>
    <dgm:pt modelId="{F0E4F97F-3E89-4570-B0CF-148B6A06D215}">
      <dgm:prSet phldrT="[文本]" custT="1"/>
      <dgm:spPr>
        <a:xfrm>
          <a:off x="2024802" y="803703"/>
          <a:ext cx="1524161" cy="1219328"/>
        </a:xfrm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altLang="zh-CN" sz="1000" b="1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Социально-медицинские услуги</a:t>
          </a:r>
          <a:endParaRPr lang="zh-CN" altLang="en-US" sz="1000" b="1" dirty="0">
            <a:latin typeface="Arial" pitchFamily="34" charset="0"/>
            <a:ea typeface="微软雅黑" pitchFamily="34" charset="-122"/>
            <a:cs typeface="Arial" pitchFamily="34" charset="0"/>
          </a:endParaRPr>
        </a:p>
      </dgm:t>
    </dgm:pt>
    <dgm:pt modelId="{4271616D-DE52-4049-AE48-3E4614EDAC86}" type="parTrans" cxnId="{A41546DA-86EF-4421-A87F-1DA83650A828}">
      <dgm:prSet/>
      <dgm:spPr>
        <a:xfrm rot="13885714">
          <a:off x="2241740" y="2235092"/>
          <a:ext cx="2895765" cy="620551"/>
        </a:xfrm>
      </dgm:spPr>
      <dgm:t>
        <a:bodyPr/>
        <a:lstStyle/>
        <a:p>
          <a:endParaRPr lang="zh-CN" altLang="en-US" sz="1000" b="0">
            <a:latin typeface="Arial" pitchFamily="34" charset="0"/>
            <a:ea typeface="微软雅黑" pitchFamily="34" charset="-122"/>
            <a:cs typeface="Arial" pitchFamily="34" charset="0"/>
          </a:endParaRPr>
        </a:p>
      </dgm:t>
    </dgm:pt>
    <dgm:pt modelId="{D070E4E9-9317-4642-A578-DA3F94C38D79}" type="sibTrans" cxnId="{A41546DA-86EF-4421-A87F-1DA83650A828}">
      <dgm:prSet/>
      <dgm:spPr/>
      <dgm:t>
        <a:bodyPr/>
        <a:lstStyle/>
        <a:p>
          <a:endParaRPr lang="zh-CN" altLang="en-US" sz="1000" b="0">
            <a:latin typeface="Arial" pitchFamily="34" charset="0"/>
            <a:ea typeface="微软雅黑" pitchFamily="34" charset="-122"/>
            <a:cs typeface="Arial" pitchFamily="34" charset="0"/>
          </a:endParaRPr>
        </a:p>
      </dgm:t>
    </dgm:pt>
    <dgm:pt modelId="{9F2859CF-DA95-474F-AE0E-9B0426CC8D7F}">
      <dgm:prSet phldrT="[文本]" custT="1"/>
      <dgm:spPr>
        <a:xfrm>
          <a:off x="3690022" y="1775"/>
          <a:ext cx="1524161" cy="1219328"/>
        </a:xfrm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altLang="zh-CN" sz="1000" b="1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Социально-психологические услуги</a:t>
          </a:r>
          <a:endParaRPr lang="zh-CN" altLang="en-US" sz="1000" b="1" dirty="0">
            <a:latin typeface="Arial" pitchFamily="34" charset="0"/>
            <a:ea typeface="微软雅黑" pitchFamily="34" charset="-122"/>
            <a:cs typeface="Arial" pitchFamily="34" charset="0"/>
          </a:endParaRPr>
        </a:p>
      </dgm:t>
    </dgm:pt>
    <dgm:pt modelId="{A15219F7-4AFF-4DAC-B683-9FD64231403A}" type="parTrans" cxnId="{1662AA96-4466-4ACD-8D2A-9B064F5B69C1}">
      <dgm:prSet/>
      <dgm:spPr>
        <a:xfrm rot="15428571">
          <a:off x="3326404" y="1712746"/>
          <a:ext cx="2895765" cy="620551"/>
        </a:xfrm>
      </dgm:spPr>
      <dgm:t>
        <a:bodyPr/>
        <a:lstStyle/>
        <a:p>
          <a:endParaRPr lang="zh-CN" altLang="en-US" sz="1000" b="0">
            <a:latin typeface="Arial" pitchFamily="34" charset="0"/>
            <a:ea typeface="微软雅黑" pitchFamily="34" charset="-122"/>
            <a:cs typeface="Arial" pitchFamily="34" charset="0"/>
          </a:endParaRPr>
        </a:p>
      </dgm:t>
    </dgm:pt>
    <dgm:pt modelId="{9287B5B5-8FE2-4F97-846F-E8FCAFB18673}" type="sibTrans" cxnId="{1662AA96-4466-4ACD-8D2A-9B064F5B69C1}">
      <dgm:prSet/>
      <dgm:spPr/>
      <dgm:t>
        <a:bodyPr/>
        <a:lstStyle/>
        <a:p>
          <a:endParaRPr lang="zh-CN" altLang="en-US" sz="1000" b="0">
            <a:latin typeface="Arial" pitchFamily="34" charset="0"/>
            <a:ea typeface="微软雅黑" pitchFamily="34" charset="-122"/>
            <a:cs typeface="Arial" pitchFamily="34" charset="0"/>
          </a:endParaRPr>
        </a:p>
      </dgm:t>
    </dgm:pt>
    <dgm:pt modelId="{7E068F0E-254F-40F4-A231-D37CBF57E78A}">
      <dgm:prSet phldrT="[文本]" custT="1"/>
      <dgm:spPr>
        <a:xfrm>
          <a:off x="5538276" y="1775"/>
          <a:ext cx="1524161" cy="1219328"/>
        </a:xfrm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altLang="zh-CN" sz="1000" b="1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Повышение  уровня коммуникативного потенциала</a:t>
          </a:r>
          <a:endParaRPr lang="zh-CN" altLang="en-US" sz="1000" b="1" dirty="0">
            <a:latin typeface="Arial" pitchFamily="34" charset="0"/>
            <a:ea typeface="微软雅黑" pitchFamily="34" charset="-122"/>
            <a:cs typeface="Arial" pitchFamily="34" charset="0"/>
          </a:endParaRPr>
        </a:p>
      </dgm:t>
    </dgm:pt>
    <dgm:pt modelId="{EDD2F7E7-7163-45F6-89AB-B962891A0814}" type="parTrans" cxnId="{08216BCF-AB59-4614-8928-1FE58E76B840}">
      <dgm:prSet/>
      <dgm:spPr>
        <a:xfrm rot="16971429">
          <a:off x="4530289" y="1712746"/>
          <a:ext cx="2895765" cy="620551"/>
        </a:xfrm>
      </dgm:spPr>
      <dgm:t>
        <a:bodyPr/>
        <a:lstStyle/>
        <a:p>
          <a:endParaRPr lang="zh-CN" altLang="en-US" sz="1000" b="0">
            <a:latin typeface="Arial" pitchFamily="34" charset="0"/>
            <a:ea typeface="微软雅黑" pitchFamily="34" charset="-122"/>
            <a:cs typeface="Arial" pitchFamily="34" charset="0"/>
          </a:endParaRPr>
        </a:p>
      </dgm:t>
    </dgm:pt>
    <dgm:pt modelId="{FA6D92A1-4C8F-4EF0-BC4E-7EDD92B83770}" type="sibTrans" cxnId="{08216BCF-AB59-4614-8928-1FE58E76B840}">
      <dgm:prSet/>
      <dgm:spPr/>
      <dgm:t>
        <a:bodyPr/>
        <a:lstStyle/>
        <a:p>
          <a:endParaRPr lang="zh-CN" altLang="en-US" sz="1000" b="0">
            <a:latin typeface="Arial" pitchFamily="34" charset="0"/>
            <a:ea typeface="微软雅黑" pitchFamily="34" charset="-122"/>
            <a:cs typeface="Arial" pitchFamily="34" charset="0"/>
          </a:endParaRPr>
        </a:p>
      </dgm:t>
    </dgm:pt>
    <dgm:pt modelId="{9B0667CF-2554-4C70-9686-877CC0BE64CE}">
      <dgm:prSet phldrT="[文本]" custT="1"/>
      <dgm:spPr>
        <a:xfrm>
          <a:off x="7203495" y="803703"/>
          <a:ext cx="1524161" cy="1219328"/>
        </a:xfrm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altLang="zh-CN" sz="1000" b="1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Социально-трудовые услуги</a:t>
          </a:r>
          <a:endParaRPr lang="zh-CN" altLang="en-US" sz="1000" b="1" dirty="0">
            <a:latin typeface="Arial" pitchFamily="34" charset="0"/>
            <a:ea typeface="微软雅黑" pitchFamily="34" charset="-122"/>
            <a:cs typeface="Arial" pitchFamily="34" charset="0"/>
          </a:endParaRPr>
        </a:p>
      </dgm:t>
    </dgm:pt>
    <dgm:pt modelId="{A1CF58AE-5921-4717-B0E4-C83637C04AA1}" type="parTrans" cxnId="{2C2A3A9B-CD17-4DD8-8B8C-22DB673C86EF}">
      <dgm:prSet/>
      <dgm:spPr>
        <a:xfrm rot="18514286">
          <a:off x="5614953" y="2235092"/>
          <a:ext cx="2895765" cy="620551"/>
        </a:xfrm>
      </dgm:spPr>
      <dgm:t>
        <a:bodyPr/>
        <a:lstStyle/>
        <a:p>
          <a:endParaRPr lang="zh-CN" altLang="en-US" sz="1000" b="0">
            <a:latin typeface="Arial" pitchFamily="34" charset="0"/>
            <a:ea typeface="微软雅黑" pitchFamily="34" charset="-122"/>
            <a:cs typeface="Arial" pitchFamily="34" charset="0"/>
          </a:endParaRPr>
        </a:p>
      </dgm:t>
    </dgm:pt>
    <dgm:pt modelId="{C32142DA-92F1-4991-A13F-F5A664C90579}" type="sibTrans" cxnId="{2C2A3A9B-CD17-4DD8-8B8C-22DB673C86EF}">
      <dgm:prSet/>
      <dgm:spPr/>
      <dgm:t>
        <a:bodyPr/>
        <a:lstStyle/>
        <a:p>
          <a:endParaRPr lang="zh-CN" altLang="en-US" sz="1000" b="0">
            <a:latin typeface="Arial" pitchFamily="34" charset="0"/>
            <a:ea typeface="微软雅黑" pitchFamily="34" charset="-122"/>
            <a:cs typeface="Arial" pitchFamily="34" charset="0"/>
          </a:endParaRPr>
        </a:p>
      </dgm:t>
    </dgm:pt>
    <dgm:pt modelId="{6BA9ECFD-3A31-409A-B64E-976FAB6E8DDD}">
      <dgm:prSet phldrT="[文本]" custT="1"/>
      <dgm:spPr>
        <a:xfrm>
          <a:off x="8355863" y="2248726"/>
          <a:ext cx="1524161" cy="1219328"/>
        </a:xfrm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altLang="zh-CN" sz="1000" b="1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Социально-педагогические услуги</a:t>
          </a:r>
          <a:endParaRPr lang="zh-CN" altLang="en-US" sz="1000" b="1" dirty="0">
            <a:latin typeface="Arial" pitchFamily="34" charset="0"/>
            <a:ea typeface="微软雅黑" pitchFamily="34" charset="-122"/>
            <a:cs typeface="Arial" pitchFamily="34" charset="0"/>
          </a:endParaRPr>
        </a:p>
      </dgm:t>
    </dgm:pt>
    <dgm:pt modelId="{4B782A30-5012-43AE-ACBE-CAC959A86484}" type="parTrans" cxnId="{4CF4FC31-99B1-46BB-9B53-D69C8D5C2A59}">
      <dgm:prSet/>
      <dgm:spPr>
        <a:xfrm rot="20057143">
          <a:off x="6365563" y="3176328"/>
          <a:ext cx="2895765" cy="620551"/>
        </a:xfrm>
      </dgm:spPr>
      <dgm:t>
        <a:bodyPr/>
        <a:lstStyle/>
        <a:p>
          <a:endParaRPr lang="zh-CN" altLang="en-US" sz="1000">
            <a:latin typeface="Arial" pitchFamily="34" charset="0"/>
            <a:cs typeface="Arial" pitchFamily="34" charset="0"/>
          </a:endParaRPr>
        </a:p>
      </dgm:t>
    </dgm:pt>
    <dgm:pt modelId="{93AE4285-2C89-41D6-A0BB-A2C406658AE6}" type="sibTrans" cxnId="{4CF4FC31-99B1-46BB-9B53-D69C8D5C2A59}">
      <dgm:prSet/>
      <dgm:spPr/>
      <dgm:t>
        <a:bodyPr/>
        <a:lstStyle/>
        <a:p>
          <a:endParaRPr lang="zh-CN" altLang="en-US" sz="1000">
            <a:latin typeface="Arial" pitchFamily="34" charset="0"/>
            <a:cs typeface="Arial" pitchFamily="34" charset="0"/>
          </a:endParaRPr>
        </a:p>
      </dgm:t>
    </dgm:pt>
    <dgm:pt modelId="{C5F9E084-3AE6-4A1C-93C2-3DA157303DDB}" type="pres">
      <dgm:prSet presAssocID="{818CAD1A-13E0-4F3F-87BD-A82DBACD1CE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A0FD9EF-9B77-44D7-94E1-5720F79BD140}" type="pres">
      <dgm:prSet presAssocID="{27379669-F41C-4CF4-ADAD-8FCB965FC9F0}" presName="centerShape" presStyleLbl="node0" presStyleIdx="0" presStyleCnt="1" custScaleX="137334" custScaleY="111129"/>
      <dgm:spPr>
        <a:prstGeom prst="ellipse">
          <a:avLst/>
        </a:prstGeom>
      </dgm:spPr>
      <dgm:t>
        <a:bodyPr/>
        <a:lstStyle/>
        <a:p>
          <a:endParaRPr lang="zh-CN" altLang="en-US"/>
        </a:p>
      </dgm:t>
    </dgm:pt>
    <dgm:pt modelId="{9B23686A-3BF8-4FDA-A103-ABBA6D193203}" type="pres">
      <dgm:prSet presAssocID="{937729A4-D9E1-4B75-BD1D-AA9E3A881D51}" presName="parTrans" presStyleLbl="bgSibTrans2D1" presStyleIdx="0" presStyleCnt="7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CN" altLang="en-US"/>
        </a:p>
      </dgm:t>
    </dgm:pt>
    <dgm:pt modelId="{F4044308-19DB-4175-9494-FADEA42A82DB}" type="pres">
      <dgm:prSet presAssocID="{3C54D111-3B81-4703-A783-267AEF41F3AA}" presName="node" presStyleLbl="node1" presStyleIdx="0" presStyleCnt="7" custScaleX="11455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8C8BA28D-AEA5-46C9-925E-77B64DA18980}" type="pres">
      <dgm:prSet presAssocID="{C4FFF673-9D2E-49FB-B8CD-159AA7C56908}" presName="parTrans" presStyleLbl="bgSibTrans2D1" presStyleIdx="1" presStyleCnt="7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CN" altLang="en-US"/>
        </a:p>
      </dgm:t>
    </dgm:pt>
    <dgm:pt modelId="{B88D02EC-3284-4240-AD75-7C88AF8BBD4F}" type="pres">
      <dgm:prSet presAssocID="{E504B8C8-D572-4C18-9C42-E37366153547}" presName="node" presStyleLbl="node1" presStyleIdx="1" presStyleCnt="7" custScaleX="111802" custRadScaleRad="102236" custRadScaleInc="-224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B65A2054-D081-4950-8B4F-48CE0BD67EBF}" type="pres">
      <dgm:prSet presAssocID="{4271616D-DE52-4049-AE48-3E4614EDAC86}" presName="parTrans" presStyleLbl="bgSibTrans2D1" presStyleIdx="2" presStyleCnt="7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CN" altLang="en-US"/>
        </a:p>
      </dgm:t>
    </dgm:pt>
    <dgm:pt modelId="{63143155-2B4F-478C-B11D-02827E9B730E}" type="pres">
      <dgm:prSet presAssocID="{F0E4F97F-3E89-4570-B0CF-148B6A06D215}" presName="node" presStyleLbl="node1" presStyleIdx="2" presStyleCnt="7" custScaleX="130611" custRadScaleRad="110461" custRadScaleInc="-3754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BC37E36B-B6EB-4BA8-AFB4-1ECACD3F3DCD}" type="pres">
      <dgm:prSet presAssocID="{A15219F7-4AFF-4DAC-B683-9FD64231403A}" presName="parTrans" presStyleLbl="bgSibTrans2D1" presStyleIdx="3" presStyleCnt="7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CN" altLang="en-US"/>
        </a:p>
      </dgm:t>
    </dgm:pt>
    <dgm:pt modelId="{089DB7C1-6666-4573-BA47-281CC4662F09}" type="pres">
      <dgm:prSet presAssocID="{9F2859CF-DA95-474F-AE0E-9B0426CC8D7F}" presName="node" presStyleLbl="node1" presStyleIdx="3" presStyleCnt="7" custScaleX="164114" custRadScaleRad="102297" custRadScaleInc="-135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9F58775A-813D-4C50-B0B1-A7EF7AB9C39A}" type="pres">
      <dgm:prSet presAssocID="{EDD2F7E7-7163-45F6-89AB-B962891A0814}" presName="parTrans" presStyleLbl="bgSibTrans2D1" presStyleIdx="4" presStyleCnt="7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CN" altLang="en-US"/>
        </a:p>
      </dgm:t>
    </dgm:pt>
    <dgm:pt modelId="{C549750B-92ED-4D1D-91DB-0A2C32D383DA}" type="pres">
      <dgm:prSet presAssocID="{7E068F0E-254F-40F4-A231-D37CBF57E78A}" presName="node" presStyleLbl="node1" presStyleIdx="4" presStyleCnt="7" custScaleX="180438" custRadScaleRad="114125" custRadScaleInc="3537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ED9E1B14-34B9-4592-9B46-0CF68A1D65FB}" type="pres">
      <dgm:prSet presAssocID="{A1CF58AE-5921-4717-B0E4-C83637C04AA1}" presName="parTrans" presStyleLbl="bgSibTrans2D1" presStyleIdx="5" presStyleCnt="7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CN" altLang="en-US"/>
        </a:p>
      </dgm:t>
    </dgm:pt>
    <dgm:pt modelId="{2614F0A8-7B7B-4637-B2B4-8E9FB8059081}" type="pres">
      <dgm:prSet presAssocID="{9B0667CF-2554-4C70-9686-877CC0BE64CE}" presName="node" presStyleLbl="node1" presStyleIdx="5" presStyleCnt="7" custScaleX="111117" custRadScaleRad="106336" custRadScaleInc="2045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B8D14ABA-C6A7-4C72-895A-5398F91A15CE}" type="pres">
      <dgm:prSet presAssocID="{4B782A30-5012-43AE-ACBE-CAC959A86484}" presName="parTrans" presStyleLbl="bgSibTrans2D1" presStyleIdx="6" presStyleCnt="7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CN" altLang="en-US"/>
        </a:p>
      </dgm:t>
    </dgm:pt>
    <dgm:pt modelId="{7059276C-84E7-417F-B1C0-484D914CFA5A}" type="pres">
      <dgm:prSet presAssocID="{6BA9ECFD-3A31-409A-B64E-976FAB6E8DDD}" presName="node" presStyleLbl="node1" presStyleIdx="6" presStyleCnt="7" custScaleX="133028" custRadScaleRad="106483" custRadScaleInc="-9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</dgm:ptLst>
  <dgm:cxnLst>
    <dgm:cxn modelId="{9AC6E08A-873E-4C4A-824D-9AB2897321D2}" type="presOf" srcId="{6BA9ECFD-3A31-409A-B64E-976FAB6E8DDD}" destId="{7059276C-84E7-417F-B1C0-484D914CFA5A}" srcOrd="0" destOrd="0" presId="urn:microsoft.com/office/officeart/2005/8/layout/radial4"/>
    <dgm:cxn modelId="{FF08A804-ED8C-4830-8BA9-EDCEFD4FE9F4}" type="presOf" srcId="{9F2859CF-DA95-474F-AE0E-9B0426CC8D7F}" destId="{089DB7C1-6666-4573-BA47-281CC4662F09}" srcOrd="0" destOrd="0" presId="urn:microsoft.com/office/officeart/2005/8/layout/radial4"/>
    <dgm:cxn modelId="{18BC4324-7C45-4A6A-92EC-D98ED0641678}" type="presOf" srcId="{27379669-F41C-4CF4-ADAD-8FCB965FC9F0}" destId="{AA0FD9EF-9B77-44D7-94E1-5720F79BD140}" srcOrd="0" destOrd="0" presId="urn:microsoft.com/office/officeart/2005/8/layout/radial4"/>
    <dgm:cxn modelId="{4440EF5A-A640-4314-AAE0-5F6AB4CB12F2}" type="presOf" srcId="{EDD2F7E7-7163-45F6-89AB-B962891A0814}" destId="{9F58775A-813D-4C50-B0B1-A7EF7AB9C39A}" srcOrd="0" destOrd="0" presId="urn:microsoft.com/office/officeart/2005/8/layout/radial4"/>
    <dgm:cxn modelId="{FE0A9CE4-FCCB-44D8-A8CA-C5231E9350FC}" srcId="{27379669-F41C-4CF4-ADAD-8FCB965FC9F0}" destId="{E504B8C8-D572-4C18-9C42-E37366153547}" srcOrd="1" destOrd="0" parTransId="{C4FFF673-9D2E-49FB-B8CD-159AA7C56908}" sibTransId="{D75F9F47-316F-4165-943F-49CE492BC602}"/>
    <dgm:cxn modelId="{809D1E7A-D8E9-43AD-B927-9CF3E235D1E4}" type="presOf" srcId="{3C54D111-3B81-4703-A783-267AEF41F3AA}" destId="{F4044308-19DB-4175-9494-FADEA42A82DB}" srcOrd="0" destOrd="0" presId="urn:microsoft.com/office/officeart/2005/8/layout/radial4"/>
    <dgm:cxn modelId="{1185D064-42BF-4F74-9279-EC25153E45D2}" type="presOf" srcId="{A1CF58AE-5921-4717-B0E4-C83637C04AA1}" destId="{ED9E1B14-34B9-4592-9B46-0CF68A1D65FB}" srcOrd="0" destOrd="0" presId="urn:microsoft.com/office/officeart/2005/8/layout/radial4"/>
    <dgm:cxn modelId="{57AE09C2-5888-44B8-98A9-D60FB0E9E399}" type="presOf" srcId="{818CAD1A-13E0-4F3F-87BD-A82DBACD1CE1}" destId="{C5F9E084-3AE6-4A1C-93C2-3DA157303DDB}" srcOrd="0" destOrd="0" presId="urn:microsoft.com/office/officeart/2005/8/layout/radial4"/>
    <dgm:cxn modelId="{739EDA01-792E-4D82-8589-86BF3326DFA6}" type="presOf" srcId="{937729A4-D9E1-4B75-BD1D-AA9E3A881D51}" destId="{9B23686A-3BF8-4FDA-A103-ABBA6D193203}" srcOrd="0" destOrd="0" presId="urn:microsoft.com/office/officeart/2005/8/layout/radial4"/>
    <dgm:cxn modelId="{4CF4FC31-99B1-46BB-9B53-D69C8D5C2A59}" srcId="{27379669-F41C-4CF4-ADAD-8FCB965FC9F0}" destId="{6BA9ECFD-3A31-409A-B64E-976FAB6E8DDD}" srcOrd="6" destOrd="0" parTransId="{4B782A30-5012-43AE-ACBE-CAC959A86484}" sibTransId="{93AE4285-2C89-41D6-A0BB-A2C406658AE6}"/>
    <dgm:cxn modelId="{2DA72994-BBBA-4D71-A7F0-C0CE460EAE0F}" type="presOf" srcId="{9B0667CF-2554-4C70-9686-877CC0BE64CE}" destId="{2614F0A8-7B7B-4637-B2B4-8E9FB8059081}" srcOrd="0" destOrd="0" presId="urn:microsoft.com/office/officeart/2005/8/layout/radial4"/>
    <dgm:cxn modelId="{B684AAF9-C0CF-48C3-98C1-4E27DEA73911}" type="presOf" srcId="{4B782A30-5012-43AE-ACBE-CAC959A86484}" destId="{B8D14ABA-C6A7-4C72-895A-5398F91A15CE}" srcOrd="0" destOrd="0" presId="urn:microsoft.com/office/officeart/2005/8/layout/radial4"/>
    <dgm:cxn modelId="{2C2A3A9B-CD17-4DD8-8B8C-22DB673C86EF}" srcId="{27379669-F41C-4CF4-ADAD-8FCB965FC9F0}" destId="{9B0667CF-2554-4C70-9686-877CC0BE64CE}" srcOrd="5" destOrd="0" parTransId="{A1CF58AE-5921-4717-B0E4-C83637C04AA1}" sibTransId="{C32142DA-92F1-4991-A13F-F5A664C90579}"/>
    <dgm:cxn modelId="{AFAC7250-618C-4ED7-AB4F-B47C93D55B03}" srcId="{27379669-F41C-4CF4-ADAD-8FCB965FC9F0}" destId="{3C54D111-3B81-4703-A783-267AEF41F3AA}" srcOrd="0" destOrd="0" parTransId="{937729A4-D9E1-4B75-BD1D-AA9E3A881D51}" sibTransId="{5B9E4440-F3C4-4D5E-AC64-EEA31E574F34}"/>
    <dgm:cxn modelId="{A41546DA-86EF-4421-A87F-1DA83650A828}" srcId="{27379669-F41C-4CF4-ADAD-8FCB965FC9F0}" destId="{F0E4F97F-3E89-4570-B0CF-148B6A06D215}" srcOrd="2" destOrd="0" parTransId="{4271616D-DE52-4049-AE48-3E4614EDAC86}" sibTransId="{D070E4E9-9317-4642-A578-DA3F94C38D79}"/>
    <dgm:cxn modelId="{B81F9619-D490-4AE4-A2FD-C0F177E523EF}" type="presOf" srcId="{E504B8C8-D572-4C18-9C42-E37366153547}" destId="{B88D02EC-3284-4240-AD75-7C88AF8BBD4F}" srcOrd="0" destOrd="0" presId="urn:microsoft.com/office/officeart/2005/8/layout/radial4"/>
    <dgm:cxn modelId="{2732733A-71A2-4415-8820-B3DAAD90F346}" type="presOf" srcId="{A15219F7-4AFF-4DAC-B683-9FD64231403A}" destId="{BC37E36B-B6EB-4BA8-AFB4-1ECACD3F3DCD}" srcOrd="0" destOrd="0" presId="urn:microsoft.com/office/officeart/2005/8/layout/radial4"/>
    <dgm:cxn modelId="{F007DCAF-CB12-4515-B30D-015F7EFE4363}" type="presOf" srcId="{C4FFF673-9D2E-49FB-B8CD-159AA7C56908}" destId="{8C8BA28D-AEA5-46C9-925E-77B64DA18980}" srcOrd="0" destOrd="0" presId="urn:microsoft.com/office/officeart/2005/8/layout/radial4"/>
    <dgm:cxn modelId="{F2BAACC0-6BB7-421A-BA94-C59106286009}" srcId="{818CAD1A-13E0-4F3F-87BD-A82DBACD1CE1}" destId="{27379669-F41C-4CF4-ADAD-8FCB965FC9F0}" srcOrd="0" destOrd="0" parTransId="{C01EC3AB-BBDA-487E-B934-77152383C9F4}" sibTransId="{3A1F868E-86A4-4E40-A165-6F7ABE0405C0}"/>
    <dgm:cxn modelId="{1662AA96-4466-4ACD-8D2A-9B064F5B69C1}" srcId="{27379669-F41C-4CF4-ADAD-8FCB965FC9F0}" destId="{9F2859CF-DA95-474F-AE0E-9B0426CC8D7F}" srcOrd="3" destOrd="0" parTransId="{A15219F7-4AFF-4DAC-B683-9FD64231403A}" sibTransId="{9287B5B5-8FE2-4F97-846F-E8FCAFB18673}"/>
    <dgm:cxn modelId="{08216BCF-AB59-4614-8928-1FE58E76B840}" srcId="{27379669-F41C-4CF4-ADAD-8FCB965FC9F0}" destId="{7E068F0E-254F-40F4-A231-D37CBF57E78A}" srcOrd="4" destOrd="0" parTransId="{EDD2F7E7-7163-45F6-89AB-B962891A0814}" sibTransId="{FA6D92A1-4C8F-4EF0-BC4E-7EDD92B83770}"/>
    <dgm:cxn modelId="{681F0C43-1434-47BE-83AA-094331F67826}" type="presOf" srcId="{F0E4F97F-3E89-4570-B0CF-148B6A06D215}" destId="{63143155-2B4F-478C-B11D-02827E9B730E}" srcOrd="0" destOrd="0" presId="urn:microsoft.com/office/officeart/2005/8/layout/radial4"/>
    <dgm:cxn modelId="{20F87D4F-6FC5-4CD0-A934-D13440ED223F}" type="presOf" srcId="{4271616D-DE52-4049-AE48-3E4614EDAC86}" destId="{B65A2054-D081-4950-8B4F-48CE0BD67EBF}" srcOrd="0" destOrd="0" presId="urn:microsoft.com/office/officeart/2005/8/layout/radial4"/>
    <dgm:cxn modelId="{DA9CCB71-0907-47DE-84E7-EBA1E41DA936}" type="presOf" srcId="{7E068F0E-254F-40F4-A231-D37CBF57E78A}" destId="{C549750B-92ED-4D1D-91DB-0A2C32D383DA}" srcOrd="0" destOrd="0" presId="urn:microsoft.com/office/officeart/2005/8/layout/radial4"/>
    <dgm:cxn modelId="{53AFB971-7496-4669-9127-71F541313046}" type="presParOf" srcId="{C5F9E084-3AE6-4A1C-93C2-3DA157303DDB}" destId="{AA0FD9EF-9B77-44D7-94E1-5720F79BD140}" srcOrd="0" destOrd="0" presId="urn:microsoft.com/office/officeart/2005/8/layout/radial4"/>
    <dgm:cxn modelId="{2B0A0A50-4BE0-4805-B901-D09899F5FED1}" type="presParOf" srcId="{C5F9E084-3AE6-4A1C-93C2-3DA157303DDB}" destId="{9B23686A-3BF8-4FDA-A103-ABBA6D193203}" srcOrd="1" destOrd="0" presId="urn:microsoft.com/office/officeart/2005/8/layout/radial4"/>
    <dgm:cxn modelId="{A0C59905-2B1A-4C29-91CD-5FAACDD5E843}" type="presParOf" srcId="{C5F9E084-3AE6-4A1C-93C2-3DA157303DDB}" destId="{F4044308-19DB-4175-9494-FADEA42A82DB}" srcOrd="2" destOrd="0" presId="urn:microsoft.com/office/officeart/2005/8/layout/radial4"/>
    <dgm:cxn modelId="{190E7AAA-B9E6-434B-A8E4-5DAE8D396C17}" type="presParOf" srcId="{C5F9E084-3AE6-4A1C-93C2-3DA157303DDB}" destId="{8C8BA28D-AEA5-46C9-925E-77B64DA18980}" srcOrd="3" destOrd="0" presId="urn:microsoft.com/office/officeart/2005/8/layout/radial4"/>
    <dgm:cxn modelId="{86558989-14AF-4619-BEA2-DE8CB1E753B2}" type="presParOf" srcId="{C5F9E084-3AE6-4A1C-93C2-3DA157303DDB}" destId="{B88D02EC-3284-4240-AD75-7C88AF8BBD4F}" srcOrd="4" destOrd="0" presId="urn:microsoft.com/office/officeart/2005/8/layout/radial4"/>
    <dgm:cxn modelId="{19B65432-D6EC-4384-BE05-C1C1FFC0A8DB}" type="presParOf" srcId="{C5F9E084-3AE6-4A1C-93C2-3DA157303DDB}" destId="{B65A2054-D081-4950-8B4F-48CE0BD67EBF}" srcOrd="5" destOrd="0" presId="urn:microsoft.com/office/officeart/2005/8/layout/radial4"/>
    <dgm:cxn modelId="{2F1FD579-E9C3-4CD1-849C-EA6F8DC68082}" type="presParOf" srcId="{C5F9E084-3AE6-4A1C-93C2-3DA157303DDB}" destId="{63143155-2B4F-478C-B11D-02827E9B730E}" srcOrd="6" destOrd="0" presId="urn:microsoft.com/office/officeart/2005/8/layout/radial4"/>
    <dgm:cxn modelId="{A2BA3B53-2592-486D-8A3F-0CB8DEA3ABFE}" type="presParOf" srcId="{C5F9E084-3AE6-4A1C-93C2-3DA157303DDB}" destId="{BC37E36B-B6EB-4BA8-AFB4-1ECACD3F3DCD}" srcOrd="7" destOrd="0" presId="urn:microsoft.com/office/officeart/2005/8/layout/radial4"/>
    <dgm:cxn modelId="{56D5DB33-0A37-45F6-B7E0-FBBFA0C3708F}" type="presParOf" srcId="{C5F9E084-3AE6-4A1C-93C2-3DA157303DDB}" destId="{089DB7C1-6666-4573-BA47-281CC4662F09}" srcOrd="8" destOrd="0" presId="urn:microsoft.com/office/officeart/2005/8/layout/radial4"/>
    <dgm:cxn modelId="{E7205D9B-FA0D-468C-9091-51A491DF9F92}" type="presParOf" srcId="{C5F9E084-3AE6-4A1C-93C2-3DA157303DDB}" destId="{9F58775A-813D-4C50-B0B1-A7EF7AB9C39A}" srcOrd="9" destOrd="0" presId="urn:microsoft.com/office/officeart/2005/8/layout/radial4"/>
    <dgm:cxn modelId="{1E6C9AE1-EB69-4C00-B67A-927CCF880C17}" type="presParOf" srcId="{C5F9E084-3AE6-4A1C-93C2-3DA157303DDB}" destId="{C549750B-92ED-4D1D-91DB-0A2C32D383DA}" srcOrd="10" destOrd="0" presId="urn:microsoft.com/office/officeart/2005/8/layout/radial4"/>
    <dgm:cxn modelId="{1E6D24C2-DBA5-4587-95B2-C7F9B7D782A5}" type="presParOf" srcId="{C5F9E084-3AE6-4A1C-93C2-3DA157303DDB}" destId="{ED9E1B14-34B9-4592-9B46-0CF68A1D65FB}" srcOrd="11" destOrd="0" presId="urn:microsoft.com/office/officeart/2005/8/layout/radial4"/>
    <dgm:cxn modelId="{FEDD3AFC-C5DF-4EFA-811E-5F25A1F2B7D1}" type="presParOf" srcId="{C5F9E084-3AE6-4A1C-93C2-3DA157303DDB}" destId="{2614F0A8-7B7B-4637-B2B4-8E9FB8059081}" srcOrd="12" destOrd="0" presId="urn:microsoft.com/office/officeart/2005/8/layout/radial4"/>
    <dgm:cxn modelId="{E1530381-0E96-4B75-9DBB-B841E395A1F8}" type="presParOf" srcId="{C5F9E084-3AE6-4A1C-93C2-3DA157303DDB}" destId="{B8D14ABA-C6A7-4C72-895A-5398F91A15CE}" srcOrd="13" destOrd="0" presId="urn:microsoft.com/office/officeart/2005/8/layout/radial4"/>
    <dgm:cxn modelId="{7E81D438-7CC7-46FC-8090-B3EA0EFE72F1}" type="presParOf" srcId="{C5F9E084-3AE6-4A1C-93C2-3DA157303DDB}" destId="{7059276C-84E7-417F-B1C0-484D914CFA5A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901935-B600-4067-A5F6-090123EFC291}">
      <dsp:nvSpPr>
        <dsp:cNvPr id="0" name=""/>
        <dsp:cNvSpPr/>
      </dsp:nvSpPr>
      <dsp:spPr>
        <a:xfrm>
          <a:off x="1842531" y="0"/>
          <a:ext cx="4536504" cy="4536504"/>
        </a:xfrm>
        <a:prstGeom prst="diamond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431BAB8-53E0-4296-A215-5F41009C62C3}">
      <dsp:nvSpPr>
        <dsp:cNvPr id="0" name=""/>
        <dsp:cNvSpPr/>
      </dsp:nvSpPr>
      <dsp:spPr>
        <a:xfrm>
          <a:off x="0" y="360039"/>
          <a:ext cx="3485342" cy="176923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разработать и апробировать вариативную систему поддержки семей, воспитывающих детей </a:t>
          </a:r>
          <a:br>
            <a:rPr lang="ru-RU" sz="1600" kern="1200" dirty="0" smtClean="0">
              <a:latin typeface="Arial" pitchFamily="34" charset="0"/>
              <a:cs typeface="Arial" pitchFamily="34" charset="0"/>
            </a:rPr>
          </a:br>
          <a:r>
            <a:rPr lang="ru-RU" sz="1600" kern="1200" dirty="0" smtClean="0">
              <a:latin typeface="Arial" pitchFamily="34" charset="0"/>
              <a:cs typeface="Arial" pitchFamily="34" charset="0"/>
            </a:rPr>
            <a:t>с инвалидностью, проживающих в Вологодской области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0" y="360039"/>
        <a:ext cx="3485342" cy="1769236"/>
      </dsp:txXfrm>
    </dsp:sp>
    <dsp:sp modelId="{96C68683-68A2-4061-8B0F-600C87CFE9E1}">
      <dsp:nvSpPr>
        <dsp:cNvPr id="0" name=""/>
        <dsp:cNvSpPr/>
      </dsp:nvSpPr>
      <dsp:spPr>
        <a:xfrm>
          <a:off x="4608516" y="360039"/>
          <a:ext cx="3506892" cy="176923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16428"/>
                <a:satOff val="-2085"/>
                <a:lumOff val="88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6428"/>
                <a:satOff val="-2085"/>
                <a:lumOff val="88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6428"/>
                <a:satOff val="-2085"/>
                <a:lumOff val="88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обеспечить вариативность системы предоставления комплекса реабилитационных услуг с учетом потребностей семьи и возможностей ребенка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4608516" y="360039"/>
        <a:ext cx="3506892" cy="1769236"/>
      </dsp:txXfrm>
    </dsp:sp>
    <dsp:sp modelId="{047A1CBA-2882-4724-AF3F-FE2FDE66D10F}">
      <dsp:nvSpPr>
        <dsp:cNvPr id="0" name=""/>
        <dsp:cNvSpPr/>
      </dsp:nvSpPr>
      <dsp:spPr>
        <a:xfrm>
          <a:off x="0" y="2520282"/>
          <a:ext cx="3497426" cy="176923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32855"/>
                <a:satOff val="-4171"/>
                <a:lumOff val="17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2855"/>
                <a:satOff val="-4171"/>
                <a:lumOff val="17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2855"/>
                <a:satOff val="-4171"/>
                <a:lumOff val="17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реализовать комплекс диагностических, консультационных и реабилитационных мероприятий с целью своевременной помощи и поддержки семей, воспитывающих детей </a:t>
          </a:r>
          <a:br>
            <a:rPr lang="ru-RU" sz="1600" kern="1200" dirty="0" smtClean="0">
              <a:latin typeface="Arial" pitchFamily="34" charset="0"/>
              <a:cs typeface="Arial" pitchFamily="34" charset="0"/>
            </a:rPr>
          </a:br>
          <a:r>
            <a:rPr lang="ru-RU" sz="1600" kern="1200" dirty="0" smtClean="0">
              <a:latin typeface="Arial" pitchFamily="34" charset="0"/>
              <a:cs typeface="Arial" pitchFamily="34" charset="0"/>
            </a:rPr>
            <a:t>с инвалидностью</a:t>
          </a:r>
          <a:endParaRPr lang="ru-RU" sz="1600" b="1" kern="1200" dirty="0" smtClean="0">
            <a:latin typeface="Arial" pitchFamily="34" charset="0"/>
            <a:cs typeface="Arial" pitchFamily="34" charset="0"/>
          </a:endParaRPr>
        </a:p>
      </dsp:txBody>
      <dsp:txXfrm>
        <a:off x="0" y="2520282"/>
        <a:ext cx="3497426" cy="1769236"/>
      </dsp:txXfrm>
    </dsp:sp>
    <dsp:sp modelId="{9689BC71-C990-475D-988A-7B7071EE3C51}">
      <dsp:nvSpPr>
        <dsp:cNvPr id="0" name=""/>
        <dsp:cNvSpPr/>
      </dsp:nvSpPr>
      <dsp:spPr>
        <a:xfrm>
          <a:off x="4680515" y="2520282"/>
          <a:ext cx="3497426" cy="176923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организовать информационную поддержку семей, воспитывающих детей </a:t>
          </a:r>
          <a:br>
            <a:rPr lang="ru-RU" sz="1600" kern="1200" dirty="0" smtClean="0">
              <a:latin typeface="Arial" pitchFamily="34" charset="0"/>
              <a:cs typeface="Arial" pitchFamily="34" charset="0"/>
            </a:rPr>
          </a:br>
          <a:r>
            <a:rPr lang="ru-RU" sz="1600" kern="1200" dirty="0" smtClean="0">
              <a:latin typeface="Arial" pitchFamily="34" charset="0"/>
              <a:cs typeface="Arial" pitchFamily="34" charset="0"/>
            </a:rPr>
            <a:t>с инвалидностью, </a:t>
          </a:r>
          <a:br>
            <a:rPr lang="ru-RU" sz="1600" kern="1200" dirty="0" smtClean="0">
              <a:latin typeface="Arial" pitchFamily="34" charset="0"/>
              <a:cs typeface="Arial" pitchFamily="34" charset="0"/>
            </a:rPr>
          </a:br>
          <a:r>
            <a:rPr lang="ru-RU" sz="1600" kern="1200" dirty="0" smtClean="0">
              <a:latin typeface="Arial" pitchFamily="34" charset="0"/>
              <a:cs typeface="Arial" pitchFamily="34" charset="0"/>
            </a:rPr>
            <a:t>с использованием различных информационных каналов</a:t>
          </a:r>
          <a:endParaRPr lang="ru-RU" altLang="ru-RU" sz="1600" b="1" i="0" kern="1200" dirty="0" smtClean="0">
            <a:latin typeface="Arial" pitchFamily="34" charset="0"/>
            <a:ea typeface="Open Sans" pitchFamily="34" charset="0"/>
            <a:cs typeface="Arial" pitchFamily="34" charset="0"/>
          </a:endParaRPr>
        </a:p>
      </dsp:txBody>
      <dsp:txXfrm>
        <a:off x="4680515" y="2520282"/>
        <a:ext cx="3497426" cy="17692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1056B8-3A8E-4D31-9FE6-2932FCC1000D}">
      <dsp:nvSpPr>
        <dsp:cNvPr id="0" name=""/>
        <dsp:cNvSpPr/>
      </dsp:nvSpPr>
      <dsp:spPr>
        <a:xfrm>
          <a:off x="1256439" y="2260161"/>
          <a:ext cx="1438431" cy="1234727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256439" y="2260161"/>
        <a:ext cx="1438431" cy="1234727"/>
      </dsp:txXfrm>
    </dsp:sp>
    <dsp:sp modelId="{ECD87D92-7CFE-4DE9-8313-A400569A3C09}">
      <dsp:nvSpPr>
        <dsp:cNvPr id="0" name=""/>
        <dsp:cNvSpPr/>
      </dsp:nvSpPr>
      <dsp:spPr>
        <a:xfrm>
          <a:off x="1266073" y="2865525"/>
          <a:ext cx="167922" cy="1448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23447-9AB8-4DE6-8D95-A05FF4E12FA5}">
      <dsp:nvSpPr>
        <dsp:cNvPr id="0" name=""/>
        <dsp:cNvSpPr/>
      </dsp:nvSpPr>
      <dsp:spPr>
        <a:xfrm>
          <a:off x="0" y="1678688"/>
          <a:ext cx="1438431" cy="1234727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9A72E-5686-4556-988C-E300BF14F577}">
      <dsp:nvSpPr>
        <dsp:cNvPr id="0" name=""/>
        <dsp:cNvSpPr/>
      </dsp:nvSpPr>
      <dsp:spPr>
        <a:xfrm>
          <a:off x="973951" y="2712243"/>
          <a:ext cx="167922" cy="1448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D34D4-59B9-4B98-A8F1-A19D03B6BD37}">
      <dsp:nvSpPr>
        <dsp:cNvPr id="0" name=""/>
        <dsp:cNvSpPr/>
      </dsp:nvSpPr>
      <dsp:spPr>
        <a:xfrm>
          <a:off x="2440898" y="1639276"/>
          <a:ext cx="1438431" cy="123472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1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28 % семей</a:t>
          </a:r>
          <a:br>
            <a:rPr lang="ru-RU" sz="1200" kern="1200" dirty="0" smtClean="0"/>
          </a:br>
          <a:r>
            <a:rPr lang="ru-RU" sz="1200" kern="1200" dirty="0" smtClean="0"/>
            <a:t> с  детьми-инвалидами – неполные материнские семьи</a:t>
          </a:r>
          <a:endParaRPr lang="ru-RU" sz="1200" kern="1200" dirty="0"/>
        </a:p>
      </dsp:txBody>
      <dsp:txXfrm>
        <a:off x="2440898" y="1639276"/>
        <a:ext cx="1438431" cy="1234727"/>
      </dsp:txXfrm>
    </dsp:sp>
    <dsp:sp modelId="{2CD97707-77DF-4333-A539-76D9B25CE20D}">
      <dsp:nvSpPr>
        <dsp:cNvPr id="0" name=""/>
        <dsp:cNvSpPr/>
      </dsp:nvSpPr>
      <dsp:spPr>
        <a:xfrm>
          <a:off x="3426255" y="2701481"/>
          <a:ext cx="167922" cy="1448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EA847-EA94-410C-93FF-7A15595E42F1}">
      <dsp:nvSpPr>
        <dsp:cNvPr id="0" name=""/>
        <dsp:cNvSpPr/>
      </dsp:nvSpPr>
      <dsp:spPr>
        <a:xfrm>
          <a:off x="3667050" y="2317952"/>
          <a:ext cx="1438431" cy="1234727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2700" cap="flat" cmpd="sng" algn="ctr">
          <a:solidFill>
            <a:schemeClr val="accent1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25209-CA63-4152-89BC-48A0724E3552}">
      <dsp:nvSpPr>
        <dsp:cNvPr id="0" name=""/>
        <dsp:cNvSpPr/>
      </dsp:nvSpPr>
      <dsp:spPr>
        <a:xfrm>
          <a:off x="3700001" y="2871069"/>
          <a:ext cx="167922" cy="1448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C9F48-A407-41D0-88BD-E609BE3C4C9D}">
      <dsp:nvSpPr>
        <dsp:cNvPr id="0" name=""/>
        <dsp:cNvSpPr/>
      </dsp:nvSpPr>
      <dsp:spPr>
        <a:xfrm>
          <a:off x="1221082" y="973971"/>
          <a:ext cx="1438431" cy="123472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1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83 % родителей детей-инвалидов  </a:t>
          </a:r>
          <a:br>
            <a:rPr lang="ru-RU" sz="1200" kern="1200" dirty="0" smtClean="0"/>
          </a:br>
          <a:r>
            <a:rPr lang="ru-RU" sz="1200" kern="1200" dirty="0" smtClean="0"/>
            <a:t>в возрасте от 25 до 44 лет </a:t>
          </a:r>
          <a:endParaRPr lang="ru-RU" sz="1200" kern="1200" dirty="0"/>
        </a:p>
      </dsp:txBody>
      <dsp:txXfrm>
        <a:off x="1221082" y="973971"/>
        <a:ext cx="1438431" cy="1234727"/>
      </dsp:txXfrm>
    </dsp:sp>
    <dsp:sp modelId="{DAFA43C7-96A0-492F-85FC-6CC9987BD3DA}">
      <dsp:nvSpPr>
        <dsp:cNvPr id="0" name=""/>
        <dsp:cNvSpPr/>
      </dsp:nvSpPr>
      <dsp:spPr>
        <a:xfrm>
          <a:off x="2200103" y="999409"/>
          <a:ext cx="167922" cy="1448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455B8-D7F9-4BF8-AF55-F998ED206F01}">
      <dsp:nvSpPr>
        <dsp:cNvPr id="0" name=""/>
        <dsp:cNvSpPr/>
      </dsp:nvSpPr>
      <dsp:spPr>
        <a:xfrm>
          <a:off x="2440898" y="293338"/>
          <a:ext cx="1438431" cy="1234727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2700" cap="flat" cmpd="sng" algn="ctr">
          <a:solidFill>
            <a:schemeClr val="accent1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93818-2AB5-49EB-B7D8-58801B8684CE}">
      <dsp:nvSpPr>
        <dsp:cNvPr id="0" name=""/>
        <dsp:cNvSpPr/>
      </dsp:nvSpPr>
      <dsp:spPr>
        <a:xfrm>
          <a:off x="2473849" y="840584"/>
          <a:ext cx="167922" cy="1448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439B2-D30A-4D07-A06A-5A699493F8B4}">
      <dsp:nvSpPr>
        <dsp:cNvPr id="0" name=""/>
        <dsp:cNvSpPr/>
      </dsp:nvSpPr>
      <dsp:spPr>
        <a:xfrm>
          <a:off x="3667050" y="972014"/>
          <a:ext cx="1438431" cy="123472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95 % детей -инвалидов проживает</a:t>
          </a:r>
          <a:br>
            <a:rPr lang="ru-RU" sz="1200" kern="1200" dirty="0" smtClean="0"/>
          </a:br>
          <a:r>
            <a:rPr lang="ru-RU" sz="1200" kern="1200" smtClean="0"/>
            <a:t>в семьях </a:t>
          </a:r>
          <a:endParaRPr lang="ru-RU" sz="1200" kern="1200" dirty="0"/>
        </a:p>
      </dsp:txBody>
      <dsp:txXfrm>
        <a:off x="3667050" y="972014"/>
        <a:ext cx="1438431" cy="1234727"/>
      </dsp:txXfrm>
    </dsp:sp>
    <dsp:sp modelId="{360267D2-A236-4D9A-BACD-2559BF316CC7}">
      <dsp:nvSpPr>
        <dsp:cNvPr id="0" name=""/>
        <dsp:cNvSpPr/>
      </dsp:nvSpPr>
      <dsp:spPr>
        <a:xfrm>
          <a:off x="4903975" y="1516977"/>
          <a:ext cx="167922" cy="1448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3087C-00BC-4350-B4C1-71FEC6820A7D}">
      <dsp:nvSpPr>
        <dsp:cNvPr id="0" name=""/>
        <dsp:cNvSpPr/>
      </dsp:nvSpPr>
      <dsp:spPr>
        <a:xfrm>
          <a:off x="4898272" y="1649666"/>
          <a:ext cx="1438431" cy="1234727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2D7BE-12F8-4F9F-B333-8602E2ED3064}">
      <dsp:nvSpPr>
        <dsp:cNvPr id="0" name=""/>
        <dsp:cNvSpPr/>
      </dsp:nvSpPr>
      <dsp:spPr>
        <a:xfrm>
          <a:off x="5188493" y="1672541"/>
          <a:ext cx="167922" cy="1448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0FD9EF-9B77-44D7-94E1-5720F79BD140}">
      <dsp:nvSpPr>
        <dsp:cNvPr id="0" name=""/>
        <dsp:cNvSpPr/>
      </dsp:nvSpPr>
      <dsp:spPr>
        <a:xfrm>
          <a:off x="1737911" y="1564562"/>
          <a:ext cx="1575855" cy="12751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altLang="zh-CN" sz="1000" b="1" kern="1200" spc="-60" baseline="0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Индивидуальный</a:t>
          </a:r>
          <a:r>
            <a:rPr lang="ru-RU" altLang="zh-CN" sz="1000" b="1" kern="1200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 комплекс </a:t>
          </a:r>
          <a:r>
            <a:rPr lang="ru-RU" altLang="zh-CN" sz="1000" b="1" kern="1200" spc="-70" baseline="0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реабилитационных</a:t>
          </a:r>
          <a:r>
            <a:rPr lang="ru-RU" altLang="zh-CN" sz="1000" b="1" kern="1200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 мероприятий</a:t>
          </a:r>
          <a:endParaRPr lang="zh-CN" altLang="en-US" sz="1000" b="1" kern="1200" dirty="0">
            <a:latin typeface="Arial" pitchFamily="34" charset="0"/>
            <a:ea typeface="微软雅黑" pitchFamily="34" charset="-122"/>
            <a:cs typeface="Arial" pitchFamily="34" charset="0"/>
          </a:endParaRPr>
        </a:p>
      </dsp:txBody>
      <dsp:txXfrm>
        <a:off x="1737911" y="1564562"/>
        <a:ext cx="1575855" cy="1275162"/>
      </dsp:txXfrm>
    </dsp:sp>
    <dsp:sp modelId="{9B23686A-3BF8-4FDA-A103-ABBA6D193203}">
      <dsp:nvSpPr>
        <dsp:cNvPr id="0" name=""/>
        <dsp:cNvSpPr/>
      </dsp:nvSpPr>
      <dsp:spPr>
        <a:xfrm rot="10800000">
          <a:off x="613571" y="2038630"/>
          <a:ext cx="1062500" cy="32702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044308-19DB-4175-9494-FADEA42A82DB}">
      <dsp:nvSpPr>
        <dsp:cNvPr id="0" name=""/>
        <dsp:cNvSpPr/>
      </dsp:nvSpPr>
      <dsp:spPr>
        <a:xfrm>
          <a:off x="153497" y="1880854"/>
          <a:ext cx="920148" cy="6425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zh-CN" sz="1000" b="1" kern="1200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Социально-бытовые услуги</a:t>
          </a:r>
          <a:endParaRPr lang="zh-CN" altLang="en-US" sz="1000" b="1" kern="1200" dirty="0">
            <a:latin typeface="Arial" pitchFamily="34" charset="0"/>
            <a:ea typeface="微软雅黑" pitchFamily="34" charset="-122"/>
            <a:cs typeface="Arial" pitchFamily="34" charset="0"/>
          </a:endParaRPr>
        </a:p>
      </dsp:txBody>
      <dsp:txXfrm>
        <a:off x="153497" y="1880854"/>
        <a:ext cx="920148" cy="642578"/>
      </dsp:txXfrm>
    </dsp:sp>
    <dsp:sp modelId="{8C8BA28D-AEA5-46C9-925E-77B64DA18980}">
      <dsp:nvSpPr>
        <dsp:cNvPr id="0" name=""/>
        <dsp:cNvSpPr/>
      </dsp:nvSpPr>
      <dsp:spPr>
        <a:xfrm rot="12253459">
          <a:off x="693039" y="1469089"/>
          <a:ext cx="1133903" cy="32702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8D02EC-3284-4240-AD75-7C88AF8BBD4F}">
      <dsp:nvSpPr>
        <dsp:cNvPr id="0" name=""/>
        <dsp:cNvSpPr/>
      </dsp:nvSpPr>
      <dsp:spPr>
        <a:xfrm>
          <a:off x="293951" y="1078687"/>
          <a:ext cx="898019" cy="6425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zh-CN" sz="1000" b="1" kern="1200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Социально-правовые услуги</a:t>
          </a:r>
          <a:endParaRPr lang="zh-CN" altLang="en-US" sz="1000" b="1" kern="1200" dirty="0">
            <a:latin typeface="Arial" pitchFamily="34" charset="0"/>
            <a:ea typeface="微软雅黑" pitchFamily="34" charset="-122"/>
            <a:cs typeface="Arial" pitchFamily="34" charset="0"/>
          </a:endParaRPr>
        </a:p>
      </dsp:txBody>
      <dsp:txXfrm>
        <a:off x="293951" y="1078687"/>
        <a:ext cx="898019" cy="642578"/>
      </dsp:txXfrm>
    </dsp:sp>
    <dsp:sp modelId="{B65A2054-D081-4950-8B4F-48CE0BD67EBF}">
      <dsp:nvSpPr>
        <dsp:cNvPr id="0" name=""/>
        <dsp:cNvSpPr/>
      </dsp:nvSpPr>
      <dsp:spPr>
        <a:xfrm rot="13820673">
          <a:off x="934279" y="930588"/>
          <a:ext cx="1346200" cy="32702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143155-2B4F-478C-B11D-02827E9B730E}">
      <dsp:nvSpPr>
        <dsp:cNvPr id="0" name=""/>
        <dsp:cNvSpPr/>
      </dsp:nvSpPr>
      <dsp:spPr>
        <a:xfrm>
          <a:off x="653278" y="254595"/>
          <a:ext cx="1049097" cy="6425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zh-CN" sz="1000" b="1" kern="1200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Социально-медицинские услуги</a:t>
          </a:r>
          <a:endParaRPr lang="zh-CN" altLang="en-US" sz="1000" b="1" kern="1200" dirty="0">
            <a:latin typeface="Arial" pitchFamily="34" charset="0"/>
            <a:ea typeface="微软雅黑" pitchFamily="34" charset="-122"/>
            <a:cs typeface="Arial" pitchFamily="34" charset="0"/>
          </a:endParaRPr>
        </a:p>
      </dsp:txBody>
      <dsp:txXfrm>
        <a:off x="653278" y="254595"/>
        <a:ext cx="1049097" cy="642578"/>
      </dsp:txXfrm>
    </dsp:sp>
    <dsp:sp modelId="{BC37E36B-B6EB-4BA8-AFB4-1ECACD3F3DCD}">
      <dsp:nvSpPr>
        <dsp:cNvPr id="0" name=""/>
        <dsp:cNvSpPr/>
      </dsp:nvSpPr>
      <dsp:spPr>
        <a:xfrm rot="15987159">
          <a:off x="1840830" y="729030"/>
          <a:ext cx="1207648" cy="32702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9DB7C1-6666-4573-BA47-281CC4662F09}">
      <dsp:nvSpPr>
        <dsp:cNvPr id="0" name=""/>
        <dsp:cNvSpPr/>
      </dsp:nvSpPr>
      <dsp:spPr>
        <a:xfrm>
          <a:off x="1748192" y="-31412"/>
          <a:ext cx="1318201" cy="6425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zh-CN" sz="1000" b="1" kern="1200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Социально-психологические услуги</a:t>
          </a:r>
          <a:endParaRPr lang="zh-CN" altLang="en-US" sz="1000" b="1" kern="1200" dirty="0">
            <a:latin typeface="Arial" pitchFamily="34" charset="0"/>
            <a:ea typeface="微软雅黑" pitchFamily="34" charset="-122"/>
            <a:cs typeface="Arial" pitchFamily="34" charset="0"/>
          </a:endParaRPr>
        </a:p>
      </dsp:txBody>
      <dsp:txXfrm>
        <a:off x="1748192" y="-31412"/>
        <a:ext cx="1318201" cy="642578"/>
      </dsp:txXfrm>
    </dsp:sp>
    <dsp:sp modelId="{9F58775A-813D-4C50-B0B1-A7EF7AB9C39A}">
      <dsp:nvSpPr>
        <dsp:cNvPr id="0" name=""/>
        <dsp:cNvSpPr/>
      </dsp:nvSpPr>
      <dsp:spPr>
        <a:xfrm rot="18545709">
          <a:off x="2749501" y="893460"/>
          <a:ext cx="1413660" cy="32702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49750B-92ED-4D1D-91DB-0A2C32D383DA}">
      <dsp:nvSpPr>
        <dsp:cNvPr id="0" name=""/>
        <dsp:cNvSpPr/>
      </dsp:nvSpPr>
      <dsp:spPr>
        <a:xfrm>
          <a:off x="3177406" y="187113"/>
          <a:ext cx="1449319" cy="6425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zh-CN" sz="1000" b="1" kern="1200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Повышение  уровня коммуникативного потенциала</a:t>
          </a:r>
          <a:endParaRPr lang="zh-CN" altLang="en-US" sz="1000" b="1" kern="1200" dirty="0">
            <a:latin typeface="Arial" pitchFamily="34" charset="0"/>
            <a:ea typeface="微软雅黑" pitchFamily="34" charset="-122"/>
            <a:cs typeface="Arial" pitchFamily="34" charset="0"/>
          </a:endParaRPr>
        </a:p>
      </dsp:txBody>
      <dsp:txXfrm>
        <a:off x="3177406" y="187113"/>
        <a:ext cx="1449319" cy="642578"/>
      </dsp:txXfrm>
    </dsp:sp>
    <dsp:sp modelId="{ED9E1B14-34B9-4592-9B46-0CF68A1D65FB}">
      <dsp:nvSpPr>
        <dsp:cNvPr id="0" name=""/>
        <dsp:cNvSpPr/>
      </dsp:nvSpPr>
      <dsp:spPr>
        <a:xfrm rot="20115607">
          <a:off x="3218959" y="1440658"/>
          <a:ext cx="1209164" cy="32702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14F0A8-7B7B-4637-B2B4-8E9FB8059081}">
      <dsp:nvSpPr>
        <dsp:cNvPr id="0" name=""/>
        <dsp:cNvSpPr/>
      </dsp:nvSpPr>
      <dsp:spPr>
        <a:xfrm>
          <a:off x="3926374" y="1029865"/>
          <a:ext cx="892517" cy="6425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zh-CN" sz="1000" b="1" kern="1200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Социально-трудовые услуги</a:t>
          </a:r>
          <a:endParaRPr lang="zh-CN" altLang="en-US" sz="1000" b="1" kern="1200" dirty="0">
            <a:latin typeface="Arial" pitchFamily="34" charset="0"/>
            <a:ea typeface="微软雅黑" pitchFamily="34" charset="-122"/>
            <a:cs typeface="Arial" pitchFamily="34" charset="0"/>
          </a:endParaRPr>
        </a:p>
      </dsp:txBody>
      <dsp:txXfrm>
        <a:off x="3926374" y="1029865"/>
        <a:ext cx="892517" cy="642578"/>
      </dsp:txXfrm>
    </dsp:sp>
    <dsp:sp modelId="{B8D14ABA-C6A7-4C72-895A-5398F91A15CE}">
      <dsp:nvSpPr>
        <dsp:cNvPr id="0" name=""/>
        <dsp:cNvSpPr/>
      </dsp:nvSpPr>
      <dsp:spPr>
        <a:xfrm rot="21586114">
          <a:off x="3382408" y="2032787"/>
          <a:ext cx="1179657" cy="32702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59276C-84E7-417F-B1C0-484D914CFA5A}">
      <dsp:nvSpPr>
        <dsp:cNvPr id="0" name=""/>
        <dsp:cNvSpPr/>
      </dsp:nvSpPr>
      <dsp:spPr>
        <a:xfrm>
          <a:off x="4027806" y="1872629"/>
          <a:ext cx="1068511" cy="6425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zh-CN" sz="1000" b="1" kern="1200" dirty="0" smtClean="0">
              <a:latin typeface="Arial" pitchFamily="34" charset="0"/>
              <a:ea typeface="微软雅黑" pitchFamily="34" charset="-122"/>
              <a:cs typeface="Arial" pitchFamily="34" charset="0"/>
            </a:rPr>
            <a:t>Социально-педагогические услуги</a:t>
          </a:r>
          <a:endParaRPr lang="zh-CN" altLang="en-US" sz="1000" b="1" kern="1200" dirty="0">
            <a:latin typeface="Arial" pitchFamily="34" charset="0"/>
            <a:ea typeface="微软雅黑" pitchFamily="34" charset="-122"/>
            <a:cs typeface="Arial" pitchFamily="34" charset="0"/>
          </a:endParaRPr>
        </a:p>
      </dsp:txBody>
      <dsp:txXfrm>
        <a:off x="4027806" y="1872629"/>
        <a:ext cx="1068511" cy="642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5A24B-14D9-4506-80D0-565CD32C07F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AF430-D3A4-4F2E-9BB0-738E71C93E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037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4870" cy="501015"/>
          </a:xfrm>
          <a:prstGeom prst="rect">
            <a:avLst/>
          </a:prstGeom>
        </p:spPr>
        <p:txBody>
          <a:bodyPr vert="horz" lIns="92417" tIns="46209" rIns="92417" bIns="4620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2"/>
            <a:ext cx="2984870" cy="501015"/>
          </a:xfrm>
          <a:prstGeom prst="rect">
            <a:avLst/>
          </a:prstGeom>
        </p:spPr>
        <p:txBody>
          <a:bodyPr vert="horz" lIns="92417" tIns="46209" rIns="92417" bIns="4620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A935B7-2FC9-4AA3-A8B5-B679F892F651}" type="datetimeFigureOut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7" tIns="46209" rIns="92417" bIns="4620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2"/>
            <a:ext cx="5510530" cy="4509135"/>
          </a:xfrm>
          <a:prstGeom prst="rect">
            <a:avLst/>
          </a:prstGeom>
        </p:spPr>
        <p:txBody>
          <a:bodyPr vert="horz" lIns="92417" tIns="46209" rIns="92417" bIns="4620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517548"/>
            <a:ext cx="2984870" cy="501015"/>
          </a:xfrm>
          <a:prstGeom prst="rect">
            <a:avLst/>
          </a:prstGeom>
        </p:spPr>
        <p:txBody>
          <a:bodyPr vert="horz" lIns="92417" tIns="46209" rIns="92417" bIns="4620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8"/>
            <a:ext cx="2984870" cy="501015"/>
          </a:xfrm>
          <a:prstGeom prst="rect">
            <a:avLst/>
          </a:prstGeom>
        </p:spPr>
        <p:txBody>
          <a:bodyPr vert="horz" lIns="92417" tIns="46209" rIns="92417" bIns="4620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1063A0-23CC-469C-A680-866F53FF5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8477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ADC4-453D-4E85-89AC-E36DA537BC60}" type="datetime1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300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DE40-8D86-4469-8588-F8162F7390A7}" type="datetime1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03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C5F7-E5FF-4C55-9D25-D3DD166ECEEB}" type="datetime1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191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773B-F04E-443D-ACED-7BA388D8C12D}" type="datetime1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09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A49F-3413-4C03-8BEA-20B3BD0499B8}" type="datetime1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679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004-A595-4DA1-A354-BB4FB4DC7E06}" type="datetime1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62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523D-5CBD-4513-9F91-E428A0BADC59}" type="datetime1">
              <a:rPr lang="ru-RU" smtClean="0"/>
              <a:pPr/>
              <a:t>19.08.2022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201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2FB1-D5D0-49AA-96E0-AF11415AC98B}" type="datetime1">
              <a:rPr lang="ru-RU" smtClean="0"/>
              <a:pPr/>
              <a:t>19.08.2022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232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5592-614F-4C5D-A92B-A908F951E88F}" type="datetime1">
              <a:rPr lang="ru-RU" smtClean="0"/>
              <a:pPr/>
              <a:t>19.08.2022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645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F34A-5F67-4A01-BF46-7C4FFADFDA4B}" type="datetime1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83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D539-C5C4-4F1C-B88E-4F2FB9BC0CB9}" type="datetime1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93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6550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141114"/>
            <a:ext cx="7886700" cy="5035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4035" y="6356353"/>
            <a:ext cx="864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2DF7D71-1C9F-4B77-9410-3FA4856BAA0E}" type="datetime1">
              <a:rPr lang="ru-RU" smtClean="0"/>
              <a:pPr algn="r"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8904" y="6356353"/>
            <a:ext cx="31716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00042" y="6356353"/>
            <a:ext cx="915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637D-0EF0-42A2-B513-403A0052BE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C9A77909-F254-4DC6-9D8A-3027807F6EEC}"/>
              </a:ext>
            </a:extLst>
          </p:cNvPr>
          <p:cNvCxnSpPr>
            <a:cxnSpLocks/>
          </p:cNvCxnSpPr>
          <p:nvPr userDrawn="1"/>
        </p:nvCxnSpPr>
        <p:spPr>
          <a:xfrm>
            <a:off x="628651" y="1020198"/>
            <a:ext cx="693302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742C1AD9-6EE5-45A6-A49C-D64FBB450AA8}"/>
              </a:ext>
            </a:extLst>
          </p:cNvPr>
          <p:cNvCxnSpPr>
            <a:cxnSpLocks/>
          </p:cNvCxnSpPr>
          <p:nvPr userDrawn="1"/>
        </p:nvCxnSpPr>
        <p:spPr>
          <a:xfrm>
            <a:off x="7600042" y="1020198"/>
            <a:ext cx="915308" cy="0"/>
          </a:xfrm>
          <a:prstGeom prst="line">
            <a:avLst/>
          </a:prstGeom>
          <a:ln w="19050">
            <a:solidFill>
              <a:srgbClr val="FF282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7AEC2B56-24C0-421F-ACAC-F73151B64F9B}"/>
              </a:ext>
            </a:extLst>
          </p:cNvPr>
          <p:cNvCxnSpPr>
            <a:cxnSpLocks/>
          </p:cNvCxnSpPr>
          <p:nvPr userDrawn="1"/>
        </p:nvCxnSpPr>
        <p:spPr>
          <a:xfrm>
            <a:off x="628651" y="6356352"/>
            <a:ext cx="693302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ECC5EB51-F5E9-46D2-B781-2BDD838B4FBD}"/>
              </a:ext>
            </a:extLst>
          </p:cNvPr>
          <p:cNvCxnSpPr>
            <a:cxnSpLocks/>
          </p:cNvCxnSpPr>
          <p:nvPr userDrawn="1"/>
        </p:nvCxnSpPr>
        <p:spPr>
          <a:xfrm>
            <a:off x="7600042" y="6356352"/>
            <a:ext cx="915308" cy="0"/>
          </a:xfrm>
          <a:prstGeom prst="line">
            <a:avLst/>
          </a:prstGeom>
          <a:ln w="19050">
            <a:solidFill>
              <a:srgbClr val="FF282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Копия vrd_2016_logo.png">
            <a:extLst>
              <a:ext uri="{FF2B5EF4-FFF2-40B4-BE49-F238E27FC236}">
                <a16:creationId xmlns:a16="http://schemas.microsoft.com/office/drawing/2014/main" xmlns="" id="{5273AC1E-4FA2-4A77-925E-DB98E2EDE44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 l="82455" b="52467"/>
          <a:stretch>
            <a:fillRect/>
          </a:stretch>
        </p:blipFill>
        <p:spPr bwMode="auto">
          <a:xfrm>
            <a:off x="1403090" y="6436222"/>
            <a:ext cx="249981" cy="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E1CC816-62DF-4741-8D16-F4542BE4974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4925" y="6436222"/>
            <a:ext cx="203032" cy="28525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56968DC-C1A5-45B7-8730-15F8080FDCF1}"/>
              </a:ext>
            </a:extLst>
          </p:cNvPr>
          <p:cNvSpPr txBox="1"/>
          <p:nvPr userDrawn="1"/>
        </p:nvSpPr>
        <p:spPr>
          <a:xfrm>
            <a:off x="2019812" y="6369264"/>
            <a:ext cx="1616303" cy="4047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15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preodoleniecher</a:t>
            </a:r>
            <a:r>
              <a:rPr lang="en-US" sz="1015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@mail.ru</a:t>
            </a:r>
            <a:endParaRPr lang="ru-RU" sz="1015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7" descr="D:\методист\Календарь\Календарь 2014\логотип без фона.png">
            <a:extLst>
              <a:ext uri="{FF2B5EF4-FFF2-40B4-BE49-F238E27FC236}">
                <a16:creationId xmlns:a16="http://schemas.microsoft.com/office/drawing/2014/main" xmlns="" id="{9E2A173A-C54A-4CB8-B8EA-EA80A12969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709" y="6418159"/>
            <a:ext cx="315537" cy="31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0" descr="http://companyru.ru/images/logo/1673b8324d88a8c205a11e095c7c63ff.png">
            <a:extLst>
              <a:ext uri="{FF2B5EF4-FFF2-40B4-BE49-F238E27FC236}">
                <a16:creationId xmlns:a16="http://schemas.microsoft.com/office/drawing/2014/main" xmlns="" id="{1C3D8E0B-A2A4-41FF-874C-79D7105813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8649" y="6418160"/>
            <a:ext cx="348222" cy="3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7407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ftr="0" dt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1846" b="1" kern="1200">
          <a:solidFill>
            <a:srgbClr val="FF2828"/>
          </a:solidFill>
          <a:latin typeface="+mn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292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108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6.jpeg"/><Relationship Id="rId7" Type="http://schemas.openxmlformats.org/officeDocument/2006/relationships/image" Target="../media/image1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10.png"/><Relationship Id="rId7" Type="http://schemas.openxmlformats.org/officeDocument/2006/relationships/image" Target="../media/image5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tags" Target="../tags/tag55.xml"/><Relationship Id="rId39" Type="http://schemas.openxmlformats.org/officeDocument/2006/relationships/image" Target="../media/image10.png"/><Relationship Id="rId3" Type="http://schemas.openxmlformats.org/officeDocument/2006/relationships/tags" Target="../tags/tag32.xml"/><Relationship Id="rId21" Type="http://schemas.openxmlformats.org/officeDocument/2006/relationships/tags" Target="../tags/tag50.xml"/><Relationship Id="rId34" Type="http://schemas.openxmlformats.org/officeDocument/2006/relationships/tags" Target="../tags/tag63.xml"/><Relationship Id="rId42" Type="http://schemas.openxmlformats.org/officeDocument/2006/relationships/image" Target="../media/image52.png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tags" Target="../tags/tag54.xml"/><Relationship Id="rId33" Type="http://schemas.openxmlformats.org/officeDocument/2006/relationships/tags" Target="../tags/tag62.xml"/><Relationship Id="rId38" Type="http://schemas.openxmlformats.org/officeDocument/2006/relationships/image" Target="../media/image14.png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29" Type="http://schemas.openxmlformats.org/officeDocument/2006/relationships/tags" Target="../tags/tag58.xml"/><Relationship Id="rId41" Type="http://schemas.openxmlformats.org/officeDocument/2006/relationships/image" Target="../media/image12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tags" Target="../tags/tag53.xml"/><Relationship Id="rId32" Type="http://schemas.openxmlformats.org/officeDocument/2006/relationships/tags" Target="../tags/tag61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15.png"/><Relationship Id="rId45" Type="http://schemas.openxmlformats.org/officeDocument/2006/relationships/image" Target="../media/image30.png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tags" Target="../tags/tag52.xml"/><Relationship Id="rId28" Type="http://schemas.openxmlformats.org/officeDocument/2006/relationships/tags" Target="../tags/tag57.xml"/><Relationship Id="rId36" Type="http://schemas.openxmlformats.org/officeDocument/2006/relationships/tags" Target="../tags/tag65.xml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31" Type="http://schemas.openxmlformats.org/officeDocument/2006/relationships/tags" Target="../tags/tag60.xml"/><Relationship Id="rId44" Type="http://schemas.openxmlformats.org/officeDocument/2006/relationships/image" Target="../media/image53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tags" Target="../tags/tag51.xml"/><Relationship Id="rId27" Type="http://schemas.openxmlformats.org/officeDocument/2006/relationships/tags" Target="../tags/tag56.xml"/><Relationship Id="rId30" Type="http://schemas.openxmlformats.org/officeDocument/2006/relationships/tags" Target="../tags/tag59.xml"/><Relationship Id="rId35" Type="http://schemas.openxmlformats.org/officeDocument/2006/relationships/tags" Target="../tags/tag64.xml"/><Relationship Id="rId43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10.png"/><Relationship Id="rId7" Type="http://schemas.openxmlformats.org/officeDocument/2006/relationships/image" Target="../media/image5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10.pn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12.png"/><Relationship Id="rId10" Type="http://schemas.openxmlformats.org/officeDocument/2006/relationships/image" Target="../media/image61.jpeg"/><Relationship Id="rId4" Type="http://schemas.openxmlformats.org/officeDocument/2006/relationships/image" Target="../media/image15.png"/><Relationship Id="rId9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2.png"/><Relationship Id="rId10" Type="http://schemas.microsoft.com/office/2007/relationships/diagramDrawing" Target="../diagrams/drawing1.xml"/><Relationship Id="rId4" Type="http://schemas.openxmlformats.org/officeDocument/2006/relationships/image" Target="../media/image15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23.jpeg"/><Relationship Id="rId5" Type="http://schemas.openxmlformats.org/officeDocument/2006/relationships/image" Target="../media/image12.png"/><Relationship Id="rId10" Type="http://schemas.microsoft.com/office/2007/relationships/diagramDrawing" Target="../diagrams/drawing2.xml"/><Relationship Id="rId4" Type="http://schemas.openxmlformats.org/officeDocument/2006/relationships/image" Target="../media/image15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27.png"/><Relationship Id="rId3" Type="http://schemas.openxmlformats.org/officeDocument/2006/relationships/image" Target="../media/image10.png"/><Relationship Id="rId7" Type="http://schemas.openxmlformats.org/officeDocument/2006/relationships/diagramLayout" Target="../diagrams/layout3.xml"/><Relationship Id="rId12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25.jpeg"/><Relationship Id="rId5" Type="http://schemas.openxmlformats.org/officeDocument/2006/relationships/image" Target="../media/image12.png"/><Relationship Id="rId10" Type="http://schemas.microsoft.com/office/2007/relationships/diagramDrawing" Target="../diagrams/drawing3.xml"/><Relationship Id="rId4" Type="http://schemas.openxmlformats.org/officeDocument/2006/relationships/image" Target="../media/image15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10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30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12.png"/><Relationship Id="rId42" Type="http://schemas.openxmlformats.org/officeDocument/2006/relationships/image" Target="../media/image37.jpe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image" Target="../media/image15.png"/><Relationship Id="rId38" Type="http://schemas.openxmlformats.org/officeDocument/2006/relationships/image" Target="../media/image29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image" Target="../media/image36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image" Target="../media/image10.png"/><Relationship Id="rId37" Type="http://schemas.openxmlformats.org/officeDocument/2006/relationships/image" Target="../media/image35.png"/><Relationship Id="rId40" Type="http://schemas.openxmlformats.org/officeDocument/2006/relationships/image" Target="../media/image31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34.jpe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1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2.png"/><Relationship Id="rId10" Type="http://schemas.openxmlformats.org/officeDocument/2006/relationships/image" Target="../media/image41.png"/><Relationship Id="rId4" Type="http://schemas.openxmlformats.org/officeDocument/2006/relationships/image" Target="../media/image1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0.png"/><Relationship Id="rId7" Type="http://schemas.openxmlformats.org/officeDocument/2006/relationships/image" Target="../media/image4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SETKA\shared\Форум_2022\Вариативная система_фото\20220324_094125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971600" y="908720"/>
            <a:ext cx="7497576" cy="34563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Picture 7" descr="\\setka\DATA\Кортугова О.С\фото сайт преодолеем вместе\Ступеньки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7773" y="578295"/>
            <a:ext cx="3116227" cy="37868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1" name="Picture 7" descr="\\SETKA\shared\Форум_2022\Практика _ Вариативная система поддержки семей, воспитывающих детей с инвалидностью\Вариативная система_фото\ранники\wNkur9VErnyqckmPWXFCy0FC0OTXW3wXqY6Nq2uFCtbXkt5nA-SJzALZSamKGXMmz0cImPflDPuCK0wOQih07J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4362"/>
            <a:ext cx="2933056" cy="39107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7" name="Rectangle 1">
            <a:extLst>
              <a:ext uri="{FF2B5EF4-FFF2-40B4-BE49-F238E27FC236}">
                <a16:creationId xmlns:a16="http://schemas.microsoft.com/office/drawing/2014/main" xmlns="" id="{EE83DAA2-D6A0-4EF9-A30B-6724F600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84" y="4655032"/>
            <a:ext cx="6032972" cy="132343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solidFill>
                  <a:srgbClr val="002060"/>
                </a:solidFill>
                <a:latin typeface="Calibri" panose="020F0502020204030204"/>
                <a:cs typeface="Times New Roman" pitchFamily="18" charset="0"/>
              </a:rPr>
              <a:t>СОЦИАЛЬНАЯ ПРАКТИКА:</a:t>
            </a:r>
            <a:br>
              <a:rPr lang="ru-RU" sz="2000" b="1" cap="all" dirty="0">
                <a:solidFill>
                  <a:srgbClr val="002060"/>
                </a:solidFill>
                <a:latin typeface="Calibri" panose="020F0502020204030204"/>
                <a:cs typeface="Times New Roman" pitchFamily="18" charset="0"/>
              </a:rPr>
            </a:br>
            <a:r>
              <a:rPr lang="ru-RU" sz="2000" b="1" cap="all" dirty="0" smtClean="0">
                <a:solidFill>
                  <a:srgbClr val="002060"/>
                </a:solidFill>
                <a:cs typeface="Times New Roman" pitchFamily="18" charset="0"/>
              </a:rPr>
              <a:t>Вариативная система поддержки семей, воспитывающих детей с инвалидностью «Новые возможности» </a:t>
            </a:r>
            <a:endParaRPr lang="ru-RU" sz="2000" b="1" dirty="0">
              <a:solidFill>
                <a:srgbClr val="002060"/>
              </a:solidFill>
              <a:latin typeface="Calibri Light" panose="020F0302020204030204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0AEE112-A3E9-40EF-8B4C-142BC6FB82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5707237"/>
            <a:ext cx="771087" cy="774938"/>
          </a:xfrm>
          <a:prstGeom prst="rect">
            <a:avLst/>
          </a:prstGeom>
        </p:spPr>
      </p:pic>
      <p:sp>
        <p:nvSpPr>
          <p:cNvPr id="11" name="Прямоугольник: усеченные верхние углы 10">
            <a:extLst>
              <a:ext uri="{FF2B5EF4-FFF2-40B4-BE49-F238E27FC236}">
                <a16:creationId xmlns:a16="http://schemas.microsoft.com/office/drawing/2014/main" xmlns="" id="{A9D4AB1F-6BF5-431F-AC6D-26D2F7AB238D}"/>
              </a:ext>
            </a:extLst>
          </p:cNvPr>
          <p:cNvSpPr/>
          <p:nvPr/>
        </p:nvSpPr>
        <p:spPr>
          <a:xfrm>
            <a:off x="0" y="-3206"/>
            <a:ext cx="9144000" cy="911926"/>
          </a:xfrm>
          <a:prstGeom prst="snip2SameRect">
            <a:avLst>
              <a:gd name="adj1" fmla="val 0"/>
              <a:gd name="adj2" fmla="val 1715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latin typeface="Calibri Light" panose="020F0302020204030204"/>
                <a:cs typeface="Times New Roman" pitchFamily="18" charset="0"/>
              </a:rPr>
              <a:t>Бюджетное учреждение  </a:t>
            </a:r>
            <a:r>
              <a:rPr lang="ru-RU" dirty="0">
                <a:solidFill>
                  <a:prstClr val="white"/>
                </a:solidFill>
                <a:latin typeface="Calibri Light" panose="020F0302020204030204"/>
                <a:cs typeface="Times New Roman" pitchFamily="18" charset="0"/>
              </a:rPr>
              <a:t>социального обслуживания Вологодской области</a:t>
            </a:r>
            <a:r>
              <a:rPr lang="en-US" dirty="0">
                <a:solidFill>
                  <a:prstClr val="white"/>
                </a:solidFill>
                <a:latin typeface="Calibri Light" panose="020F0302020204030204"/>
                <a:cs typeface="Times New Roman" pitchFamily="18" charset="0"/>
              </a:rPr>
              <a:t/>
            </a:r>
            <a:br>
              <a:rPr lang="en-US" dirty="0">
                <a:solidFill>
                  <a:prstClr val="white"/>
                </a:solidFill>
                <a:latin typeface="Calibri Light" panose="020F0302020204030204"/>
                <a:cs typeface="Times New Roman" pitchFamily="18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alibri Light" panose="020F0302020204030204"/>
                <a:cs typeface="Times New Roman" pitchFamily="18" charset="0"/>
              </a:rPr>
              <a:t>«Комплексный центр социального обслуживания населения </a:t>
            </a:r>
            <a:br>
              <a:rPr lang="ru-RU" b="1" dirty="0" smtClean="0">
                <a:solidFill>
                  <a:prstClr val="white"/>
                </a:solidFill>
                <a:latin typeface="Calibri Light" panose="020F0302020204030204"/>
                <a:cs typeface="Times New Roman" pitchFamily="18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alibri Light" panose="020F0302020204030204"/>
                <a:cs typeface="Times New Roman" pitchFamily="18" charset="0"/>
              </a:rPr>
              <a:t>города Череповца и Череповецкого района «Забота»</a:t>
            </a:r>
            <a:endParaRPr lang="ru-RU" b="1" dirty="0">
              <a:solidFill>
                <a:prstClr val="white"/>
              </a:solidFill>
              <a:latin typeface="Calibri Light" panose="020F0302020204030204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97703" y="3631095"/>
            <a:ext cx="1798476" cy="1798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0643" y="5707237"/>
            <a:ext cx="602320" cy="7769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0623" y="5707237"/>
            <a:ext cx="1189165" cy="774123"/>
          </a:xfrm>
          <a:prstGeom prst="rect">
            <a:avLst/>
          </a:prstGeom>
        </p:spPr>
      </p:pic>
      <p:pic>
        <p:nvPicPr>
          <p:cNvPr id="1026" name="Picture 2" descr="\\SETKA\shared\Кортугова О.С\ЛОГО\лого кружка забота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9955" y="5733257"/>
            <a:ext cx="720080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9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\\setka\DATA\Кортугова О.С\фото сайт преодолеем вместе\фото 9 мпая\8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716016" y="4365104"/>
            <a:ext cx="2853608" cy="1902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Picture 5" descr="\\setka\DATA\Кортугова О.С\фото сайт преодолеем вместе\позитив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708920"/>
            <a:ext cx="2662941" cy="1997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Деятельность клубов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10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560" y="1052736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68344" y="1052736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1560" y="6309320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668344" y="6309320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0AEE112-A3E9-40EF-8B4C-142BC6FB82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637" y="6381328"/>
            <a:ext cx="340733" cy="3424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30970" y="6381328"/>
            <a:ext cx="266158" cy="3433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381328"/>
            <a:ext cx="525477" cy="342075"/>
          </a:xfrm>
          <a:prstGeom prst="rect">
            <a:avLst/>
          </a:prstGeom>
        </p:spPr>
      </p:pic>
      <p:pic>
        <p:nvPicPr>
          <p:cNvPr id="16" name="Picture 2" descr="\\SETKA\shared\Кортугова О.С\ЛОГО\лого кружка забота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6381328"/>
            <a:ext cx="318194" cy="31819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555776" y="6381328"/>
            <a:ext cx="3906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zabota.gov35.ru, zabota-cher@kcson.gov35.ru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95536" y="1124744"/>
            <a:ext cx="4176836" cy="2808288"/>
          </a:xfrm>
          <a:prstGeom prst="rect">
            <a:avLst/>
          </a:prstGeom>
          <a:noFill/>
        </p:spPr>
        <p:txBody>
          <a:bodyPr lIns="92075" tIns="46038" rIns="92075" bIns="46038">
            <a:noAutofit/>
          </a:bodyPr>
          <a:lstStyle/>
          <a:p>
            <a:pPr marL="342900" indent="-342900" algn="just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700" b="1" dirty="0">
                <a:solidFill>
                  <a:srgbClr val="00478E"/>
                </a:solidFill>
                <a:cs typeface="Arial" pitchFamily="34" charset="0"/>
              </a:rPr>
              <a:t>т</a:t>
            </a:r>
            <a:r>
              <a:rPr lang="ru-RU" altLang="ru-RU" sz="1700" b="1" dirty="0" err="1">
                <a:solidFill>
                  <a:srgbClr val="00478E"/>
                </a:solidFill>
                <a:cs typeface="Arial" pitchFamily="34" charset="0"/>
              </a:rPr>
              <a:t>ворческая</a:t>
            </a:r>
            <a:r>
              <a:rPr lang="ru-RU" altLang="ru-RU" sz="1700" b="1" dirty="0">
                <a:solidFill>
                  <a:srgbClr val="00478E"/>
                </a:solidFill>
                <a:cs typeface="Arial" pitchFamily="34" charset="0"/>
              </a:rPr>
              <a:t> реабилитация</a:t>
            </a:r>
          </a:p>
          <a:p>
            <a:pPr marL="342900" indent="-342900" algn="just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700" b="1" dirty="0">
                <a:solidFill>
                  <a:srgbClr val="00478E"/>
                </a:solidFill>
                <a:cs typeface="Arial" pitchFamily="34" charset="0"/>
              </a:rPr>
              <a:t>концертно-фестивальная деятельность</a:t>
            </a:r>
          </a:p>
          <a:p>
            <a:pPr marL="342900" indent="-342900" algn="just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700" b="1" dirty="0">
                <a:solidFill>
                  <a:srgbClr val="00478E"/>
                </a:solidFill>
                <a:cs typeface="Arial" pitchFamily="34" charset="0"/>
              </a:rPr>
              <a:t>н</a:t>
            </a:r>
            <a:r>
              <a:rPr lang="ru-RU" altLang="ru-RU" sz="1700" b="1" dirty="0" err="1">
                <a:solidFill>
                  <a:srgbClr val="00478E"/>
                </a:solidFill>
                <a:cs typeface="Arial" pitchFamily="34" charset="0"/>
              </a:rPr>
              <a:t>равственно-культурологическая</a:t>
            </a:r>
            <a:r>
              <a:rPr lang="ru-RU" altLang="ru-RU" sz="1700" b="1" dirty="0">
                <a:solidFill>
                  <a:srgbClr val="00478E"/>
                </a:solidFill>
                <a:cs typeface="Arial" pitchFamily="34" charset="0"/>
              </a:rPr>
              <a:t> реабилитация</a:t>
            </a:r>
          </a:p>
          <a:p>
            <a:pPr marL="342900" indent="-342900" algn="just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700" b="1" dirty="0">
                <a:solidFill>
                  <a:srgbClr val="00478E"/>
                </a:solidFill>
                <a:cs typeface="Arial" pitchFamily="34" charset="0"/>
              </a:rPr>
              <a:t>духовно-нравственное воспитание</a:t>
            </a:r>
          </a:p>
          <a:p>
            <a:pPr marL="342900" indent="-342900" algn="just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700" b="1" dirty="0" err="1">
                <a:solidFill>
                  <a:srgbClr val="00478E"/>
                </a:solidFill>
                <a:cs typeface="Arial" pitchFamily="34" charset="0"/>
              </a:rPr>
              <a:t>туротерапия</a:t>
            </a:r>
            <a:endParaRPr lang="ru-RU" altLang="ru-RU" sz="1700" b="1" dirty="0">
              <a:solidFill>
                <a:srgbClr val="00478E"/>
              </a:solidFill>
              <a:cs typeface="Arial" pitchFamily="34" charset="0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ru-RU" altLang="ru-RU" sz="1700" b="1" dirty="0">
              <a:solidFill>
                <a:srgbClr val="00478E"/>
              </a:solidFill>
              <a:cs typeface="Arial" pitchFamily="34" charset="0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ru-RU" altLang="ru-RU" sz="1700" b="1" i="1" dirty="0">
              <a:solidFill>
                <a:srgbClr val="00478E"/>
              </a:solidFill>
              <a:cs typeface="Arial" pitchFamily="34" charset="0"/>
            </a:endParaRPr>
          </a:p>
        </p:txBody>
      </p:sp>
      <p:pic>
        <p:nvPicPr>
          <p:cNvPr id="9219" name="Picture 3" descr="\\SETKA\shared\Форум_2022\Вариативная система_фото\клубы\Позитив.jpg"/>
          <p:cNvPicPr>
            <a:picLocks noChangeAspect="1" noChangeArrowheads="1"/>
          </p:cNvPicPr>
          <p:nvPr/>
        </p:nvPicPr>
        <p:blipFill>
          <a:blip r:embed="rId8" cstate="print">
            <a:lum bright="20000" contrast="20000"/>
          </a:blip>
          <a:srcRect/>
          <a:stretch>
            <a:fillRect/>
          </a:stretch>
        </p:blipFill>
        <p:spPr bwMode="auto">
          <a:xfrm>
            <a:off x="323528" y="3645024"/>
            <a:ext cx="4139952" cy="2320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\\setka\DATA\Кортугова О.С\фото сайт преодолеем вместе\Клубы\2.jpg"/>
          <p:cNvPicPr>
            <a:picLocks noChangeAspect="1" noChangeArrowheads="1"/>
          </p:cNvPicPr>
          <p:nvPr/>
        </p:nvPicPr>
        <p:blipFill>
          <a:blip r:embed="rId9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644008" y="1124744"/>
            <a:ext cx="2696836" cy="2024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Социальные результаты практики «Новые возможности»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11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560" y="1052736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68344" y="1052736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1560" y="6309320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668344" y="6309320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0AEE112-A3E9-40EF-8B4C-142BC6FB8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637" y="6381328"/>
            <a:ext cx="340733" cy="3424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0970" y="6381328"/>
            <a:ext cx="266158" cy="3433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381328"/>
            <a:ext cx="525477" cy="342075"/>
          </a:xfrm>
          <a:prstGeom prst="rect">
            <a:avLst/>
          </a:prstGeom>
        </p:spPr>
      </p:pic>
      <p:pic>
        <p:nvPicPr>
          <p:cNvPr id="16" name="Picture 2" descr="\\SETKA\shared\Кортугова О.С\ЛОГО\лого кружка забота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6381328"/>
            <a:ext cx="318194" cy="31819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555776" y="6381328"/>
            <a:ext cx="3906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zabota.gov35.ru, zabota-cher@kcson.gov35.ru</a:t>
            </a:r>
          </a:p>
        </p:txBody>
      </p:sp>
      <p:sp>
        <p:nvSpPr>
          <p:cNvPr id="18" name="Freeform 16"/>
          <p:cNvSpPr>
            <a:spLocks noEditPoints="1"/>
          </p:cNvSpPr>
          <p:nvPr/>
        </p:nvSpPr>
        <p:spPr bwMode="auto">
          <a:xfrm>
            <a:off x="5508625" y="2160811"/>
            <a:ext cx="236538" cy="23495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33 h 176"/>
              <a:gd name="T12" fmla="*/ 42 w 176"/>
              <a:gd name="T13" fmla="*/ 88 h 176"/>
              <a:gd name="T14" fmla="*/ 88 w 176"/>
              <a:gd name="T15" fmla="*/ 42 h 176"/>
              <a:gd name="T16" fmla="*/ 134 w 176"/>
              <a:gd name="T17" fmla="*/ 88 h 176"/>
              <a:gd name="T18" fmla="*/ 88 w 176"/>
              <a:gd name="T19" fmla="*/ 1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  <p:grpSp>
        <p:nvGrpSpPr>
          <p:cNvPr id="19" name="组合 39"/>
          <p:cNvGrpSpPr>
            <a:grpSpLocks/>
          </p:cNvGrpSpPr>
          <p:nvPr/>
        </p:nvGrpSpPr>
        <p:grpSpPr bwMode="auto">
          <a:xfrm>
            <a:off x="5456238" y="2187799"/>
            <a:ext cx="2343150" cy="352425"/>
            <a:chOff x="7285702" y="2315256"/>
            <a:chExt cx="3123634" cy="469300"/>
          </a:xfrm>
        </p:grpSpPr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10191358" y="2566817"/>
              <a:ext cx="217978" cy="217739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33 h 176"/>
                <a:gd name="T12" fmla="*/ 42 w 176"/>
                <a:gd name="T13" fmla="*/ 88 h 176"/>
                <a:gd name="T14" fmla="*/ 88 w 176"/>
                <a:gd name="T15" fmla="*/ 42 h 176"/>
                <a:gd name="T16" fmla="*/ 134 w 176"/>
                <a:gd name="T17" fmla="*/ 88 h 176"/>
                <a:gd name="T18" fmla="*/ 88 w 176"/>
                <a:gd name="T1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grpSp>
          <p:nvGrpSpPr>
            <p:cNvPr id="21" name="组合 41"/>
            <p:cNvGrpSpPr>
              <a:grpSpLocks/>
            </p:cNvGrpSpPr>
            <p:nvPr/>
          </p:nvGrpSpPr>
          <p:grpSpPr bwMode="auto">
            <a:xfrm>
              <a:off x="7285702" y="2315256"/>
              <a:ext cx="2912224" cy="429601"/>
              <a:chOff x="7285702" y="2315256"/>
              <a:chExt cx="2912224" cy="429601"/>
            </a:xfrm>
          </p:grpSpPr>
          <p:sp>
            <p:nvSpPr>
              <p:cNvPr id="22" name="任意多边形 42"/>
              <p:cNvSpPr/>
              <p:nvPr/>
            </p:nvSpPr>
            <p:spPr>
              <a:xfrm rot="2700000" flipH="1">
                <a:off x="7084654" y="2516082"/>
                <a:ext cx="429606" cy="27482"/>
              </a:xfrm>
              <a:custGeom>
                <a:avLst/>
                <a:gdLst>
                  <a:gd name="connsiteX0" fmla="*/ 0 w 429601"/>
                  <a:gd name="connsiteY0" fmla="*/ 18000 h 18000"/>
                  <a:gd name="connsiteX1" fmla="*/ 429601 w 429601"/>
                  <a:gd name="connsiteY1" fmla="*/ 18000 h 18000"/>
                  <a:gd name="connsiteX2" fmla="*/ 411602 w 429601"/>
                  <a:gd name="connsiteY2" fmla="*/ 0 h 18000"/>
                  <a:gd name="connsiteX3" fmla="*/ 0 w 429601"/>
                  <a:gd name="connsiteY3" fmla="*/ 0 h 1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601" h="18000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矩形 43"/>
              <p:cNvSpPr/>
              <p:nvPr/>
            </p:nvSpPr>
            <p:spPr>
              <a:xfrm flipH="1">
                <a:off x="7442307" y="2664059"/>
                <a:ext cx="2755400" cy="29595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Freeform 16"/>
          <p:cNvSpPr>
            <a:spLocks noEditPoints="1"/>
          </p:cNvSpPr>
          <p:nvPr/>
        </p:nvSpPr>
        <p:spPr bwMode="auto">
          <a:xfrm>
            <a:off x="5776913" y="3905474"/>
            <a:ext cx="236537" cy="23495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33 h 176"/>
              <a:gd name="T12" fmla="*/ 42 w 176"/>
              <a:gd name="T13" fmla="*/ 88 h 176"/>
              <a:gd name="T14" fmla="*/ 88 w 176"/>
              <a:gd name="T15" fmla="*/ 42 h 176"/>
              <a:gd name="T16" fmla="*/ 134 w 176"/>
              <a:gd name="T17" fmla="*/ 88 h 176"/>
              <a:gd name="T18" fmla="*/ 88 w 176"/>
              <a:gd name="T19" fmla="*/ 1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  <p:grpSp>
        <p:nvGrpSpPr>
          <p:cNvPr id="25" name="组合 45"/>
          <p:cNvGrpSpPr>
            <a:grpSpLocks/>
          </p:cNvGrpSpPr>
          <p:nvPr/>
        </p:nvGrpSpPr>
        <p:grpSpPr bwMode="auto">
          <a:xfrm>
            <a:off x="5726113" y="3932461"/>
            <a:ext cx="2025650" cy="352425"/>
            <a:chOff x="7644477" y="4641489"/>
            <a:chExt cx="2700937" cy="469300"/>
          </a:xfrm>
        </p:grpSpPr>
        <p:grpSp>
          <p:nvGrpSpPr>
            <p:cNvPr id="26" name="组合 46"/>
            <p:cNvGrpSpPr>
              <a:grpSpLocks/>
            </p:cNvGrpSpPr>
            <p:nvPr/>
          </p:nvGrpSpPr>
          <p:grpSpPr bwMode="auto">
            <a:xfrm>
              <a:off x="7644477" y="4641489"/>
              <a:ext cx="2488890" cy="429601"/>
              <a:chOff x="7644477" y="4641489"/>
              <a:chExt cx="2488890" cy="429601"/>
            </a:xfrm>
          </p:grpSpPr>
          <p:sp>
            <p:nvSpPr>
              <p:cNvPr id="28" name="矩形 48"/>
              <p:cNvSpPr/>
              <p:nvPr/>
            </p:nvSpPr>
            <p:spPr>
              <a:xfrm flipH="1">
                <a:off x="7801114" y="4990293"/>
                <a:ext cx="2332627" cy="29595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任意多边形 49"/>
              <p:cNvSpPr/>
              <p:nvPr/>
            </p:nvSpPr>
            <p:spPr>
              <a:xfrm rot="2700000" flipH="1">
                <a:off x="7443388" y="4842316"/>
                <a:ext cx="429695" cy="27481"/>
              </a:xfrm>
              <a:custGeom>
                <a:avLst/>
                <a:gdLst>
                  <a:gd name="connsiteX0" fmla="*/ 0 w 429601"/>
                  <a:gd name="connsiteY0" fmla="*/ 18000 h 18000"/>
                  <a:gd name="connsiteX1" fmla="*/ 429601 w 429601"/>
                  <a:gd name="connsiteY1" fmla="*/ 18000 h 18000"/>
                  <a:gd name="connsiteX2" fmla="*/ 411602 w 429601"/>
                  <a:gd name="connsiteY2" fmla="*/ 0 h 18000"/>
                  <a:gd name="connsiteX3" fmla="*/ 0 w 429601"/>
                  <a:gd name="connsiteY3" fmla="*/ 0 h 1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601" h="18000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Freeform 16"/>
            <p:cNvSpPr>
              <a:spLocks noEditPoints="1"/>
            </p:cNvSpPr>
            <p:nvPr/>
          </p:nvSpPr>
          <p:spPr bwMode="auto">
            <a:xfrm>
              <a:off x="10127391" y="4893051"/>
              <a:ext cx="218023" cy="217738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33 h 176"/>
                <a:gd name="T12" fmla="*/ 42 w 176"/>
                <a:gd name="T13" fmla="*/ 88 h 176"/>
                <a:gd name="T14" fmla="*/ 88 w 176"/>
                <a:gd name="T15" fmla="*/ 42 h 176"/>
                <a:gd name="T16" fmla="*/ 134 w 176"/>
                <a:gd name="T17" fmla="*/ 88 h 176"/>
                <a:gd name="T18" fmla="*/ 88 w 176"/>
                <a:gd name="T1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sp>
        <p:nvSpPr>
          <p:cNvPr id="30" name="Freeform 16"/>
          <p:cNvSpPr>
            <a:spLocks noEditPoints="1"/>
          </p:cNvSpPr>
          <p:nvPr/>
        </p:nvSpPr>
        <p:spPr bwMode="auto">
          <a:xfrm flipH="1" flipV="1">
            <a:off x="2900363" y="2692624"/>
            <a:ext cx="234950" cy="23495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33 h 176"/>
              <a:gd name="T12" fmla="*/ 42 w 176"/>
              <a:gd name="T13" fmla="*/ 88 h 176"/>
              <a:gd name="T14" fmla="*/ 88 w 176"/>
              <a:gd name="T15" fmla="*/ 42 h 176"/>
              <a:gd name="T16" fmla="*/ 134 w 176"/>
              <a:gd name="T17" fmla="*/ 88 h 176"/>
              <a:gd name="T18" fmla="*/ 88 w 176"/>
              <a:gd name="T19" fmla="*/ 1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  <p:grpSp>
        <p:nvGrpSpPr>
          <p:cNvPr id="31" name="组合 51"/>
          <p:cNvGrpSpPr>
            <a:grpSpLocks/>
          </p:cNvGrpSpPr>
          <p:nvPr/>
        </p:nvGrpSpPr>
        <p:grpSpPr bwMode="auto">
          <a:xfrm>
            <a:off x="782638" y="2592611"/>
            <a:ext cx="2419350" cy="354013"/>
            <a:chOff x="1054646" y="2853730"/>
            <a:chExt cx="3224404" cy="473316"/>
          </a:xfrm>
        </p:grpSpPr>
        <p:grpSp>
          <p:nvGrpSpPr>
            <p:cNvPr id="32" name="组合 52"/>
            <p:cNvGrpSpPr>
              <a:grpSpLocks/>
            </p:cNvGrpSpPr>
            <p:nvPr/>
          </p:nvGrpSpPr>
          <p:grpSpPr bwMode="auto">
            <a:xfrm>
              <a:off x="1270669" y="2897445"/>
              <a:ext cx="3008381" cy="429601"/>
              <a:chOff x="1414685" y="2583842"/>
              <a:chExt cx="3008381" cy="429601"/>
            </a:xfrm>
          </p:grpSpPr>
          <p:sp>
            <p:nvSpPr>
              <p:cNvPr id="34" name="矩形 54"/>
              <p:cNvSpPr/>
              <p:nvPr/>
            </p:nvSpPr>
            <p:spPr>
              <a:xfrm flipV="1">
                <a:off x="1414469" y="2642007"/>
                <a:ext cx="2852031" cy="21225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任意多边形 55"/>
              <p:cNvSpPr/>
              <p:nvPr/>
            </p:nvSpPr>
            <p:spPr>
              <a:xfrm rot="2700000" flipV="1">
                <a:off x="4194565" y="2784214"/>
                <a:ext cx="429497" cy="29715"/>
              </a:xfrm>
              <a:custGeom>
                <a:avLst/>
                <a:gdLst>
                  <a:gd name="connsiteX0" fmla="*/ 0 w 429601"/>
                  <a:gd name="connsiteY0" fmla="*/ 18000 h 18000"/>
                  <a:gd name="connsiteX1" fmla="*/ 429601 w 429601"/>
                  <a:gd name="connsiteY1" fmla="*/ 18000 h 18000"/>
                  <a:gd name="connsiteX2" fmla="*/ 411602 w 429601"/>
                  <a:gd name="connsiteY2" fmla="*/ 0 h 18000"/>
                  <a:gd name="connsiteX3" fmla="*/ 0 w 429601"/>
                  <a:gd name="connsiteY3" fmla="*/ 0 h 1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601" h="18000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3" name="Freeform 16"/>
            <p:cNvSpPr>
              <a:spLocks noEditPoints="1"/>
            </p:cNvSpPr>
            <p:nvPr/>
          </p:nvSpPr>
          <p:spPr bwMode="auto">
            <a:xfrm flipH="1" flipV="1">
              <a:off x="1054646" y="2853730"/>
              <a:ext cx="217922" cy="216494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33 h 176"/>
                <a:gd name="T12" fmla="*/ 42 w 176"/>
                <a:gd name="T13" fmla="*/ 88 h 176"/>
                <a:gd name="T14" fmla="*/ 88 w 176"/>
                <a:gd name="T15" fmla="*/ 42 h 176"/>
                <a:gd name="T16" fmla="*/ 134 w 176"/>
                <a:gd name="T17" fmla="*/ 88 h 176"/>
                <a:gd name="T18" fmla="*/ 88 w 176"/>
                <a:gd name="T1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sp>
        <p:nvSpPr>
          <p:cNvPr id="36" name="Freeform 16"/>
          <p:cNvSpPr>
            <a:spLocks noEditPoints="1"/>
          </p:cNvSpPr>
          <p:nvPr/>
        </p:nvSpPr>
        <p:spPr bwMode="auto">
          <a:xfrm flipH="1" flipV="1">
            <a:off x="3444875" y="4208686"/>
            <a:ext cx="234950" cy="23495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33 h 176"/>
              <a:gd name="T12" fmla="*/ 42 w 176"/>
              <a:gd name="T13" fmla="*/ 88 h 176"/>
              <a:gd name="T14" fmla="*/ 88 w 176"/>
              <a:gd name="T15" fmla="*/ 42 h 176"/>
              <a:gd name="T16" fmla="*/ 134 w 176"/>
              <a:gd name="T17" fmla="*/ 88 h 176"/>
              <a:gd name="T18" fmla="*/ 88 w 176"/>
              <a:gd name="T19" fmla="*/ 1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  <p:grpSp>
        <p:nvGrpSpPr>
          <p:cNvPr id="37" name="组合 57"/>
          <p:cNvGrpSpPr>
            <a:grpSpLocks/>
          </p:cNvGrpSpPr>
          <p:nvPr/>
        </p:nvGrpSpPr>
        <p:grpSpPr bwMode="auto">
          <a:xfrm>
            <a:off x="889000" y="4100736"/>
            <a:ext cx="2854325" cy="357188"/>
            <a:chOff x="1196926" y="4866578"/>
            <a:chExt cx="3803989" cy="475497"/>
          </a:xfrm>
        </p:grpSpPr>
        <p:grpSp>
          <p:nvGrpSpPr>
            <p:cNvPr id="38" name="组合 58"/>
            <p:cNvGrpSpPr>
              <a:grpSpLocks/>
            </p:cNvGrpSpPr>
            <p:nvPr/>
          </p:nvGrpSpPr>
          <p:grpSpPr bwMode="auto">
            <a:xfrm>
              <a:off x="1414686" y="4912474"/>
              <a:ext cx="3586229" cy="429601"/>
              <a:chOff x="1414686" y="4912474"/>
              <a:chExt cx="3586229" cy="429601"/>
            </a:xfrm>
          </p:grpSpPr>
          <p:sp>
            <p:nvSpPr>
              <p:cNvPr id="40" name="矩形 60"/>
              <p:cNvSpPr/>
              <p:nvPr/>
            </p:nvSpPr>
            <p:spPr>
              <a:xfrm flipV="1">
                <a:off x="1414842" y="4963790"/>
                <a:ext cx="3418935" cy="29586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任意多边形 61"/>
              <p:cNvSpPr/>
              <p:nvPr/>
            </p:nvSpPr>
            <p:spPr>
              <a:xfrm rot="2700000" flipV="1">
                <a:off x="4772422" y="5113836"/>
                <a:ext cx="429483" cy="27472"/>
              </a:xfrm>
              <a:custGeom>
                <a:avLst/>
                <a:gdLst>
                  <a:gd name="connsiteX0" fmla="*/ 0 w 429601"/>
                  <a:gd name="connsiteY0" fmla="*/ 18000 h 18000"/>
                  <a:gd name="connsiteX1" fmla="*/ 429601 w 429601"/>
                  <a:gd name="connsiteY1" fmla="*/ 18000 h 18000"/>
                  <a:gd name="connsiteX2" fmla="*/ 411602 w 429601"/>
                  <a:gd name="connsiteY2" fmla="*/ 0 h 18000"/>
                  <a:gd name="connsiteX3" fmla="*/ 0 w 429601"/>
                  <a:gd name="connsiteY3" fmla="*/ 0 h 1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601" h="18000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Freeform 16"/>
            <p:cNvSpPr>
              <a:spLocks noEditPoints="1"/>
            </p:cNvSpPr>
            <p:nvPr/>
          </p:nvSpPr>
          <p:spPr bwMode="auto">
            <a:xfrm flipH="1" flipV="1">
              <a:off x="1196926" y="4866578"/>
              <a:ext cx="217915" cy="217672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33 h 176"/>
                <a:gd name="T12" fmla="*/ 42 w 176"/>
                <a:gd name="T13" fmla="*/ 88 h 176"/>
                <a:gd name="T14" fmla="*/ 88 w 176"/>
                <a:gd name="T15" fmla="*/ 42 h 176"/>
                <a:gd name="T16" fmla="*/ 134 w 176"/>
                <a:gd name="T17" fmla="*/ 88 h 176"/>
                <a:gd name="T18" fmla="*/ 88 w 176"/>
                <a:gd name="T1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sp>
        <p:nvSpPr>
          <p:cNvPr id="42" name="Freeform 5"/>
          <p:cNvSpPr>
            <a:spLocks/>
          </p:cNvSpPr>
          <p:nvPr/>
        </p:nvSpPr>
        <p:spPr bwMode="auto">
          <a:xfrm>
            <a:off x="3276600" y="1052736"/>
            <a:ext cx="2500313" cy="4170363"/>
          </a:xfrm>
          <a:custGeom>
            <a:avLst/>
            <a:gdLst>
              <a:gd name="T0" fmla="*/ 952 w 1289"/>
              <a:gd name="T1" fmla="*/ 1022 h 2152"/>
              <a:gd name="T2" fmla="*/ 759 w 1289"/>
              <a:gd name="T3" fmla="*/ 1082 h 2152"/>
              <a:gd name="T4" fmla="*/ 722 w 1289"/>
              <a:gd name="T5" fmla="*/ 1071 h 2152"/>
              <a:gd name="T6" fmla="*/ 727 w 1289"/>
              <a:gd name="T7" fmla="*/ 1010 h 2152"/>
              <a:gd name="T8" fmla="*/ 672 w 1289"/>
              <a:gd name="T9" fmla="*/ 817 h 2152"/>
              <a:gd name="T10" fmla="*/ 691 w 1289"/>
              <a:gd name="T11" fmla="*/ 786 h 2152"/>
              <a:gd name="T12" fmla="*/ 770 w 1289"/>
              <a:gd name="T13" fmla="*/ 794 h 2152"/>
              <a:gd name="T14" fmla="*/ 1168 w 1289"/>
              <a:gd name="T15" fmla="*/ 397 h 2152"/>
              <a:gd name="T16" fmla="*/ 770 w 1289"/>
              <a:gd name="T17" fmla="*/ 0 h 2152"/>
              <a:gd name="T18" fmla="*/ 373 w 1289"/>
              <a:gd name="T19" fmla="*/ 397 h 2152"/>
              <a:gd name="T20" fmla="*/ 437 w 1289"/>
              <a:gd name="T21" fmla="*/ 613 h 2152"/>
              <a:gd name="T22" fmla="*/ 418 w 1289"/>
              <a:gd name="T23" fmla="*/ 650 h 2152"/>
              <a:gd name="T24" fmla="*/ 364 w 1289"/>
              <a:gd name="T25" fmla="*/ 646 h 2152"/>
              <a:gd name="T26" fmla="*/ 0 w 1289"/>
              <a:gd name="T27" fmla="*/ 1010 h 2152"/>
              <a:gd name="T28" fmla="*/ 364 w 1289"/>
              <a:gd name="T29" fmla="*/ 1373 h 2152"/>
              <a:gd name="T30" fmla="*/ 587 w 1289"/>
              <a:gd name="T31" fmla="*/ 1297 h 2152"/>
              <a:gd name="T32" fmla="*/ 618 w 1289"/>
              <a:gd name="T33" fmla="*/ 1311 h 2152"/>
              <a:gd name="T34" fmla="*/ 615 w 1289"/>
              <a:gd name="T35" fmla="*/ 1359 h 2152"/>
              <a:gd name="T36" fmla="*/ 665 w 1289"/>
              <a:gd name="T37" fmla="*/ 1536 h 2152"/>
              <a:gd name="T38" fmla="*/ 652 w 1289"/>
              <a:gd name="T39" fmla="*/ 1556 h 2152"/>
              <a:gd name="T40" fmla="*/ 567 w 1289"/>
              <a:gd name="T41" fmla="*/ 1544 h 2152"/>
              <a:gd name="T42" fmla="*/ 263 w 1289"/>
              <a:gd name="T43" fmla="*/ 1848 h 2152"/>
              <a:gd name="T44" fmla="*/ 567 w 1289"/>
              <a:gd name="T45" fmla="*/ 2152 h 2152"/>
              <a:gd name="T46" fmla="*/ 870 w 1289"/>
              <a:gd name="T47" fmla="*/ 1848 h 2152"/>
              <a:gd name="T48" fmla="*/ 832 w 1289"/>
              <a:gd name="T49" fmla="*/ 1700 h 2152"/>
              <a:gd name="T50" fmla="*/ 851 w 1289"/>
              <a:gd name="T51" fmla="*/ 1681 h 2152"/>
              <a:gd name="T52" fmla="*/ 952 w 1289"/>
              <a:gd name="T53" fmla="*/ 1696 h 2152"/>
              <a:gd name="T54" fmla="*/ 1289 w 1289"/>
              <a:gd name="T55" fmla="*/ 1359 h 2152"/>
              <a:gd name="T56" fmla="*/ 952 w 1289"/>
              <a:gd name="T57" fmla="*/ 1022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89" h="2152">
                <a:moveTo>
                  <a:pt x="952" y="1022"/>
                </a:moveTo>
                <a:cubicBezTo>
                  <a:pt x="880" y="1022"/>
                  <a:pt x="814" y="1044"/>
                  <a:pt x="759" y="1082"/>
                </a:cubicBezTo>
                <a:cubicBezTo>
                  <a:pt x="741" y="1095"/>
                  <a:pt x="719" y="1090"/>
                  <a:pt x="722" y="1071"/>
                </a:cubicBezTo>
                <a:cubicBezTo>
                  <a:pt x="725" y="1051"/>
                  <a:pt x="727" y="1031"/>
                  <a:pt x="727" y="1010"/>
                </a:cubicBezTo>
                <a:cubicBezTo>
                  <a:pt x="727" y="939"/>
                  <a:pt x="707" y="873"/>
                  <a:pt x="672" y="817"/>
                </a:cubicBezTo>
                <a:cubicBezTo>
                  <a:pt x="662" y="801"/>
                  <a:pt x="673" y="783"/>
                  <a:pt x="691" y="786"/>
                </a:cubicBezTo>
                <a:cubicBezTo>
                  <a:pt x="717" y="791"/>
                  <a:pt x="743" y="794"/>
                  <a:pt x="770" y="794"/>
                </a:cubicBezTo>
                <a:cubicBezTo>
                  <a:pt x="990" y="794"/>
                  <a:pt x="1168" y="616"/>
                  <a:pt x="1168" y="397"/>
                </a:cubicBezTo>
                <a:cubicBezTo>
                  <a:pt x="1168" y="177"/>
                  <a:pt x="990" y="0"/>
                  <a:pt x="770" y="0"/>
                </a:cubicBezTo>
                <a:cubicBezTo>
                  <a:pt x="551" y="0"/>
                  <a:pt x="373" y="177"/>
                  <a:pt x="373" y="397"/>
                </a:cubicBezTo>
                <a:cubicBezTo>
                  <a:pt x="373" y="476"/>
                  <a:pt x="396" y="551"/>
                  <a:pt x="437" y="613"/>
                </a:cubicBezTo>
                <a:cubicBezTo>
                  <a:pt x="449" y="631"/>
                  <a:pt x="438" y="653"/>
                  <a:pt x="418" y="650"/>
                </a:cubicBezTo>
                <a:cubicBezTo>
                  <a:pt x="400" y="648"/>
                  <a:pt x="382" y="646"/>
                  <a:pt x="364" y="646"/>
                </a:cubicBezTo>
                <a:cubicBezTo>
                  <a:pt x="163" y="646"/>
                  <a:pt x="0" y="809"/>
                  <a:pt x="0" y="1010"/>
                </a:cubicBezTo>
                <a:cubicBezTo>
                  <a:pt x="0" y="1211"/>
                  <a:pt x="163" y="1373"/>
                  <a:pt x="364" y="1373"/>
                </a:cubicBezTo>
                <a:cubicBezTo>
                  <a:pt x="448" y="1373"/>
                  <a:pt x="525" y="1345"/>
                  <a:pt x="587" y="1297"/>
                </a:cubicBezTo>
                <a:cubicBezTo>
                  <a:pt x="602" y="1285"/>
                  <a:pt x="621" y="1292"/>
                  <a:pt x="618" y="1311"/>
                </a:cubicBezTo>
                <a:cubicBezTo>
                  <a:pt x="616" y="1327"/>
                  <a:pt x="615" y="1343"/>
                  <a:pt x="615" y="1359"/>
                </a:cubicBezTo>
                <a:cubicBezTo>
                  <a:pt x="615" y="1424"/>
                  <a:pt x="633" y="1484"/>
                  <a:pt x="665" y="1536"/>
                </a:cubicBezTo>
                <a:cubicBezTo>
                  <a:pt x="673" y="1548"/>
                  <a:pt x="665" y="1560"/>
                  <a:pt x="652" y="1556"/>
                </a:cubicBezTo>
                <a:cubicBezTo>
                  <a:pt x="625" y="1548"/>
                  <a:pt x="596" y="1544"/>
                  <a:pt x="567" y="1544"/>
                </a:cubicBezTo>
                <a:cubicBezTo>
                  <a:pt x="399" y="1544"/>
                  <a:pt x="263" y="1680"/>
                  <a:pt x="263" y="1848"/>
                </a:cubicBezTo>
                <a:cubicBezTo>
                  <a:pt x="263" y="2016"/>
                  <a:pt x="399" y="2152"/>
                  <a:pt x="567" y="2152"/>
                </a:cubicBezTo>
                <a:cubicBezTo>
                  <a:pt x="734" y="2152"/>
                  <a:pt x="870" y="2016"/>
                  <a:pt x="870" y="1848"/>
                </a:cubicBezTo>
                <a:cubicBezTo>
                  <a:pt x="870" y="1794"/>
                  <a:pt x="856" y="1744"/>
                  <a:pt x="832" y="1700"/>
                </a:cubicBezTo>
                <a:cubicBezTo>
                  <a:pt x="825" y="1687"/>
                  <a:pt x="836" y="1676"/>
                  <a:pt x="851" y="1681"/>
                </a:cubicBezTo>
                <a:cubicBezTo>
                  <a:pt x="883" y="1691"/>
                  <a:pt x="917" y="1696"/>
                  <a:pt x="952" y="1696"/>
                </a:cubicBezTo>
                <a:cubicBezTo>
                  <a:pt x="1138" y="1696"/>
                  <a:pt x="1289" y="1545"/>
                  <a:pt x="1289" y="1359"/>
                </a:cubicBezTo>
                <a:cubicBezTo>
                  <a:pt x="1289" y="1173"/>
                  <a:pt x="1138" y="1022"/>
                  <a:pt x="952" y="1022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  <p:grpSp>
        <p:nvGrpSpPr>
          <p:cNvPr id="43" name="组合 63"/>
          <p:cNvGrpSpPr>
            <a:grpSpLocks/>
          </p:cNvGrpSpPr>
          <p:nvPr/>
        </p:nvGrpSpPr>
        <p:grpSpPr bwMode="auto">
          <a:xfrm>
            <a:off x="4121150" y="1174974"/>
            <a:ext cx="1287463" cy="1287462"/>
            <a:chOff x="5505375" y="965032"/>
            <a:chExt cx="1716204" cy="1716204"/>
          </a:xfrm>
        </p:grpSpPr>
        <p:grpSp>
          <p:nvGrpSpPr>
            <p:cNvPr id="44" name="组合 64"/>
            <p:cNvGrpSpPr>
              <a:grpSpLocks/>
            </p:cNvGrpSpPr>
            <p:nvPr/>
          </p:nvGrpSpPr>
          <p:grpSpPr bwMode="auto">
            <a:xfrm>
              <a:off x="5505375" y="965032"/>
              <a:ext cx="1716204" cy="1716204"/>
              <a:chOff x="1200760" y="3842075"/>
              <a:chExt cx="1784148" cy="1784148"/>
            </a:xfrm>
          </p:grpSpPr>
          <p:sp>
            <p:nvSpPr>
              <p:cNvPr id="46" name="椭圆 66"/>
              <p:cNvSpPr/>
              <p:nvPr/>
            </p:nvSpPr>
            <p:spPr>
              <a:xfrm>
                <a:off x="1200760" y="3842075"/>
                <a:ext cx="1784148" cy="1784148"/>
              </a:xfrm>
              <a:prstGeom prst="ellipse">
                <a:avLst/>
              </a:prstGeom>
              <a:gradFill flip="none" rotWithShape="1"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 w="31750">
                <a:gradFill flip="none" rotWithShape="1"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2700000" scaled="1"/>
                  <a:tileRect/>
                </a:gradFill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椭圆 67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文本框 66"/>
            <p:cNvSpPr txBox="1"/>
            <p:nvPr/>
          </p:nvSpPr>
          <p:spPr>
            <a:xfrm>
              <a:off x="5676784" y="1413658"/>
              <a:ext cx="1373385" cy="863393"/>
            </a:xfrm>
            <a:prstGeom prst="rect">
              <a:avLst/>
            </a:prstGeom>
            <a:noFill/>
            <a:effectLst>
              <a:outerShdw blurRad="25400" dist="12700" algn="l" rotWithShape="0">
                <a:prstClr val="black">
                  <a:alpha val="19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CN" altLang="en-US" sz="3600" dirty="0">
                <a:solidFill>
                  <a:prstClr val="white"/>
                </a:solidFill>
                <a:effectLst>
                  <a:outerShdw blurRad="76200" dist="63500" dir="2700000" algn="tl" rotWithShape="0">
                    <a:prstClr val="black">
                      <a:lumMod val="65000"/>
                      <a:lumOff val="35000"/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48" name="组合 69"/>
          <p:cNvGrpSpPr>
            <a:grpSpLocks/>
          </p:cNvGrpSpPr>
          <p:nvPr/>
        </p:nvGrpSpPr>
        <p:grpSpPr bwMode="auto">
          <a:xfrm>
            <a:off x="3398838" y="2416399"/>
            <a:ext cx="1149350" cy="1147762"/>
            <a:chOff x="1200760" y="3842075"/>
            <a:chExt cx="1784148" cy="1784148"/>
          </a:xfrm>
        </p:grpSpPr>
        <p:sp>
          <p:nvSpPr>
            <p:cNvPr id="49" name="椭圆 71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  <a:tileRect/>
              </a:gradFill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0" name="椭圆 72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1016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51" name="组合 74"/>
          <p:cNvGrpSpPr>
            <a:grpSpLocks/>
          </p:cNvGrpSpPr>
          <p:nvPr/>
        </p:nvGrpSpPr>
        <p:grpSpPr bwMode="auto">
          <a:xfrm>
            <a:off x="4591050" y="3151411"/>
            <a:ext cx="1057275" cy="1057275"/>
            <a:chOff x="1200760" y="3842075"/>
            <a:chExt cx="1784148" cy="1784148"/>
          </a:xfrm>
        </p:grpSpPr>
        <p:sp>
          <p:nvSpPr>
            <p:cNvPr id="52" name="椭圆 76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  <a:tileRect/>
              </a:gradFill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3" name="椭圆 77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1016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组合 79"/>
          <p:cNvGrpSpPr>
            <a:grpSpLocks/>
          </p:cNvGrpSpPr>
          <p:nvPr/>
        </p:nvGrpSpPr>
        <p:grpSpPr bwMode="auto">
          <a:xfrm>
            <a:off x="3910013" y="4168999"/>
            <a:ext cx="919162" cy="917575"/>
            <a:chOff x="1200760" y="3842075"/>
            <a:chExt cx="1784148" cy="1784148"/>
          </a:xfrm>
        </p:grpSpPr>
        <p:sp>
          <p:nvSpPr>
            <p:cNvPr id="55" name="椭圆 81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  <a:tileRect/>
              </a:gradFill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6" name="椭圆 82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2286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57" name="文本框 118"/>
          <p:cNvSpPr txBox="1">
            <a:spLocks noChangeArrowheads="1"/>
          </p:cNvSpPr>
          <p:nvPr/>
        </p:nvSpPr>
        <p:spPr bwMode="auto">
          <a:xfrm>
            <a:off x="5736430" y="1064741"/>
            <a:ext cx="351608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zh-CN" sz="1400" b="1" dirty="0" smtClean="0">
                <a:solidFill>
                  <a:srgbClr val="00478E"/>
                </a:solidFill>
                <a:cs typeface="Arial" pitchFamily="34" charset="0"/>
              </a:rPr>
              <a:t>100 % </a:t>
            </a:r>
            <a:r>
              <a:rPr lang="ru-RU" altLang="zh-CN" sz="1400" dirty="0" smtClean="0">
                <a:solidFill>
                  <a:srgbClr val="00478E"/>
                </a:solidFill>
                <a:cs typeface="Arial" pitchFamily="34" charset="0"/>
              </a:rPr>
              <a:t>семей, воспитывающих детей </a:t>
            </a:r>
            <a:br>
              <a:rPr lang="ru-RU" altLang="zh-CN" sz="1400" dirty="0" smtClean="0">
                <a:solidFill>
                  <a:srgbClr val="00478E"/>
                </a:solidFill>
                <a:cs typeface="Arial" pitchFamily="34" charset="0"/>
              </a:rPr>
            </a:br>
            <a:r>
              <a:rPr lang="ru-RU" altLang="zh-CN" sz="1400" dirty="0" smtClean="0">
                <a:solidFill>
                  <a:srgbClr val="00478E"/>
                </a:solidFill>
                <a:cs typeface="Arial" pitchFamily="34" charset="0"/>
              </a:rPr>
              <a:t>с инвалидностью, в том числе раннего возраста, удовлетворены качеством предоставления услуг в рамках вариативной системы поддержки семей «Новые возможности»</a:t>
            </a:r>
            <a:endParaRPr lang="ru-RU" altLang="zh-CN" sz="1400" dirty="0">
              <a:solidFill>
                <a:srgbClr val="00478E"/>
              </a:solidFill>
              <a:cs typeface="Arial" pitchFamily="34" charset="0"/>
            </a:endParaRPr>
          </a:p>
        </p:txBody>
      </p:sp>
      <p:sp>
        <p:nvSpPr>
          <p:cNvPr id="58" name="文本框 118"/>
          <p:cNvSpPr txBox="1">
            <a:spLocks noChangeArrowheads="1"/>
          </p:cNvSpPr>
          <p:nvPr/>
        </p:nvSpPr>
        <p:spPr bwMode="auto">
          <a:xfrm>
            <a:off x="0" y="1052736"/>
            <a:ext cx="356388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zh-CN" sz="1400" b="1" spc="-60" dirty="0" smtClean="0">
                <a:solidFill>
                  <a:srgbClr val="00478E"/>
                </a:solidFill>
                <a:cs typeface="Arial" pitchFamily="34" charset="0"/>
              </a:rPr>
              <a:t>100 % </a:t>
            </a:r>
            <a:r>
              <a:rPr lang="ru-RU" altLang="zh-CN" sz="1400" spc="-60" dirty="0" smtClean="0">
                <a:solidFill>
                  <a:srgbClr val="00478E"/>
                </a:solidFill>
                <a:cs typeface="Arial" pitchFamily="34" charset="0"/>
              </a:rPr>
              <a:t>родителей/законных представителей</a:t>
            </a:r>
            <a:r>
              <a:rPr lang="ru-RU" altLang="zh-CN" sz="1400" dirty="0" smtClean="0">
                <a:solidFill>
                  <a:srgbClr val="00478E"/>
                </a:solidFill>
                <a:cs typeface="Arial" pitchFamily="34" charset="0"/>
              </a:rPr>
              <a:t> смогли повысить компетенции по вопросам развития и воспитания детей с инвалидностью, в том </a:t>
            </a:r>
            <a:r>
              <a:rPr lang="ru-RU" altLang="zh-CN" sz="1400" spc="-100" dirty="0" smtClean="0">
                <a:solidFill>
                  <a:srgbClr val="00478E"/>
                </a:solidFill>
                <a:cs typeface="Arial" pitchFamily="34" charset="0"/>
              </a:rPr>
              <a:t>числе раннего возраста, получили необходимые </a:t>
            </a:r>
            <a:r>
              <a:rPr lang="ru-RU" altLang="zh-CN" sz="1400" dirty="0" smtClean="0">
                <a:solidFill>
                  <a:srgbClr val="00478E"/>
                </a:solidFill>
                <a:cs typeface="Arial" pitchFamily="34" charset="0"/>
              </a:rPr>
              <a:t>услуги максимально приближенные к месту проживания семьи</a:t>
            </a:r>
          </a:p>
        </p:txBody>
      </p:sp>
      <p:sp>
        <p:nvSpPr>
          <p:cNvPr id="59" name="Прямоугольник 66"/>
          <p:cNvSpPr>
            <a:spLocks noChangeArrowheads="1"/>
          </p:cNvSpPr>
          <p:nvPr/>
        </p:nvSpPr>
        <p:spPr bwMode="auto">
          <a:xfrm>
            <a:off x="5968070" y="2514161"/>
            <a:ext cx="324036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zh-CN" sz="1400" b="1" dirty="0" smtClean="0">
                <a:solidFill>
                  <a:srgbClr val="00478E"/>
                </a:solidFill>
                <a:cs typeface="Arial" pitchFamily="34" charset="0"/>
              </a:rPr>
              <a:t>1400</a:t>
            </a:r>
            <a:r>
              <a:rPr lang="ru-RU" altLang="zh-CN" sz="1400" dirty="0" smtClean="0">
                <a:solidFill>
                  <a:srgbClr val="00478E"/>
                </a:solidFill>
                <a:cs typeface="Arial" pitchFamily="34" charset="0"/>
              </a:rPr>
              <a:t> детей с инвалидностью, в том числе проживающих в отдаленных населенных пунктах Вологодской </a:t>
            </a:r>
            <a:r>
              <a:rPr lang="ru-RU" altLang="zh-CN" sz="1400" spc="-60" dirty="0" smtClean="0">
                <a:solidFill>
                  <a:srgbClr val="00478E"/>
                </a:solidFill>
                <a:cs typeface="Arial" pitchFamily="34" charset="0"/>
              </a:rPr>
              <a:t>области, получили услуги по раннему </a:t>
            </a:r>
            <a:r>
              <a:rPr lang="ru-RU" altLang="zh-CN" sz="1400" dirty="0" smtClean="0">
                <a:solidFill>
                  <a:srgbClr val="00478E"/>
                </a:solidFill>
                <a:cs typeface="Arial" pitchFamily="34" charset="0"/>
              </a:rPr>
              <a:t>выявлению нарушений в развитии </a:t>
            </a:r>
            <a:br>
              <a:rPr lang="ru-RU" altLang="zh-CN" sz="1400" dirty="0" smtClean="0">
                <a:solidFill>
                  <a:srgbClr val="00478E"/>
                </a:solidFill>
                <a:cs typeface="Arial" pitchFamily="34" charset="0"/>
              </a:rPr>
            </a:br>
            <a:r>
              <a:rPr lang="ru-RU" altLang="zh-CN" sz="1400" dirty="0" smtClean="0">
                <a:solidFill>
                  <a:srgbClr val="00478E"/>
                </a:solidFill>
                <a:cs typeface="Arial" pitchFamily="34" charset="0"/>
              </a:rPr>
              <a:t>и своевременной </a:t>
            </a:r>
            <a:r>
              <a:rPr lang="ru-RU" altLang="zh-CN" sz="1400" dirty="0">
                <a:solidFill>
                  <a:srgbClr val="00478E"/>
                </a:solidFill>
                <a:cs typeface="Arial" pitchFamily="34" charset="0"/>
              </a:rPr>
              <a:t>реабилитации </a:t>
            </a:r>
            <a:r>
              <a:rPr lang="ru-RU" altLang="zh-CN" sz="1400" dirty="0" smtClean="0">
                <a:solidFill>
                  <a:srgbClr val="00478E"/>
                </a:solidFill>
                <a:cs typeface="Arial" pitchFamily="34" charset="0"/>
              </a:rPr>
              <a:t/>
            </a:r>
            <a:br>
              <a:rPr lang="ru-RU" altLang="zh-CN" sz="1400" dirty="0" smtClean="0">
                <a:solidFill>
                  <a:srgbClr val="00478E"/>
                </a:solidFill>
                <a:cs typeface="Arial" pitchFamily="34" charset="0"/>
              </a:rPr>
            </a:br>
            <a:r>
              <a:rPr lang="ru-RU" altLang="zh-CN" sz="1400" dirty="0" smtClean="0">
                <a:solidFill>
                  <a:srgbClr val="00478E"/>
                </a:solidFill>
                <a:cs typeface="Arial" pitchFamily="34" charset="0"/>
              </a:rPr>
              <a:t>в </a:t>
            </a:r>
            <a:r>
              <a:rPr lang="ru-RU" altLang="zh-CN" sz="1400" dirty="0">
                <a:solidFill>
                  <a:srgbClr val="00478E"/>
                </a:solidFill>
                <a:cs typeface="Arial" pitchFamily="34" charset="0"/>
              </a:rPr>
              <a:t>период апробации практики</a:t>
            </a:r>
          </a:p>
        </p:txBody>
      </p:sp>
      <p:sp>
        <p:nvSpPr>
          <p:cNvPr id="60" name="Прямоугольник 67"/>
          <p:cNvSpPr>
            <a:spLocks noChangeArrowheads="1"/>
          </p:cNvSpPr>
          <p:nvPr/>
        </p:nvSpPr>
        <p:spPr bwMode="auto">
          <a:xfrm>
            <a:off x="0" y="3068960"/>
            <a:ext cx="31686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zh-CN" sz="1400" dirty="0" smtClean="0">
                <a:solidFill>
                  <a:srgbClr val="00478E"/>
                </a:solidFill>
                <a:cs typeface="Arial" pitchFamily="34" charset="0"/>
              </a:rPr>
              <a:t>более </a:t>
            </a:r>
            <a:r>
              <a:rPr lang="ru-RU" altLang="zh-CN" sz="1400" b="1" dirty="0" smtClean="0">
                <a:solidFill>
                  <a:srgbClr val="00478E"/>
                </a:solidFill>
                <a:cs typeface="Arial" pitchFamily="34" charset="0"/>
              </a:rPr>
              <a:t>1000</a:t>
            </a:r>
            <a:r>
              <a:rPr lang="ru-RU" altLang="zh-CN" sz="1400" dirty="0" smtClean="0">
                <a:solidFill>
                  <a:srgbClr val="00478E"/>
                </a:solidFill>
                <a:cs typeface="Arial" pitchFamily="34" charset="0"/>
              </a:rPr>
              <a:t> семей </a:t>
            </a:r>
            <a:br>
              <a:rPr lang="ru-RU" altLang="zh-CN" sz="1400" dirty="0" smtClean="0">
                <a:solidFill>
                  <a:srgbClr val="00478E"/>
                </a:solidFill>
                <a:cs typeface="Arial" pitchFamily="34" charset="0"/>
              </a:rPr>
            </a:br>
            <a:r>
              <a:rPr lang="ru-RU" altLang="zh-CN" sz="1400" dirty="0" smtClean="0">
                <a:solidFill>
                  <a:srgbClr val="00478E"/>
                </a:solidFill>
                <a:cs typeface="Arial" pitchFamily="34" charset="0"/>
              </a:rPr>
              <a:t>и </a:t>
            </a:r>
            <a:r>
              <a:rPr lang="ru-RU" altLang="zh-CN" sz="1400" b="1" dirty="0" smtClean="0">
                <a:solidFill>
                  <a:srgbClr val="00478E"/>
                </a:solidFill>
                <a:cs typeface="Arial" pitchFamily="34" charset="0"/>
              </a:rPr>
              <a:t>500</a:t>
            </a:r>
            <a:r>
              <a:rPr lang="ru-RU" altLang="zh-CN" sz="1400" dirty="0" smtClean="0">
                <a:solidFill>
                  <a:srgbClr val="00478E"/>
                </a:solidFill>
                <a:cs typeface="Arial" pitchFamily="34" charset="0"/>
              </a:rPr>
              <a:t> специалистов </a:t>
            </a:r>
            <a:r>
              <a:rPr lang="ru-RU" altLang="zh-CN" sz="1400" spc="-40" dirty="0" smtClean="0">
                <a:solidFill>
                  <a:srgbClr val="00478E"/>
                </a:solidFill>
                <a:cs typeface="Arial" pitchFamily="34" charset="0"/>
              </a:rPr>
              <a:t>охвачено обучающими материалами </a:t>
            </a:r>
            <a:r>
              <a:rPr lang="ru-RU" altLang="zh-CN" sz="1400" dirty="0" smtClean="0">
                <a:solidFill>
                  <a:srgbClr val="00478E"/>
                </a:solidFill>
                <a:cs typeface="Arial" pitchFamily="34" charset="0"/>
              </a:rPr>
              <a:t>в очно-дистанционной форме</a:t>
            </a:r>
          </a:p>
        </p:txBody>
      </p:sp>
      <p:pic>
        <p:nvPicPr>
          <p:cNvPr id="61" name="Picture 6" descr="\\setka\DATA\Кортугова О.С\фото сайт преодолеем вместе\лагерь\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293096"/>
            <a:ext cx="3430688" cy="192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\\setka\DATA\Кортугова О.С\фото сайт преодолеем вместе\речецветик\8.jpg"/>
          <p:cNvPicPr>
            <a:picLocks noChangeAspect="1" noChangeArrowheads="1"/>
          </p:cNvPicPr>
          <p:nvPr/>
        </p:nvPicPr>
        <p:blipFill>
          <a:blip r:embed="rId7" cstate="print"/>
          <a:srcRect l="13847"/>
          <a:stretch>
            <a:fillRect/>
          </a:stretch>
        </p:blipFill>
        <p:spPr bwMode="auto">
          <a:xfrm>
            <a:off x="539552" y="4293096"/>
            <a:ext cx="134408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\\setka\DATA\Кортугова О.С\фото сайт преодолеем вместе\Ступеньки\2.jpg"/>
          <p:cNvPicPr>
            <a:picLocks noChangeAspect="1" noChangeArrowheads="1"/>
          </p:cNvPicPr>
          <p:nvPr/>
        </p:nvPicPr>
        <p:blipFill>
          <a:blip r:embed="rId8" cstate="print"/>
          <a:srcRect l="10000" t="16289"/>
          <a:stretch>
            <a:fillRect/>
          </a:stretch>
        </p:blipFill>
        <p:spPr bwMode="auto">
          <a:xfrm>
            <a:off x="2123728" y="4293096"/>
            <a:ext cx="1296144" cy="1850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Этапы внедрения социальной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практики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Новые возможности»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12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560" y="1052736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68344" y="1052736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1560" y="6309320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668344" y="6309320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0AEE112-A3E9-40EF-8B4C-142BC6FB8278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637" y="6381328"/>
            <a:ext cx="340733" cy="3424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1730970" y="6381328"/>
            <a:ext cx="266158" cy="3433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381328"/>
            <a:ext cx="525477" cy="342075"/>
          </a:xfrm>
          <a:prstGeom prst="rect">
            <a:avLst/>
          </a:prstGeom>
        </p:spPr>
      </p:pic>
      <p:pic>
        <p:nvPicPr>
          <p:cNvPr id="16" name="Picture 2" descr="\\SETKA\shared\Кортугова О.С\ЛОГО\лого кружка забота1.png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2123728" y="6381328"/>
            <a:ext cx="318194" cy="31819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555776" y="6381328"/>
            <a:ext cx="3906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zabota.gov35.ru, zabota-cher@kcson.gov35.ru</a:t>
            </a: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0" y="3343028"/>
            <a:ext cx="1431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r"/>
            <a:r>
              <a:rPr lang="ru-RU" altLang="ru-RU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28575" y="3400178"/>
            <a:ext cx="14335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r"/>
            <a:r>
              <a:rPr lang="ru-RU" altLang="ru-RU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grpSp>
        <p:nvGrpSpPr>
          <p:cNvPr id="21" name="组合 14"/>
          <p:cNvGrpSpPr/>
          <p:nvPr/>
        </p:nvGrpSpPr>
        <p:grpSpPr>
          <a:xfrm>
            <a:off x="973659" y="1252711"/>
            <a:ext cx="303609" cy="641747"/>
            <a:chOff x="7097769" y="2557319"/>
            <a:chExt cx="404812" cy="855663"/>
          </a:xfrm>
        </p:grpSpPr>
        <p:sp>
          <p:nvSpPr>
            <p:cNvPr id="22" name="MH_Other_3"/>
            <p:cNvSpPr/>
            <p:nvPr>
              <p:custDataLst>
                <p:tags r:id="rId34"/>
              </p:custDataLst>
            </p:nvPr>
          </p:nvSpPr>
          <p:spPr>
            <a:xfrm>
              <a:off x="7097769" y="2557319"/>
              <a:ext cx="190500" cy="855663"/>
            </a:xfrm>
            <a:custGeom>
              <a:avLst/>
              <a:gdLst>
                <a:gd name="connsiteX0" fmla="*/ 0 w 200069"/>
                <a:gd name="connsiteY0" fmla="*/ 0 h 904875"/>
                <a:gd name="connsiteX1" fmla="*/ 200025 w 200069"/>
                <a:gd name="connsiteY1" fmla="*/ 490538 h 904875"/>
                <a:gd name="connsiteX2" fmla="*/ 14288 w 200069"/>
                <a:gd name="connsiteY2" fmla="*/ 904875 h 904875"/>
                <a:gd name="connsiteX0" fmla="*/ 0 w 202450"/>
                <a:gd name="connsiteY0" fmla="*/ 0 h 904875"/>
                <a:gd name="connsiteX1" fmla="*/ 202407 w 202450"/>
                <a:gd name="connsiteY1" fmla="*/ 471488 h 904875"/>
                <a:gd name="connsiteX2" fmla="*/ 14288 w 202450"/>
                <a:gd name="connsiteY2" fmla="*/ 904875 h 904875"/>
                <a:gd name="connsiteX0" fmla="*/ 0 w 202558"/>
                <a:gd name="connsiteY0" fmla="*/ 0 h 904875"/>
                <a:gd name="connsiteX1" fmla="*/ 202407 w 202558"/>
                <a:gd name="connsiteY1" fmla="*/ 471488 h 904875"/>
                <a:gd name="connsiteX2" fmla="*/ 14288 w 202558"/>
                <a:gd name="connsiteY2" fmla="*/ 904875 h 904875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798"/>
                <a:gd name="connsiteY0" fmla="*/ 0 h 916781"/>
                <a:gd name="connsiteX1" fmla="*/ 204788 w 204798"/>
                <a:gd name="connsiteY1" fmla="*/ 464344 h 916781"/>
                <a:gd name="connsiteX2" fmla="*/ 7144 w 204798"/>
                <a:gd name="connsiteY2" fmla="*/ 916781 h 916781"/>
                <a:gd name="connsiteX0" fmla="*/ 0 w 204800"/>
                <a:gd name="connsiteY0" fmla="*/ 0 h 916781"/>
                <a:gd name="connsiteX1" fmla="*/ 204788 w 204800"/>
                <a:gd name="connsiteY1" fmla="*/ 464344 h 916781"/>
                <a:gd name="connsiteX2" fmla="*/ 7144 w 204800"/>
                <a:gd name="connsiteY2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800" h="916781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3" name="MH_Other_4"/>
            <p:cNvCxnSpPr/>
            <p:nvPr>
              <p:custDataLst>
                <p:tags r:id="rId35"/>
              </p:custDataLst>
            </p:nvPr>
          </p:nvCxnSpPr>
          <p:spPr>
            <a:xfrm>
              <a:off x="7286681" y="2982769"/>
              <a:ext cx="21590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MH_Other_5"/>
            <p:cNvSpPr/>
            <p:nvPr>
              <p:custDataLst>
                <p:tags r:id="rId36"/>
              </p:custDataLst>
            </p:nvPr>
          </p:nvSpPr>
          <p:spPr>
            <a:xfrm>
              <a:off x="7227944" y="2924032"/>
              <a:ext cx="117475" cy="11747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MH_SubTitle_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31640" y="1268760"/>
            <a:ext cx="756084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400" spc="-40" dirty="0" smtClean="0">
                <a:solidFill>
                  <a:srgbClr val="00478E"/>
                </a:solidFill>
              </a:rPr>
              <a:t>1 этап: выявление трудностей и потребностей семей, воспитывающих детей с инвалидностью,</a:t>
            </a:r>
          </a:p>
          <a:p>
            <a:r>
              <a:rPr lang="ru-RU" sz="1400" dirty="0" smtClean="0">
                <a:solidFill>
                  <a:srgbClr val="00478E"/>
                </a:solidFill>
              </a:rPr>
              <a:t> в том числе проживающих в отдаленных населенных пунктах Вологодской области</a:t>
            </a:r>
          </a:p>
        </p:txBody>
      </p:sp>
      <p:grpSp>
        <p:nvGrpSpPr>
          <p:cNvPr id="26" name="组合 54"/>
          <p:cNvGrpSpPr/>
          <p:nvPr/>
        </p:nvGrpSpPr>
        <p:grpSpPr>
          <a:xfrm>
            <a:off x="179512" y="1196752"/>
            <a:ext cx="752475" cy="752475"/>
            <a:chOff x="6143681" y="2577957"/>
            <a:chExt cx="1003300" cy="1003300"/>
          </a:xfrm>
        </p:grpSpPr>
        <p:sp>
          <p:nvSpPr>
            <p:cNvPr id="27" name="MH_Other_1"/>
            <p:cNvSpPr/>
            <p:nvPr>
              <p:custDataLst>
                <p:tags r:id="rId32"/>
              </p:custDataLst>
            </p:nvPr>
          </p:nvSpPr>
          <p:spPr>
            <a:xfrm>
              <a:off x="6143681" y="2577957"/>
              <a:ext cx="1003300" cy="1003300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6600000" scaled="0"/>
              <a:tileRect/>
            </a:gra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50800" dist="88900" dir="27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MH_Other_2"/>
            <p:cNvSpPr/>
            <p:nvPr>
              <p:custDataLst>
                <p:tags r:id="rId33"/>
              </p:custDataLst>
            </p:nvPr>
          </p:nvSpPr>
          <p:spPr>
            <a:xfrm>
              <a:off x="6257925" y="2692232"/>
              <a:ext cx="776022" cy="77602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2" descr="D:\общая\лупа.pn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395536" y="1412776"/>
            <a:ext cx="344562" cy="344562"/>
          </a:xfrm>
          <a:prstGeom prst="rect">
            <a:avLst/>
          </a:prstGeom>
          <a:noFill/>
        </p:spPr>
      </p:pic>
      <p:grpSp>
        <p:nvGrpSpPr>
          <p:cNvPr id="30" name="组合 14"/>
          <p:cNvGrpSpPr/>
          <p:nvPr/>
        </p:nvGrpSpPr>
        <p:grpSpPr>
          <a:xfrm>
            <a:off x="973659" y="2116807"/>
            <a:ext cx="303609" cy="641747"/>
            <a:chOff x="7097769" y="2557319"/>
            <a:chExt cx="404812" cy="855663"/>
          </a:xfrm>
        </p:grpSpPr>
        <p:sp>
          <p:nvSpPr>
            <p:cNvPr id="31" name="MH_Other_3"/>
            <p:cNvSpPr/>
            <p:nvPr>
              <p:custDataLst>
                <p:tags r:id="rId29"/>
              </p:custDataLst>
            </p:nvPr>
          </p:nvSpPr>
          <p:spPr>
            <a:xfrm>
              <a:off x="7097769" y="2557319"/>
              <a:ext cx="190500" cy="855663"/>
            </a:xfrm>
            <a:custGeom>
              <a:avLst/>
              <a:gdLst>
                <a:gd name="connsiteX0" fmla="*/ 0 w 200069"/>
                <a:gd name="connsiteY0" fmla="*/ 0 h 904875"/>
                <a:gd name="connsiteX1" fmla="*/ 200025 w 200069"/>
                <a:gd name="connsiteY1" fmla="*/ 490538 h 904875"/>
                <a:gd name="connsiteX2" fmla="*/ 14288 w 200069"/>
                <a:gd name="connsiteY2" fmla="*/ 904875 h 904875"/>
                <a:gd name="connsiteX0" fmla="*/ 0 w 202450"/>
                <a:gd name="connsiteY0" fmla="*/ 0 h 904875"/>
                <a:gd name="connsiteX1" fmla="*/ 202407 w 202450"/>
                <a:gd name="connsiteY1" fmla="*/ 471488 h 904875"/>
                <a:gd name="connsiteX2" fmla="*/ 14288 w 202450"/>
                <a:gd name="connsiteY2" fmla="*/ 904875 h 904875"/>
                <a:gd name="connsiteX0" fmla="*/ 0 w 202558"/>
                <a:gd name="connsiteY0" fmla="*/ 0 h 904875"/>
                <a:gd name="connsiteX1" fmla="*/ 202407 w 202558"/>
                <a:gd name="connsiteY1" fmla="*/ 471488 h 904875"/>
                <a:gd name="connsiteX2" fmla="*/ 14288 w 202558"/>
                <a:gd name="connsiteY2" fmla="*/ 904875 h 904875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798"/>
                <a:gd name="connsiteY0" fmla="*/ 0 h 916781"/>
                <a:gd name="connsiteX1" fmla="*/ 204788 w 204798"/>
                <a:gd name="connsiteY1" fmla="*/ 464344 h 916781"/>
                <a:gd name="connsiteX2" fmla="*/ 7144 w 204798"/>
                <a:gd name="connsiteY2" fmla="*/ 916781 h 916781"/>
                <a:gd name="connsiteX0" fmla="*/ 0 w 204800"/>
                <a:gd name="connsiteY0" fmla="*/ 0 h 916781"/>
                <a:gd name="connsiteX1" fmla="*/ 204788 w 204800"/>
                <a:gd name="connsiteY1" fmla="*/ 464344 h 916781"/>
                <a:gd name="connsiteX2" fmla="*/ 7144 w 204800"/>
                <a:gd name="connsiteY2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800" h="916781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2" name="MH_Other_4"/>
            <p:cNvCxnSpPr/>
            <p:nvPr>
              <p:custDataLst>
                <p:tags r:id="rId30"/>
              </p:custDataLst>
            </p:nvPr>
          </p:nvCxnSpPr>
          <p:spPr>
            <a:xfrm>
              <a:off x="7286681" y="2982769"/>
              <a:ext cx="21590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MH_Other_5"/>
            <p:cNvSpPr/>
            <p:nvPr>
              <p:custDataLst>
                <p:tags r:id="rId31"/>
              </p:custDataLst>
            </p:nvPr>
          </p:nvSpPr>
          <p:spPr>
            <a:xfrm>
              <a:off x="7227944" y="2924032"/>
              <a:ext cx="117475" cy="11747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MH_SubTitle_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31640" y="2132856"/>
            <a:ext cx="756084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400" dirty="0" smtClean="0">
                <a:solidFill>
                  <a:srgbClr val="00478E"/>
                </a:solidFill>
              </a:rPr>
              <a:t>2 этап: разработка вариативной системы поддержки семей, воспитывающих детей </a:t>
            </a:r>
          </a:p>
          <a:p>
            <a:r>
              <a:rPr lang="ru-RU" sz="1400" dirty="0" smtClean="0">
                <a:solidFill>
                  <a:srgbClr val="00478E"/>
                </a:solidFill>
              </a:rPr>
              <a:t>с инвалидностью (нормативно-правовая база, формы предоставления услуг, </a:t>
            </a:r>
          </a:p>
          <a:p>
            <a:r>
              <a:rPr lang="ru-RU" sz="1400" dirty="0" smtClean="0">
                <a:solidFill>
                  <a:srgbClr val="00478E"/>
                </a:solidFill>
              </a:rPr>
              <a:t>материально-техническое и методическое сопровождение и пр.)</a:t>
            </a:r>
          </a:p>
        </p:txBody>
      </p:sp>
      <p:grpSp>
        <p:nvGrpSpPr>
          <p:cNvPr id="35" name="组合 54"/>
          <p:cNvGrpSpPr/>
          <p:nvPr/>
        </p:nvGrpSpPr>
        <p:grpSpPr>
          <a:xfrm>
            <a:off x="179512" y="2060848"/>
            <a:ext cx="752475" cy="752475"/>
            <a:chOff x="6143681" y="2577957"/>
            <a:chExt cx="1003300" cy="1003300"/>
          </a:xfrm>
        </p:grpSpPr>
        <p:sp>
          <p:nvSpPr>
            <p:cNvPr id="36" name="MH_Other_1"/>
            <p:cNvSpPr/>
            <p:nvPr>
              <p:custDataLst>
                <p:tags r:id="rId27"/>
              </p:custDataLst>
            </p:nvPr>
          </p:nvSpPr>
          <p:spPr>
            <a:xfrm>
              <a:off x="6143681" y="2577957"/>
              <a:ext cx="1003300" cy="1003300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6600000" scaled="0"/>
              <a:tileRect/>
            </a:gra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50800" dist="88900" dir="27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MH_Other_2"/>
            <p:cNvSpPr/>
            <p:nvPr>
              <p:custDataLst>
                <p:tags r:id="rId28"/>
              </p:custDataLst>
            </p:nvPr>
          </p:nvSpPr>
          <p:spPr>
            <a:xfrm>
              <a:off x="6257925" y="2692232"/>
              <a:ext cx="776022" cy="77602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14"/>
          <p:cNvGrpSpPr/>
          <p:nvPr/>
        </p:nvGrpSpPr>
        <p:grpSpPr>
          <a:xfrm>
            <a:off x="973659" y="2980903"/>
            <a:ext cx="303609" cy="641747"/>
            <a:chOff x="7097769" y="2557319"/>
            <a:chExt cx="404812" cy="855663"/>
          </a:xfrm>
        </p:grpSpPr>
        <p:sp>
          <p:nvSpPr>
            <p:cNvPr id="39" name="MH_Other_3"/>
            <p:cNvSpPr/>
            <p:nvPr>
              <p:custDataLst>
                <p:tags r:id="rId24"/>
              </p:custDataLst>
            </p:nvPr>
          </p:nvSpPr>
          <p:spPr>
            <a:xfrm>
              <a:off x="7097769" y="2557319"/>
              <a:ext cx="190500" cy="855663"/>
            </a:xfrm>
            <a:custGeom>
              <a:avLst/>
              <a:gdLst>
                <a:gd name="connsiteX0" fmla="*/ 0 w 200069"/>
                <a:gd name="connsiteY0" fmla="*/ 0 h 904875"/>
                <a:gd name="connsiteX1" fmla="*/ 200025 w 200069"/>
                <a:gd name="connsiteY1" fmla="*/ 490538 h 904875"/>
                <a:gd name="connsiteX2" fmla="*/ 14288 w 200069"/>
                <a:gd name="connsiteY2" fmla="*/ 904875 h 904875"/>
                <a:gd name="connsiteX0" fmla="*/ 0 w 202450"/>
                <a:gd name="connsiteY0" fmla="*/ 0 h 904875"/>
                <a:gd name="connsiteX1" fmla="*/ 202407 w 202450"/>
                <a:gd name="connsiteY1" fmla="*/ 471488 h 904875"/>
                <a:gd name="connsiteX2" fmla="*/ 14288 w 202450"/>
                <a:gd name="connsiteY2" fmla="*/ 904875 h 904875"/>
                <a:gd name="connsiteX0" fmla="*/ 0 w 202558"/>
                <a:gd name="connsiteY0" fmla="*/ 0 h 904875"/>
                <a:gd name="connsiteX1" fmla="*/ 202407 w 202558"/>
                <a:gd name="connsiteY1" fmla="*/ 471488 h 904875"/>
                <a:gd name="connsiteX2" fmla="*/ 14288 w 202558"/>
                <a:gd name="connsiteY2" fmla="*/ 904875 h 904875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798"/>
                <a:gd name="connsiteY0" fmla="*/ 0 h 916781"/>
                <a:gd name="connsiteX1" fmla="*/ 204788 w 204798"/>
                <a:gd name="connsiteY1" fmla="*/ 464344 h 916781"/>
                <a:gd name="connsiteX2" fmla="*/ 7144 w 204798"/>
                <a:gd name="connsiteY2" fmla="*/ 916781 h 916781"/>
                <a:gd name="connsiteX0" fmla="*/ 0 w 204800"/>
                <a:gd name="connsiteY0" fmla="*/ 0 h 916781"/>
                <a:gd name="connsiteX1" fmla="*/ 204788 w 204800"/>
                <a:gd name="connsiteY1" fmla="*/ 464344 h 916781"/>
                <a:gd name="connsiteX2" fmla="*/ 7144 w 204800"/>
                <a:gd name="connsiteY2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800" h="916781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0" name="MH_Other_4"/>
            <p:cNvCxnSpPr/>
            <p:nvPr>
              <p:custDataLst>
                <p:tags r:id="rId25"/>
              </p:custDataLst>
            </p:nvPr>
          </p:nvCxnSpPr>
          <p:spPr>
            <a:xfrm>
              <a:off x="7286681" y="2982769"/>
              <a:ext cx="21590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MH_Other_5"/>
            <p:cNvSpPr/>
            <p:nvPr>
              <p:custDataLst>
                <p:tags r:id="rId26"/>
              </p:custDataLst>
            </p:nvPr>
          </p:nvSpPr>
          <p:spPr>
            <a:xfrm>
              <a:off x="7227944" y="2924032"/>
              <a:ext cx="117475" cy="11747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MH_SubTitle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31640" y="2996952"/>
            <a:ext cx="756084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400" dirty="0" smtClean="0">
                <a:solidFill>
                  <a:srgbClr val="00478E"/>
                </a:solidFill>
              </a:rPr>
              <a:t>3 этап: внедрение и апробация вариативной системы поддержки семей, воспитывающих</a:t>
            </a:r>
          </a:p>
          <a:p>
            <a:r>
              <a:rPr lang="ru-RU" sz="1400" dirty="0" smtClean="0">
                <a:solidFill>
                  <a:srgbClr val="00478E"/>
                </a:solidFill>
              </a:rPr>
              <a:t>детей с инвалидностью, в учреждении</a:t>
            </a:r>
          </a:p>
        </p:txBody>
      </p:sp>
      <p:grpSp>
        <p:nvGrpSpPr>
          <p:cNvPr id="43" name="组合 54"/>
          <p:cNvGrpSpPr/>
          <p:nvPr/>
        </p:nvGrpSpPr>
        <p:grpSpPr>
          <a:xfrm>
            <a:off x="179512" y="2924944"/>
            <a:ext cx="752475" cy="752475"/>
            <a:chOff x="6143681" y="2577957"/>
            <a:chExt cx="1003300" cy="1003300"/>
          </a:xfrm>
        </p:grpSpPr>
        <p:sp>
          <p:nvSpPr>
            <p:cNvPr id="44" name="MH_Other_1"/>
            <p:cNvSpPr/>
            <p:nvPr>
              <p:custDataLst>
                <p:tags r:id="rId22"/>
              </p:custDataLst>
            </p:nvPr>
          </p:nvSpPr>
          <p:spPr>
            <a:xfrm>
              <a:off x="6143681" y="2577957"/>
              <a:ext cx="1003300" cy="1003300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6600000" scaled="0"/>
              <a:tileRect/>
            </a:gra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50800" dist="88900" dir="27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MH_Other_2"/>
            <p:cNvSpPr/>
            <p:nvPr>
              <p:custDataLst>
                <p:tags r:id="rId23"/>
              </p:custDataLst>
            </p:nvPr>
          </p:nvSpPr>
          <p:spPr>
            <a:xfrm>
              <a:off x="6257925" y="2692232"/>
              <a:ext cx="776022" cy="77602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14"/>
          <p:cNvGrpSpPr/>
          <p:nvPr/>
        </p:nvGrpSpPr>
        <p:grpSpPr>
          <a:xfrm>
            <a:off x="973659" y="3844999"/>
            <a:ext cx="303609" cy="641747"/>
            <a:chOff x="7097769" y="2557319"/>
            <a:chExt cx="404812" cy="855663"/>
          </a:xfrm>
        </p:grpSpPr>
        <p:sp>
          <p:nvSpPr>
            <p:cNvPr id="47" name="MH_Other_3"/>
            <p:cNvSpPr/>
            <p:nvPr>
              <p:custDataLst>
                <p:tags r:id="rId19"/>
              </p:custDataLst>
            </p:nvPr>
          </p:nvSpPr>
          <p:spPr>
            <a:xfrm>
              <a:off x="7097769" y="2557319"/>
              <a:ext cx="190500" cy="855663"/>
            </a:xfrm>
            <a:custGeom>
              <a:avLst/>
              <a:gdLst>
                <a:gd name="connsiteX0" fmla="*/ 0 w 200069"/>
                <a:gd name="connsiteY0" fmla="*/ 0 h 904875"/>
                <a:gd name="connsiteX1" fmla="*/ 200025 w 200069"/>
                <a:gd name="connsiteY1" fmla="*/ 490538 h 904875"/>
                <a:gd name="connsiteX2" fmla="*/ 14288 w 200069"/>
                <a:gd name="connsiteY2" fmla="*/ 904875 h 904875"/>
                <a:gd name="connsiteX0" fmla="*/ 0 w 202450"/>
                <a:gd name="connsiteY0" fmla="*/ 0 h 904875"/>
                <a:gd name="connsiteX1" fmla="*/ 202407 w 202450"/>
                <a:gd name="connsiteY1" fmla="*/ 471488 h 904875"/>
                <a:gd name="connsiteX2" fmla="*/ 14288 w 202450"/>
                <a:gd name="connsiteY2" fmla="*/ 904875 h 904875"/>
                <a:gd name="connsiteX0" fmla="*/ 0 w 202558"/>
                <a:gd name="connsiteY0" fmla="*/ 0 h 904875"/>
                <a:gd name="connsiteX1" fmla="*/ 202407 w 202558"/>
                <a:gd name="connsiteY1" fmla="*/ 471488 h 904875"/>
                <a:gd name="connsiteX2" fmla="*/ 14288 w 202558"/>
                <a:gd name="connsiteY2" fmla="*/ 904875 h 904875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798"/>
                <a:gd name="connsiteY0" fmla="*/ 0 h 916781"/>
                <a:gd name="connsiteX1" fmla="*/ 204788 w 204798"/>
                <a:gd name="connsiteY1" fmla="*/ 464344 h 916781"/>
                <a:gd name="connsiteX2" fmla="*/ 7144 w 204798"/>
                <a:gd name="connsiteY2" fmla="*/ 916781 h 916781"/>
                <a:gd name="connsiteX0" fmla="*/ 0 w 204800"/>
                <a:gd name="connsiteY0" fmla="*/ 0 h 916781"/>
                <a:gd name="connsiteX1" fmla="*/ 204788 w 204800"/>
                <a:gd name="connsiteY1" fmla="*/ 464344 h 916781"/>
                <a:gd name="connsiteX2" fmla="*/ 7144 w 204800"/>
                <a:gd name="connsiteY2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800" h="916781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8" name="MH_Other_4"/>
            <p:cNvCxnSpPr/>
            <p:nvPr>
              <p:custDataLst>
                <p:tags r:id="rId20"/>
              </p:custDataLst>
            </p:nvPr>
          </p:nvCxnSpPr>
          <p:spPr>
            <a:xfrm>
              <a:off x="7286681" y="2982769"/>
              <a:ext cx="21590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MH_Other_5"/>
            <p:cNvSpPr/>
            <p:nvPr>
              <p:custDataLst>
                <p:tags r:id="rId21"/>
              </p:custDataLst>
            </p:nvPr>
          </p:nvSpPr>
          <p:spPr>
            <a:xfrm>
              <a:off x="7227944" y="2924032"/>
              <a:ext cx="117475" cy="11747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MH_SubTitle_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31640" y="3861048"/>
            <a:ext cx="756084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400" dirty="0" smtClean="0">
                <a:solidFill>
                  <a:srgbClr val="00478E"/>
                </a:solidFill>
              </a:rPr>
              <a:t>4 этап: мониторинг эффективности внедрения практики в учреждении (сбор и обработка</a:t>
            </a:r>
          </a:p>
          <a:p>
            <a:r>
              <a:rPr lang="ru-RU" sz="1400" dirty="0" smtClean="0">
                <a:solidFill>
                  <a:srgbClr val="00478E"/>
                </a:solidFill>
              </a:rPr>
              <a:t>аналитических и статистических данных)</a:t>
            </a:r>
          </a:p>
        </p:txBody>
      </p:sp>
      <p:grpSp>
        <p:nvGrpSpPr>
          <p:cNvPr id="51" name="组合 54"/>
          <p:cNvGrpSpPr/>
          <p:nvPr/>
        </p:nvGrpSpPr>
        <p:grpSpPr>
          <a:xfrm>
            <a:off x="179512" y="3789040"/>
            <a:ext cx="752475" cy="752475"/>
            <a:chOff x="6143681" y="2577957"/>
            <a:chExt cx="1003300" cy="1003300"/>
          </a:xfrm>
        </p:grpSpPr>
        <p:sp>
          <p:nvSpPr>
            <p:cNvPr id="52" name="MH_Other_1"/>
            <p:cNvSpPr/>
            <p:nvPr>
              <p:custDataLst>
                <p:tags r:id="rId17"/>
              </p:custDataLst>
            </p:nvPr>
          </p:nvSpPr>
          <p:spPr>
            <a:xfrm>
              <a:off x="6143681" y="2577957"/>
              <a:ext cx="1003300" cy="1003300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6600000" scaled="0"/>
              <a:tileRect/>
            </a:gra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50800" dist="88900" dir="27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MH_Other_2"/>
            <p:cNvSpPr/>
            <p:nvPr>
              <p:custDataLst>
                <p:tags r:id="rId18"/>
              </p:custDataLst>
            </p:nvPr>
          </p:nvSpPr>
          <p:spPr>
            <a:xfrm>
              <a:off x="6257925" y="2692232"/>
              <a:ext cx="776022" cy="77602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5" name="Picture 4" descr="D:\общая\консу.png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323528" y="2204864"/>
            <a:ext cx="402953" cy="402953"/>
          </a:xfrm>
          <a:prstGeom prst="rect">
            <a:avLst/>
          </a:prstGeom>
          <a:noFill/>
        </p:spPr>
      </p:pic>
      <p:sp>
        <p:nvSpPr>
          <p:cNvPr id="77" name="TextBox 19"/>
          <p:cNvSpPr txBox="1">
            <a:spLocks noChangeArrowheads="1"/>
          </p:cNvSpPr>
          <p:nvPr/>
        </p:nvSpPr>
        <p:spPr bwMode="auto">
          <a:xfrm>
            <a:off x="0" y="4783188"/>
            <a:ext cx="1431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r"/>
            <a:r>
              <a:rPr lang="ru-RU" altLang="ru-RU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8" name="TextBox 20"/>
          <p:cNvSpPr txBox="1">
            <a:spLocks noChangeArrowheads="1"/>
          </p:cNvSpPr>
          <p:nvPr/>
        </p:nvSpPr>
        <p:spPr bwMode="auto">
          <a:xfrm>
            <a:off x="28575" y="4840338"/>
            <a:ext cx="14335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r"/>
            <a:r>
              <a:rPr lang="ru-RU" altLang="ru-RU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grpSp>
        <p:nvGrpSpPr>
          <p:cNvPr id="79" name="组合 14"/>
          <p:cNvGrpSpPr/>
          <p:nvPr/>
        </p:nvGrpSpPr>
        <p:grpSpPr>
          <a:xfrm>
            <a:off x="973659" y="4709095"/>
            <a:ext cx="303609" cy="641747"/>
            <a:chOff x="7097769" y="2557319"/>
            <a:chExt cx="404812" cy="855663"/>
          </a:xfrm>
        </p:grpSpPr>
        <p:sp>
          <p:nvSpPr>
            <p:cNvPr id="80" name="MH_Other_3"/>
            <p:cNvSpPr/>
            <p:nvPr>
              <p:custDataLst>
                <p:tags r:id="rId14"/>
              </p:custDataLst>
            </p:nvPr>
          </p:nvSpPr>
          <p:spPr>
            <a:xfrm>
              <a:off x="7097769" y="2557319"/>
              <a:ext cx="190500" cy="855663"/>
            </a:xfrm>
            <a:custGeom>
              <a:avLst/>
              <a:gdLst>
                <a:gd name="connsiteX0" fmla="*/ 0 w 200069"/>
                <a:gd name="connsiteY0" fmla="*/ 0 h 904875"/>
                <a:gd name="connsiteX1" fmla="*/ 200025 w 200069"/>
                <a:gd name="connsiteY1" fmla="*/ 490538 h 904875"/>
                <a:gd name="connsiteX2" fmla="*/ 14288 w 200069"/>
                <a:gd name="connsiteY2" fmla="*/ 904875 h 904875"/>
                <a:gd name="connsiteX0" fmla="*/ 0 w 202450"/>
                <a:gd name="connsiteY0" fmla="*/ 0 h 904875"/>
                <a:gd name="connsiteX1" fmla="*/ 202407 w 202450"/>
                <a:gd name="connsiteY1" fmla="*/ 471488 h 904875"/>
                <a:gd name="connsiteX2" fmla="*/ 14288 w 202450"/>
                <a:gd name="connsiteY2" fmla="*/ 904875 h 904875"/>
                <a:gd name="connsiteX0" fmla="*/ 0 w 202558"/>
                <a:gd name="connsiteY0" fmla="*/ 0 h 904875"/>
                <a:gd name="connsiteX1" fmla="*/ 202407 w 202558"/>
                <a:gd name="connsiteY1" fmla="*/ 471488 h 904875"/>
                <a:gd name="connsiteX2" fmla="*/ 14288 w 202558"/>
                <a:gd name="connsiteY2" fmla="*/ 904875 h 904875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798"/>
                <a:gd name="connsiteY0" fmla="*/ 0 h 916781"/>
                <a:gd name="connsiteX1" fmla="*/ 204788 w 204798"/>
                <a:gd name="connsiteY1" fmla="*/ 464344 h 916781"/>
                <a:gd name="connsiteX2" fmla="*/ 7144 w 204798"/>
                <a:gd name="connsiteY2" fmla="*/ 916781 h 916781"/>
                <a:gd name="connsiteX0" fmla="*/ 0 w 204800"/>
                <a:gd name="connsiteY0" fmla="*/ 0 h 916781"/>
                <a:gd name="connsiteX1" fmla="*/ 204788 w 204800"/>
                <a:gd name="connsiteY1" fmla="*/ 464344 h 916781"/>
                <a:gd name="connsiteX2" fmla="*/ 7144 w 204800"/>
                <a:gd name="connsiteY2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800" h="916781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1" name="MH_Other_4"/>
            <p:cNvCxnSpPr/>
            <p:nvPr>
              <p:custDataLst>
                <p:tags r:id="rId15"/>
              </p:custDataLst>
            </p:nvPr>
          </p:nvCxnSpPr>
          <p:spPr>
            <a:xfrm>
              <a:off x="7286681" y="2982769"/>
              <a:ext cx="21590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MH_Other_5"/>
            <p:cNvSpPr/>
            <p:nvPr>
              <p:custDataLst>
                <p:tags r:id="rId16"/>
              </p:custDataLst>
            </p:nvPr>
          </p:nvSpPr>
          <p:spPr>
            <a:xfrm>
              <a:off x="7227944" y="2924032"/>
              <a:ext cx="117475" cy="11747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3" name="MH_SubTitle_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31640" y="4725144"/>
            <a:ext cx="756084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400" dirty="0" smtClean="0">
                <a:solidFill>
                  <a:srgbClr val="00478E"/>
                </a:solidFill>
              </a:rPr>
              <a:t>5 этап: описание практики «Вариативная система поддержки семей, воспитывающих </a:t>
            </a:r>
          </a:p>
          <a:p>
            <a:r>
              <a:rPr lang="ru-RU" sz="1400" dirty="0" smtClean="0">
                <a:solidFill>
                  <a:srgbClr val="00478E"/>
                </a:solidFill>
              </a:rPr>
              <a:t>детей с инвалидностью, «Новые возможности»</a:t>
            </a:r>
          </a:p>
        </p:txBody>
      </p:sp>
      <p:grpSp>
        <p:nvGrpSpPr>
          <p:cNvPr id="84" name="组合 54"/>
          <p:cNvGrpSpPr/>
          <p:nvPr/>
        </p:nvGrpSpPr>
        <p:grpSpPr>
          <a:xfrm>
            <a:off x="179512" y="4653136"/>
            <a:ext cx="752475" cy="752475"/>
            <a:chOff x="6143681" y="2577957"/>
            <a:chExt cx="1003300" cy="1003300"/>
          </a:xfrm>
        </p:grpSpPr>
        <p:sp>
          <p:nvSpPr>
            <p:cNvPr id="85" name="MH_Other_1"/>
            <p:cNvSpPr/>
            <p:nvPr>
              <p:custDataLst>
                <p:tags r:id="rId12"/>
              </p:custDataLst>
            </p:nvPr>
          </p:nvSpPr>
          <p:spPr>
            <a:xfrm>
              <a:off x="6143681" y="2577957"/>
              <a:ext cx="1003300" cy="1003300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6600000" scaled="0"/>
              <a:tileRect/>
            </a:gra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50800" dist="88900" dir="27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MH_Other_2"/>
            <p:cNvSpPr/>
            <p:nvPr>
              <p:custDataLst>
                <p:tags r:id="rId13"/>
              </p:custDataLst>
            </p:nvPr>
          </p:nvSpPr>
          <p:spPr>
            <a:xfrm>
              <a:off x="6257925" y="2692232"/>
              <a:ext cx="776022" cy="77602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14"/>
          <p:cNvGrpSpPr/>
          <p:nvPr/>
        </p:nvGrpSpPr>
        <p:grpSpPr>
          <a:xfrm>
            <a:off x="973659" y="5573191"/>
            <a:ext cx="303609" cy="641747"/>
            <a:chOff x="7097769" y="2557319"/>
            <a:chExt cx="404812" cy="855663"/>
          </a:xfrm>
        </p:grpSpPr>
        <p:sp>
          <p:nvSpPr>
            <p:cNvPr id="88" name="MH_Other_3"/>
            <p:cNvSpPr/>
            <p:nvPr>
              <p:custDataLst>
                <p:tags r:id="rId9"/>
              </p:custDataLst>
            </p:nvPr>
          </p:nvSpPr>
          <p:spPr>
            <a:xfrm>
              <a:off x="7097769" y="2557319"/>
              <a:ext cx="190500" cy="855663"/>
            </a:xfrm>
            <a:custGeom>
              <a:avLst/>
              <a:gdLst>
                <a:gd name="connsiteX0" fmla="*/ 0 w 200069"/>
                <a:gd name="connsiteY0" fmla="*/ 0 h 904875"/>
                <a:gd name="connsiteX1" fmla="*/ 200025 w 200069"/>
                <a:gd name="connsiteY1" fmla="*/ 490538 h 904875"/>
                <a:gd name="connsiteX2" fmla="*/ 14288 w 200069"/>
                <a:gd name="connsiteY2" fmla="*/ 904875 h 904875"/>
                <a:gd name="connsiteX0" fmla="*/ 0 w 202450"/>
                <a:gd name="connsiteY0" fmla="*/ 0 h 904875"/>
                <a:gd name="connsiteX1" fmla="*/ 202407 w 202450"/>
                <a:gd name="connsiteY1" fmla="*/ 471488 h 904875"/>
                <a:gd name="connsiteX2" fmla="*/ 14288 w 202450"/>
                <a:gd name="connsiteY2" fmla="*/ 904875 h 904875"/>
                <a:gd name="connsiteX0" fmla="*/ 0 w 202558"/>
                <a:gd name="connsiteY0" fmla="*/ 0 h 904875"/>
                <a:gd name="connsiteX1" fmla="*/ 202407 w 202558"/>
                <a:gd name="connsiteY1" fmla="*/ 471488 h 904875"/>
                <a:gd name="connsiteX2" fmla="*/ 14288 w 202558"/>
                <a:gd name="connsiteY2" fmla="*/ 904875 h 904875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798"/>
                <a:gd name="connsiteY0" fmla="*/ 0 h 916781"/>
                <a:gd name="connsiteX1" fmla="*/ 204788 w 204798"/>
                <a:gd name="connsiteY1" fmla="*/ 464344 h 916781"/>
                <a:gd name="connsiteX2" fmla="*/ 7144 w 204798"/>
                <a:gd name="connsiteY2" fmla="*/ 916781 h 916781"/>
                <a:gd name="connsiteX0" fmla="*/ 0 w 204800"/>
                <a:gd name="connsiteY0" fmla="*/ 0 h 916781"/>
                <a:gd name="connsiteX1" fmla="*/ 204788 w 204800"/>
                <a:gd name="connsiteY1" fmla="*/ 464344 h 916781"/>
                <a:gd name="connsiteX2" fmla="*/ 7144 w 204800"/>
                <a:gd name="connsiteY2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800" h="916781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9" name="MH_Other_4"/>
            <p:cNvCxnSpPr/>
            <p:nvPr>
              <p:custDataLst>
                <p:tags r:id="rId10"/>
              </p:custDataLst>
            </p:nvPr>
          </p:nvCxnSpPr>
          <p:spPr>
            <a:xfrm>
              <a:off x="7286681" y="2982769"/>
              <a:ext cx="21590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MH_Other_5"/>
            <p:cNvSpPr/>
            <p:nvPr>
              <p:custDataLst>
                <p:tags r:id="rId11"/>
              </p:custDataLst>
            </p:nvPr>
          </p:nvSpPr>
          <p:spPr>
            <a:xfrm>
              <a:off x="7227944" y="2924032"/>
              <a:ext cx="117475" cy="11747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1" name="MH_SubTitle_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31640" y="5589240"/>
            <a:ext cx="756084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400" spc="-10" dirty="0" smtClean="0">
                <a:solidFill>
                  <a:srgbClr val="00478E"/>
                </a:solidFill>
              </a:rPr>
              <a:t>6 этап: распространение накопленного практического опыта среди учреждений социального</a:t>
            </a:r>
          </a:p>
          <a:p>
            <a:r>
              <a:rPr lang="ru-RU" sz="1400" spc="-30" dirty="0" smtClean="0">
                <a:solidFill>
                  <a:srgbClr val="00478E"/>
                </a:solidFill>
              </a:rPr>
              <a:t>обслуживания населения Вологодской области и других субъектов РФ (проведение семинаров,</a:t>
            </a:r>
          </a:p>
          <a:p>
            <a:r>
              <a:rPr lang="ru-RU" sz="1400" spc="-30" dirty="0" err="1" smtClean="0">
                <a:solidFill>
                  <a:srgbClr val="00478E"/>
                </a:solidFill>
              </a:rPr>
              <a:t>вебинаров</a:t>
            </a:r>
            <a:r>
              <a:rPr lang="ru-RU" sz="1400" spc="-30" dirty="0" smtClean="0">
                <a:solidFill>
                  <a:srgbClr val="00478E"/>
                </a:solidFill>
              </a:rPr>
              <a:t>, </a:t>
            </a:r>
            <a:r>
              <a:rPr lang="ru-RU" sz="1400" spc="-30" dirty="0" err="1" smtClean="0">
                <a:solidFill>
                  <a:srgbClr val="00478E"/>
                </a:solidFill>
              </a:rPr>
              <a:t>стажировочных</a:t>
            </a:r>
            <a:r>
              <a:rPr lang="ru-RU" sz="1400" spc="-30" dirty="0" smtClean="0">
                <a:solidFill>
                  <a:srgbClr val="00478E"/>
                </a:solidFill>
              </a:rPr>
              <a:t> площадок) по внедрению вариативной системы поддержки семей, </a:t>
            </a:r>
          </a:p>
          <a:p>
            <a:r>
              <a:rPr lang="ru-RU" sz="1400" dirty="0" smtClean="0">
                <a:solidFill>
                  <a:srgbClr val="00478E"/>
                </a:solidFill>
              </a:rPr>
              <a:t>воспитывающих детей с инвалидностью</a:t>
            </a:r>
          </a:p>
        </p:txBody>
      </p:sp>
      <p:grpSp>
        <p:nvGrpSpPr>
          <p:cNvPr id="92" name="组合 54"/>
          <p:cNvGrpSpPr/>
          <p:nvPr/>
        </p:nvGrpSpPr>
        <p:grpSpPr>
          <a:xfrm>
            <a:off x="179512" y="5517232"/>
            <a:ext cx="752475" cy="752475"/>
            <a:chOff x="6143681" y="2577957"/>
            <a:chExt cx="1003300" cy="1003300"/>
          </a:xfrm>
        </p:grpSpPr>
        <p:sp>
          <p:nvSpPr>
            <p:cNvPr id="93" name="MH_Other_1"/>
            <p:cNvSpPr/>
            <p:nvPr>
              <p:custDataLst>
                <p:tags r:id="rId7"/>
              </p:custDataLst>
            </p:nvPr>
          </p:nvSpPr>
          <p:spPr>
            <a:xfrm>
              <a:off x="6143681" y="2577957"/>
              <a:ext cx="1003300" cy="1003300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6600000" scaled="0"/>
              <a:tileRect/>
            </a:gra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50800" dist="88900" dir="27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MH_Other_2"/>
            <p:cNvSpPr/>
            <p:nvPr>
              <p:custDataLst>
                <p:tags r:id="rId8"/>
              </p:custDataLst>
            </p:nvPr>
          </p:nvSpPr>
          <p:spPr>
            <a:xfrm>
              <a:off x="6257925" y="2692232"/>
              <a:ext cx="776022" cy="77602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7" name="Picture 2" descr="D:\общая\лупа.pn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395536" y="4005064"/>
            <a:ext cx="344562" cy="344562"/>
          </a:xfrm>
          <a:prstGeom prst="rect">
            <a:avLst/>
          </a:prstGeom>
          <a:noFill/>
        </p:spPr>
      </p:pic>
      <p:pic>
        <p:nvPicPr>
          <p:cNvPr id="21506" name="Picture 2" descr="D:\общая\программы.png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395536" y="3140968"/>
            <a:ext cx="391939" cy="391939"/>
          </a:xfrm>
          <a:prstGeom prst="rect">
            <a:avLst/>
          </a:prstGeom>
          <a:noFill/>
        </p:spPr>
      </p:pic>
      <p:pic>
        <p:nvPicPr>
          <p:cNvPr id="98" name="Picture 8" descr="D:\общая\деф.png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323528" y="4797152"/>
            <a:ext cx="504435" cy="50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KSO_Shape"/>
          <p:cNvSpPr>
            <a:spLocks/>
          </p:cNvSpPr>
          <p:nvPr/>
        </p:nvSpPr>
        <p:spPr bwMode="auto">
          <a:xfrm>
            <a:off x="323528" y="5733256"/>
            <a:ext cx="473075" cy="342900"/>
          </a:xfrm>
          <a:custGeom>
            <a:avLst/>
            <a:gdLst>
              <a:gd name="T0" fmla="*/ 2881614 w 3362326"/>
              <a:gd name="T1" fmla="*/ 2245619 h 2424113"/>
              <a:gd name="T2" fmla="*/ 3207949 w 3362326"/>
              <a:gd name="T3" fmla="*/ 953766 h 2424113"/>
              <a:gd name="T4" fmla="*/ 3300702 w 3362326"/>
              <a:gd name="T5" fmla="*/ 1054704 h 2424113"/>
              <a:gd name="T6" fmla="*/ 3357879 w 3362326"/>
              <a:gd name="T7" fmla="*/ 1578442 h 2424113"/>
              <a:gd name="T8" fmla="*/ 2754348 w 3362326"/>
              <a:gd name="T9" fmla="*/ 1274991 h 2424113"/>
              <a:gd name="T10" fmla="*/ 2862031 w 3362326"/>
              <a:gd name="T11" fmla="*/ 1038516 h 2424113"/>
              <a:gd name="T12" fmla="*/ 2811207 w 3362326"/>
              <a:gd name="T13" fmla="*/ 1366725 h 2424113"/>
              <a:gd name="T14" fmla="*/ 3041820 w 3362326"/>
              <a:gd name="T15" fmla="*/ 999791 h 2424113"/>
              <a:gd name="T16" fmla="*/ 3170149 w 3362326"/>
              <a:gd name="T17" fmla="*/ 942974 h 2424113"/>
              <a:gd name="T18" fmla="*/ 296683 w 3362326"/>
              <a:gd name="T19" fmla="*/ 978524 h 2424113"/>
              <a:gd name="T20" fmla="*/ 498389 w 3362326"/>
              <a:gd name="T21" fmla="*/ 1265469 h 2424113"/>
              <a:gd name="T22" fmla="*/ 488542 w 3362326"/>
              <a:gd name="T23" fmla="*/ 1028041 h 2424113"/>
              <a:gd name="T24" fmla="*/ 582566 w 3362326"/>
              <a:gd name="T25" fmla="*/ 1187067 h 2424113"/>
              <a:gd name="T26" fmla="*/ 319871 w 3362326"/>
              <a:gd name="T27" fmla="*/ 2147887 h 2424113"/>
              <a:gd name="T28" fmla="*/ 37800 w 3362326"/>
              <a:gd name="T29" fmla="*/ 1105808 h 2424113"/>
              <a:gd name="T30" fmla="*/ 124836 w 3362326"/>
              <a:gd name="T31" fmla="*/ 975985 h 2424113"/>
              <a:gd name="T32" fmla="*/ 1545327 w 3362326"/>
              <a:gd name="T33" fmla="*/ 746198 h 2424113"/>
              <a:gd name="T34" fmla="*/ 1656547 w 3362326"/>
              <a:gd name="T35" fmla="*/ 809752 h 2424113"/>
              <a:gd name="T36" fmla="*/ 1802720 w 3362326"/>
              <a:gd name="T37" fmla="*/ 881250 h 2424113"/>
              <a:gd name="T38" fmla="*/ 1889154 w 3362326"/>
              <a:gd name="T39" fmla="*/ 667392 h 2424113"/>
              <a:gd name="T40" fmla="*/ 2073778 w 3362326"/>
              <a:gd name="T41" fmla="*/ 739843 h 2424113"/>
              <a:gd name="T42" fmla="*/ 2280963 w 3362326"/>
              <a:gd name="T43" fmla="*/ 997553 h 2424113"/>
              <a:gd name="T44" fmla="*/ 2456054 w 3362326"/>
              <a:gd name="T45" fmla="*/ 821509 h 2424113"/>
              <a:gd name="T46" fmla="*/ 2536132 w 3362326"/>
              <a:gd name="T47" fmla="*/ 819603 h 2424113"/>
              <a:gd name="T48" fmla="*/ 2596190 w 3362326"/>
              <a:gd name="T49" fmla="*/ 876801 h 2424113"/>
              <a:gd name="T50" fmla="*/ 2598415 w 3362326"/>
              <a:gd name="T51" fmla="*/ 956879 h 2424113"/>
              <a:gd name="T52" fmla="*/ 2382332 w 3362326"/>
              <a:gd name="T53" fmla="*/ 1195206 h 2424113"/>
              <a:gd name="T54" fmla="*/ 2241242 w 3362326"/>
              <a:gd name="T55" fmla="*/ 1268610 h 2424113"/>
              <a:gd name="T56" fmla="*/ 2118265 w 3362326"/>
              <a:gd name="T57" fmla="*/ 1192028 h 2424113"/>
              <a:gd name="T58" fmla="*/ 1363246 w 3362326"/>
              <a:gd name="T59" fmla="*/ 1018526 h 2424113"/>
              <a:gd name="T60" fmla="*/ 1307636 w 3362326"/>
              <a:gd name="T61" fmla="*/ 1409700 h 2424113"/>
              <a:gd name="T62" fmla="*/ 1157013 w 3362326"/>
              <a:gd name="T63" fmla="*/ 999778 h 2424113"/>
              <a:gd name="T64" fmla="*/ 1245989 w 3362326"/>
              <a:gd name="T65" fmla="*/ 780199 h 2424113"/>
              <a:gd name="T66" fmla="*/ 1499569 w 3362326"/>
              <a:gd name="T67" fmla="*/ 668027 h 2424113"/>
              <a:gd name="T68" fmla="*/ 3142462 w 3362326"/>
              <a:gd name="T69" fmla="*/ 282872 h 2424113"/>
              <a:gd name="T70" fmla="*/ 3244523 w 3362326"/>
              <a:gd name="T71" fmla="*/ 440586 h 2424113"/>
              <a:gd name="T72" fmla="*/ 3210503 w 3362326"/>
              <a:gd name="T73" fmla="*/ 656690 h 2424113"/>
              <a:gd name="T74" fmla="*/ 3038811 w 3362326"/>
              <a:gd name="T75" fmla="*/ 831222 h 2424113"/>
              <a:gd name="T76" fmla="*/ 2904319 w 3362326"/>
              <a:gd name="T77" fmla="*/ 826780 h 2424113"/>
              <a:gd name="T78" fmla="*/ 2817519 w 3362326"/>
              <a:gd name="T79" fmla="*/ 691913 h 2424113"/>
              <a:gd name="T80" fmla="*/ 2807981 w 3362326"/>
              <a:gd name="T81" fmla="*/ 429797 h 2424113"/>
              <a:gd name="T82" fmla="*/ 2910678 w 3362326"/>
              <a:gd name="T83" fmla="*/ 280651 h 2424113"/>
              <a:gd name="T84" fmla="*/ 375153 w 3362326"/>
              <a:gd name="T85" fmla="*/ 248918 h 2424113"/>
              <a:gd name="T86" fmla="*/ 514634 w 3362326"/>
              <a:gd name="T87" fmla="*/ 342213 h 2424113"/>
              <a:gd name="T88" fmla="*/ 561340 w 3362326"/>
              <a:gd name="T89" fmla="*/ 566885 h 2424113"/>
              <a:gd name="T90" fmla="*/ 510821 w 3362326"/>
              <a:gd name="T91" fmla="*/ 773785 h 2424113"/>
              <a:gd name="T92" fmla="*/ 418682 w 3362326"/>
              <a:gd name="T93" fmla="*/ 842646 h 2424113"/>
              <a:gd name="T94" fmla="*/ 241709 w 3362326"/>
              <a:gd name="T95" fmla="*/ 778862 h 2424113"/>
              <a:gd name="T96" fmla="*/ 117162 w 3362326"/>
              <a:gd name="T97" fmla="*/ 551970 h 2424113"/>
              <a:gd name="T98" fmla="*/ 148299 w 3362326"/>
              <a:gd name="T99" fmla="*/ 359984 h 2424113"/>
              <a:gd name="T100" fmla="*/ 297311 w 3362326"/>
              <a:gd name="T101" fmla="*/ 250822 h 2424113"/>
              <a:gd name="T102" fmla="*/ 1834594 w 3362326"/>
              <a:gd name="T103" fmla="*/ 43475 h 2424113"/>
              <a:gd name="T104" fmla="*/ 1934457 w 3362326"/>
              <a:gd name="T105" fmla="*/ 205318 h 2424113"/>
              <a:gd name="T106" fmla="*/ 1973258 w 3362326"/>
              <a:gd name="T107" fmla="*/ 288461 h 2424113"/>
              <a:gd name="T108" fmla="*/ 1942726 w 3362326"/>
              <a:gd name="T109" fmla="*/ 390961 h 2424113"/>
              <a:gd name="T110" fmla="*/ 1864808 w 3362326"/>
              <a:gd name="T111" fmla="*/ 532812 h 2424113"/>
              <a:gd name="T112" fmla="*/ 1729325 w 3362326"/>
              <a:gd name="T113" fmla="*/ 622301 h 2424113"/>
              <a:gd name="T114" fmla="*/ 1571262 w 3362326"/>
              <a:gd name="T115" fmla="*/ 579778 h 2424113"/>
              <a:gd name="T116" fmla="*/ 1478714 w 3362326"/>
              <a:gd name="T117" fmla="*/ 436341 h 2424113"/>
              <a:gd name="T118" fmla="*/ 1416379 w 3362326"/>
              <a:gd name="T119" fmla="*/ 348438 h 2424113"/>
              <a:gd name="T120" fmla="*/ 1429418 w 3362326"/>
              <a:gd name="T121" fmla="*/ 264978 h 2424113"/>
              <a:gd name="T122" fmla="*/ 1483484 w 3362326"/>
              <a:gd name="T123" fmla="*/ 132965 h 2424113"/>
              <a:gd name="T124" fmla="*/ 1621829 w 3362326"/>
              <a:gd name="T125" fmla="*/ 11107 h 242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62326" h="2424113">
                <a:moveTo>
                  <a:pt x="860805" y="1460500"/>
                </a:moveTo>
                <a:lnTo>
                  <a:pt x="965275" y="1460500"/>
                </a:lnTo>
                <a:lnTo>
                  <a:pt x="961464" y="1465582"/>
                </a:lnTo>
                <a:lnTo>
                  <a:pt x="957654" y="1470664"/>
                </a:lnTo>
                <a:lnTo>
                  <a:pt x="953843" y="1476380"/>
                </a:lnTo>
                <a:lnTo>
                  <a:pt x="949715" y="1482415"/>
                </a:lnTo>
                <a:lnTo>
                  <a:pt x="483570" y="2244666"/>
                </a:lnTo>
                <a:lnTo>
                  <a:pt x="483570" y="2248795"/>
                </a:lnTo>
                <a:lnTo>
                  <a:pt x="483570" y="2251971"/>
                </a:lnTo>
                <a:lnTo>
                  <a:pt x="483888" y="2255147"/>
                </a:lnTo>
                <a:lnTo>
                  <a:pt x="484205" y="2257371"/>
                </a:lnTo>
                <a:lnTo>
                  <a:pt x="2880661" y="2259594"/>
                </a:lnTo>
                <a:lnTo>
                  <a:pt x="2880978" y="2256735"/>
                </a:lnTo>
                <a:lnTo>
                  <a:pt x="2881614" y="2253877"/>
                </a:lnTo>
                <a:lnTo>
                  <a:pt x="2881931" y="2250066"/>
                </a:lnTo>
                <a:lnTo>
                  <a:pt x="2881614" y="2245619"/>
                </a:lnTo>
                <a:lnTo>
                  <a:pt x="2422137" y="1485273"/>
                </a:lnTo>
                <a:lnTo>
                  <a:pt x="2411023" y="1471934"/>
                </a:lnTo>
                <a:lnTo>
                  <a:pt x="2401179" y="1460500"/>
                </a:lnTo>
                <a:lnTo>
                  <a:pt x="2509460" y="1460500"/>
                </a:lnTo>
                <a:lnTo>
                  <a:pt x="3024188" y="2273251"/>
                </a:lnTo>
                <a:lnTo>
                  <a:pt x="3024188" y="2423478"/>
                </a:lnTo>
                <a:lnTo>
                  <a:pt x="3021648" y="2424113"/>
                </a:lnTo>
                <a:lnTo>
                  <a:pt x="3018472" y="2424113"/>
                </a:lnTo>
                <a:lnTo>
                  <a:pt x="345441" y="2421890"/>
                </a:lnTo>
                <a:lnTo>
                  <a:pt x="341948" y="2421572"/>
                </a:lnTo>
                <a:lnTo>
                  <a:pt x="338138" y="2421255"/>
                </a:lnTo>
                <a:lnTo>
                  <a:pt x="338138" y="2277062"/>
                </a:lnTo>
                <a:lnTo>
                  <a:pt x="860805" y="1460500"/>
                </a:lnTo>
                <a:close/>
                <a:moveTo>
                  <a:pt x="3185714" y="941387"/>
                </a:moveTo>
                <a:lnTo>
                  <a:pt x="3196514" y="947100"/>
                </a:lnTo>
                <a:lnTo>
                  <a:pt x="3207949" y="953766"/>
                </a:lnTo>
                <a:lnTo>
                  <a:pt x="3213667" y="957575"/>
                </a:lnTo>
                <a:lnTo>
                  <a:pt x="3219702" y="962019"/>
                </a:lnTo>
                <a:lnTo>
                  <a:pt x="3225420" y="966145"/>
                </a:lnTo>
                <a:lnTo>
                  <a:pt x="3231455" y="970906"/>
                </a:lnTo>
                <a:lnTo>
                  <a:pt x="3237490" y="975985"/>
                </a:lnTo>
                <a:lnTo>
                  <a:pt x="3243526" y="981699"/>
                </a:lnTo>
                <a:lnTo>
                  <a:pt x="3249243" y="987095"/>
                </a:lnTo>
                <a:lnTo>
                  <a:pt x="3255279" y="993443"/>
                </a:lnTo>
                <a:lnTo>
                  <a:pt x="3261314" y="999791"/>
                </a:lnTo>
                <a:lnTo>
                  <a:pt x="3267032" y="1006457"/>
                </a:lnTo>
                <a:lnTo>
                  <a:pt x="3273067" y="1014075"/>
                </a:lnTo>
                <a:lnTo>
                  <a:pt x="3278785" y="1021376"/>
                </a:lnTo>
                <a:lnTo>
                  <a:pt x="3284185" y="1029311"/>
                </a:lnTo>
                <a:lnTo>
                  <a:pt x="3289902" y="1037247"/>
                </a:lnTo>
                <a:lnTo>
                  <a:pt x="3295302" y="1045817"/>
                </a:lnTo>
                <a:lnTo>
                  <a:pt x="3300702" y="1054704"/>
                </a:lnTo>
                <a:lnTo>
                  <a:pt x="3305785" y="1064544"/>
                </a:lnTo>
                <a:lnTo>
                  <a:pt x="3310549" y="1074067"/>
                </a:lnTo>
                <a:lnTo>
                  <a:pt x="3315632" y="1084224"/>
                </a:lnTo>
                <a:lnTo>
                  <a:pt x="3320079" y="1094699"/>
                </a:lnTo>
                <a:lnTo>
                  <a:pt x="3324526" y="1105808"/>
                </a:lnTo>
                <a:lnTo>
                  <a:pt x="3328655" y="1116918"/>
                </a:lnTo>
                <a:lnTo>
                  <a:pt x="3332467" y="1128662"/>
                </a:lnTo>
                <a:lnTo>
                  <a:pt x="3335961" y="1140724"/>
                </a:lnTo>
                <a:lnTo>
                  <a:pt x="3339138" y="1153104"/>
                </a:lnTo>
                <a:lnTo>
                  <a:pt x="3342632" y="1166118"/>
                </a:lnTo>
                <a:lnTo>
                  <a:pt x="3345173" y="1179767"/>
                </a:lnTo>
                <a:lnTo>
                  <a:pt x="3347714" y="1193415"/>
                </a:lnTo>
                <a:lnTo>
                  <a:pt x="3350573" y="1282609"/>
                </a:lnTo>
                <a:lnTo>
                  <a:pt x="3353432" y="1374343"/>
                </a:lnTo>
                <a:lnTo>
                  <a:pt x="3355655" y="1472425"/>
                </a:lnTo>
                <a:lnTo>
                  <a:pt x="3357879" y="1578442"/>
                </a:lnTo>
                <a:lnTo>
                  <a:pt x="3359785" y="1696204"/>
                </a:lnTo>
                <a:lnTo>
                  <a:pt x="3361055" y="1828884"/>
                </a:lnTo>
                <a:lnTo>
                  <a:pt x="3362008" y="1978387"/>
                </a:lnTo>
                <a:lnTo>
                  <a:pt x="3362326" y="2147887"/>
                </a:lnTo>
                <a:lnTo>
                  <a:pt x="3042772" y="2147887"/>
                </a:lnTo>
                <a:lnTo>
                  <a:pt x="2678113" y="1585108"/>
                </a:lnTo>
                <a:lnTo>
                  <a:pt x="2686689" y="1540670"/>
                </a:lnTo>
                <a:lnTo>
                  <a:pt x="2694313" y="1501627"/>
                </a:lnTo>
                <a:lnTo>
                  <a:pt x="2701937" y="1466711"/>
                </a:lnTo>
                <a:lnTo>
                  <a:pt x="2708607" y="1436556"/>
                </a:lnTo>
                <a:lnTo>
                  <a:pt x="2715278" y="1409576"/>
                </a:lnTo>
                <a:lnTo>
                  <a:pt x="2720995" y="1385770"/>
                </a:lnTo>
                <a:lnTo>
                  <a:pt x="2727031" y="1364186"/>
                </a:lnTo>
                <a:lnTo>
                  <a:pt x="2732748" y="1344823"/>
                </a:lnTo>
                <a:lnTo>
                  <a:pt x="2743548" y="1309272"/>
                </a:lnTo>
                <a:lnTo>
                  <a:pt x="2754348" y="1274991"/>
                </a:lnTo>
                <a:lnTo>
                  <a:pt x="2759748" y="1256581"/>
                </a:lnTo>
                <a:lnTo>
                  <a:pt x="2765784" y="1237219"/>
                </a:lnTo>
                <a:lnTo>
                  <a:pt x="2771819" y="1215635"/>
                </a:lnTo>
                <a:lnTo>
                  <a:pt x="2778490" y="1191511"/>
                </a:lnTo>
                <a:lnTo>
                  <a:pt x="2779760" y="1187067"/>
                </a:lnTo>
                <a:lnTo>
                  <a:pt x="2784843" y="1174370"/>
                </a:lnTo>
                <a:lnTo>
                  <a:pt x="2792466" y="1155960"/>
                </a:lnTo>
                <a:lnTo>
                  <a:pt x="2797866" y="1144851"/>
                </a:lnTo>
                <a:lnTo>
                  <a:pt x="2803266" y="1132789"/>
                </a:lnTo>
                <a:lnTo>
                  <a:pt x="2809619" y="1119775"/>
                </a:lnTo>
                <a:lnTo>
                  <a:pt x="2816607" y="1106443"/>
                </a:lnTo>
                <a:lnTo>
                  <a:pt x="2824549" y="1092794"/>
                </a:lnTo>
                <a:lnTo>
                  <a:pt x="2833125" y="1078828"/>
                </a:lnTo>
                <a:lnTo>
                  <a:pt x="2842019" y="1065179"/>
                </a:lnTo>
                <a:lnTo>
                  <a:pt x="2851549" y="1051530"/>
                </a:lnTo>
                <a:lnTo>
                  <a:pt x="2862031" y="1038516"/>
                </a:lnTo>
                <a:lnTo>
                  <a:pt x="2867113" y="1032168"/>
                </a:lnTo>
                <a:lnTo>
                  <a:pt x="2872831" y="1025820"/>
                </a:lnTo>
                <a:lnTo>
                  <a:pt x="2873149" y="1025820"/>
                </a:lnTo>
                <a:lnTo>
                  <a:pt x="2873466" y="1025820"/>
                </a:lnTo>
                <a:lnTo>
                  <a:pt x="2873784" y="1028041"/>
                </a:lnTo>
                <a:lnTo>
                  <a:pt x="2873466" y="1032168"/>
                </a:lnTo>
                <a:lnTo>
                  <a:pt x="2873149" y="1037881"/>
                </a:lnTo>
                <a:lnTo>
                  <a:pt x="2870607" y="1054387"/>
                </a:lnTo>
                <a:lnTo>
                  <a:pt x="2866796" y="1076289"/>
                </a:lnTo>
                <a:lnTo>
                  <a:pt x="2856313" y="1132471"/>
                </a:lnTo>
                <a:lnTo>
                  <a:pt x="2843925" y="1197859"/>
                </a:lnTo>
                <a:lnTo>
                  <a:pt x="2819784" y="1318160"/>
                </a:lnTo>
                <a:lnTo>
                  <a:pt x="2815654" y="1340062"/>
                </a:lnTo>
                <a:lnTo>
                  <a:pt x="2812478" y="1355933"/>
                </a:lnTo>
                <a:lnTo>
                  <a:pt x="2811525" y="1365455"/>
                </a:lnTo>
                <a:lnTo>
                  <a:pt x="2811207" y="1366725"/>
                </a:lnTo>
                <a:lnTo>
                  <a:pt x="2811525" y="1367042"/>
                </a:lnTo>
                <a:lnTo>
                  <a:pt x="2811843" y="1366407"/>
                </a:lnTo>
                <a:lnTo>
                  <a:pt x="2828678" y="1332761"/>
                </a:lnTo>
                <a:lnTo>
                  <a:pt x="2846149" y="1298798"/>
                </a:lnTo>
                <a:lnTo>
                  <a:pt x="2864255" y="1265469"/>
                </a:lnTo>
                <a:lnTo>
                  <a:pt x="2882360" y="1232775"/>
                </a:lnTo>
                <a:lnTo>
                  <a:pt x="2901419" y="1200716"/>
                </a:lnTo>
                <a:lnTo>
                  <a:pt x="2920160" y="1169927"/>
                </a:lnTo>
                <a:lnTo>
                  <a:pt x="2938584" y="1140089"/>
                </a:lnTo>
                <a:lnTo>
                  <a:pt x="2957325" y="1112792"/>
                </a:lnTo>
                <a:lnTo>
                  <a:pt x="2974796" y="1086764"/>
                </a:lnTo>
                <a:lnTo>
                  <a:pt x="2991314" y="1062957"/>
                </a:lnTo>
                <a:lnTo>
                  <a:pt x="3007514" y="1041373"/>
                </a:lnTo>
                <a:lnTo>
                  <a:pt x="3022125" y="1022963"/>
                </a:lnTo>
                <a:lnTo>
                  <a:pt x="3035467" y="1006775"/>
                </a:lnTo>
                <a:lnTo>
                  <a:pt x="3041820" y="999791"/>
                </a:lnTo>
                <a:lnTo>
                  <a:pt x="3047537" y="993760"/>
                </a:lnTo>
                <a:lnTo>
                  <a:pt x="3052620" y="988682"/>
                </a:lnTo>
                <a:lnTo>
                  <a:pt x="3057384" y="984555"/>
                </a:lnTo>
                <a:lnTo>
                  <a:pt x="3062149" y="981381"/>
                </a:lnTo>
                <a:lnTo>
                  <a:pt x="3065643" y="978524"/>
                </a:lnTo>
                <a:lnTo>
                  <a:pt x="3079937" y="971224"/>
                </a:lnTo>
                <a:lnTo>
                  <a:pt x="3094549" y="964241"/>
                </a:lnTo>
                <a:lnTo>
                  <a:pt x="3109161" y="958210"/>
                </a:lnTo>
                <a:lnTo>
                  <a:pt x="3116784" y="955353"/>
                </a:lnTo>
                <a:lnTo>
                  <a:pt x="3124408" y="953131"/>
                </a:lnTo>
                <a:lnTo>
                  <a:pt x="3132031" y="950909"/>
                </a:lnTo>
                <a:lnTo>
                  <a:pt x="3139337" y="948687"/>
                </a:lnTo>
                <a:lnTo>
                  <a:pt x="3146961" y="946783"/>
                </a:lnTo>
                <a:lnTo>
                  <a:pt x="3154902" y="945196"/>
                </a:lnTo>
                <a:lnTo>
                  <a:pt x="3162208" y="943609"/>
                </a:lnTo>
                <a:lnTo>
                  <a:pt x="3170149" y="942974"/>
                </a:lnTo>
                <a:lnTo>
                  <a:pt x="3178090" y="942339"/>
                </a:lnTo>
                <a:lnTo>
                  <a:pt x="3185714" y="941387"/>
                </a:lnTo>
                <a:close/>
                <a:moveTo>
                  <a:pt x="176612" y="941387"/>
                </a:moveTo>
                <a:lnTo>
                  <a:pt x="184236" y="942339"/>
                </a:lnTo>
                <a:lnTo>
                  <a:pt x="192177" y="942974"/>
                </a:lnTo>
                <a:lnTo>
                  <a:pt x="200118" y="943609"/>
                </a:lnTo>
                <a:lnTo>
                  <a:pt x="207742" y="945196"/>
                </a:lnTo>
                <a:lnTo>
                  <a:pt x="215047" y="946783"/>
                </a:lnTo>
                <a:lnTo>
                  <a:pt x="222989" y="948687"/>
                </a:lnTo>
                <a:lnTo>
                  <a:pt x="230295" y="950909"/>
                </a:lnTo>
                <a:lnTo>
                  <a:pt x="238236" y="953131"/>
                </a:lnTo>
                <a:lnTo>
                  <a:pt x="245542" y="955353"/>
                </a:lnTo>
                <a:lnTo>
                  <a:pt x="253165" y="958210"/>
                </a:lnTo>
                <a:lnTo>
                  <a:pt x="268095" y="964241"/>
                </a:lnTo>
                <a:lnTo>
                  <a:pt x="282389" y="971224"/>
                </a:lnTo>
                <a:lnTo>
                  <a:pt x="296683" y="978524"/>
                </a:lnTo>
                <a:lnTo>
                  <a:pt x="300812" y="981381"/>
                </a:lnTo>
                <a:lnTo>
                  <a:pt x="304624" y="984555"/>
                </a:lnTo>
                <a:lnTo>
                  <a:pt x="309706" y="988682"/>
                </a:lnTo>
                <a:lnTo>
                  <a:pt x="314789" y="993760"/>
                </a:lnTo>
                <a:lnTo>
                  <a:pt x="320824" y="999791"/>
                </a:lnTo>
                <a:lnTo>
                  <a:pt x="326859" y="1006775"/>
                </a:lnTo>
                <a:lnTo>
                  <a:pt x="340201" y="1022963"/>
                </a:lnTo>
                <a:lnTo>
                  <a:pt x="354812" y="1041373"/>
                </a:lnTo>
                <a:lnTo>
                  <a:pt x="371012" y="1062957"/>
                </a:lnTo>
                <a:lnTo>
                  <a:pt x="387530" y="1086764"/>
                </a:lnTo>
                <a:lnTo>
                  <a:pt x="405636" y="1112792"/>
                </a:lnTo>
                <a:lnTo>
                  <a:pt x="423742" y="1140089"/>
                </a:lnTo>
                <a:lnTo>
                  <a:pt x="442166" y="1169927"/>
                </a:lnTo>
                <a:lnTo>
                  <a:pt x="460907" y="1200716"/>
                </a:lnTo>
                <a:lnTo>
                  <a:pt x="479966" y="1232775"/>
                </a:lnTo>
                <a:lnTo>
                  <a:pt x="498389" y="1265469"/>
                </a:lnTo>
                <a:lnTo>
                  <a:pt x="516177" y="1298798"/>
                </a:lnTo>
                <a:lnTo>
                  <a:pt x="533966" y="1332761"/>
                </a:lnTo>
                <a:lnTo>
                  <a:pt x="550801" y="1366407"/>
                </a:lnTo>
                <a:lnTo>
                  <a:pt x="550801" y="1367042"/>
                </a:lnTo>
                <a:lnTo>
                  <a:pt x="551119" y="1366725"/>
                </a:lnTo>
                <a:lnTo>
                  <a:pt x="551119" y="1365455"/>
                </a:lnTo>
                <a:lnTo>
                  <a:pt x="549848" y="1355933"/>
                </a:lnTo>
                <a:lnTo>
                  <a:pt x="546672" y="1340062"/>
                </a:lnTo>
                <a:lnTo>
                  <a:pt x="542542" y="1318160"/>
                </a:lnTo>
                <a:lnTo>
                  <a:pt x="519036" y="1197859"/>
                </a:lnTo>
                <a:lnTo>
                  <a:pt x="506013" y="1132471"/>
                </a:lnTo>
                <a:lnTo>
                  <a:pt x="495530" y="1076289"/>
                </a:lnTo>
                <a:lnTo>
                  <a:pt x="491719" y="1054387"/>
                </a:lnTo>
                <a:lnTo>
                  <a:pt x="489495" y="1037881"/>
                </a:lnTo>
                <a:lnTo>
                  <a:pt x="488860" y="1032168"/>
                </a:lnTo>
                <a:lnTo>
                  <a:pt x="488542" y="1028041"/>
                </a:lnTo>
                <a:lnTo>
                  <a:pt x="488860" y="1025820"/>
                </a:lnTo>
                <a:lnTo>
                  <a:pt x="489177" y="1025820"/>
                </a:lnTo>
                <a:lnTo>
                  <a:pt x="489495" y="1025820"/>
                </a:lnTo>
                <a:lnTo>
                  <a:pt x="495213" y="1032168"/>
                </a:lnTo>
                <a:lnTo>
                  <a:pt x="500295" y="1038516"/>
                </a:lnTo>
                <a:lnTo>
                  <a:pt x="510777" y="1051530"/>
                </a:lnTo>
                <a:lnTo>
                  <a:pt x="520307" y="1065179"/>
                </a:lnTo>
                <a:lnTo>
                  <a:pt x="529201" y="1078828"/>
                </a:lnTo>
                <a:lnTo>
                  <a:pt x="537777" y="1092794"/>
                </a:lnTo>
                <a:lnTo>
                  <a:pt x="545719" y="1106443"/>
                </a:lnTo>
                <a:lnTo>
                  <a:pt x="552707" y="1119775"/>
                </a:lnTo>
                <a:lnTo>
                  <a:pt x="559060" y="1132789"/>
                </a:lnTo>
                <a:lnTo>
                  <a:pt x="565095" y="1144851"/>
                </a:lnTo>
                <a:lnTo>
                  <a:pt x="569860" y="1155960"/>
                </a:lnTo>
                <a:lnTo>
                  <a:pt x="577483" y="1174370"/>
                </a:lnTo>
                <a:lnTo>
                  <a:pt x="582566" y="1187067"/>
                </a:lnTo>
                <a:lnTo>
                  <a:pt x="584154" y="1191511"/>
                </a:lnTo>
                <a:lnTo>
                  <a:pt x="590507" y="1215635"/>
                </a:lnTo>
                <a:lnTo>
                  <a:pt x="596542" y="1237219"/>
                </a:lnTo>
                <a:lnTo>
                  <a:pt x="602578" y="1256581"/>
                </a:lnTo>
                <a:lnTo>
                  <a:pt x="607978" y="1274991"/>
                </a:lnTo>
                <a:lnTo>
                  <a:pt x="618778" y="1309272"/>
                </a:lnTo>
                <a:lnTo>
                  <a:pt x="629895" y="1344823"/>
                </a:lnTo>
                <a:lnTo>
                  <a:pt x="635613" y="1364186"/>
                </a:lnTo>
                <a:lnTo>
                  <a:pt x="641013" y="1385770"/>
                </a:lnTo>
                <a:lnTo>
                  <a:pt x="647366" y="1409576"/>
                </a:lnTo>
                <a:lnTo>
                  <a:pt x="653719" y="1436556"/>
                </a:lnTo>
                <a:lnTo>
                  <a:pt x="660389" y="1466711"/>
                </a:lnTo>
                <a:lnTo>
                  <a:pt x="668013" y="1501627"/>
                </a:lnTo>
                <a:lnTo>
                  <a:pt x="675636" y="1540670"/>
                </a:lnTo>
                <a:lnTo>
                  <a:pt x="684213" y="1585108"/>
                </a:lnTo>
                <a:lnTo>
                  <a:pt x="319871" y="2147887"/>
                </a:lnTo>
                <a:lnTo>
                  <a:pt x="0" y="2147887"/>
                </a:lnTo>
                <a:lnTo>
                  <a:pt x="318" y="1978387"/>
                </a:lnTo>
                <a:lnTo>
                  <a:pt x="953" y="1828884"/>
                </a:lnTo>
                <a:lnTo>
                  <a:pt x="2541" y="1696204"/>
                </a:lnTo>
                <a:lnTo>
                  <a:pt x="4447" y="1578442"/>
                </a:lnTo>
                <a:lnTo>
                  <a:pt x="6671" y="1472425"/>
                </a:lnTo>
                <a:lnTo>
                  <a:pt x="8894" y="1374343"/>
                </a:lnTo>
                <a:lnTo>
                  <a:pt x="11753" y="1282609"/>
                </a:lnTo>
                <a:lnTo>
                  <a:pt x="14612" y="1193415"/>
                </a:lnTo>
                <a:lnTo>
                  <a:pt x="17153" y="1179767"/>
                </a:lnTo>
                <a:lnTo>
                  <a:pt x="19694" y="1166118"/>
                </a:lnTo>
                <a:lnTo>
                  <a:pt x="23188" y="1153104"/>
                </a:lnTo>
                <a:lnTo>
                  <a:pt x="26365" y="1140724"/>
                </a:lnTo>
                <a:lnTo>
                  <a:pt x="29859" y="1128662"/>
                </a:lnTo>
                <a:lnTo>
                  <a:pt x="33671" y="1116918"/>
                </a:lnTo>
                <a:lnTo>
                  <a:pt x="37800" y="1105808"/>
                </a:lnTo>
                <a:lnTo>
                  <a:pt x="42247" y="1094699"/>
                </a:lnTo>
                <a:lnTo>
                  <a:pt x="46694" y="1084224"/>
                </a:lnTo>
                <a:lnTo>
                  <a:pt x="51777" y="1074067"/>
                </a:lnTo>
                <a:lnTo>
                  <a:pt x="56541" y="1064544"/>
                </a:lnTo>
                <a:lnTo>
                  <a:pt x="61624" y="1054704"/>
                </a:lnTo>
                <a:lnTo>
                  <a:pt x="67024" y="1045817"/>
                </a:lnTo>
                <a:lnTo>
                  <a:pt x="72424" y="1037247"/>
                </a:lnTo>
                <a:lnTo>
                  <a:pt x="78141" y="1029311"/>
                </a:lnTo>
                <a:lnTo>
                  <a:pt x="83541" y="1021376"/>
                </a:lnTo>
                <a:lnTo>
                  <a:pt x="89259" y="1014075"/>
                </a:lnTo>
                <a:lnTo>
                  <a:pt x="95294" y="1006457"/>
                </a:lnTo>
                <a:lnTo>
                  <a:pt x="101012" y="999791"/>
                </a:lnTo>
                <a:lnTo>
                  <a:pt x="107047" y="993443"/>
                </a:lnTo>
                <a:lnTo>
                  <a:pt x="113083" y="987095"/>
                </a:lnTo>
                <a:lnTo>
                  <a:pt x="118800" y="981699"/>
                </a:lnTo>
                <a:lnTo>
                  <a:pt x="124836" y="975985"/>
                </a:lnTo>
                <a:lnTo>
                  <a:pt x="130871" y="970906"/>
                </a:lnTo>
                <a:lnTo>
                  <a:pt x="136906" y="966145"/>
                </a:lnTo>
                <a:lnTo>
                  <a:pt x="142624" y="962019"/>
                </a:lnTo>
                <a:lnTo>
                  <a:pt x="148659" y="957575"/>
                </a:lnTo>
                <a:lnTo>
                  <a:pt x="154694" y="953766"/>
                </a:lnTo>
                <a:lnTo>
                  <a:pt x="165812" y="947100"/>
                </a:lnTo>
                <a:lnTo>
                  <a:pt x="176612" y="941387"/>
                </a:lnTo>
                <a:close/>
                <a:moveTo>
                  <a:pt x="1531981" y="658812"/>
                </a:moveTo>
                <a:lnTo>
                  <a:pt x="1531981" y="659130"/>
                </a:lnTo>
                <a:lnTo>
                  <a:pt x="1532299" y="658812"/>
                </a:lnTo>
                <a:lnTo>
                  <a:pt x="1532934" y="669616"/>
                </a:lnTo>
                <a:lnTo>
                  <a:pt x="1534523" y="682009"/>
                </a:lnTo>
                <a:lnTo>
                  <a:pt x="1536430" y="695673"/>
                </a:lnTo>
                <a:lnTo>
                  <a:pt x="1538654" y="711244"/>
                </a:lnTo>
                <a:lnTo>
                  <a:pt x="1541514" y="728085"/>
                </a:lnTo>
                <a:lnTo>
                  <a:pt x="1545327" y="746198"/>
                </a:lnTo>
                <a:lnTo>
                  <a:pt x="1549458" y="765900"/>
                </a:lnTo>
                <a:lnTo>
                  <a:pt x="1554543" y="786873"/>
                </a:lnTo>
                <a:lnTo>
                  <a:pt x="1560263" y="808799"/>
                </a:lnTo>
                <a:lnTo>
                  <a:pt x="1566936" y="831678"/>
                </a:lnTo>
                <a:lnTo>
                  <a:pt x="1574562" y="855828"/>
                </a:lnTo>
                <a:lnTo>
                  <a:pt x="1583142" y="881250"/>
                </a:lnTo>
                <a:lnTo>
                  <a:pt x="1592993" y="907307"/>
                </a:lnTo>
                <a:lnTo>
                  <a:pt x="1604115" y="934000"/>
                </a:lnTo>
                <a:lnTo>
                  <a:pt x="1615872" y="961963"/>
                </a:lnTo>
                <a:lnTo>
                  <a:pt x="1629218" y="990245"/>
                </a:lnTo>
                <a:lnTo>
                  <a:pt x="1633667" y="953066"/>
                </a:lnTo>
                <a:lnTo>
                  <a:pt x="1638752" y="917476"/>
                </a:lnTo>
                <a:lnTo>
                  <a:pt x="1643518" y="884745"/>
                </a:lnTo>
                <a:lnTo>
                  <a:pt x="1648285" y="855193"/>
                </a:lnTo>
                <a:lnTo>
                  <a:pt x="1652733" y="830089"/>
                </a:lnTo>
                <a:lnTo>
                  <a:pt x="1656547" y="809752"/>
                </a:lnTo>
                <a:lnTo>
                  <a:pt x="1660678" y="788779"/>
                </a:lnTo>
                <a:lnTo>
                  <a:pt x="1633350" y="725225"/>
                </a:lnTo>
                <a:lnTo>
                  <a:pt x="1677202" y="683280"/>
                </a:lnTo>
                <a:lnTo>
                  <a:pt x="1708661" y="683280"/>
                </a:lnTo>
                <a:lnTo>
                  <a:pt x="1752831" y="725225"/>
                </a:lnTo>
                <a:lnTo>
                  <a:pt x="1725503" y="788779"/>
                </a:lnTo>
                <a:lnTo>
                  <a:pt x="1729634" y="809752"/>
                </a:lnTo>
                <a:lnTo>
                  <a:pt x="1737578" y="855193"/>
                </a:lnTo>
                <a:lnTo>
                  <a:pt x="1742344" y="884745"/>
                </a:lnTo>
                <a:lnTo>
                  <a:pt x="1747111" y="917476"/>
                </a:lnTo>
                <a:lnTo>
                  <a:pt x="1752513" y="953066"/>
                </a:lnTo>
                <a:lnTo>
                  <a:pt x="1756962" y="990245"/>
                </a:lnTo>
                <a:lnTo>
                  <a:pt x="1770308" y="961963"/>
                </a:lnTo>
                <a:lnTo>
                  <a:pt x="1782066" y="934000"/>
                </a:lnTo>
                <a:lnTo>
                  <a:pt x="1792870" y="907307"/>
                </a:lnTo>
                <a:lnTo>
                  <a:pt x="1802720" y="881250"/>
                </a:lnTo>
                <a:lnTo>
                  <a:pt x="1811618" y="855828"/>
                </a:lnTo>
                <a:lnTo>
                  <a:pt x="1818927" y="831678"/>
                </a:lnTo>
                <a:lnTo>
                  <a:pt x="1825600" y="808799"/>
                </a:lnTo>
                <a:lnTo>
                  <a:pt x="1831638" y="786873"/>
                </a:lnTo>
                <a:lnTo>
                  <a:pt x="1836404" y="765900"/>
                </a:lnTo>
                <a:lnTo>
                  <a:pt x="1840853" y="746198"/>
                </a:lnTo>
                <a:lnTo>
                  <a:pt x="1844348" y="728085"/>
                </a:lnTo>
                <a:lnTo>
                  <a:pt x="1847208" y="711244"/>
                </a:lnTo>
                <a:lnTo>
                  <a:pt x="1849750" y="695673"/>
                </a:lnTo>
                <a:lnTo>
                  <a:pt x="1851657" y="682009"/>
                </a:lnTo>
                <a:lnTo>
                  <a:pt x="1852928" y="669616"/>
                </a:lnTo>
                <a:lnTo>
                  <a:pt x="1853881" y="658812"/>
                </a:lnTo>
                <a:lnTo>
                  <a:pt x="1854199" y="659130"/>
                </a:lnTo>
                <a:lnTo>
                  <a:pt x="1854199" y="658812"/>
                </a:lnTo>
                <a:lnTo>
                  <a:pt x="1871359" y="662943"/>
                </a:lnTo>
                <a:lnTo>
                  <a:pt x="1889154" y="667392"/>
                </a:lnTo>
                <a:lnTo>
                  <a:pt x="1908220" y="673111"/>
                </a:lnTo>
                <a:lnTo>
                  <a:pt x="1927922" y="679467"/>
                </a:lnTo>
                <a:lnTo>
                  <a:pt x="1946988" y="684869"/>
                </a:lnTo>
                <a:lnTo>
                  <a:pt x="1964465" y="690271"/>
                </a:lnTo>
                <a:lnTo>
                  <a:pt x="1980354" y="695355"/>
                </a:lnTo>
                <a:lnTo>
                  <a:pt x="1994971" y="700122"/>
                </a:lnTo>
                <a:lnTo>
                  <a:pt x="2008000" y="704888"/>
                </a:lnTo>
                <a:lnTo>
                  <a:pt x="2019757" y="709337"/>
                </a:lnTo>
                <a:lnTo>
                  <a:pt x="2030243" y="713786"/>
                </a:lnTo>
                <a:lnTo>
                  <a:pt x="2039459" y="717917"/>
                </a:lnTo>
                <a:lnTo>
                  <a:pt x="2047721" y="722048"/>
                </a:lnTo>
                <a:lnTo>
                  <a:pt x="2054712" y="725861"/>
                </a:lnTo>
                <a:lnTo>
                  <a:pt x="2060749" y="729674"/>
                </a:lnTo>
                <a:lnTo>
                  <a:pt x="2065834" y="733170"/>
                </a:lnTo>
                <a:lnTo>
                  <a:pt x="2070282" y="736665"/>
                </a:lnTo>
                <a:lnTo>
                  <a:pt x="2073778" y="739843"/>
                </a:lnTo>
                <a:lnTo>
                  <a:pt x="2076638" y="743021"/>
                </a:lnTo>
                <a:lnTo>
                  <a:pt x="2078862" y="746198"/>
                </a:lnTo>
                <a:lnTo>
                  <a:pt x="2084264" y="751600"/>
                </a:lnTo>
                <a:lnTo>
                  <a:pt x="2089348" y="757002"/>
                </a:lnTo>
                <a:lnTo>
                  <a:pt x="2093797" y="763040"/>
                </a:lnTo>
                <a:lnTo>
                  <a:pt x="2097928" y="769395"/>
                </a:lnTo>
                <a:lnTo>
                  <a:pt x="2100788" y="774480"/>
                </a:lnTo>
                <a:lnTo>
                  <a:pt x="2109368" y="788779"/>
                </a:lnTo>
                <a:lnTo>
                  <a:pt x="2139238" y="838033"/>
                </a:lnTo>
                <a:lnTo>
                  <a:pt x="2158940" y="870446"/>
                </a:lnTo>
                <a:lnTo>
                  <a:pt x="2180866" y="905400"/>
                </a:lnTo>
                <a:lnTo>
                  <a:pt x="2203428" y="941626"/>
                </a:lnTo>
                <a:lnTo>
                  <a:pt x="2226942" y="977216"/>
                </a:lnTo>
                <a:lnTo>
                  <a:pt x="2242196" y="999778"/>
                </a:lnTo>
                <a:lnTo>
                  <a:pt x="2256495" y="1021068"/>
                </a:lnTo>
                <a:lnTo>
                  <a:pt x="2280963" y="997553"/>
                </a:lnTo>
                <a:lnTo>
                  <a:pt x="2305749" y="972450"/>
                </a:lnTo>
                <a:lnTo>
                  <a:pt x="2326086" y="951159"/>
                </a:lnTo>
                <a:lnTo>
                  <a:pt x="2345470" y="930186"/>
                </a:lnTo>
                <a:lnTo>
                  <a:pt x="2380107" y="892372"/>
                </a:lnTo>
                <a:lnTo>
                  <a:pt x="2405529" y="864090"/>
                </a:lnTo>
                <a:lnTo>
                  <a:pt x="2417286" y="850109"/>
                </a:lnTo>
                <a:lnTo>
                  <a:pt x="2417922" y="849791"/>
                </a:lnTo>
                <a:lnTo>
                  <a:pt x="2421735" y="845660"/>
                </a:lnTo>
                <a:lnTo>
                  <a:pt x="2425548" y="841847"/>
                </a:lnTo>
                <a:lnTo>
                  <a:pt x="2429679" y="838033"/>
                </a:lnTo>
                <a:lnTo>
                  <a:pt x="2433493" y="834856"/>
                </a:lnTo>
                <a:lnTo>
                  <a:pt x="2437941" y="831678"/>
                </a:lnTo>
                <a:lnTo>
                  <a:pt x="2442072" y="828818"/>
                </a:lnTo>
                <a:lnTo>
                  <a:pt x="2446521" y="826276"/>
                </a:lnTo>
                <a:lnTo>
                  <a:pt x="2451605" y="823734"/>
                </a:lnTo>
                <a:lnTo>
                  <a:pt x="2456054" y="821509"/>
                </a:lnTo>
                <a:lnTo>
                  <a:pt x="2460821" y="819603"/>
                </a:lnTo>
                <a:lnTo>
                  <a:pt x="2465587" y="818014"/>
                </a:lnTo>
                <a:lnTo>
                  <a:pt x="2470672" y="816425"/>
                </a:lnTo>
                <a:lnTo>
                  <a:pt x="2475756" y="815154"/>
                </a:lnTo>
                <a:lnTo>
                  <a:pt x="2480522" y="814201"/>
                </a:lnTo>
                <a:lnTo>
                  <a:pt x="2485607" y="813565"/>
                </a:lnTo>
                <a:lnTo>
                  <a:pt x="2491009" y="812930"/>
                </a:lnTo>
                <a:lnTo>
                  <a:pt x="2495775" y="812930"/>
                </a:lnTo>
                <a:lnTo>
                  <a:pt x="2500860" y="812930"/>
                </a:lnTo>
                <a:lnTo>
                  <a:pt x="2506262" y="812930"/>
                </a:lnTo>
                <a:lnTo>
                  <a:pt x="2511346" y="813565"/>
                </a:lnTo>
                <a:lnTo>
                  <a:pt x="2516113" y="814201"/>
                </a:lnTo>
                <a:lnTo>
                  <a:pt x="2521515" y="815154"/>
                </a:lnTo>
                <a:lnTo>
                  <a:pt x="2526281" y="816425"/>
                </a:lnTo>
                <a:lnTo>
                  <a:pt x="2531366" y="817696"/>
                </a:lnTo>
                <a:lnTo>
                  <a:pt x="2536132" y="819603"/>
                </a:lnTo>
                <a:lnTo>
                  <a:pt x="2541216" y="821509"/>
                </a:lnTo>
                <a:lnTo>
                  <a:pt x="2545983" y="823734"/>
                </a:lnTo>
                <a:lnTo>
                  <a:pt x="2550432" y="826276"/>
                </a:lnTo>
                <a:lnTo>
                  <a:pt x="2555198" y="828818"/>
                </a:lnTo>
                <a:lnTo>
                  <a:pt x="2559647" y="831678"/>
                </a:lnTo>
                <a:lnTo>
                  <a:pt x="2563778" y="835174"/>
                </a:lnTo>
                <a:lnTo>
                  <a:pt x="2568227" y="838351"/>
                </a:lnTo>
                <a:lnTo>
                  <a:pt x="2572358" y="842164"/>
                </a:lnTo>
                <a:lnTo>
                  <a:pt x="2576171" y="845978"/>
                </a:lnTo>
                <a:lnTo>
                  <a:pt x="2579666" y="850109"/>
                </a:lnTo>
                <a:lnTo>
                  <a:pt x="2583162" y="854240"/>
                </a:lnTo>
                <a:lnTo>
                  <a:pt x="2586022" y="858688"/>
                </a:lnTo>
                <a:lnTo>
                  <a:pt x="2589200" y="863137"/>
                </a:lnTo>
                <a:lnTo>
                  <a:pt x="2591742" y="867586"/>
                </a:lnTo>
                <a:lnTo>
                  <a:pt x="2593966" y="872035"/>
                </a:lnTo>
                <a:lnTo>
                  <a:pt x="2596190" y="876801"/>
                </a:lnTo>
                <a:lnTo>
                  <a:pt x="2598097" y="881250"/>
                </a:lnTo>
                <a:lnTo>
                  <a:pt x="2600004" y="886334"/>
                </a:lnTo>
                <a:lnTo>
                  <a:pt x="2601275" y="891419"/>
                </a:lnTo>
                <a:lnTo>
                  <a:pt x="2602546" y="896185"/>
                </a:lnTo>
                <a:lnTo>
                  <a:pt x="2603499" y="901269"/>
                </a:lnTo>
                <a:lnTo>
                  <a:pt x="2604452" y="906036"/>
                </a:lnTo>
                <a:lnTo>
                  <a:pt x="2604770" y="911438"/>
                </a:lnTo>
                <a:lnTo>
                  <a:pt x="2605088" y="916522"/>
                </a:lnTo>
                <a:lnTo>
                  <a:pt x="2605088" y="921289"/>
                </a:lnTo>
                <a:lnTo>
                  <a:pt x="2604770" y="926691"/>
                </a:lnTo>
                <a:lnTo>
                  <a:pt x="2604452" y="931775"/>
                </a:lnTo>
                <a:lnTo>
                  <a:pt x="2603499" y="936542"/>
                </a:lnTo>
                <a:lnTo>
                  <a:pt x="2602546" y="941944"/>
                </a:lnTo>
                <a:lnTo>
                  <a:pt x="2601275" y="947028"/>
                </a:lnTo>
                <a:lnTo>
                  <a:pt x="2600004" y="951795"/>
                </a:lnTo>
                <a:lnTo>
                  <a:pt x="2598415" y="956879"/>
                </a:lnTo>
                <a:lnTo>
                  <a:pt x="2596190" y="961646"/>
                </a:lnTo>
                <a:lnTo>
                  <a:pt x="2593966" y="966412"/>
                </a:lnTo>
                <a:lnTo>
                  <a:pt x="2591742" y="970861"/>
                </a:lnTo>
                <a:lnTo>
                  <a:pt x="2588564" y="975627"/>
                </a:lnTo>
                <a:lnTo>
                  <a:pt x="2585704" y="980076"/>
                </a:lnTo>
                <a:lnTo>
                  <a:pt x="2582844" y="984207"/>
                </a:lnTo>
                <a:lnTo>
                  <a:pt x="2579349" y="988656"/>
                </a:lnTo>
                <a:lnTo>
                  <a:pt x="2566638" y="1003273"/>
                </a:lnTo>
                <a:lnTo>
                  <a:pt x="2534543" y="1039181"/>
                </a:lnTo>
                <a:lnTo>
                  <a:pt x="2512935" y="1063014"/>
                </a:lnTo>
                <a:lnTo>
                  <a:pt x="2488784" y="1089071"/>
                </a:lnTo>
                <a:lnTo>
                  <a:pt x="2463045" y="1116399"/>
                </a:lnTo>
                <a:lnTo>
                  <a:pt x="2436352" y="1143409"/>
                </a:lnTo>
                <a:lnTo>
                  <a:pt x="2417922" y="1161204"/>
                </a:lnTo>
                <a:lnTo>
                  <a:pt x="2400127" y="1178682"/>
                </a:lnTo>
                <a:lnTo>
                  <a:pt x="2382332" y="1195206"/>
                </a:lnTo>
                <a:lnTo>
                  <a:pt x="2364537" y="1210776"/>
                </a:lnTo>
                <a:lnTo>
                  <a:pt x="2354050" y="1219038"/>
                </a:lnTo>
                <a:lnTo>
                  <a:pt x="2343882" y="1226983"/>
                </a:lnTo>
                <a:lnTo>
                  <a:pt x="2333395" y="1234927"/>
                </a:lnTo>
                <a:lnTo>
                  <a:pt x="2322591" y="1241918"/>
                </a:lnTo>
                <a:lnTo>
                  <a:pt x="2316236" y="1246049"/>
                </a:lnTo>
                <a:lnTo>
                  <a:pt x="2309562" y="1249862"/>
                </a:lnTo>
                <a:lnTo>
                  <a:pt x="2301936" y="1253357"/>
                </a:lnTo>
                <a:lnTo>
                  <a:pt x="2294310" y="1257171"/>
                </a:lnTo>
                <a:lnTo>
                  <a:pt x="2284141" y="1260984"/>
                </a:lnTo>
                <a:lnTo>
                  <a:pt x="2279057" y="1262891"/>
                </a:lnTo>
                <a:lnTo>
                  <a:pt x="2272701" y="1264797"/>
                </a:lnTo>
                <a:lnTo>
                  <a:pt x="2266346" y="1266068"/>
                </a:lnTo>
                <a:lnTo>
                  <a:pt x="2258720" y="1267339"/>
                </a:lnTo>
                <a:lnTo>
                  <a:pt x="2250775" y="1267975"/>
                </a:lnTo>
                <a:lnTo>
                  <a:pt x="2241242" y="1268610"/>
                </a:lnTo>
                <a:lnTo>
                  <a:pt x="2233934" y="1268293"/>
                </a:lnTo>
                <a:lnTo>
                  <a:pt x="2226307" y="1267657"/>
                </a:lnTo>
                <a:lnTo>
                  <a:pt x="2217727" y="1266068"/>
                </a:lnTo>
                <a:lnTo>
                  <a:pt x="2209148" y="1263844"/>
                </a:lnTo>
                <a:lnTo>
                  <a:pt x="2198979" y="1260666"/>
                </a:lnTo>
                <a:lnTo>
                  <a:pt x="2190717" y="1257171"/>
                </a:lnTo>
                <a:lnTo>
                  <a:pt x="2184044" y="1253357"/>
                </a:lnTo>
                <a:lnTo>
                  <a:pt x="2178324" y="1250180"/>
                </a:lnTo>
                <a:lnTo>
                  <a:pt x="2172922" y="1246684"/>
                </a:lnTo>
                <a:lnTo>
                  <a:pt x="2168473" y="1243824"/>
                </a:lnTo>
                <a:lnTo>
                  <a:pt x="2160846" y="1237787"/>
                </a:lnTo>
                <a:lnTo>
                  <a:pt x="2154491" y="1232067"/>
                </a:lnTo>
                <a:lnTo>
                  <a:pt x="2148454" y="1226347"/>
                </a:lnTo>
                <a:lnTo>
                  <a:pt x="2137967" y="1215225"/>
                </a:lnTo>
                <a:lnTo>
                  <a:pt x="2128116" y="1204103"/>
                </a:lnTo>
                <a:lnTo>
                  <a:pt x="2118265" y="1192028"/>
                </a:lnTo>
                <a:lnTo>
                  <a:pt x="2109050" y="1179953"/>
                </a:lnTo>
                <a:lnTo>
                  <a:pt x="2098882" y="1166924"/>
                </a:lnTo>
                <a:lnTo>
                  <a:pt x="2078862" y="1138961"/>
                </a:lnTo>
                <a:lnTo>
                  <a:pt x="2058525" y="1108773"/>
                </a:lnTo>
                <a:lnTo>
                  <a:pt x="2037552" y="1077313"/>
                </a:lnTo>
                <a:lnTo>
                  <a:pt x="2017215" y="1045219"/>
                </a:lnTo>
                <a:lnTo>
                  <a:pt x="2012766" y="1038546"/>
                </a:lnTo>
                <a:lnTo>
                  <a:pt x="2012766" y="1409700"/>
                </a:lnTo>
                <a:lnTo>
                  <a:pt x="1373096" y="1409700"/>
                </a:lnTo>
                <a:lnTo>
                  <a:pt x="1373096" y="1002002"/>
                </a:lnTo>
                <a:lnTo>
                  <a:pt x="1372779" y="1002002"/>
                </a:lnTo>
                <a:lnTo>
                  <a:pt x="1371190" y="1003591"/>
                </a:lnTo>
                <a:lnTo>
                  <a:pt x="1369283" y="1005815"/>
                </a:lnTo>
                <a:lnTo>
                  <a:pt x="1367694" y="1009311"/>
                </a:lnTo>
                <a:lnTo>
                  <a:pt x="1365470" y="1013124"/>
                </a:lnTo>
                <a:lnTo>
                  <a:pt x="1363246" y="1018526"/>
                </a:lnTo>
                <a:lnTo>
                  <a:pt x="1361339" y="1024882"/>
                </a:lnTo>
                <a:lnTo>
                  <a:pt x="1356572" y="1039181"/>
                </a:lnTo>
                <a:lnTo>
                  <a:pt x="1351806" y="1056658"/>
                </a:lnTo>
                <a:lnTo>
                  <a:pt x="1347039" y="1077313"/>
                </a:lnTo>
                <a:lnTo>
                  <a:pt x="1342273" y="1099557"/>
                </a:lnTo>
                <a:lnTo>
                  <a:pt x="1337506" y="1124025"/>
                </a:lnTo>
                <a:lnTo>
                  <a:pt x="1332740" y="1149765"/>
                </a:lnTo>
                <a:lnTo>
                  <a:pt x="1328291" y="1176775"/>
                </a:lnTo>
                <a:lnTo>
                  <a:pt x="1324160" y="1204421"/>
                </a:lnTo>
                <a:lnTo>
                  <a:pt x="1320029" y="1232702"/>
                </a:lnTo>
                <a:lnTo>
                  <a:pt x="1316534" y="1260984"/>
                </a:lnTo>
                <a:lnTo>
                  <a:pt x="1313674" y="1288948"/>
                </a:lnTo>
                <a:lnTo>
                  <a:pt x="1311449" y="1316276"/>
                </a:lnTo>
                <a:lnTo>
                  <a:pt x="1309543" y="1342333"/>
                </a:lnTo>
                <a:lnTo>
                  <a:pt x="1308589" y="1375699"/>
                </a:lnTo>
                <a:lnTo>
                  <a:pt x="1307636" y="1409700"/>
                </a:lnTo>
                <a:lnTo>
                  <a:pt x="1106488" y="1409700"/>
                </a:lnTo>
                <a:lnTo>
                  <a:pt x="1106488" y="1388409"/>
                </a:lnTo>
                <a:lnTo>
                  <a:pt x="1106488" y="1368072"/>
                </a:lnTo>
                <a:lnTo>
                  <a:pt x="1107441" y="1348688"/>
                </a:lnTo>
                <a:lnTo>
                  <a:pt x="1108077" y="1330893"/>
                </a:lnTo>
                <a:lnTo>
                  <a:pt x="1111255" y="1293396"/>
                </a:lnTo>
                <a:lnTo>
                  <a:pt x="1114750" y="1257171"/>
                </a:lnTo>
                <a:lnTo>
                  <a:pt x="1118563" y="1222534"/>
                </a:lnTo>
                <a:lnTo>
                  <a:pt x="1122694" y="1189486"/>
                </a:lnTo>
                <a:lnTo>
                  <a:pt x="1127143" y="1158345"/>
                </a:lnTo>
                <a:lnTo>
                  <a:pt x="1131592" y="1128156"/>
                </a:lnTo>
                <a:lnTo>
                  <a:pt x="1136358" y="1099875"/>
                </a:lnTo>
                <a:lnTo>
                  <a:pt x="1141125" y="1072865"/>
                </a:lnTo>
                <a:lnTo>
                  <a:pt x="1146209" y="1047125"/>
                </a:lnTo>
                <a:lnTo>
                  <a:pt x="1151929" y="1022975"/>
                </a:lnTo>
                <a:lnTo>
                  <a:pt x="1157013" y="999778"/>
                </a:lnTo>
                <a:lnTo>
                  <a:pt x="1162733" y="978170"/>
                </a:lnTo>
                <a:lnTo>
                  <a:pt x="1168135" y="957832"/>
                </a:lnTo>
                <a:lnTo>
                  <a:pt x="1174173" y="938448"/>
                </a:lnTo>
                <a:lnTo>
                  <a:pt x="1179893" y="920653"/>
                </a:lnTo>
                <a:lnTo>
                  <a:pt x="1185295" y="903812"/>
                </a:lnTo>
                <a:lnTo>
                  <a:pt x="1191332" y="887923"/>
                </a:lnTo>
                <a:lnTo>
                  <a:pt x="1197052" y="873306"/>
                </a:lnTo>
                <a:lnTo>
                  <a:pt x="1202454" y="859959"/>
                </a:lnTo>
                <a:lnTo>
                  <a:pt x="1208174" y="847567"/>
                </a:lnTo>
                <a:lnTo>
                  <a:pt x="1213258" y="835809"/>
                </a:lnTo>
                <a:lnTo>
                  <a:pt x="1218343" y="825005"/>
                </a:lnTo>
                <a:lnTo>
                  <a:pt x="1223745" y="815472"/>
                </a:lnTo>
                <a:lnTo>
                  <a:pt x="1228511" y="806892"/>
                </a:lnTo>
                <a:lnTo>
                  <a:pt x="1233278" y="798948"/>
                </a:lnTo>
                <a:lnTo>
                  <a:pt x="1237727" y="791957"/>
                </a:lnTo>
                <a:lnTo>
                  <a:pt x="1245989" y="780199"/>
                </a:lnTo>
                <a:lnTo>
                  <a:pt x="1252980" y="771302"/>
                </a:lnTo>
                <a:lnTo>
                  <a:pt x="1258700" y="764947"/>
                </a:lnTo>
                <a:lnTo>
                  <a:pt x="1269186" y="759545"/>
                </a:lnTo>
                <a:lnTo>
                  <a:pt x="1280308" y="754142"/>
                </a:lnTo>
                <a:lnTo>
                  <a:pt x="1292383" y="748105"/>
                </a:lnTo>
                <a:lnTo>
                  <a:pt x="1304776" y="742703"/>
                </a:lnTo>
                <a:lnTo>
                  <a:pt x="1331469" y="731263"/>
                </a:lnTo>
                <a:lnTo>
                  <a:pt x="1359750" y="720141"/>
                </a:lnTo>
                <a:lnTo>
                  <a:pt x="1388349" y="709973"/>
                </a:lnTo>
                <a:lnTo>
                  <a:pt x="1416949" y="699486"/>
                </a:lnTo>
                <a:lnTo>
                  <a:pt x="1444595" y="690271"/>
                </a:lnTo>
                <a:lnTo>
                  <a:pt x="1470652" y="681691"/>
                </a:lnTo>
                <a:lnTo>
                  <a:pt x="1477325" y="677878"/>
                </a:lnTo>
                <a:lnTo>
                  <a:pt x="1484316" y="674065"/>
                </a:lnTo>
                <a:lnTo>
                  <a:pt x="1491624" y="671205"/>
                </a:lnTo>
                <a:lnTo>
                  <a:pt x="1499569" y="668027"/>
                </a:lnTo>
                <a:lnTo>
                  <a:pt x="1507513" y="665167"/>
                </a:lnTo>
                <a:lnTo>
                  <a:pt x="1515139" y="662943"/>
                </a:lnTo>
                <a:lnTo>
                  <a:pt x="1523401" y="660718"/>
                </a:lnTo>
                <a:lnTo>
                  <a:pt x="1531981" y="658812"/>
                </a:lnTo>
                <a:close/>
                <a:moveTo>
                  <a:pt x="3016555" y="246062"/>
                </a:moveTo>
                <a:lnTo>
                  <a:pt x="3026093" y="246062"/>
                </a:lnTo>
                <a:lnTo>
                  <a:pt x="3039447" y="247014"/>
                </a:lnTo>
                <a:lnTo>
                  <a:pt x="3052165" y="248600"/>
                </a:lnTo>
                <a:lnTo>
                  <a:pt x="3064883" y="250822"/>
                </a:lnTo>
                <a:lnTo>
                  <a:pt x="3076965" y="253360"/>
                </a:lnTo>
                <a:lnTo>
                  <a:pt x="3089047" y="256851"/>
                </a:lnTo>
                <a:lnTo>
                  <a:pt x="3100493" y="260976"/>
                </a:lnTo>
                <a:lnTo>
                  <a:pt x="3111303" y="265736"/>
                </a:lnTo>
                <a:lnTo>
                  <a:pt x="3122113" y="270496"/>
                </a:lnTo>
                <a:lnTo>
                  <a:pt x="3132605" y="276526"/>
                </a:lnTo>
                <a:lnTo>
                  <a:pt x="3142462" y="282872"/>
                </a:lnTo>
                <a:lnTo>
                  <a:pt x="3152318" y="289536"/>
                </a:lnTo>
                <a:lnTo>
                  <a:pt x="3161539" y="296518"/>
                </a:lnTo>
                <a:lnTo>
                  <a:pt x="3170123" y="304451"/>
                </a:lnTo>
                <a:lnTo>
                  <a:pt x="3178708" y="312384"/>
                </a:lnTo>
                <a:lnTo>
                  <a:pt x="3186339" y="320952"/>
                </a:lnTo>
                <a:lnTo>
                  <a:pt x="3194287" y="330472"/>
                </a:lnTo>
                <a:lnTo>
                  <a:pt x="3201282" y="339675"/>
                </a:lnTo>
                <a:lnTo>
                  <a:pt x="3207959" y="349512"/>
                </a:lnTo>
                <a:lnTo>
                  <a:pt x="3214318" y="359984"/>
                </a:lnTo>
                <a:lnTo>
                  <a:pt x="3220041" y="370456"/>
                </a:lnTo>
                <a:lnTo>
                  <a:pt x="3225128" y="381563"/>
                </a:lnTo>
                <a:lnTo>
                  <a:pt x="3229898" y="392669"/>
                </a:lnTo>
                <a:lnTo>
                  <a:pt x="3234349" y="404093"/>
                </a:lnTo>
                <a:lnTo>
                  <a:pt x="3238482" y="416152"/>
                </a:lnTo>
                <a:lnTo>
                  <a:pt x="3241980" y="428528"/>
                </a:lnTo>
                <a:lnTo>
                  <a:pt x="3244523" y="440586"/>
                </a:lnTo>
                <a:lnTo>
                  <a:pt x="3247067" y="453280"/>
                </a:lnTo>
                <a:lnTo>
                  <a:pt x="3248974" y="466290"/>
                </a:lnTo>
                <a:lnTo>
                  <a:pt x="3249928" y="479301"/>
                </a:lnTo>
                <a:lnTo>
                  <a:pt x="3251200" y="492629"/>
                </a:lnTo>
                <a:lnTo>
                  <a:pt x="3251200" y="505957"/>
                </a:lnTo>
                <a:lnTo>
                  <a:pt x="3251200" y="519602"/>
                </a:lnTo>
                <a:lnTo>
                  <a:pt x="3249292" y="530709"/>
                </a:lnTo>
                <a:lnTo>
                  <a:pt x="3247385" y="541498"/>
                </a:lnTo>
                <a:lnTo>
                  <a:pt x="3245159" y="551970"/>
                </a:lnTo>
                <a:lnTo>
                  <a:pt x="3242933" y="562442"/>
                </a:lnTo>
                <a:lnTo>
                  <a:pt x="3240390" y="572914"/>
                </a:lnTo>
                <a:lnTo>
                  <a:pt x="3237846" y="582751"/>
                </a:lnTo>
                <a:lnTo>
                  <a:pt x="3231805" y="602426"/>
                </a:lnTo>
                <a:lnTo>
                  <a:pt x="3225446" y="621148"/>
                </a:lnTo>
                <a:lnTo>
                  <a:pt x="3218133" y="639236"/>
                </a:lnTo>
                <a:lnTo>
                  <a:pt x="3210503" y="656690"/>
                </a:lnTo>
                <a:lnTo>
                  <a:pt x="3201918" y="673508"/>
                </a:lnTo>
                <a:lnTo>
                  <a:pt x="3193016" y="689057"/>
                </a:lnTo>
                <a:lnTo>
                  <a:pt x="3183795" y="704289"/>
                </a:lnTo>
                <a:lnTo>
                  <a:pt x="3174257" y="718252"/>
                </a:lnTo>
                <a:lnTo>
                  <a:pt x="3164082" y="732215"/>
                </a:lnTo>
                <a:lnTo>
                  <a:pt x="3153590" y="745225"/>
                </a:lnTo>
                <a:lnTo>
                  <a:pt x="3142780" y="756966"/>
                </a:lnTo>
                <a:lnTo>
                  <a:pt x="3131652" y="768390"/>
                </a:lnTo>
                <a:lnTo>
                  <a:pt x="3120523" y="778862"/>
                </a:lnTo>
                <a:lnTo>
                  <a:pt x="3109077" y="788700"/>
                </a:lnTo>
                <a:lnTo>
                  <a:pt x="3097631" y="797902"/>
                </a:lnTo>
                <a:lnTo>
                  <a:pt x="3085867" y="806153"/>
                </a:lnTo>
                <a:lnTo>
                  <a:pt x="3074103" y="813452"/>
                </a:lnTo>
                <a:lnTo>
                  <a:pt x="3062339" y="820116"/>
                </a:lnTo>
                <a:lnTo>
                  <a:pt x="3050575" y="826145"/>
                </a:lnTo>
                <a:lnTo>
                  <a:pt x="3038811" y="831222"/>
                </a:lnTo>
                <a:lnTo>
                  <a:pt x="3027365" y="835665"/>
                </a:lnTo>
                <a:lnTo>
                  <a:pt x="3015919" y="839473"/>
                </a:lnTo>
                <a:lnTo>
                  <a:pt x="3004472" y="842011"/>
                </a:lnTo>
                <a:lnTo>
                  <a:pt x="2993662" y="844233"/>
                </a:lnTo>
                <a:lnTo>
                  <a:pt x="2982852" y="845502"/>
                </a:lnTo>
                <a:lnTo>
                  <a:pt x="2972678" y="846137"/>
                </a:lnTo>
                <a:lnTo>
                  <a:pt x="2962503" y="845819"/>
                </a:lnTo>
                <a:lnTo>
                  <a:pt x="2952647" y="844550"/>
                </a:lnTo>
                <a:lnTo>
                  <a:pt x="2943427" y="842646"/>
                </a:lnTo>
                <a:lnTo>
                  <a:pt x="2937703" y="841059"/>
                </a:lnTo>
                <a:lnTo>
                  <a:pt x="2931662" y="839155"/>
                </a:lnTo>
                <a:lnTo>
                  <a:pt x="2925939" y="837251"/>
                </a:lnTo>
                <a:lnTo>
                  <a:pt x="2920534" y="835030"/>
                </a:lnTo>
                <a:lnTo>
                  <a:pt x="2914811" y="832492"/>
                </a:lnTo>
                <a:lnTo>
                  <a:pt x="2909724" y="829953"/>
                </a:lnTo>
                <a:lnTo>
                  <a:pt x="2904319" y="826780"/>
                </a:lnTo>
                <a:lnTo>
                  <a:pt x="2899550" y="823924"/>
                </a:lnTo>
                <a:lnTo>
                  <a:pt x="2894780" y="820433"/>
                </a:lnTo>
                <a:lnTo>
                  <a:pt x="2890329" y="817260"/>
                </a:lnTo>
                <a:lnTo>
                  <a:pt x="2885878" y="813452"/>
                </a:lnTo>
                <a:lnTo>
                  <a:pt x="2881427" y="809644"/>
                </a:lnTo>
                <a:lnTo>
                  <a:pt x="2873160" y="801710"/>
                </a:lnTo>
                <a:lnTo>
                  <a:pt x="2865529" y="793142"/>
                </a:lnTo>
                <a:lnTo>
                  <a:pt x="2857899" y="783622"/>
                </a:lnTo>
                <a:lnTo>
                  <a:pt x="2851222" y="773785"/>
                </a:lnTo>
                <a:lnTo>
                  <a:pt x="2845181" y="763630"/>
                </a:lnTo>
                <a:lnTo>
                  <a:pt x="2839458" y="752524"/>
                </a:lnTo>
                <a:lnTo>
                  <a:pt x="2834052" y="741417"/>
                </a:lnTo>
                <a:lnTo>
                  <a:pt x="2829283" y="729676"/>
                </a:lnTo>
                <a:lnTo>
                  <a:pt x="2825150" y="717300"/>
                </a:lnTo>
                <a:lnTo>
                  <a:pt x="2821017" y="704607"/>
                </a:lnTo>
                <a:lnTo>
                  <a:pt x="2817519" y="691913"/>
                </a:lnTo>
                <a:lnTo>
                  <a:pt x="2814340" y="678585"/>
                </a:lnTo>
                <a:lnTo>
                  <a:pt x="2811478" y="665257"/>
                </a:lnTo>
                <a:lnTo>
                  <a:pt x="2809253" y="651612"/>
                </a:lnTo>
                <a:lnTo>
                  <a:pt x="2807027" y="637967"/>
                </a:lnTo>
                <a:lnTo>
                  <a:pt x="2805119" y="623687"/>
                </a:lnTo>
                <a:lnTo>
                  <a:pt x="2803529" y="609724"/>
                </a:lnTo>
                <a:lnTo>
                  <a:pt x="2802576" y="595444"/>
                </a:lnTo>
                <a:lnTo>
                  <a:pt x="2801304" y="580847"/>
                </a:lnTo>
                <a:lnTo>
                  <a:pt x="2800986" y="566885"/>
                </a:lnTo>
                <a:lnTo>
                  <a:pt x="2800350" y="538325"/>
                </a:lnTo>
                <a:lnTo>
                  <a:pt x="2800350" y="509765"/>
                </a:lnTo>
                <a:lnTo>
                  <a:pt x="2800986" y="482157"/>
                </a:lnTo>
                <a:lnTo>
                  <a:pt x="2801622" y="468512"/>
                </a:lnTo>
                <a:lnTo>
                  <a:pt x="2803212" y="455501"/>
                </a:lnTo>
                <a:lnTo>
                  <a:pt x="2805437" y="442490"/>
                </a:lnTo>
                <a:lnTo>
                  <a:pt x="2807981" y="429797"/>
                </a:lnTo>
                <a:lnTo>
                  <a:pt x="2811478" y="417738"/>
                </a:lnTo>
                <a:lnTo>
                  <a:pt x="2815294" y="405680"/>
                </a:lnTo>
                <a:lnTo>
                  <a:pt x="2819109" y="394256"/>
                </a:lnTo>
                <a:lnTo>
                  <a:pt x="2824196" y="383149"/>
                </a:lnTo>
                <a:lnTo>
                  <a:pt x="2829283" y="372360"/>
                </a:lnTo>
                <a:lnTo>
                  <a:pt x="2835006" y="361888"/>
                </a:lnTo>
                <a:lnTo>
                  <a:pt x="2840729" y="351733"/>
                </a:lnTo>
                <a:lnTo>
                  <a:pt x="2847406" y="342213"/>
                </a:lnTo>
                <a:lnTo>
                  <a:pt x="2854083" y="333011"/>
                </a:lnTo>
                <a:lnTo>
                  <a:pt x="2861714" y="324125"/>
                </a:lnTo>
                <a:lnTo>
                  <a:pt x="2869027" y="315875"/>
                </a:lnTo>
                <a:lnTo>
                  <a:pt x="2876975" y="307624"/>
                </a:lnTo>
                <a:lnTo>
                  <a:pt x="2885242" y="300326"/>
                </a:lnTo>
                <a:lnTo>
                  <a:pt x="2893191" y="293344"/>
                </a:lnTo>
                <a:lnTo>
                  <a:pt x="2901775" y="286363"/>
                </a:lnTo>
                <a:lnTo>
                  <a:pt x="2910678" y="280651"/>
                </a:lnTo>
                <a:lnTo>
                  <a:pt x="2920216" y="274622"/>
                </a:lnTo>
                <a:lnTo>
                  <a:pt x="2929119" y="269544"/>
                </a:lnTo>
                <a:lnTo>
                  <a:pt x="2938657" y="265102"/>
                </a:lnTo>
                <a:lnTo>
                  <a:pt x="2947878" y="260976"/>
                </a:lnTo>
                <a:lnTo>
                  <a:pt x="2957734" y="257168"/>
                </a:lnTo>
                <a:lnTo>
                  <a:pt x="2967273" y="253995"/>
                </a:lnTo>
                <a:lnTo>
                  <a:pt x="2977129" y="251139"/>
                </a:lnTo>
                <a:lnTo>
                  <a:pt x="2986985" y="248918"/>
                </a:lnTo>
                <a:lnTo>
                  <a:pt x="2996842" y="247648"/>
                </a:lnTo>
                <a:lnTo>
                  <a:pt x="3006698" y="246379"/>
                </a:lnTo>
                <a:lnTo>
                  <a:pt x="3016555" y="246062"/>
                </a:lnTo>
                <a:close/>
                <a:moveTo>
                  <a:pt x="336073" y="246062"/>
                </a:moveTo>
                <a:lnTo>
                  <a:pt x="345605" y="246062"/>
                </a:lnTo>
                <a:lnTo>
                  <a:pt x="355772" y="246379"/>
                </a:lnTo>
                <a:lnTo>
                  <a:pt x="365304" y="247648"/>
                </a:lnTo>
                <a:lnTo>
                  <a:pt x="375153" y="248918"/>
                </a:lnTo>
                <a:lnTo>
                  <a:pt x="385003" y="251139"/>
                </a:lnTo>
                <a:lnTo>
                  <a:pt x="394852" y="253995"/>
                </a:lnTo>
                <a:lnTo>
                  <a:pt x="404384" y="257168"/>
                </a:lnTo>
                <a:lnTo>
                  <a:pt x="414233" y="260976"/>
                </a:lnTo>
                <a:lnTo>
                  <a:pt x="423765" y="265102"/>
                </a:lnTo>
                <a:lnTo>
                  <a:pt x="432979" y="269544"/>
                </a:lnTo>
                <a:lnTo>
                  <a:pt x="442511" y="274622"/>
                </a:lnTo>
                <a:lnTo>
                  <a:pt x="451407" y="280651"/>
                </a:lnTo>
                <a:lnTo>
                  <a:pt x="460303" y="286363"/>
                </a:lnTo>
                <a:lnTo>
                  <a:pt x="468882" y="293344"/>
                </a:lnTo>
                <a:lnTo>
                  <a:pt x="477460" y="300326"/>
                </a:lnTo>
                <a:lnTo>
                  <a:pt x="485086" y="307624"/>
                </a:lnTo>
                <a:lnTo>
                  <a:pt x="493029" y="315875"/>
                </a:lnTo>
                <a:lnTo>
                  <a:pt x="500654" y="324125"/>
                </a:lnTo>
                <a:lnTo>
                  <a:pt x="507962" y="333011"/>
                </a:lnTo>
                <a:lnTo>
                  <a:pt x="514634" y="342213"/>
                </a:lnTo>
                <a:lnTo>
                  <a:pt x="521306" y="351733"/>
                </a:lnTo>
                <a:lnTo>
                  <a:pt x="527025" y="361888"/>
                </a:lnTo>
                <a:lnTo>
                  <a:pt x="532744" y="372360"/>
                </a:lnTo>
                <a:lnTo>
                  <a:pt x="537828" y="383149"/>
                </a:lnTo>
                <a:lnTo>
                  <a:pt x="542912" y="394256"/>
                </a:lnTo>
                <a:lnTo>
                  <a:pt x="546724" y="405680"/>
                </a:lnTo>
                <a:lnTo>
                  <a:pt x="550855" y="417738"/>
                </a:lnTo>
                <a:lnTo>
                  <a:pt x="554032" y="429797"/>
                </a:lnTo>
                <a:lnTo>
                  <a:pt x="556574" y="442490"/>
                </a:lnTo>
                <a:lnTo>
                  <a:pt x="558798" y="455501"/>
                </a:lnTo>
                <a:lnTo>
                  <a:pt x="560386" y="468512"/>
                </a:lnTo>
                <a:lnTo>
                  <a:pt x="561022" y="482157"/>
                </a:lnTo>
                <a:lnTo>
                  <a:pt x="561657" y="509765"/>
                </a:lnTo>
                <a:lnTo>
                  <a:pt x="561975" y="538325"/>
                </a:lnTo>
                <a:lnTo>
                  <a:pt x="561657" y="552287"/>
                </a:lnTo>
                <a:lnTo>
                  <a:pt x="561340" y="566885"/>
                </a:lnTo>
                <a:lnTo>
                  <a:pt x="560704" y="580847"/>
                </a:lnTo>
                <a:lnTo>
                  <a:pt x="559433" y="595444"/>
                </a:lnTo>
                <a:lnTo>
                  <a:pt x="558480" y="609724"/>
                </a:lnTo>
                <a:lnTo>
                  <a:pt x="556891" y="623687"/>
                </a:lnTo>
                <a:lnTo>
                  <a:pt x="554985" y="637967"/>
                </a:lnTo>
                <a:lnTo>
                  <a:pt x="552761" y="651612"/>
                </a:lnTo>
                <a:lnTo>
                  <a:pt x="550537" y="665257"/>
                </a:lnTo>
                <a:lnTo>
                  <a:pt x="547677" y="678585"/>
                </a:lnTo>
                <a:lnTo>
                  <a:pt x="544500" y="691913"/>
                </a:lnTo>
                <a:lnTo>
                  <a:pt x="541005" y="704607"/>
                </a:lnTo>
                <a:lnTo>
                  <a:pt x="537193" y="717300"/>
                </a:lnTo>
                <a:lnTo>
                  <a:pt x="532744" y="729676"/>
                </a:lnTo>
                <a:lnTo>
                  <a:pt x="527979" y="741417"/>
                </a:lnTo>
                <a:lnTo>
                  <a:pt x="522577" y="752524"/>
                </a:lnTo>
                <a:lnTo>
                  <a:pt x="517176" y="763630"/>
                </a:lnTo>
                <a:lnTo>
                  <a:pt x="510821" y="773785"/>
                </a:lnTo>
                <a:lnTo>
                  <a:pt x="504149" y="783622"/>
                </a:lnTo>
                <a:lnTo>
                  <a:pt x="497159" y="793142"/>
                </a:lnTo>
                <a:lnTo>
                  <a:pt x="489216" y="801710"/>
                </a:lnTo>
                <a:lnTo>
                  <a:pt x="480638" y="809644"/>
                </a:lnTo>
                <a:lnTo>
                  <a:pt x="476507" y="813452"/>
                </a:lnTo>
                <a:lnTo>
                  <a:pt x="472059" y="817260"/>
                </a:lnTo>
                <a:lnTo>
                  <a:pt x="467293" y="820433"/>
                </a:lnTo>
                <a:lnTo>
                  <a:pt x="462527" y="823924"/>
                </a:lnTo>
                <a:lnTo>
                  <a:pt x="457762" y="826780"/>
                </a:lnTo>
                <a:lnTo>
                  <a:pt x="452360" y="829953"/>
                </a:lnTo>
                <a:lnTo>
                  <a:pt x="447277" y="832492"/>
                </a:lnTo>
                <a:lnTo>
                  <a:pt x="441875" y="835030"/>
                </a:lnTo>
                <a:lnTo>
                  <a:pt x="436474" y="837251"/>
                </a:lnTo>
                <a:lnTo>
                  <a:pt x="430437" y="839155"/>
                </a:lnTo>
                <a:lnTo>
                  <a:pt x="425036" y="841059"/>
                </a:lnTo>
                <a:lnTo>
                  <a:pt x="418682" y="842646"/>
                </a:lnTo>
                <a:lnTo>
                  <a:pt x="409150" y="844550"/>
                </a:lnTo>
                <a:lnTo>
                  <a:pt x="399618" y="845819"/>
                </a:lnTo>
                <a:lnTo>
                  <a:pt x="389451" y="846137"/>
                </a:lnTo>
                <a:lnTo>
                  <a:pt x="379284" y="845502"/>
                </a:lnTo>
                <a:lnTo>
                  <a:pt x="368481" y="844233"/>
                </a:lnTo>
                <a:lnTo>
                  <a:pt x="357679" y="842011"/>
                </a:lnTo>
                <a:lnTo>
                  <a:pt x="346558" y="839473"/>
                </a:lnTo>
                <a:lnTo>
                  <a:pt x="334803" y="835665"/>
                </a:lnTo>
                <a:lnTo>
                  <a:pt x="323364" y="831222"/>
                </a:lnTo>
                <a:lnTo>
                  <a:pt x="311609" y="826145"/>
                </a:lnTo>
                <a:lnTo>
                  <a:pt x="299853" y="820116"/>
                </a:lnTo>
                <a:lnTo>
                  <a:pt x="288097" y="813452"/>
                </a:lnTo>
                <a:lnTo>
                  <a:pt x="276659" y="806153"/>
                </a:lnTo>
                <a:lnTo>
                  <a:pt x="264586" y="797902"/>
                </a:lnTo>
                <a:lnTo>
                  <a:pt x="253148" y="788700"/>
                </a:lnTo>
                <a:lnTo>
                  <a:pt x="241709" y="778862"/>
                </a:lnTo>
                <a:lnTo>
                  <a:pt x="230589" y="768390"/>
                </a:lnTo>
                <a:lnTo>
                  <a:pt x="219469" y="756966"/>
                </a:lnTo>
                <a:lnTo>
                  <a:pt x="208666" y="745225"/>
                </a:lnTo>
                <a:lnTo>
                  <a:pt x="198181" y="732215"/>
                </a:lnTo>
                <a:lnTo>
                  <a:pt x="188014" y="718252"/>
                </a:lnTo>
                <a:lnTo>
                  <a:pt x="178482" y="704289"/>
                </a:lnTo>
                <a:lnTo>
                  <a:pt x="169268" y="689057"/>
                </a:lnTo>
                <a:lnTo>
                  <a:pt x="160054" y="673508"/>
                </a:lnTo>
                <a:lnTo>
                  <a:pt x="152111" y="656690"/>
                </a:lnTo>
                <a:lnTo>
                  <a:pt x="144168" y="639236"/>
                </a:lnTo>
                <a:lnTo>
                  <a:pt x="136861" y="621148"/>
                </a:lnTo>
                <a:lnTo>
                  <a:pt x="130506" y="602426"/>
                </a:lnTo>
                <a:lnTo>
                  <a:pt x="124469" y="582751"/>
                </a:lnTo>
                <a:lnTo>
                  <a:pt x="121928" y="572914"/>
                </a:lnTo>
                <a:lnTo>
                  <a:pt x="119386" y="562442"/>
                </a:lnTo>
                <a:lnTo>
                  <a:pt x="117162" y="551970"/>
                </a:lnTo>
                <a:lnTo>
                  <a:pt x="114938" y="541498"/>
                </a:lnTo>
                <a:lnTo>
                  <a:pt x="113031" y="530709"/>
                </a:lnTo>
                <a:lnTo>
                  <a:pt x="111443" y="519602"/>
                </a:lnTo>
                <a:lnTo>
                  <a:pt x="111125" y="505957"/>
                </a:lnTo>
                <a:lnTo>
                  <a:pt x="111443" y="492629"/>
                </a:lnTo>
                <a:lnTo>
                  <a:pt x="112396" y="479301"/>
                </a:lnTo>
                <a:lnTo>
                  <a:pt x="113349" y="466290"/>
                </a:lnTo>
                <a:lnTo>
                  <a:pt x="115255" y="453280"/>
                </a:lnTo>
                <a:lnTo>
                  <a:pt x="117797" y="440586"/>
                </a:lnTo>
                <a:lnTo>
                  <a:pt x="120657" y="428528"/>
                </a:lnTo>
                <a:lnTo>
                  <a:pt x="124152" y="416152"/>
                </a:lnTo>
                <a:lnTo>
                  <a:pt x="127964" y="404093"/>
                </a:lnTo>
                <a:lnTo>
                  <a:pt x="132412" y="392669"/>
                </a:lnTo>
                <a:lnTo>
                  <a:pt x="137178" y="381563"/>
                </a:lnTo>
                <a:lnTo>
                  <a:pt x="142262" y="370456"/>
                </a:lnTo>
                <a:lnTo>
                  <a:pt x="148299" y="359984"/>
                </a:lnTo>
                <a:lnTo>
                  <a:pt x="154335" y="349512"/>
                </a:lnTo>
                <a:lnTo>
                  <a:pt x="161008" y="339675"/>
                </a:lnTo>
                <a:lnTo>
                  <a:pt x="167998" y="330472"/>
                </a:lnTo>
                <a:lnTo>
                  <a:pt x="175941" y="320952"/>
                </a:lnTo>
                <a:lnTo>
                  <a:pt x="183566" y="312384"/>
                </a:lnTo>
                <a:lnTo>
                  <a:pt x="192145" y="304451"/>
                </a:lnTo>
                <a:lnTo>
                  <a:pt x="200723" y="296518"/>
                </a:lnTo>
                <a:lnTo>
                  <a:pt x="209937" y="289536"/>
                </a:lnTo>
                <a:lnTo>
                  <a:pt x="219787" y="282872"/>
                </a:lnTo>
                <a:lnTo>
                  <a:pt x="229636" y="276526"/>
                </a:lnTo>
                <a:lnTo>
                  <a:pt x="240121" y="270496"/>
                </a:lnTo>
                <a:lnTo>
                  <a:pt x="250923" y="265736"/>
                </a:lnTo>
                <a:lnTo>
                  <a:pt x="262044" y="260976"/>
                </a:lnTo>
                <a:lnTo>
                  <a:pt x="273482" y="256851"/>
                </a:lnTo>
                <a:lnTo>
                  <a:pt x="285238" y="253360"/>
                </a:lnTo>
                <a:lnTo>
                  <a:pt x="297311" y="250822"/>
                </a:lnTo>
                <a:lnTo>
                  <a:pt x="310020" y="248600"/>
                </a:lnTo>
                <a:lnTo>
                  <a:pt x="323047" y="247014"/>
                </a:lnTo>
                <a:lnTo>
                  <a:pt x="336073" y="246062"/>
                </a:lnTo>
                <a:close/>
                <a:moveTo>
                  <a:pt x="1696249" y="0"/>
                </a:moveTo>
                <a:lnTo>
                  <a:pt x="1709607" y="317"/>
                </a:lnTo>
                <a:lnTo>
                  <a:pt x="1722646" y="952"/>
                </a:lnTo>
                <a:lnTo>
                  <a:pt x="1735368" y="2856"/>
                </a:lnTo>
                <a:lnTo>
                  <a:pt x="1747771" y="5077"/>
                </a:lnTo>
                <a:lnTo>
                  <a:pt x="1759538" y="7616"/>
                </a:lnTo>
                <a:lnTo>
                  <a:pt x="1771306" y="11424"/>
                </a:lnTo>
                <a:lnTo>
                  <a:pt x="1782755" y="15232"/>
                </a:lnTo>
                <a:lnTo>
                  <a:pt x="1793886" y="19992"/>
                </a:lnTo>
                <a:lnTo>
                  <a:pt x="1804699" y="24752"/>
                </a:lnTo>
                <a:lnTo>
                  <a:pt x="1814876" y="30782"/>
                </a:lnTo>
                <a:lnTo>
                  <a:pt x="1825053" y="36811"/>
                </a:lnTo>
                <a:lnTo>
                  <a:pt x="1834594" y="43475"/>
                </a:lnTo>
                <a:lnTo>
                  <a:pt x="1844136" y="50457"/>
                </a:lnTo>
                <a:lnTo>
                  <a:pt x="1853040" y="58390"/>
                </a:lnTo>
                <a:lnTo>
                  <a:pt x="1861627" y="66006"/>
                </a:lnTo>
                <a:lnTo>
                  <a:pt x="1869578" y="74574"/>
                </a:lnTo>
                <a:lnTo>
                  <a:pt x="1877529" y="83460"/>
                </a:lnTo>
                <a:lnTo>
                  <a:pt x="1884526" y="92663"/>
                </a:lnTo>
                <a:lnTo>
                  <a:pt x="1891523" y="102818"/>
                </a:lnTo>
                <a:lnTo>
                  <a:pt x="1898201" y="112972"/>
                </a:lnTo>
                <a:lnTo>
                  <a:pt x="1904244" y="123127"/>
                </a:lnTo>
                <a:lnTo>
                  <a:pt x="1909969" y="133917"/>
                </a:lnTo>
                <a:lnTo>
                  <a:pt x="1915057" y="145024"/>
                </a:lnTo>
                <a:lnTo>
                  <a:pt x="1919828" y="156765"/>
                </a:lnTo>
                <a:lnTo>
                  <a:pt x="1924280" y="168189"/>
                </a:lnTo>
                <a:lnTo>
                  <a:pt x="1928097" y="180566"/>
                </a:lnTo>
                <a:lnTo>
                  <a:pt x="1931595" y="192624"/>
                </a:lnTo>
                <a:lnTo>
                  <a:pt x="1934457" y="205318"/>
                </a:lnTo>
                <a:lnTo>
                  <a:pt x="1937002" y="218012"/>
                </a:lnTo>
                <a:lnTo>
                  <a:pt x="1938910" y="231022"/>
                </a:lnTo>
                <a:lnTo>
                  <a:pt x="1940500" y="244351"/>
                </a:lnTo>
                <a:lnTo>
                  <a:pt x="1941136" y="257679"/>
                </a:lnTo>
                <a:lnTo>
                  <a:pt x="1947815" y="260218"/>
                </a:lnTo>
                <a:lnTo>
                  <a:pt x="1951313" y="261804"/>
                </a:lnTo>
                <a:lnTo>
                  <a:pt x="1954176" y="263708"/>
                </a:lnTo>
                <a:lnTo>
                  <a:pt x="1957038" y="265612"/>
                </a:lnTo>
                <a:lnTo>
                  <a:pt x="1959900" y="267834"/>
                </a:lnTo>
                <a:lnTo>
                  <a:pt x="1962444" y="270055"/>
                </a:lnTo>
                <a:lnTo>
                  <a:pt x="1964671" y="272594"/>
                </a:lnTo>
                <a:lnTo>
                  <a:pt x="1966897" y="275133"/>
                </a:lnTo>
                <a:lnTo>
                  <a:pt x="1968805" y="277989"/>
                </a:lnTo>
                <a:lnTo>
                  <a:pt x="1970395" y="281479"/>
                </a:lnTo>
                <a:lnTo>
                  <a:pt x="1971986" y="284653"/>
                </a:lnTo>
                <a:lnTo>
                  <a:pt x="1973258" y="288461"/>
                </a:lnTo>
                <a:lnTo>
                  <a:pt x="1974530" y="292269"/>
                </a:lnTo>
                <a:lnTo>
                  <a:pt x="1975484" y="296394"/>
                </a:lnTo>
                <a:lnTo>
                  <a:pt x="1976120" y="300837"/>
                </a:lnTo>
                <a:lnTo>
                  <a:pt x="1976438" y="307819"/>
                </a:lnTo>
                <a:lnTo>
                  <a:pt x="1976438" y="315117"/>
                </a:lnTo>
                <a:lnTo>
                  <a:pt x="1975802" y="323051"/>
                </a:lnTo>
                <a:lnTo>
                  <a:pt x="1974530" y="330350"/>
                </a:lnTo>
                <a:lnTo>
                  <a:pt x="1973258" y="337966"/>
                </a:lnTo>
                <a:lnTo>
                  <a:pt x="1971031" y="345582"/>
                </a:lnTo>
                <a:lnTo>
                  <a:pt x="1968169" y="353198"/>
                </a:lnTo>
                <a:lnTo>
                  <a:pt x="1964989" y="360179"/>
                </a:lnTo>
                <a:lnTo>
                  <a:pt x="1961172" y="367161"/>
                </a:lnTo>
                <a:lnTo>
                  <a:pt x="1957356" y="373825"/>
                </a:lnTo>
                <a:lnTo>
                  <a:pt x="1952903" y="379854"/>
                </a:lnTo>
                <a:lnTo>
                  <a:pt x="1947815" y="385884"/>
                </a:lnTo>
                <a:lnTo>
                  <a:pt x="1942726" y="390961"/>
                </a:lnTo>
                <a:lnTo>
                  <a:pt x="1937002" y="395404"/>
                </a:lnTo>
                <a:lnTo>
                  <a:pt x="1930959" y="399212"/>
                </a:lnTo>
                <a:lnTo>
                  <a:pt x="1924916" y="402068"/>
                </a:lnTo>
                <a:lnTo>
                  <a:pt x="1921736" y="413175"/>
                </a:lnTo>
                <a:lnTo>
                  <a:pt x="1918556" y="423965"/>
                </a:lnTo>
                <a:lnTo>
                  <a:pt x="1914739" y="434754"/>
                </a:lnTo>
                <a:lnTo>
                  <a:pt x="1910923" y="445226"/>
                </a:lnTo>
                <a:lnTo>
                  <a:pt x="1906788" y="456016"/>
                </a:lnTo>
                <a:lnTo>
                  <a:pt x="1902336" y="466171"/>
                </a:lnTo>
                <a:lnTo>
                  <a:pt x="1897883" y="476325"/>
                </a:lnTo>
                <a:lnTo>
                  <a:pt x="1893113" y="486480"/>
                </a:lnTo>
                <a:lnTo>
                  <a:pt x="1888024" y="496000"/>
                </a:lnTo>
                <a:lnTo>
                  <a:pt x="1882300" y="505838"/>
                </a:lnTo>
                <a:lnTo>
                  <a:pt x="1876893" y="515041"/>
                </a:lnTo>
                <a:lnTo>
                  <a:pt x="1870850" y="523926"/>
                </a:lnTo>
                <a:lnTo>
                  <a:pt x="1864808" y="532812"/>
                </a:lnTo>
                <a:lnTo>
                  <a:pt x="1858129" y="541380"/>
                </a:lnTo>
                <a:lnTo>
                  <a:pt x="1851450" y="549631"/>
                </a:lnTo>
                <a:lnTo>
                  <a:pt x="1844454" y="557247"/>
                </a:lnTo>
                <a:lnTo>
                  <a:pt x="1837457" y="565180"/>
                </a:lnTo>
                <a:lnTo>
                  <a:pt x="1829824" y="572162"/>
                </a:lnTo>
                <a:lnTo>
                  <a:pt x="1822191" y="578826"/>
                </a:lnTo>
                <a:lnTo>
                  <a:pt x="1813922" y="585490"/>
                </a:lnTo>
                <a:lnTo>
                  <a:pt x="1805653" y="591520"/>
                </a:lnTo>
                <a:lnTo>
                  <a:pt x="1797066" y="597232"/>
                </a:lnTo>
                <a:lnTo>
                  <a:pt x="1788161" y="601992"/>
                </a:lnTo>
                <a:lnTo>
                  <a:pt x="1779256" y="606752"/>
                </a:lnTo>
                <a:lnTo>
                  <a:pt x="1769715" y="610877"/>
                </a:lnTo>
                <a:lnTo>
                  <a:pt x="1759856" y="614685"/>
                </a:lnTo>
                <a:lnTo>
                  <a:pt x="1750315" y="617859"/>
                </a:lnTo>
                <a:lnTo>
                  <a:pt x="1739820" y="620397"/>
                </a:lnTo>
                <a:lnTo>
                  <a:pt x="1729325" y="622301"/>
                </a:lnTo>
                <a:lnTo>
                  <a:pt x="1718512" y="623888"/>
                </a:lnTo>
                <a:lnTo>
                  <a:pt x="1707699" y="624840"/>
                </a:lnTo>
                <a:lnTo>
                  <a:pt x="1696249" y="625475"/>
                </a:lnTo>
                <a:lnTo>
                  <a:pt x="1685118" y="624840"/>
                </a:lnTo>
                <a:lnTo>
                  <a:pt x="1674305" y="623888"/>
                </a:lnTo>
                <a:lnTo>
                  <a:pt x="1663492" y="622301"/>
                </a:lnTo>
                <a:lnTo>
                  <a:pt x="1652997" y="620397"/>
                </a:lnTo>
                <a:lnTo>
                  <a:pt x="1642820" y="617859"/>
                </a:lnTo>
                <a:lnTo>
                  <a:pt x="1632960" y="614685"/>
                </a:lnTo>
                <a:lnTo>
                  <a:pt x="1623419" y="611195"/>
                </a:lnTo>
                <a:lnTo>
                  <a:pt x="1613878" y="606752"/>
                </a:lnTo>
                <a:lnTo>
                  <a:pt x="1604655" y="602309"/>
                </a:lnTo>
                <a:lnTo>
                  <a:pt x="1596068" y="597232"/>
                </a:lnTo>
                <a:lnTo>
                  <a:pt x="1587481" y="591837"/>
                </a:lnTo>
                <a:lnTo>
                  <a:pt x="1579531" y="586125"/>
                </a:lnTo>
                <a:lnTo>
                  <a:pt x="1571262" y="579778"/>
                </a:lnTo>
                <a:lnTo>
                  <a:pt x="1563311" y="572479"/>
                </a:lnTo>
                <a:lnTo>
                  <a:pt x="1555996" y="565498"/>
                </a:lnTo>
                <a:lnTo>
                  <a:pt x="1548999" y="558199"/>
                </a:lnTo>
                <a:lnTo>
                  <a:pt x="1541684" y="550265"/>
                </a:lnTo>
                <a:lnTo>
                  <a:pt x="1535006" y="542015"/>
                </a:lnTo>
                <a:lnTo>
                  <a:pt x="1528645" y="534081"/>
                </a:lnTo>
                <a:lnTo>
                  <a:pt x="1522602" y="525196"/>
                </a:lnTo>
                <a:lnTo>
                  <a:pt x="1516560" y="516310"/>
                </a:lnTo>
                <a:lnTo>
                  <a:pt x="1510835" y="506790"/>
                </a:lnTo>
                <a:lnTo>
                  <a:pt x="1505428" y="497270"/>
                </a:lnTo>
                <a:lnTo>
                  <a:pt x="1500022" y="487432"/>
                </a:lnTo>
                <a:lnTo>
                  <a:pt x="1495251" y="477912"/>
                </a:lnTo>
                <a:lnTo>
                  <a:pt x="1490799" y="467440"/>
                </a:lnTo>
                <a:lnTo>
                  <a:pt x="1486346" y="457602"/>
                </a:lnTo>
                <a:lnTo>
                  <a:pt x="1482212" y="447130"/>
                </a:lnTo>
                <a:lnTo>
                  <a:pt x="1478714" y="436341"/>
                </a:lnTo>
                <a:lnTo>
                  <a:pt x="1474897" y="425869"/>
                </a:lnTo>
                <a:lnTo>
                  <a:pt x="1471399" y="415079"/>
                </a:lnTo>
                <a:lnTo>
                  <a:pt x="1468536" y="404290"/>
                </a:lnTo>
                <a:lnTo>
                  <a:pt x="1464720" y="403338"/>
                </a:lnTo>
                <a:lnTo>
                  <a:pt x="1461540" y="401751"/>
                </a:lnTo>
                <a:lnTo>
                  <a:pt x="1458041" y="400164"/>
                </a:lnTo>
                <a:lnTo>
                  <a:pt x="1454861" y="398577"/>
                </a:lnTo>
                <a:lnTo>
                  <a:pt x="1451363" y="396673"/>
                </a:lnTo>
                <a:lnTo>
                  <a:pt x="1448500" y="394452"/>
                </a:lnTo>
                <a:lnTo>
                  <a:pt x="1442458" y="389375"/>
                </a:lnTo>
                <a:lnTo>
                  <a:pt x="1436733" y="383980"/>
                </a:lnTo>
                <a:lnTo>
                  <a:pt x="1431962" y="377633"/>
                </a:lnTo>
                <a:lnTo>
                  <a:pt x="1427192" y="370969"/>
                </a:lnTo>
                <a:lnTo>
                  <a:pt x="1423057" y="363988"/>
                </a:lnTo>
                <a:lnTo>
                  <a:pt x="1419241" y="356054"/>
                </a:lnTo>
                <a:lnTo>
                  <a:pt x="1416379" y="348438"/>
                </a:lnTo>
                <a:lnTo>
                  <a:pt x="1413834" y="340504"/>
                </a:lnTo>
                <a:lnTo>
                  <a:pt x="1411926" y="332254"/>
                </a:lnTo>
                <a:lnTo>
                  <a:pt x="1410336" y="324320"/>
                </a:lnTo>
                <a:lnTo>
                  <a:pt x="1409700" y="316387"/>
                </a:lnTo>
                <a:lnTo>
                  <a:pt x="1409700" y="308453"/>
                </a:lnTo>
                <a:lnTo>
                  <a:pt x="1410336" y="300837"/>
                </a:lnTo>
                <a:lnTo>
                  <a:pt x="1411290" y="296077"/>
                </a:lnTo>
                <a:lnTo>
                  <a:pt x="1411926" y="291634"/>
                </a:lnTo>
                <a:lnTo>
                  <a:pt x="1413516" y="286874"/>
                </a:lnTo>
                <a:lnTo>
                  <a:pt x="1414789" y="283383"/>
                </a:lnTo>
                <a:lnTo>
                  <a:pt x="1416697" y="279575"/>
                </a:lnTo>
                <a:lnTo>
                  <a:pt x="1418923" y="275767"/>
                </a:lnTo>
                <a:lnTo>
                  <a:pt x="1421149" y="272911"/>
                </a:lnTo>
                <a:lnTo>
                  <a:pt x="1423694" y="270055"/>
                </a:lnTo>
                <a:lnTo>
                  <a:pt x="1426556" y="267199"/>
                </a:lnTo>
                <a:lnTo>
                  <a:pt x="1429418" y="264978"/>
                </a:lnTo>
                <a:lnTo>
                  <a:pt x="1432917" y="262756"/>
                </a:lnTo>
                <a:lnTo>
                  <a:pt x="1436097" y="261170"/>
                </a:lnTo>
                <a:lnTo>
                  <a:pt x="1439913" y="259266"/>
                </a:lnTo>
                <a:lnTo>
                  <a:pt x="1443730" y="257679"/>
                </a:lnTo>
                <a:lnTo>
                  <a:pt x="1447228" y="256727"/>
                </a:lnTo>
                <a:lnTo>
                  <a:pt x="1451363" y="255458"/>
                </a:lnTo>
                <a:lnTo>
                  <a:pt x="1452635" y="242447"/>
                </a:lnTo>
                <a:lnTo>
                  <a:pt x="1453907" y="229118"/>
                </a:lnTo>
                <a:lnTo>
                  <a:pt x="1455815" y="216108"/>
                </a:lnTo>
                <a:lnTo>
                  <a:pt x="1458359" y="203414"/>
                </a:lnTo>
                <a:lnTo>
                  <a:pt x="1461540" y="191355"/>
                </a:lnTo>
                <a:lnTo>
                  <a:pt x="1464720" y="178979"/>
                </a:lnTo>
                <a:lnTo>
                  <a:pt x="1468854" y="167237"/>
                </a:lnTo>
                <a:lnTo>
                  <a:pt x="1473307" y="155178"/>
                </a:lnTo>
                <a:lnTo>
                  <a:pt x="1478077" y="144072"/>
                </a:lnTo>
                <a:lnTo>
                  <a:pt x="1483484" y="132965"/>
                </a:lnTo>
                <a:lnTo>
                  <a:pt x="1488891" y="122175"/>
                </a:lnTo>
                <a:lnTo>
                  <a:pt x="1494933" y="111703"/>
                </a:lnTo>
                <a:lnTo>
                  <a:pt x="1501612" y="101866"/>
                </a:lnTo>
                <a:lnTo>
                  <a:pt x="1508609" y="92028"/>
                </a:lnTo>
                <a:lnTo>
                  <a:pt x="1516242" y="82825"/>
                </a:lnTo>
                <a:lnTo>
                  <a:pt x="1523556" y="74257"/>
                </a:lnTo>
                <a:lnTo>
                  <a:pt x="1531825" y="65689"/>
                </a:lnTo>
                <a:lnTo>
                  <a:pt x="1540412" y="57438"/>
                </a:lnTo>
                <a:lnTo>
                  <a:pt x="1549317" y="50139"/>
                </a:lnTo>
                <a:lnTo>
                  <a:pt x="1558540" y="43158"/>
                </a:lnTo>
                <a:lnTo>
                  <a:pt x="1568399" y="36494"/>
                </a:lnTo>
                <a:lnTo>
                  <a:pt x="1578258" y="30464"/>
                </a:lnTo>
                <a:lnTo>
                  <a:pt x="1588754" y="24752"/>
                </a:lnTo>
                <a:lnTo>
                  <a:pt x="1599567" y="19675"/>
                </a:lnTo>
                <a:lnTo>
                  <a:pt x="1610380" y="15232"/>
                </a:lnTo>
                <a:lnTo>
                  <a:pt x="1621829" y="11107"/>
                </a:lnTo>
                <a:lnTo>
                  <a:pt x="1633278" y="7616"/>
                </a:lnTo>
                <a:lnTo>
                  <a:pt x="1645364" y="5077"/>
                </a:lnTo>
                <a:lnTo>
                  <a:pt x="1657449" y="2856"/>
                </a:lnTo>
                <a:lnTo>
                  <a:pt x="1670170" y="952"/>
                </a:lnTo>
                <a:lnTo>
                  <a:pt x="1683210" y="317"/>
                </a:lnTo>
                <a:lnTo>
                  <a:pt x="169624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013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3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3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3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3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Социальная значимость социальной практики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Новые возможности»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13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560" y="1052736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68344" y="1052736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1560" y="6309320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668344" y="6309320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0AEE112-A3E9-40EF-8B4C-142BC6FB8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637" y="6381328"/>
            <a:ext cx="340733" cy="3424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0970" y="6381328"/>
            <a:ext cx="266158" cy="3433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381328"/>
            <a:ext cx="525477" cy="342075"/>
          </a:xfrm>
          <a:prstGeom prst="rect">
            <a:avLst/>
          </a:prstGeom>
        </p:spPr>
      </p:pic>
      <p:pic>
        <p:nvPicPr>
          <p:cNvPr id="16" name="Picture 2" descr="\\SETKA\shared\Кортугова О.С\ЛОГО\лого кружка забота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6381328"/>
            <a:ext cx="318194" cy="31819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555776" y="6381328"/>
            <a:ext cx="3906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zabota.gov35.ru, zabota-cher@kcson.gov35.ru</a:t>
            </a: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>
            <a:off x="207963" y="1185863"/>
            <a:ext cx="501650" cy="506412"/>
          </a:xfrm>
          <a:custGeom>
            <a:avLst/>
            <a:gdLst>
              <a:gd name="T0" fmla="*/ 134 w 134"/>
              <a:gd name="T1" fmla="*/ 36 h 135"/>
              <a:gd name="T2" fmla="*/ 134 w 134"/>
              <a:gd name="T3" fmla="*/ 98 h 135"/>
              <a:gd name="T4" fmla="*/ 98 w 134"/>
              <a:gd name="T5" fmla="*/ 135 h 135"/>
              <a:gd name="T6" fmla="*/ 36 w 134"/>
              <a:gd name="T7" fmla="*/ 135 h 135"/>
              <a:gd name="T8" fmla="*/ 0 w 134"/>
              <a:gd name="T9" fmla="*/ 98 h 135"/>
              <a:gd name="T10" fmla="*/ 0 w 134"/>
              <a:gd name="T11" fmla="*/ 36 h 135"/>
              <a:gd name="T12" fmla="*/ 36 w 134"/>
              <a:gd name="T13" fmla="*/ 0 h 135"/>
              <a:gd name="T14" fmla="*/ 134 w 134"/>
              <a:gd name="T15" fmla="*/ 0 h 135"/>
              <a:gd name="T16" fmla="*/ 134 w 134"/>
              <a:gd name="T17" fmla="*/ 36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135">
                <a:moveTo>
                  <a:pt x="134" y="36"/>
                </a:moveTo>
                <a:cubicBezTo>
                  <a:pt x="134" y="98"/>
                  <a:pt x="134" y="98"/>
                  <a:pt x="134" y="98"/>
                </a:cubicBezTo>
                <a:cubicBezTo>
                  <a:pt x="134" y="118"/>
                  <a:pt x="118" y="135"/>
                  <a:pt x="98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16" y="135"/>
                  <a:pt x="0" y="118"/>
                  <a:pt x="0" y="9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134" y="0"/>
                  <a:pt x="134" y="0"/>
                  <a:pt x="134" y="0"/>
                </a:cubicBezTo>
                <a:lnTo>
                  <a:pt x="134" y="3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/>
          <a:lstStyle/>
          <a:p>
            <a:pPr defTabSz="81633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207963" y="1978025"/>
            <a:ext cx="506412" cy="506413"/>
          </a:xfrm>
          <a:custGeom>
            <a:avLst/>
            <a:gdLst>
              <a:gd name="T0" fmla="*/ 135 w 135"/>
              <a:gd name="T1" fmla="*/ 36 h 135"/>
              <a:gd name="T2" fmla="*/ 135 w 135"/>
              <a:gd name="T3" fmla="*/ 98 h 135"/>
              <a:gd name="T4" fmla="*/ 98 w 135"/>
              <a:gd name="T5" fmla="*/ 135 h 135"/>
              <a:gd name="T6" fmla="*/ 37 w 135"/>
              <a:gd name="T7" fmla="*/ 135 h 135"/>
              <a:gd name="T8" fmla="*/ 0 w 135"/>
              <a:gd name="T9" fmla="*/ 98 h 135"/>
              <a:gd name="T10" fmla="*/ 0 w 135"/>
              <a:gd name="T11" fmla="*/ 36 h 135"/>
              <a:gd name="T12" fmla="*/ 37 w 135"/>
              <a:gd name="T13" fmla="*/ 0 h 135"/>
              <a:gd name="T14" fmla="*/ 135 w 135"/>
              <a:gd name="T15" fmla="*/ 0 h 135"/>
              <a:gd name="T16" fmla="*/ 135 w 135"/>
              <a:gd name="T17" fmla="*/ 36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135">
                <a:moveTo>
                  <a:pt x="135" y="36"/>
                </a:moveTo>
                <a:cubicBezTo>
                  <a:pt x="135" y="98"/>
                  <a:pt x="135" y="98"/>
                  <a:pt x="135" y="98"/>
                </a:cubicBezTo>
                <a:cubicBezTo>
                  <a:pt x="135" y="118"/>
                  <a:pt x="118" y="135"/>
                  <a:pt x="98" y="135"/>
                </a:cubicBezTo>
                <a:cubicBezTo>
                  <a:pt x="37" y="135"/>
                  <a:pt x="37" y="135"/>
                  <a:pt x="37" y="135"/>
                </a:cubicBezTo>
                <a:cubicBezTo>
                  <a:pt x="16" y="135"/>
                  <a:pt x="0" y="118"/>
                  <a:pt x="0" y="9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7" y="0"/>
                </a:cubicBezTo>
                <a:cubicBezTo>
                  <a:pt x="135" y="0"/>
                  <a:pt x="135" y="0"/>
                  <a:pt x="135" y="0"/>
                </a:cubicBezTo>
                <a:lnTo>
                  <a:pt x="135" y="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pPr defTabSz="81633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207963" y="2698750"/>
            <a:ext cx="501650" cy="506413"/>
          </a:xfrm>
          <a:custGeom>
            <a:avLst/>
            <a:gdLst>
              <a:gd name="T0" fmla="*/ 134 w 134"/>
              <a:gd name="T1" fmla="*/ 37 h 135"/>
              <a:gd name="T2" fmla="*/ 134 w 134"/>
              <a:gd name="T3" fmla="*/ 98 h 135"/>
              <a:gd name="T4" fmla="*/ 98 w 134"/>
              <a:gd name="T5" fmla="*/ 135 h 135"/>
              <a:gd name="T6" fmla="*/ 36 w 134"/>
              <a:gd name="T7" fmla="*/ 135 h 135"/>
              <a:gd name="T8" fmla="*/ 0 w 134"/>
              <a:gd name="T9" fmla="*/ 98 h 135"/>
              <a:gd name="T10" fmla="*/ 0 w 134"/>
              <a:gd name="T11" fmla="*/ 37 h 135"/>
              <a:gd name="T12" fmla="*/ 36 w 134"/>
              <a:gd name="T13" fmla="*/ 0 h 135"/>
              <a:gd name="T14" fmla="*/ 134 w 134"/>
              <a:gd name="T15" fmla="*/ 0 h 135"/>
              <a:gd name="T16" fmla="*/ 134 w 134"/>
              <a:gd name="T17" fmla="*/ 3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135">
                <a:moveTo>
                  <a:pt x="134" y="37"/>
                </a:moveTo>
                <a:cubicBezTo>
                  <a:pt x="134" y="98"/>
                  <a:pt x="134" y="98"/>
                  <a:pt x="134" y="98"/>
                </a:cubicBezTo>
                <a:cubicBezTo>
                  <a:pt x="134" y="118"/>
                  <a:pt x="118" y="135"/>
                  <a:pt x="98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16" y="135"/>
                  <a:pt x="0" y="118"/>
                  <a:pt x="0" y="98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6"/>
                  <a:pt x="16" y="0"/>
                  <a:pt x="36" y="0"/>
                </a:cubicBezTo>
                <a:cubicBezTo>
                  <a:pt x="134" y="0"/>
                  <a:pt x="134" y="0"/>
                  <a:pt x="134" y="0"/>
                </a:cubicBezTo>
                <a:lnTo>
                  <a:pt x="134" y="3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/>
          <a:p>
            <a:pPr defTabSz="81633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21" name="Freeform 29"/>
          <p:cNvSpPr>
            <a:spLocks/>
          </p:cNvSpPr>
          <p:nvPr/>
        </p:nvSpPr>
        <p:spPr bwMode="auto">
          <a:xfrm>
            <a:off x="207963" y="3490913"/>
            <a:ext cx="506412" cy="506412"/>
          </a:xfrm>
          <a:custGeom>
            <a:avLst/>
            <a:gdLst>
              <a:gd name="T0" fmla="*/ 135 w 135"/>
              <a:gd name="T1" fmla="*/ 36 h 135"/>
              <a:gd name="T2" fmla="*/ 135 w 135"/>
              <a:gd name="T3" fmla="*/ 98 h 135"/>
              <a:gd name="T4" fmla="*/ 98 w 135"/>
              <a:gd name="T5" fmla="*/ 135 h 135"/>
              <a:gd name="T6" fmla="*/ 36 w 135"/>
              <a:gd name="T7" fmla="*/ 135 h 135"/>
              <a:gd name="T8" fmla="*/ 0 w 135"/>
              <a:gd name="T9" fmla="*/ 98 h 135"/>
              <a:gd name="T10" fmla="*/ 0 w 135"/>
              <a:gd name="T11" fmla="*/ 36 h 135"/>
              <a:gd name="T12" fmla="*/ 36 w 135"/>
              <a:gd name="T13" fmla="*/ 0 h 135"/>
              <a:gd name="T14" fmla="*/ 135 w 135"/>
              <a:gd name="T15" fmla="*/ 0 h 135"/>
              <a:gd name="T16" fmla="*/ 135 w 135"/>
              <a:gd name="T17" fmla="*/ 36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135">
                <a:moveTo>
                  <a:pt x="135" y="36"/>
                </a:moveTo>
                <a:cubicBezTo>
                  <a:pt x="135" y="98"/>
                  <a:pt x="135" y="98"/>
                  <a:pt x="135" y="98"/>
                </a:cubicBezTo>
                <a:cubicBezTo>
                  <a:pt x="135" y="118"/>
                  <a:pt x="118" y="135"/>
                  <a:pt x="98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16" y="135"/>
                  <a:pt x="0" y="118"/>
                  <a:pt x="0" y="9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135" y="0"/>
                  <a:pt x="135" y="0"/>
                  <a:pt x="135" y="0"/>
                </a:cubicBezTo>
                <a:lnTo>
                  <a:pt x="135" y="3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/>
          <a:p>
            <a:pPr defTabSz="81633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827584" y="1052736"/>
            <a:ext cx="5832648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400" dirty="0" smtClean="0">
                <a:solidFill>
                  <a:srgbClr val="00478E"/>
                </a:solidFill>
              </a:rPr>
              <a:t>обеспечение качества, доступности и эффективности предоставления социальных услуг семьям, воспитывающим </a:t>
            </a:r>
          </a:p>
          <a:p>
            <a:pPr>
              <a:lnSpc>
                <a:spcPct val="90000"/>
              </a:lnSpc>
              <a:defRPr/>
            </a:pPr>
            <a:r>
              <a:rPr lang="ru-RU" sz="1400" dirty="0" smtClean="0">
                <a:solidFill>
                  <a:srgbClr val="00478E"/>
                </a:solidFill>
              </a:rPr>
              <a:t>детей с инвалидностью, в том числе проживающим в отдаленных населенных пунктах Вологодской области</a:t>
            </a:r>
            <a:endParaRPr lang="ru-RU" altLang="zh-CN" sz="1400" dirty="0">
              <a:solidFill>
                <a:srgbClr val="00478E"/>
              </a:solidFill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827584" y="2060848"/>
            <a:ext cx="532765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400" dirty="0" smtClean="0">
                <a:solidFill>
                  <a:srgbClr val="00478E"/>
                </a:solidFill>
              </a:rPr>
              <a:t>содействие снижению риска социального сиротства</a:t>
            </a:r>
            <a:endParaRPr lang="ru-RU" sz="1400" dirty="0">
              <a:solidFill>
                <a:srgbClr val="00478E"/>
              </a:solidFill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827584" y="2554288"/>
            <a:ext cx="546258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400" dirty="0" smtClean="0">
                <a:solidFill>
                  <a:srgbClr val="00478E"/>
                </a:solidFill>
              </a:rPr>
              <a:t>расширение сферы внутриведомственного </a:t>
            </a:r>
            <a:br>
              <a:rPr lang="ru-RU" sz="1400" dirty="0" smtClean="0">
                <a:solidFill>
                  <a:srgbClr val="00478E"/>
                </a:solidFill>
              </a:rPr>
            </a:br>
            <a:r>
              <a:rPr lang="ru-RU" sz="1400" dirty="0" smtClean="0">
                <a:solidFill>
                  <a:srgbClr val="00478E"/>
                </a:solidFill>
              </a:rPr>
              <a:t>и межведомственного сотрудничества</a:t>
            </a:r>
            <a:endParaRPr lang="ru-RU" altLang="zh-CN" sz="1400" dirty="0">
              <a:solidFill>
                <a:srgbClr val="00478E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827584" y="3417888"/>
            <a:ext cx="535463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16337">
              <a:lnSpc>
                <a:spcPct val="90000"/>
              </a:lnSpc>
              <a:defRPr/>
            </a:pPr>
            <a:r>
              <a:rPr lang="ru-RU" sz="1400" dirty="0" smtClean="0">
                <a:solidFill>
                  <a:srgbClr val="00478E"/>
                </a:solidFill>
              </a:rPr>
              <a:t>мониторинг динамики развития детей с инвалидностью, в том числе с тяжелыми множественными нарушениями развития</a:t>
            </a:r>
            <a:endParaRPr lang="ru-RU" altLang="zh-CN" sz="1400" dirty="0">
              <a:solidFill>
                <a:srgbClr val="00478E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207963" y="4221088"/>
            <a:ext cx="506412" cy="506412"/>
          </a:xfrm>
          <a:custGeom>
            <a:avLst/>
            <a:gdLst>
              <a:gd name="T0" fmla="*/ 135 w 135"/>
              <a:gd name="T1" fmla="*/ 36 h 135"/>
              <a:gd name="T2" fmla="*/ 135 w 135"/>
              <a:gd name="T3" fmla="*/ 98 h 135"/>
              <a:gd name="T4" fmla="*/ 98 w 135"/>
              <a:gd name="T5" fmla="*/ 135 h 135"/>
              <a:gd name="T6" fmla="*/ 36 w 135"/>
              <a:gd name="T7" fmla="*/ 135 h 135"/>
              <a:gd name="T8" fmla="*/ 0 w 135"/>
              <a:gd name="T9" fmla="*/ 98 h 135"/>
              <a:gd name="T10" fmla="*/ 0 w 135"/>
              <a:gd name="T11" fmla="*/ 36 h 135"/>
              <a:gd name="T12" fmla="*/ 36 w 135"/>
              <a:gd name="T13" fmla="*/ 0 h 135"/>
              <a:gd name="T14" fmla="*/ 135 w 135"/>
              <a:gd name="T15" fmla="*/ 0 h 135"/>
              <a:gd name="T16" fmla="*/ 135 w 135"/>
              <a:gd name="T17" fmla="*/ 36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135">
                <a:moveTo>
                  <a:pt x="135" y="36"/>
                </a:moveTo>
                <a:cubicBezTo>
                  <a:pt x="135" y="98"/>
                  <a:pt x="135" y="98"/>
                  <a:pt x="135" y="98"/>
                </a:cubicBezTo>
                <a:cubicBezTo>
                  <a:pt x="135" y="118"/>
                  <a:pt x="118" y="135"/>
                  <a:pt x="98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16" y="135"/>
                  <a:pt x="0" y="118"/>
                  <a:pt x="0" y="9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135" y="0"/>
                  <a:pt x="135" y="0"/>
                  <a:pt x="135" y="0"/>
                </a:cubicBezTo>
                <a:lnTo>
                  <a:pt x="135" y="3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/>
          <a:p>
            <a:pPr defTabSz="81633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827584" y="4293096"/>
            <a:ext cx="5354638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16337">
              <a:lnSpc>
                <a:spcPct val="90000"/>
              </a:lnSpc>
              <a:defRPr/>
            </a:pPr>
            <a:r>
              <a:rPr lang="ru-RU" sz="1400" dirty="0" smtClean="0">
                <a:solidFill>
                  <a:srgbClr val="00478E"/>
                </a:solidFill>
              </a:rPr>
              <a:t>повышение родительских компетенций</a:t>
            </a:r>
            <a:endParaRPr lang="ru-RU" altLang="zh-CN" sz="1400" dirty="0">
              <a:solidFill>
                <a:srgbClr val="00478E"/>
              </a:solidFill>
            </a:endParaRPr>
          </a:p>
        </p:txBody>
      </p:sp>
      <p:sp>
        <p:nvSpPr>
          <p:cNvPr id="28" name="Freeform 29"/>
          <p:cNvSpPr>
            <a:spLocks/>
          </p:cNvSpPr>
          <p:nvPr/>
        </p:nvSpPr>
        <p:spPr bwMode="auto">
          <a:xfrm>
            <a:off x="207963" y="4869160"/>
            <a:ext cx="506412" cy="506412"/>
          </a:xfrm>
          <a:custGeom>
            <a:avLst/>
            <a:gdLst>
              <a:gd name="T0" fmla="*/ 135 w 135"/>
              <a:gd name="T1" fmla="*/ 36 h 135"/>
              <a:gd name="T2" fmla="*/ 135 w 135"/>
              <a:gd name="T3" fmla="*/ 98 h 135"/>
              <a:gd name="T4" fmla="*/ 98 w 135"/>
              <a:gd name="T5" fmla="*/ 135 h 135"/>
              <a:gd name="T6" fmla="*/ 36 w 135"/>
              <a:gd name="T7" fmla="*/ 135 h 135"/>
              <a:gd name="T8" fmla="*/ 0 w 135"/>
              <a:gd name="T9" fmla="*/ 98 h 135"/>
              <a:gd name="T10" fmla="*/ 0 w 135"/>
              <a:gd name="T11" fmla="*/ 36 h 135"/>
              <a:gd name="T12" fmla="*/ 36 w 135"/>
              <a:gd name="T13" fmla="*/ 0 h 135"/>
              <a:gd name="T14" fmla="*/ 135 w 135"/>
              <a:gd name="T15" fmla="*/ 0 h 135"/>
              <a:gd name="T16" fmla="*/ 135 w 135"/>
              <a:gd name="T17" fmla="*/ 36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135">
                <a:moveTo>
                  <a:pt x="135" y="36"/>
                </a:moveTo>
                <a:cubicBezTo>
                  <a:pt x="135" y="98"/>
                  <a:pt x="135" y="98"/>
                  <a:pt x="135" y="98"/>
                </a:cubicBezTo>
                <a:cubicBezTo>
                  <a:pt x="135" y="118"/>
                  <a:pt x="118" y="135"/>
                  <a:pt x="98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16" y="135"/>
                  <a:pt x="0" y="118"/>
                  <a:pt x="0" y="9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135" y="0"/>
                  <a:pt x="135" y="0"/>
                  <a:pt x="135" y="0"/>
                </a:cubicBezTo>
                <a:lnTo>
                  <a:pt x="135" y="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/>
          <a:p>
            <a:pPr defTabSz="81633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827584" y="4725144"/>
            <a:ext cx="5354638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16337">
              <a:lnSpc>
                <a:spcPct val="90000"/>
              </a:lnSpc>
              <a:defRPr/>
            </a:pPr>
            <a:r>
              <a:rPr lang="ru-RU" sz="1400" dirty="0" smtClean="0">
                <a:solidFill>
                  <a:srgbClr val="00478E"/>
                </a:solidFill>
              </a:rPr>
              <a:t>предоставление семьям, воспитывающим детей </a:t>
            </a:r>
            <a:br>
              <a:rPr lang="ru-RU" sz="1400" dirty="0" smtClean="0">
                <a:solidFill>
                  <a:srgbClr val="00478E"/>
                </a:solidFill>
              </a:rPr>
            </a:br>
            <a:r>
              <a:rPr lang="ru-RU" sz="1400" dirty="0" smtClean="0">
                <a:solidFill>
                  <a:srgbClr val="00478E"/>
                </a:solidFill>
              </a:rPr>
              <a:t>с инвалидностью, возможность выбора наиболее удобной формы получения услуг</a:t>
            </a:r>
            <a:endParaRPr lang="ru-RU" altLang="zh-CN" sz="1400" dirty="0">
              <a:solidFill>
                <a:srgbClr val="00478E"/>
              </a:solidFill>
            </a:endParaRPr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207963" y="5661248"/>
            <a:ext cx="506412" cy="506412"/>
          </a:xfrm>
          <a:custGeom>
            <a:avLst/>
            <a:gdLst>
              <a:gd name="T0" fmla="*/ 135 w 135"/>
              <a:gd name="T1" fmla="*/ 36 h 135"/>
              <a:gd name="T2" fmla="*/ 135 w 135"/>
              <a:gd name="T3" fmla="*/ 98 h 135"/>
              <a:gd name="T4" fmla="*/ 98 w 135"/>
              <a:gd name="T5" fmla="*/ 135 h 135"/>
              <a:gd name="T6" fmla="*/ 36 w 135"/>
              <a:gd name="T7" fmla="*/ 135 h 135"/>
              <a:gd name="T8" fmla="*/ 0 w 135"/>
              <a:gd name="T9" fmla="*/ 98 h 135"/>
              <a:gd name="T10" fmla="*/ 0 w 135"/>
              <a:gd name="T11" fmla="*/ 36 h 135"/>
              <a:gd name="T12" fmla="*/ 36 w 135"/>
              <a:gd name="T13" fmla="*/ 0 h 135"/>
              <a:gd name="T14" fmla="*/ 135 w 135"/>
              <a:gd name="T15" fmla="*/ 0 h 135"/>
              <a:gd name="T16" fmla="*/ 135 w 135"/>
              <a:gd name="T17" fmla="*/ 36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135">
                <a:moveTo>
                  <a:pt x="135" y="36"/>
                </a:moveTo>
                <a:cubicBezTo>
                  <a:pt x="135" y="98"/>
                  <a:pt x="135" y="98"/>
                  <a:pt x="135" y="98"/>
                </a:cubicBezTo>
                <a:cubicBezTo>
                  <a:pt x="135" y="118"/>
                  <a:pt x="118" y="135"/>
                  <a:pt x="98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16" y="135"/>
                  <a:pt x="0" y="118"/>
                  <a:pt x="0" y="9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135" y="0"/>
                  <a:pt x="135" y="0"/>
                  <a:pt x="135" y="0"/>
                </a:cubicBezTo>
                <a:lnTo>
                  <a:pt x="135" y="36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/>
          <a:p>
            <a:pPr defTabSz="81633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827584" y="5589240"/>
            <a:ext cx="5354638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16337">
              <a:lnSpc>
                <a:spcPct val="90000"/>
              </a:lnSpc>
              <a:defRPr/>
            </a:pPr>
            <a:r>
              <a:rPr lang="ru-RU" sz="1400" dirty="0" smtClean="0">
                <a:solidFill>
                  <a:srgbClr val="00478E"/>
                </a:solidFill>
              </a:rPr>
              <a:t>обеспечение непрерывности процесса реабилитации </a:t>
            </a:r>
            <a:br>
              <a:rPr lang="ru-RU" sz="1400" dirty="0" smtClean="0">
                <a:solidFill>
                  <a:srgbClr val="00478E"/>
                </a:solidFill>
              </a:rPr>
            </a:br>
            <a:r>
              <a:rPr lang="ru-RU" sz="1400" dirty="0" smtClean="0">
                <a:solidFill>
                  <a:srgbClr val="00478E"/>
                </a:solidFill>
              </a:rPr>
              <a:t>и </a:t>
            </a:r>
            <a:r>
              <a:rPr lang="ru-RU" sz="1400" dirty="0" err="1" smtClean="0">
                <a:solidFill>
                  <a:srgbClr val="00478E"/>
                </a:solidFill>
              </a:rPr>
              <a:t>абилитации</a:t>
            </a:r>
            <a:r>
              <a:rPr lang="ru-RU" sz="1400" dirty="0" smtClean="0">
                <a:solidFill>
                  <a:srgbClr val="00478E"/>
                </a:solidFill>
              </a:rPr>
              <a:t> детей с инвалидностью, нуждающихся </a:t>
            </a:r>
            <a:br>
              <a:rPr lang="ru-RU" sz="1400" dirty="0" smtClean="0">
                <a:solidFill>
                  <a:srgbClr val="00478E"/>
                </a:solidFill>
              </a:rPr>
            </a:br>
            <a:r>
              <a:rPr lang="ru-RU" sz="1400" dirty="0" smtClean="0">
                <a:solidFill>
                  <a:srgbClr val="00478E"/>
                </a:solidFill>
              </a:rPr>
              <a:t>в постоянном уходе и присмотре</a:t>
            </a:r>
            <a:endParaRPr lang="ru-RU" altLang="zh-CN" sz="1400" dirty="0">
              <a:solidFill>
                <a:srgbClr val="00478E"/>
              </a:solidFill>
            </a:endParaRPr>
          </a:p>
        </p:txBody>
      </p:sp>
      <p:pic>
        <p:nvPicPr>
          <p:cNvPr id="1026" name="Picture 2" descr="\\SETKA\shared\Форум_2022\Практика _ Вариативная система поддержки семей, воспитывающих детей с инвалидностью\Вариативная система_фото\5Ljxkvps8Hc.jpg"/>
          <p:cNvPicPr>
            <a:picLocks noChangeAspect="1" noChangeArrowheads="1"/>
          </p:cNvPicPr>
          <p:nvPr/>
        </p:nvPicPr>
        <p:blipFill>
          <a:blip r:embed="rId6" cstate="print"/>
          <a:srcRect r="3030"/>
          <a:stretch>
            <a:fillRect/>
          </a:stretch>
        </p:blipFill>
        <p:spPr bwMode="auto">
          <a:xfrm>
            <a:off x="6516216" y="1196752"/>
            <a:ext cx="2304255" cy="1584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1" descr="\\SETKA\shared\Форум_2022\Вариативная система_фото\c7NbVMSNMpNh2SczQwaCKGqyCsz_QIr0y1KCOMFDkBwL3km8XcqK0CRLlqzRbcQsbxuBZMF_w2pppSwkaaMqNEWH.jpg"/>
          <p:cNvPicPr>
            <a:picLocks noChangeAspect="1" noChangeArrowheads="1"/>
          </p:cNvPicPr>
          <p:nvPr/>
        </p:nvPicPr>
        <p:blipFill>
          <a:blip r:embed="rId7" cstate="print"/>
          <a:srcRect l="3046" b="10641"/>
          <a:stretch>
            <a:fillRect/>
          </a:stretch>
        </p:blipFill>
        <p:spPr bwMode="auto">
          <a:xfrm>
            <a:off x="6516216" y="2924944"/>
            <a:ext cx="229174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5" name="Picture 1" descr="\\SETKA\shared\Форум_2022\Вариативная система_фото\дист\20210226_120557.jpg"/>
          <p:cNvPicPr>
            <a:picLocks noChangeAspect="1" noChangeArrowheads="1"/>
          </p:cNvPicPr>
          <p:nvPr/>
        </p:nvPicPr>
        <p:blipFill>
          <a:blip r:embed="rId8" cstate="print"/>
          <a:srcRect l="15161" t="8226" r="24194"/>
          <a:stretch>
            <a:fillRect/>
          </a:stretch>
        </p:blipFill>
        <p:spPr bwMode="auto">
          <a:xfrm>
            <a:off x="6516216" y="4653136"/>
            <a:ext cx="2304256" cy="1606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Социальная практика «Новые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возможности»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14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560" y="1052736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68344" y="1052736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1560" y="6309320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668344" y="6309320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0AEE112-A3E9-40EF-8B4C-142BC6FB8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637" y="6381328"/>
            <a:ext cx="340733" cy="3424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0970" y="6381328"/>
            <a:ext cx="266158" cy="3433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381328"/>
            <a:ext cx="525477" cy="342075"/>
          </a:xfrm>
          <a:prstGeom prst="rect">
            <a:avLst/>
          </a:prstGeom>
        </p:spPr>
      </p:pic>
      <p:pic>
        <p:nvPicPr>
          <p:cNvPr id="16" name="Picture 2" descr="\\SETKA\shared\Кортугова О.С\ЛОГО\лого кружка забота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6381328"/>
            <a:ext cx="318194" cy="31819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555776" y="6381328"/>
            <a:ext cx="3906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zabota.gov35.ru, zabota-cher@kcson.gov35.ru</a:t>
            </a:r>
          </a:p>
        </p:txBody>
      </p:sp>
      <p:pic>
        <p:nvPicPr>
          <p:cNvPr id="5121" name="Picture 1" descr="\\SETKA\shared\Форум_2022\Вариативная система_фото\ОППП\2.jpg"/>
          <p:cNvPicPr>
            <a:picLocks noChangeAspect="1" noChangeArrowheads="1"/>
          </p:cNvPicPr>
          <p:nvPr/>
        </p:nvPicPr>
        <p:blipFill>
          <a:blip r:embed="rId6" cstate="print"/>
          <a:srcRect b="9333"/>
          <a:stretch>
            <a:fillRect/>
          </a:stretch>
        </p:blipFill>
        <p:spPr bwMode="auto">
          <a:xfrm>
            <a:off x="179512" y="1196752"/>
            <a:ext cx="280831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\\SETKA\shared\Форум_2022\Вариативная система_фото\ОППП\IMG_5113.JPG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 b="9337"/>
          <a:stretch>
            <a:fillRect/>
          </a:stretch>
        </p:blipFill>
        <p:spPr bwMode="auto">
          <a:xfrm>
            <a:off x="3284276" y="1196752"/>
            <a:ext cx="264745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\\SETKA\shared\Форум_2022\Вариативная система_фото\ОППП\e32UQWPPxr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3295128"/>
            <a:ext cx="2152632" cy="2870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\\SETKA\shared\Форум_2022\Вариативная система_фото\ОППП\4096-2731-max (17).jpg"/>
          <p:cNvPicPr>
            <a:picLocks noChangeAspect="1" noChangeArrowheads="1"/>
          </p:cNvPicPr>
          <p:nvPr/>
        </p:nvPicPr>
        <p:blipFill>
          <a:blip r:embed="rId9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228184" y="1196752"/>
            <a:ext cx="2664296" cy="1776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\\setka\DATA\Кортугова О.С\фото сайт преодолеем вместе\группы\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82685" y="3284984"/>
            <a:ext cx="216024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 descr="\\setka\DATA\Кортугова О.С\фото сайт преодолеем вместе\ОППП\9.jpg"/>
          <p:cNvPicPr>
            <a:picLocks noChangeAspect="1" noChangeArrowheads="1"/>
          </p:cNvPicPr>
          <p:nvPr/>
        </p:nvPicPr>
        <p:blipFill>
          <a:blip r:embed="rId11" cstate="print"/>
          <a:srcRect b="21528"/>
          <a:stretch>
            <a:fillRect/>
          </a:stretch>
        </p:blipFill>
        <p:spPr bwMode="auto">
          <a:xfrm>
            <a:off x="4665474" y="3284984"/>
            <a:ext cx="201622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 descr="\\setka\DATA\Кортугова О.С\фото сайт преодолеем вместе\ранняя помощь\c428d167-fb05-4857-9aae-16907ae86e9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3284984"/>
            <a:ext cx="216024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0AEE112-A3E9-40EF-8B4C-142BC6FB8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200" y="5977693"/>
            <a:ext cx="771087" cy="774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0762" y="5975725"/>
            <a:ext cx="602320" cy="7769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09" y="5976132"/>
            <a:ext cx="1189165" cy="774123"/>
          </a:xfrm>
          <a:prstGeom prst="rect">
            <a:avLst/>
          </a:prstGeom>
        </p:spPr>
      </p:pic>
      <p:pic>
        <p:nvPicPr>
          <p:cNvPr id="1026" name="Picture 2" descr="\\SETKA\shared\Кортугова О.С\ЛОГО\лого кружка забота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5987162"/>
            <a:ext cx="756000" cy="756000"/>
          </a:xfrm>
          <a:prstGeom prst="rect">
            <a:avLst/>
          </a:prstGeom>
          <a:noFill/>
        </p:spPr>
      </p:pic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403648" y="1052736"/>
            <a:ext cx="6143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itchFamily="34" charset="0"/>
              </a:rPr>
              <a:t>Контактная информация</a:t>
            </a:r>
          </a:p>
          <a:p>
            <a:pPr algn="ctr"/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1772816"/>
            <a:ext cx="8784975" cy="40324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Директор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Светлана Юрьевна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Дуборова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Электронная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почта: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zabota-cher@kcson.gov35.ru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                               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preodoleniecher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@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mail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.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ru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Сайт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https://zabota.gov35.ru/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Телефон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8 (8202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) 26-34-88</a:t>
            </a:r>
          </a:p>
          <a:p>
            <a:pPr algn="ctr">
              <a:spcAft>
                <a:spcPts val="120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Адрес: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Вологодская область, г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. Череповец, ул.Краснодонцев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, д.48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162603</a:t>
            </a: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Прямоугольник: усеченные верхние углы 10">
            <a:extLst>
              <a:ext uri="{FF2B5EF4-FFF2-40B4-BE49-F238E27FC236}">
                <a16:creationId xmlns:a16="http://schemas.microsoft.com/office/drawing/2014/main" xmlns="" id="{A9D4AB1F-6BF5-431F-AC6D-26D2F7AB238D}"/>
              </a:ext>
            </a:extLst>
          </p:cNvPr>
          <p:cNvSpPr/>
          <p:nvPr/>
        </p:nvSpPr>
        <p:spPr>
          <a:xfrm>
            <a:off x="0" y="-3206"/>
            <a:ext cx="9144000" cy="911926"/>
          </a:xfrm>
          <a:prstGeom prst="snip2SameRect">
            <a:avLst>
              <a:gd name="adj1" fmla="val 0"/>
              <a:gd name="adj2" fmla="val 1715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latin typeface="Calibri Light" panose="020F0302020204030204"/>
                <a:cs typeface="Times New Roman" pitchFamily="18" charset="0"/>
              </a:rPr>
              <a:t>Бюджетное учреждение  </a:t>
            </a:r>
            <a:r>
              <a:rPr lang="ru-RU" dirty="0">
                <a:solidFill>
                  <a:prstClr val="white"/>
                </a:solidFill>
                <a:latin typeface="Calibri Light" panose="020F0302020204030204"/>
                <a:cs typeface="Times New Roman" pitchFamily="18" charset="0"/>
              </a:rPr>
              <a:t>социального обслуживания Вологодской области</a:t>
            </a:r>
            <a:r>
              <a:rPr lang="en-US" dirty="0">
                <a:solidFill>
                  <a:prstClr val="white"/>
                </a:solidFill>
                <a:latin typeface="Calibri Light" panose="020F0302020204030204"/>
                <a:cs typeface="Times New Roman" pitchFamily="18" charset="0"/>
              </a:rPr>
              <a:t/>
            </a:r>
            <a:br>
              <a:rPr lang="en-US" dirty="0">
                <a:solidFill>
                  <a:prstClr val="white"/>
                </a:solidFill>
                <a:latin typeface="Calibri Light" panose="020F0302020204030204"/>
                <a:cs typeface="Times New Roman" pitchFamily="18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alibri Light" panose="020F0302020204030204"/>
                <a:cs typeface="Times New Roman" pitchFamily="18" charset="0"/>
              </a:rPr>
              <a:t>«Комплексный центр социального обслуживания населения </a:t>
            </a:r>
            <a:br>
              <a:rPr lang="ru-RU" b="1" dirty="0" smtClean="0">
                <a:solidFill>
                  <a:prstClr val="white"/>
                </a:solidFill>
                <a:latin typeface="Calibri Light" panose="020F0302020204030204"/>
                <a:cs typeface="Times New Roman" pitchFamily="18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alibri Light" panose="020F0302020204030204"/>
                <a:cs typeface="Times New Roman" pitchFamily="18" charset="0"/>
              </a:rPr>
              <a:t>города Череповца и Череповецкого района «Забота»</a:t>
            </a:r>
            <a:endParaRPr lang="ru-RU" b="1" dirty="0">
              <a:solidFill>
                <a:prstClr val="white"/>
              </a:solidFill>
              <a:latin typeface="Calibri Light" panose="020F0302020204030204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476672"/>
            <a:ext cx="1798476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69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C:\Users\кей\Desktop\kXWDYZKkTvcP7YyKp57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860032" y="1052736"/>
            <a:ext cx="3692673" cy="1813145"/>
          </a:xfrm>
          <a:prstGeom prst="rect">
            <a:avLst/>
          </a:prstGeom>
          <a:noFill/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566" y="381279"/>
            <a:ext cx="8155309" cy="655070"/>
          </a:xfrm>
        </p:spPr>
        <p:txBody>
          <a:bodyPr/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Проблемы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потребности целевой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группы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География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реализации практики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2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560" y="1052736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68344" y="1052736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1560" y="6309320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668344" y="6309320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0AEE112-A3E9-40EF-8B4C-142BC6FB82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637" y="6381328"/>
            <a:ext cx="340733" cy="3424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0970" y="6381328"/>
            <a:ext cx="266158" cy="3433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381328"/>
            <a:ext cx="525477" cy="342075"/>
          </a:xfrm>
          <a:prstGeom prst="rect">
            <a:avLst/>
          </a:prstGeom>
        </p:spPr>
      </p:pic>
      <p:pic>
        <p:nvPicPr>
          <p:cNvPr id="16" name="Picture 2" descr="\\SETKA\shared\Кортугова О.С\ЛОГО\лого кружка забота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6381328"/>
            <a:ext cx="318194" cy="31819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555776" y="6381328"/>
            <a:ext cx="3906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zabota.gov35.ru, zabota-cher@kcson.gov35.ru</a:t>
            </a:r>
          </a:p>
        </p:txBody>
      </p:sp>
      <p:grpSp>
        <p:nvGrpSpPr>
          <p:cNvPr id="18" name="组合 1"/>
          <p:cNvGrpSpPr/>
          <p:nvPr/>
        </p:nvGrpSpPr>
        <p:grpSpPr>
          <a:xfrm>
            <a:off x="107504" y="3573016"/>
            <a:ext cx="2053397" cy="20533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0" name="椭圆 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1" name="组合 4"/>
          <p:cNvGrpSpPr/>
          <p:nvPr/>
        </p:nvGrpSpPr>
        <p:grpSpPr>
          <a:xfrm>
            <a:off x="2123728" y="3585739"/>
            <a:ext cx="618296" cy="61829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3" name="椭圆 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4" name="组合 7"/>
          <p:cNvGrpSpPr/>
          <p:nvPr/>
        </p:nvGrpSpPr>
        <p:grpSpPr>
          <a:xfrm>
            <a:off x="2339752" y="4282538"/>
            <a:ext cx="618296" cy="61829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6" name="椭圆 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7" name="组合 10"/>
          <p:cNvGrpSpPr/>
          <p:nvPr/>
        </p:nvGrpSpPr>
        <p:grpSpPr>
          <a:xfrm>
            <a:off x="2267744" y="4979337"/>
            <a:ext cx="618296" cy="61829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9" name="椭圆 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30" name="组合 13"/>
          <p:cNvGrpSpPr/>
          <p:nvPr/>
        </p:nvGrpSpPr>
        <p:grpSpPr>
          <a:xfrm>
            <a:off x="1619672" y="2888940"/>
            <a:ext cx="618296" cy="61829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1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2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33" name="标题 11"/>
          <p:cNvSpPr txBox="1">
            <a:spLocks/>
          </p:cNvSpPr>
          <p:nvPr/>
        </p:nvSpPr>
        <p:spPr>
          <a:xfrm>
            <a:off x="1605285" y="2996158"/>
            <a:ext cx="604838" cy="42862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zh-CN" altLang="en-US" sz="3299" dirty="0">
              <a:solidFill>
                <a:prstClr val="black">
                  <a:lumMod val="85000"/>
                  <a:lumOff val="15000"/>
                </a:prst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4" name="组合 20"/>
          <p:cNvGrpSpPr/>
          <p:nvPr/>
        </p:nvGrpSpPr>
        <p:grpSpPr>
          <a:xfrm>
            <a:off x="2267744" y="3162084"/>
            <a:ext cx="1008112" cy="72008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35" name="组合 21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37" name="直接连接符 23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椭圆 24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2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36" name="椭圆 22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39" name="椭圆 25"/>
          <p:cNvSpPr/>
          <p:nvPr/>
        </p:nvSpPr>
        <p:spPr>
          <a:xfrm>
            <a:off x="3347864" y="2918688"/>
            <a:ext cx="557212" cy="558800"/>
          </a:xfrm>
          <a:prstGeom prst="ellipse">
            <a:avLst/>
          </a:prstGeom>
          <a:solidFill>
            <a:srgbClr val="004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zh-CN" altLang="en-US" sz="100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41" name="标题 11"/>
          <p:cNvSpPr txBox="1">
            <a:spLocks/>
          </p:cNvSpPr>
          <p:nvPr/>
        </p:nvSpPr>
        <p:spPr bwMode="auto">
          <a:xfrm>
            <a:off x="4716016" y="4221088"/>
            <a:ext cx="4176464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z="1400" spc="-60" dirty="0" smtClean="0">
                <a:solidFill>
                  <a:srgbClr val="00478E"/>
                </a:solidFill>
              </a:rPr>
              <a:t>потребность в комплексной реабилитации детей </a:t>
            </a:r>
            <a:br>
              <a:rPr lang="ru-RU" sz="1400" spc="-60" dirty="0" smtClean="0">
                <a:solidFill>
                  <a:srgbClr val="00478E"/>
                </a:solidFill>
              </a:rPr>
            </a:br>
            <a:r>
              <a:rPr lang="ru-RU" sz="1400" spc="-60" dirty="0" smtClean="0">
                <a:solidFill>
                  <a:srgbClr val="00478E"/>
                </a:solidFill>
              </a:rPr>
              <a:t>с инвалидностью </a:t>
            </a:r>
            <a:r>
              <a:rPr lang="ru-RU" sz="1400" spc="-20" dirty="0" smtClean="0">
                <a:solidFill>
                  <a:srgbClr val="00478E"/>
                </a:solidFill>
              </a:rPr>
              <a:t>с учетом возраста, нозологии ребенка и потребностей семьи</a:t>
            </a:r>
          </a:p>
        </p:txBody>
      </p:sp>
      <p:sp>
        <p:nvSpPr>
          <p:cNvPr id="42" name="椭圆 49"/>
          <p:cNvSpPr/>
          <p:nvPr/>
        </p:nvSpPr>
        <p:spPr>
          <a:xfrm>
            <a:off x="3923928" y="3537117"/>
            <a:ext cx="558800" cy="558800"/>
          </a:xfrm>
          <a:prstGeom prst="ellipse">
            <a:avLst/>
          </a:prstGeom>
          <a:solidFill>
            <a:srgbClr val="004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zh-CN" altLang="en-US" sz="100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43" name="标题 11"/>
          <p:cNvSpPr txBox="1">
            <a:spLocks/>
          </p:cNvSpPr>
          <p:nvPr/>
        </p:nvSpPr>
        <p:spPr bwMode="auto">
          <a:xfrm>
            <a:off x="4040952" y="2782577"/>
            <a:ext cx="468052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spc="-20" dirty="0" smtClean="0">
                <a:solidFill>
                  <a:srgbClr val="00478E"/>
                </a:solidFill>
              </a:rPr>
              <a:t>необходимость раннего выявления детей </a:t>
            </a:r>
            <a:br>
              <a:rPr lang="ru-RU" sz="1400" spc="-20" dirty="0" smtClean="0">
                <a:solidFill>
                  <a:srgbClr val="00478E"/>
                </a:solidFill>
              </a:rPr>
            </a:br>
            <a:r>
              <a:rPr lang="ru-RU" sz="1400" spc="-20" dirty="0" smtClean="0">
                <a:solidFill>
                  <a:srgbClr val="00478E"/>
                </a:solidFill>
              </a:rPr>
              <a:t>с нарушениями</a:t>
            </a:r>
            <a:r>
              <a:rPr lang="ru-RU" sz="1400" dirty="0" smtClean="0">
                <a:solidFill>
                  <a:srgbClr val="00478E"/>
                </a:solidFill>
              </a:rPr>
              <a:t> </a:t>
            </a:r>
            <a:r>
              <a:rPr lang="ru-RU" sz="1400" spc="-60" dirty="0" smtClean="0">
                <a:solidFill>
                  <a:srgbClr val="00478E"/>
                </a:solidFill>
              </a:rPr>
              <a:t>в развитии, проживающих в Вологодской области</a:t>
            </a:r>
            <a:endParaRPr lang="zh-CN" altLang="en-US" sz="1400" b="1" spc="-60" dirty="0">
              <a:solidFill>
                <a:srgbClr val="00478E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4" name="标题 11"/>
          <p:cNvSpPr txBox="1">
            <a:spLocks/>
          </p:cNvSpPr>
          <p:nvPr/>
        </p:nvSpPr>
        <p:spPr bwMode="auto">
          <a:xfrm>
            <a:off x="4644008" y="3429000"/>
            <a:ext cx="424847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spc="-20" dirty="0" smtClean="0">
                <a:solidFill>
                  <a:srgbClr val="00478E"/>
                </a:solidFill>
              </a:rPr>
              <a:t>потребность в оказании своевременной помощи</a:t>
            </a:r>
            <a:br>
              <a:rPr lang="ru-RU" sz="1400" spc="-20" dirty="0" smtClean="0">
                <a:solidFill>
                  <a:srgbClr val="00478E"/>
                </a:solidFill>
              </a:rPr>
            </a:br>
            <a:r>
              <a:rPr lang="ru-RU" sz="1400" spc="-20" dirty="0" smtClean="0">
                <a:solidFill>
                  <a:srgbClr val="00478E"/>
                </a:solidFill>
              </a:rPr>
              <a:t>и поддержки, в том числе ранней помощи, семьям, воспитывающим детей с инвалидностью</a:t>
            </a:r>
            <a:endParaRPr lang="zh-CN" altLang="en-US" sz="1400" spc="-20" dirty="0" smtClean="0">
              <a:solidFill>
                <a:srgbClr val="00478E"/>
              </a:solidFill>
            </a:endParaRPr>
          </a:p>
        </p:txBody>
      </p:sp>
      <p:grpSp>
        <p:nvGrpSpPr>
          <p:cNvPr id="46" name="组合 10"/>
          <p:cNvGrpSpPr/>
          <p:nvPr/>
        </p:nvGrpSpPr>
        <p:grpSpPr>
          <a:xfrm>
            <a:off x="1835696" y="5676136"/>
            <a:ext cx="618296" cy="61829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8" name="椭圆 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49" name="标题 11"/>
          <p:cNvSpPr txBox="1">
            <a:spLocks/>
          </p:cNvSpPr>
          <p:nvPr/>
        </p:nvSpPr>
        <p:spPr bwMode="auto">
          <a:xfrm>
            <a:off x="4607497" y="4941168"/>
            <a:ext cx="453650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z="1400" spc="-40" dirty="0" smtClean="0">
                <a:solidFill>
                  <a:srgbClr val="00478E"/>
                </a:solidFill>
              </a:rPr>
              <a:t>недостаточный уровень родительской компетентност</a:t>
            </a:r>
            <a:r>
              <a:rPr lang="ru-RU" sz="1400" spc="-20" dirty="0" smtClean="0">
                <a:solidFill>
                  <a:srgbClr val="00478E"/>
                </a:solidFill>
              </a:rPr>
              <a:t>и в вопросах воспитания и развития ребенка-инвалида</a:t>
            </a:r>
          </a:p>
        </p:txBody>
      </p:sp>
      <p:sp>
        <p:nvSpPr>
          <p:cNvPr id="50" name="椭圆 25"/>
          <p:cNvSpPr/>
          <p:nvPr/>
        </p:nvSpPr>
        <p:spPr>
          <a:xfrm>
            <a:off x="4139952" y="4282355"/>
            <a:ext cx="558800" cy="557213"/>
          </a:xfrm>
          <a:prstGeom prst="ellipse">
            <a:avLst/>
          </a:prstGeom>
          <a:solidFill>
            <a:srgbClr val="004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zh-CN" altLang="en-US" sz="100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51" name="椭圆 25"/>
          <p:cNvSpPr/>
          <p:nvPr/>
        </p:nvSpPr>
        <p:spPr>
          <a:xfrm>
            <a:off x="4067944" y="4953996"/>
            <a:ext cx="558800" cy="558800"/>
          </a:xfrm>
          <a:prstGeom prst="ellipse">
            <a:avLst/>
          </a:prstGeom>
          <a:solidFill>
            <a:srgbClr val="004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zh-CN" altLang="en-US" sz="100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52" name="椭圆 25"/>
          <p:cNvSpPr/>
          <p:nvPr/>
        </p:nvSpPr>
        <p:spPr>
          <a:xfrm>
            <a:off x="3635896" y="5705884"/>
            <a:ext cx="558800" cy="558800"/>
          </a:xfrm>
          <a:prstGeom prst="ellipse">
            <a:avLst/>
          </a:prstGeom>
          <a:solidFill>
            <a:srgbClr val="004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zh-CN" altLang="en-US" sz="100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pic>
        <p:nvPicPr>
          <p:cNvPr id="56" name="Picture 33" descr="D:\общая\программы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4365104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 descr="C:\Users\User\Downloads\PKopw3wGfRw.jpg"/>
          <p:cNvPicPr>
            <a:picLocks noChangeAspect="1" noChangeArrowheads="1"/>
          </p:cNvPicPr>
          <p:nvPr/>
        </p:nvPicPr>
        <p:blipFill>
          <a:blip r:embed="rId8" cstate="print"/>
          <a:srcRect t="11211" b="10311"/>
          <a:stretch>
            <a:fillRect/>
          </a:stretch>
        </p:blipFill>
        <p:spPr bwMode="auto">
          <a:xfrm>
            <a:off x="251520" y="3789040"/>
            <a:ext cx="1743350" cy="1656184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8" name="组合 20"/>
          <p:cNvGrpSpPr/>
          <p:nvPr/>
        </p:nvGrpSpPr>
        <p:grpSpPr>
          <a:xfrm>
            <a:off x="2843808" y="3858883"/>
            <a:ext cx="1008112" cy="72008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59" name="组合 21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61" name="直接连接符 23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椭圆 24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2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60" name="椭圆 22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63" name="组合 20"/>
          <p:cNvGrpSpPr/>
          <p:nvPr/>
        </p:nvGrpSpPr>
        <p:grpSpPr>
          <a:xfrm>
            <a:off x="3059832" y="4555682"/>
            <a:ext cx="1008112" cy="72008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64" name="组合 21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66" name="直接连接符 23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椭圆 24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2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65" name="椭圆 22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68" name="组合 20"/>
          <p:cNvGrpSpPr/>
          <p:nvPr/>
        </p:nvGrpSpPr>
        <p:grpSpPr>
          <a:xfrm>
            <a:off x="2987824" y="5252481"/>
            <a:ext cx="1008112" cy="72008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69" name="组合 21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71" name="直接连接符 23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椭圆 24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2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70" name="椭圆 22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73" name="组合 20"/>
          <p:cNvGrpSpPr/>
          <p:nvPr/>
        </p:nvGrpSpPr>
        <p:grpSpPr>
          <a:xfrm>
            <a:off x="2555776" y="5949280"/>
            <a:ext cx="1008112" cy="72008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74" name="组合 21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76" name="直接连接符 23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椭圆 24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2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75" name="椭圆 22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79" name="标题 11"/>
          <p:cNvSpPr txBox="1">
            <a:spLocks/>
          </p:cNvSpPr>
          <p:nvPr/>
        </p:nvSpPr>
        <p:spPr bwMode="auto">
          <a:xfrm>
            <a:off x="4355976" y="5589240"/>
            <a:ext cx="496855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z="1400" dirty="0" smtClean="0">
                <a:solidFill>
                  <a:srgbClr val="00478E"/>
                </a:solidFill>
              </a:rPr>
              <a:t>территориальная удаленность проживания семей, воспитывающих детей с инвалидностью, </a:t>
            </a:r>
            <a:br>
              <a:rPr lang="ru-RU" sz="1400" dirty="0" smtClean="0">
                <a:solidFill>
                  <a:srgbClr val="00478E"/>
                </a:solidFill>
              </a:rPr>
            </a:br>
            <a:r>
              <a:rPr lang="ru-RU" sz="1400" dirty="0" smtClean="0">
                <a:solidFill>
                  <a:srgbClr val="00478E"/>
                </a:solidFill>
              </a:rPr>
              <a:t>от  реабилитационного центра</a:t>
            </a:r>
          </a:p>
        </p:txBody>
      </p:sp>
      <p:pic>
        <p:nvPicPr>
          <p:cNvPr id="2049" name="Picture 1" descr="D:\общая\пиктограмма диагностика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2996952"/>
            <a:ext cx="360065" cy="360065"/>
          </a:xfrm>
          <a:prstGeom prst="rect">
            <a:avLst/>
          </a:prstGeom>
          <a:noFill/>
        </p:spPr>
      </p:pic>
      <p:pic>
        <p:nvPicPr>
          <p:cNvPr id="80" name="Picture 76" descr="D:\общая\Без имени-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3645024"/>
            <a:ext cx="410021" cy="41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общая\пиктограмма график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960" y="5085184"/>
            <a:ext cx="323007" cy="323007"/>
          </a:xfrm>
          <a:prstGeom prst="rect">
            <a:avLst/>
          </a:prstGeom>
          <a:noFill/>
        </p:spPr>
      </p:pic>
      <p:pic>
        <p:nvPicPr>
          <p:cNvPr id="2051" name="Picture 3" descr="D:\общая\пиктограмма дорога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7904" y="5805264"/>
            <a:ext cx="416298" cy="416298"/>
          </a:xfrm>
          <a:prstGeom prst="rect">
            <a:avLst/>
          </a:prstGeom>
          <a:noFill/>
        </p:spPr>
      </p:pic>
      <p:pic>
        <p:nvPicPr>
          <p:cNvPr id="81" name="Picture 39" descr="D:\общая\в през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9999" r="49334" b="20001"/>
          <a:stretch>
            <a:fillRect/>
          </a:stretch>
        </p:blipFill>
        <p:spPr bwMode="auto">
          <a:xfrm>
            <a:off x="611560" y="1340768"/>
            <a:ext cx="2736304" cy="14401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67636" y="1032991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478E"/>
                </a:solidFill>
              </a:rPr>
              <a:t>Вологодская область</a:t>
            </a:r>
            <a:endParaRPr lang="ru-RU" sz="1400" dirty="0">
              <a:solidFill>
                <a:srgbClr val="00478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657E-6 3.7037E-6 L -0.71249 -0.67223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4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5167E-6 1.11111E-6 L -0.71248 -0.67222 " pathEditMode="relative" rAng="0" ptsTypes="AA">
                                      <p:cBhvr>
                                        <p:cTn id="42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4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05167E-6 -4.07407E-6 L -0.71248 -0.67222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4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62137E-6 -4.81481E-6 L -0.71248 -0.67222 " pathEditMode="relative" rAng="0" ptsTypes="AA">
                                      <p:cBhvr>
                                        <p:cTn id="75" dur="1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4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62137E-6 -4.81481E-6 L -0.71248 -0.67222 " pathEditMode="relative" rAng="0" ptsTypes="AA">
                                      <p:cBhvr>
                                        <p:cTn id="89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  <p:bldP spid="41" grpId="0"/>
      <p:bldP spid="42" grpId="0" animBg="1"/>
      <p:bldP spid="43" grpId="0"/>
      <p:bldP spid="44" grpId="0"/>
      <p:bldP spid="49" grpId="0"/>
      <p:bldP spid="50" grpId="0" animBg="1"/>
      <p:bldP spid="51" grpId="0" animBg="1"/>
      <p:bldP spid="52" grpId="0" animBg="1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407" y="397666"/>
            <a:ext cx="7886700" cy="65507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 практики - обеспечение непрерывного процесса реабилитации детей с инвалидностью, проживающих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Вологодской области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00478E"/>
                </a:solidFill>
                <a:latin typeface="Arial" pitchFamily="34" charset="0"/>
                <a:cs typeface="Arial" pitchFamily="34" charset="0"/>
              </a:rPr>
              <a:t>Задачи практики</a:t>
            </a:r>
            <a:endParaRPr lang="ru-RU" sz="1800" dirty="0">
              <a:solidFill>
                <a:srgbClr val="0047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3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560" y="1052736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68344" y="1052736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1560" y="6309320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668344" y="6309320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0AEE112-A3E9-40EF-8B4C-142BC6FB8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637" y="6381328"/>
            <a:ext cx="340733" cy="3424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0970" y="6381328"/>
            <a:ext cx="266158" cy="3433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381328"/>
            <a:ext cx="525477" cy="342075"/>
          </a:xfrm>
          <a:prstGeom prst="rect">
            <a:avLst/>
          </a:prstGeom>
        </p:spPr>
      </p:pic>
      <p:pic>
        <p:nvPicPr>
          <p:cNvPr id="16" name="Picture 2" descr="\\SETKA\shared\Кортугова О.С\ЛОГО\лого кружка забота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6381328"/>
            <a:ext cx="318194" cy="31819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555776" y="6381328"/>
            <a:ext cx="3906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zabota.gov35.ru, zabota-cher@kcson.gov35.ru</a:t>
            </a:r>
          </a:p>
        </p:txBody>
      </p:sp>
      <p:sp>
        <p:nvSpPr>
          <p:cNvPr id="79" name="TextBox 19"/>
          <p:cNvSpPr txBox="1">
            <a:spLocks noChangeArrowheads="1"/>
          </p:cNvSpPr>
          <p:nvPr/>
        </p:nvSpPr>
        <p:spPr bwMode="auto">
          <a:xfrm>
            <a:off x="452437" y="5580063"/>
            <a:ext cx="202180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 algn="r"/>
            <a:r>
              <a:rPr lang="ru-RU" altLang="ru-RU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80" name="TextBox 20"/>
          <p:cNvSpPr txBox="1">
            <a:spLocks noChangeArrowheads="1"/>
          </p:cNvSpPr>
          <p:nvPr/>
        </p:nvSpPr>
        <p:spPr bwMode="auto">
          <a:xfrm>
            <a:off x="568325" y="6488113"/>
            <a:ext cx="2021810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 algn="r"/>
            <a:r>
              <a:rPr lang="ru-RU" altLang="ru-RU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1" name="Схема 80"/>
          <p:cNvGraphicFramePr/>
          <p:nvPr>
            <p:extLst>
              <p:ext uri="{D42A27DB-BD31-4B8C-83A1-F6EECF244321}">
                <p14:modId xmlns:p14="http://schemas.microsoft.com/office/powerpoint/2010/main" xmlns="" val="3379546899"/>
              </p:ext>
            </p:extLst>
          </p:nvPr>
        </p:nvGraphicFramePr>
        <p:xfrm>
          <a:off x="539552" y="1556792"/>
          <a:ext cx="82263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Статистические данные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4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560" y="1052736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68344" y="1052736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1560" y="6309320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668344" y="6309320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0AEE112-A3E9-40EF-8B4C-142BC6FB8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637" y="6381328"/>
            <a:ext cx="340733" cy="3424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0970" y="6381328"/>
            <a:ext cx="266158" cy="3433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381328"/>
            <a:ext cx="525477" cy="342075"/>
          </a:xfrm>
          <a:prstGeom prst="rect">
            <a:avLst/>
          </a:prstGeom>
        </p:spPr>
      </p:pic>
      <p:pic>
        <p:nvPicPr>
          <p:cNvPr id="16" name="Picture 2" descr="\\SETKA\shared\Кортугова О.С\ЛОГО\лого кружка забота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6381328"/>
            <a:ext cx="318194" cy="31819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555776" y="6381328"/>
            <a:ext cx="3906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zabota.gov35.ru, zabota-cher@kcson.gov35.ru</a:t>
            </a:r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611560" y="1556792"/>
            <a:ext cx="3019225" cy="923925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rgbClr val="00297A"/>
                </a:solidFill>
                <a:cs typeface="Arial" pitchFamily="34" charset="0"/>
              </a:rPr>
              <a:t>В Вологодской области проживает</a:t>
            </a:r>
            <a:br>
              <a:rPr lang="ru-RU" altLang="ru-RU" dirty="0">
                <a:solidFill>
                  <a:srgbClr val="00297A"/>
                </a:solidFill>
                <a:cs typeface="Arial" pitchFamily="34" charset="0"/>
              </a:rPr>
            </a:br>
            <a:r>
              <a:rPr lang="ru-RU" altLang="ru-RU" b="1" dirty="0" smtClean="0">
                <a:solidFill>
                  <a:srgbClr val="C00000"/>
                </a:solidFill>
                <a:cs typeface="Arial" pitchFamily="34" charset="0"/>
              </a:rPr>
              <a:t>5120</a:t>
            </a:r>
            <a:r>
              <a:rPr lang="ru-RU" altLang="ru-RU" dirty="0" smtClean="0">
                <a:solidFill>
                  <a:srgbClr val="00297A"/>
                </a:solidFill>
                <a:cs typeface="Arial" pitchFamily="34" charset="0"/>
              </a:rPr>
              <a:t> детей-инвалидов</a:t>
            </a:r>
            <a:endParaRPr lang="ru-RU" altLang="ru-RU" dirty="0">
              <a:solidFill>
                <a:srgbClr val="00297A"/>
              </a:solidFill>
              <a:cs typeface="Arial" pitchFamily="34" charset="0"/>
            </a:endParaRPr>
          </a:p>
        </p:txBody>
      </p:sp>
      <p:sp>
        <p:nvSpPr>
          <p:cNvPr id="25" name="Прямоугольник 10"/>
          <p:cNvSpPr>
            <a:spLocks noChangeArrowheads="1"/>
          </p:cNvSpPr>
          <p:nvPr/>
        </p:nvSpPr>
        <p:spPr bwMode="auto">
          <a:xfrm>
            <a:off x="4139952" y="1124743"/>
            <a:ext cx="4248472" cy="646331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cs typeface="Arial" pitchFamily="34" charset="0"/>
              </a:rPr>
              <a:t>40 % </a:t>
            </a:r>
            <a:r>
              <a:rPr lang="ru-RU" altLang="ru-RU" dirty="0" smtClean="0">
                <a:solidFill>
                  <a:srgbClr val="00297A"/>
                </a:solidFill>
                <a:cs typeface="Arial" pitchFamily="34" charset="0"/>
              </a:rPr>
              <a:t>семей с детьми-инвалидами </a:t>
            </a:r>
            <a:r>
              <a:rPr lang="ru-RU" altLang="ru-RU" dirty="0">
                <a:solidFill>
                  <a:srgbClr val="00297A"/>
                </a:solidFill>
                <a:cs typeface="Arial" pitchFamily="34" charset="0"/>
              </a:rPr>
              <a:t>проживают </a:t>
            </a:r>
            <a:r>
              <a:rPr lang="ru-RU" altLang="ru-RU" dirty="0" smtClean="0">
                <a:solidFill>
                  <a:srgbClr val="00297A"/>
                </a:solidFill>
                <a:cs typeface="Arial" pitchFamily="34" charset="0"/>
              </a:rPr>
              <a:t>в </a:t>
            </a:r>
            <a:r>
              <a:rPr lang="ru-RU" altLang="ru-RU" dirty="0">
                <a:solidFill>
                  <a:srgbClr val="00297A"/>
                </a:solidFill>
                <a:cs typeface="Arial" pitchFamily="34" charset="0"/>
              </a:rPr>
              <a:t>муниципальных районах</a:t>
            </a: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xmlns="" val="3011120133"/>
              </p:ext>
            </p:extLst>
          </p:nvPr>
        </p:nvGraphicFramePr>
        <p:xfrm>
          <a:off x="2483768" y="1772816"/>
          <a:ext cx="6336704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8" name="Picture 2" descr="C:\Users\кей\Desktop\инвалид-дети-1.jp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79308" y="5310557"/>
            <a:ext cx="1313354" cy="922169"/>
          </a:xfrm>
          <a:prstGeom prst="rect">
            <a:avLst/>
          </a:prstGeom>
          <a:noFill/>
          <a:extLst/>
        </p:spPr>
      </p:pic>
      <p:pic>
        <p:nvPicPr>
          <p:cNvPr id="29" name="Рисунок 113" descr="Стрелка: небольшой изгиб"/>
          <p:cNvPicPr>
            <a:picLocks noChangeAspect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19322">
            <a:off x="688458" y="5191761"/>
            <a:ext cx="3213018" cy="1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14"/>
          <p:cNvSpPr txBox="1">
            <a:spLocks noChangeArrowheads="1"/>
          </p:cNvSpPr>
          <p:nvPr/>
        </p:nvSpPr>
        <p:spPr bwMode="auto">
          <a:xfrm>
            <a:off x="3917784" y="5354591"/>
            <a:ext cx="5040560" cy="92333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srgbClr val="00297A"/>
                </a:solidFill>
                <a:cs typeface="Arial" pitchFamily="34" charset="0"/>
              </a:rPr>
              <a:t>Ежегодно </a:t>
            </a:r>
            <a:r>
              <a:rPr lang="ru-RU" altLang="ru-RU" b="1" dirty="0" smtClean="0">
                <a:solidFill>
                  <a:srgbClr val="C00000"/>
                </a:solidFill>
                <a:cs typeface="Arial" pitchFamily="34" charset="0"/>
              </a:rPr>
              <a:t>1400</a:t>
            </a:r>
            <a:r>
              <a:rPr lang="ru-RU" altLang="ru-RU" dirty="0" smtClean="0">
                <a:solidFill>
                  <a:srgbClr val="00297A"/>
                </a:solidFill>
                <a:cs typeface="Arial" pitchFamily="34" charset="0"/>
              </a:rPr>
              <a:t> детей-инвалидов получают услуги комплексной реабилитации </a:t>
            </a:r>
            <a:br>
              <a:rPr lang="ru-RU" altLang="ru-RU" dirty="0" smtClean="0">
                <a:solidFill>
                  <a:srgbClr val="00297A"/>
                </a:solidFill>
                <a:cs typeface="Arial" pitchFamily="34" charset="0"/>
              </a:rPr>
            </a:br>
            <a:r>
              <a:rPr lang="ru-RU" altLang="ru-RU" dirty="0" smtClean="0">
                <a:solidFill>
                  <a:srgbClr val="00297A"/>
                </a:solidFill>
                <a:cs typeface="Arial" pitchFamily="34" charset="0"/>
              </a:rPr>
              <a:t>в реабилитационном центре «Преодоление»</a:t>
            </a:r>
            <a:endParaRPr lang="ru-RU" altLang="ru-RU" dirty="0">
              <a:solidFill>
                <a:srgbClr val="00297A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5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560" y="1052736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68344" y="1052736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1560" y="6309320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668344" y="6309320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0AEE112-A3E9-40EF-8B4C-142BC6FB8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637" y="6381328"/>
            <a:ext cx="340733" cy="3424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0970" y="6381328"/>
            <a:ext cx="266158" cy="3433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381328"/>
            <a:ext cx="525477" cy="342075"/>
          </a:xfrm>
          <a:prstGeom prst="rect">
            <a:avLst/>
          </a:prstGeom>
        </p:spPr>
      </p:pic>
      <p:pic>
        <p:nvPicPr>
          <p:cNvPr id="16" name="Picture 2" descr="\\SETKA\shared\Кортугова О.С\ЛОГО\лого кружка забота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6381328"/>
            <a:ext cx="318194" cy="31819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555776" y="6381328"/>
            <a:ext cx="3906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zabota.gov35.ru, zabota-cher@kcson.gov35.ru</a:t>
            </a:r>
          </a:p>
        </p:txBody>
      </p:sp>
      <p:graphicFrame>
        <p:nvGraphicFramePr>
          <p:cNvPr id="18" name="图示 15"/>
          <p:cNvGraphicFramePr/>
          <p:nvPr/>
        </p:nvGraphicFramePr>
        <p:xfrm>
          <a:off x="3851920" y="3356992"/>
          <a:ext cx="51258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8434" name="Picture 2" descr="C:\Users\User\Desktop\Вариативная система поддержки семей, воспитывающих детей с инвалидностью Новые возможности.jpg"/>
          <p:cNvPicPr>
            <a:picLocks noChangeAspect="1" noChangeArrowheads="1"/>
          </p:cNvPicPr>
          <p:nvPr/>
        </p:nvPicPr>
        <p:blipFill>
          <a:blip r:embed="rId11" cstate="print"/>
          <a:srcRect l="787" t="7350" r="16526" b="23351"/>
          <a:stretch>
            <a:fillRect/>
          </a:stretch>
        </p:blipFill>
        <p:spPr bwMode="auto">
          <a:xfrm>
            <a:off x="323528" y="1196752"/>
            <a:ext cx="4104456" cy="2579944"/>
          </a:xfrm>
          <a:prstGeom prst="rect">
            <a:avLst/>
          </a:prstGeom>
          <a:noFill/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85" r="4832"/>
          <a:stretch/>
        </p:blipFill>
        <p:spPr>
          <a:xfrm>
            <a:off x="5304834" y="1216260"/>
            <a:ext cx="3059238" cy="1996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11560" y="397666"/>
            <a:ext cx="7886700" cy="6550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8440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46" b="1" kern="1200">
                <a:solidFill>
                  <a:srgbClr val="FF2828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Вариативная система поддержки семей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4149080"/>
            <a:ext cx="3652165" cy="1947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Комплексная реабилитация в условиях учреждения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6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560" y="1052736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68344" y="1052736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1560" y="6309320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668344" y="6309320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0AEE112-A3E9-40EF-8B4C-142BC6FB8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637" y="6381328"/>
            <a:ext cx="340733" cy="3424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0970" y="6381328"/>
            <a:ext cx="266158" cy="3433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381328"/>
            <a:ext cx="525477" cy="342075"/>
          </a:xfrm>
          <a:prstGeom prst="rect">
            <a:avLst/>
          </a:prstGeom>
        </p:spPr>
      </p:pic>
      <p:pic>
        <p:nvPicPr>
          <p:cNvPr id="16" name="Picture 2" descr="\\SETKA\shared\Кортугова О.С\ЛОГО\лого кружка забота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6381328"/>
            <a:ext cx="318194" cy="31819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555776" y="6381328"/>
            <a:ext cx="3906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zabota.gov35.ru, zabota-cher@kcson.gov35.ru</a:t>
            </a:r>
          </a:p>
        </p:txBody>
      </p:sp>
      <p:cxnSp>
        <p:nvCxnSpPr>
          <p:cNvPr id="18" name="直接连接符 20"/>
          <p:cNvCxnSpPr>
            <a:cxnSpLocks noChangeShapeType="1"/>
          </p:cNvCxnSpPr>
          <p:nvPr/>
        </p:nvCxnSpPr>
        <p:spPr bwMode="auto">
          <a:xfrm flipV="1">
            <a:off x="3412747" y="2317817"/>
            <a:ext cx="730707" cy="809737"/>
          </a:xfrm>
          <a:prstGeom prst="line">
            <a:avLst/>
          </a:prstGeom>
          <a:noFill/>
          <a:ln w="6350">
            <a:solidFill>
              <a:schemeClr val="accent5">
                <a:lumMod val="50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直接连接符 20"/>
          <p:cNvCxnSpPr>
            <a:cxnSpLocks noChangeShapeType="1"/>
          </p:cNvCxnSpPr>
          <p:nvPr/>
        </p:nvCxnSpPr>
        <p:spPr bwMode="auto">
          <a:xfrm flipH="1" flipV="1">
            <a:off x="4807010" y="2317817"/>
            <a:ext cx="730708" cy="809737"/>
          </a:xfrm>
          <a:prstGeom prst="line">
            <a:avLst/>
          </a:prstGeom>
          <a:noFill/>
          <a:ln w="6350">
            <a:solidFill>
              <a:schemeClr val="accent5">
                <a:lumMod val="50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直接连接符 20"/>
          <p:cNvCxnSpPr>
            <a:cxnSpLocks noChangeShapeType="1"/>
          </p:cNvCxnSpPr>
          <p:nvPr/>
        </p:nvCxnSpPr>
        <p:spPr bwMode="auto">
          <a:xfrm flipH="1" flipV="1">
            <a:off x="5004970" y="2230656"/>
            <a:ext cx="2608094" cy="1028810"/>
          </a:xfrm>
          <a:prstGeom prst="line">
            <a:avLst/>
          </a:prstGeom>
          <a:noFill/>
          <a:ln w="6350">
            <a:solidFill>
              <a:schemeClr val="accent5">
                <a:lumMod val="50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" name="直接连接符 20"/>
          <p:cNvCxnSpPr>
            <a:cxnSpLocks noChangeShapeType="1"/>
          </p:cNvCxnSpPr>
          <p:nvPr/>
        </p:nvCxnSpPr>
        <p:spPr bwMode="auto">
          <a:xfrm flipV="1">
            <a:off x="1553971" y="2230656"/>
            <a:ext cx="2446409" cy="958775"/>
          </a:xfrm>
          <a:prstGeom prst="line">
            <a:avLst/>
          </a:prstGeom>
          <a:noFill/>
          <a:ln w="6350">
            <a:solidFill>
              <a:schemeClr val="accent5">
                <a:lumMod val="50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2" name="组合 44"/>
          <p:cNvGrpSpPr/>
          <p:nvPr/>
        </p:nvGrpSpPr>
        <p:grpSpPr>
          <a:xfrm>
            <a:off x="2819484" y="2693709"/>
            <a:ext cx="1108220" cy="1280169"/>
            <a:chOff x="4966840" y="32547"/>
            <a:chExt cx="1506022" cy="173930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4966840" y="32547"/>
              <a:ext cx="1506022" cy="1739302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ysClr val="window" lastClr="FFFFFF">
                    <a:alpha val="40000"/>
                  </a:sysClr>
                </a:gs>
                <a:gs pos="50000">
                  <a:srgbClr val="FFFFFF">
                    <a:alpha val="10000"/>
                  </a:srgbClr>
                </a:gs>
                <a:gs pos="50000">
                  <a:sysClr val="window" lastClr="FFFFFF">
                    <a:alpha val="20000"/>
                  </a:sysClr>
                </a:gs>
                <a:gs pos="15000">
                  <a:sysClr val="window" lastClr="FFFFFF">
                    <a:alpha val="87000"/>
                  </a:sysClr>
                </a:gs>
              </a:gsLst>
              <a:lin ang="2700000" scaled="0"/>
            </a:gradFill>
            <a:ln w="12700" cap="flat" cmpd="sng" algn="ctr"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ysClr val="window" lastClr="FFFFFF"/>
                  </a:gs>
                  <a:gs pos="100000">
                    <a:sysClr val="window" lastClr="FFFFFF"/>
                  </a:gs>
                </a:gsLst>
                <a:lin ang="2700000" scaled="0"/>
              </a:gradFill>
              <a:prstDash val="solid"/>
              <a:miter lim="800000"/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5120790" y="210344"/>
              <a:ext cx="1198122" cy="1383709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963379" y="4178342"/>
            <a:ext cx="2232247" cy="589774"/>
          </a:xfrm>
          <a:prstGeom prst="rect">
            <a:avLst/>
          </a:prstGeom>
          <a:noFill/>
        </p:spPr>
        <p:txBody>
          <a:bodyPr wrap="square" lIns="96392" tIns="48195" rIns="96392" bIns="48195" rtlCol="0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00478E"/>
                </a:solidFill>
                <a:cs typeface="Arial" pitchFamily="34" charset="0"/>
                <a:sym typeface="华文细黑"/>
              </a:rPr>
              <a:t>Индивидуальные формы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32240" y="4178342"/>
            <a:ext cx="2411760" cy="589774"/>
          </a:xfrm>
          <a:prstGeom prst="rect">
            <a:avLst/>
          </a:prstGeom>
          <a:noFill/>
        </p:spPr>
        <p:txBody>
          <a:bodyPr wrap="square" lIns="96392" tIns="48195" rIns="96392" bIns="48195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600" b="1" dirty="0" err="1" smtClean="0">
                <a:solidFill>
                  <a:srgbClr val="00478E"/>
                </a:solidFill>
                <a:cs typeface="Arial" pitchFamily="34" charset="0"/>
                <a:sym typeface="华文细黑"/>
              </a:rPr>
              <a:t>Культурно-досуговая</a:t>
            </a:r>
            <a:r>
              <a:rPr lang="ru-RU" altLang="zh-CN" sz="1600" b="1" dirty="0" smtClean="0">
                <a:solidFill>
                  <a:srgbClr val="00478E"/>
                </a:solidFill>
                <a:cs typeface="Arial" pitchFamily="34" charset="0"/>
                <a:sym typeface="华文细黑"/>
              </a:rPr>
              <a:t> работа</a:t>
            </a:r>
            <a:endParaRPr lang="zh-CN" altLang="en-US" sz="1600" b="1" dirty="0">
              <a:solidFill>
                <a:srgbClr val="00478E"/>
              </a:solidFill>
              <a:cs typeface="Arial" pitchFamily="34" charset="0"/>
              <a:sym typeface="华文细黑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3275" y="4178342"/>
            <a:ext cx="1441917" cy="589774"/>
          </a:xfrm>
          <a:prstGeom prst="rect">
            <a:avLst/>
          </a:prstGeom>
          <a:noFill/>
        </p:spPr>
        <p:txBody>
          <a:bodyPr wrap="square" lIns="96392" tIns="48195" rIns="96392" bIns="48195" rtlCol="0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00478E"/>
                </a:solidFill>
                <a:cs typeface="Arial" pitchFamily="34" charset="0"/>
                <a:sym typeface="华文细黑"/>
              </a:rPr>
              <a:t>Групповые формы</a:t>
            </a:r>
            <a:endParaRPr lang="ru-RU" altLang="ru-RU" sz="1600" b="1" dirty="0">
              <a:solidFill>
                <a:srgbClr val="00478E"/>
              </a:solidFill>
              <a:cs typeface="Arial" pitchFamily="34" charset="0"/>
              <a:sym typeface="华文细黑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83813" y="4178342"/>
            <a:ext cx="2160240" cy="589774"/>
          </a:xfrm>
          <a:prstGeom prst="rect">
            <a:avLst/>
          </a:prstGeom>
          <a:noFill/>
        </p:spPr>
        <p:txBody>
          <a:bodyPr wrap="square" lIns="96392" tIns="48195" rIns="96392" bIns="48195" rtlCol="0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00478E"/>
                </a:solidFill>
                <a:cs typeface="Arial" pitchFamily="34" charset="0"/>
                <a:sym typeface="华文细黑"/>
              </a:rPr>
              <a:t>Оздоровительные услуги</a:t>
            </a:r>
          </a:p>
        </p:txBody>
      </p:sp>
      <p:grpSp>
        <p:nvGrpSpPr>
          <p:cNvPr id="29" name="组合 56"/>
          <p:cNvGrpSpPr/>
          <p:nvPr/>
        </p:nvGrpSpPr>
        <p:grpSpPr>
          <a:xfrm>
            <a:off x="3635896" y="1124744"/>
            <a:ext cx="1722270" cy="1989496"/>
            <a:chOff x="4966840" y="32547"/>
            <a:chExt cx="1506022" cy="1739302"/>
          </a:xfrm>
        </p:grpSpPr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4966840" y="32547"/>
              <a:ext cx="1506022" cy="1739302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ysClr val="window" lastClr="FFFFFF">
                    <a:alpha val="40000"/>
                  </a:sysClr>
                </a:gs>
                <a:gs pos="50000">
                  <a:srgbClr val="FFFFFF">
                    <a:alpha val="10000"/>
                  </a:srgbClr>
                </a:gs>
                <a:gs pos="50000">
                  <a:sysClr val="window" lastClr="FFFFFF">
                    <a:alpha val="20000"/>
                  </a:sysClr>
                </a:gs>
                <a:gs pos="15000">
                  <a:sysClr val="window" lastClr="FFFFFF">
                    <a:alpha val="87000"/>
                  </a:sysClr>
                </a:gs>
              </a:gsLst>
              <a:lin ang="2700000" scaled="0"/>
            </a:gradFill>
            <a:ln w="12700" cap="flat" cmpd="sng" algn="ctr"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ysClr val="window" lastClr="FFFFFF"/>
                  </a:gs>
                  <a:gs pos="100000">
                    <a:sysClr val="window" lastClr="FFFFFF"/>
                  </a:gs>
                </a:gsLst>
                <a:lin ang="2700000" scaled="0"/>
              </a:gradFill>
              <a:prstDash val="solid"/>
              <a:miter lim="800000"/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5120790" y="210344"/>
              <a:ext cx="1198122" cy="1383709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85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组合 61"/>
          <p:cNvGrpSpPr/>
          <p:nvPr/>
        </p:nvGrpSpPr>
        <p:grpSpPr>
          <a:xfrm>
            <a:off x="7423340" y="2693709"/>
            <a:ext cx="1108220" cy="1280169"/>
            <a:chOff x="4966840" y="32547"/>
            <a:chExt cx="1506022" cy="173930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4966840" y="32547"/>
              <a:ext cx="1506022" cy="1739302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ysClr val="window" lastClr="FFFFFF">
                    <a:alpha val="40000"/>
                  </a:sysClr>
                </a:gs>
                <a:gs pos="50000">
                  <a:srgbClr val="FFFFFF">
                    <a:alpha val="10000"/>
                  </a:srgbClr>
                </a:gs>
                <a:gs pos="50000">
                  <a:sysClr val="window" lastClr="FFFFFF">
                    <a:alpha val="20000"/>
                  </a:sysClr>
                </a:gs>
                <a:gs pos="15000">
                  <a:sysClr val="window" lastClr="FFFFFF">
                    <a:alpha val="87000"/>
                  </a:sysClr>
                </a:gs>
              </a:gsLst>
              <a:lin ang="2700000" scaled="0"/>
            </a:gradFill>
            <a:ln w="12700" cap="flat" cmpd="sng" algn="ctr"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ysClr val="window" lastClr="FFFFFF"/>
                  </a:gs>
                  <a:gs pos="100000">
                    <a:sysClr val="window" lastClr="FFFFFF"/>
                  </a:gs>
                </a:gsLst>
                <a:lin ang="2700000" scaled="0"/>
              </a:gradFill>
              <a:prstDash val="solid"/>
              <a:miter lim="800000"/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5120790" y="210344"/>
              <a:ext cx="1198122" cy="1383709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" name="组合 65"/>
          <p:cNvGrpSpPr/>
          <p:nvPr/>
        </p:nvGrpSpPr>
        <p:grpSpPr>
          <a:xfrm>
            <a:off x="590312" y="2715203"/>
            <a:ext cx="1108220" cy="1280169"/>
            <a:chOff x="229394" y="1453367"/>
            <a:chExt cx="969072" cy="111917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229394" y="1453367"/>
              <a:ext cx="969072" cy="1119178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ysClr val="window" lastClr="FFFFFF">
                    <a:alpha val="40000"/>
                  </a:sysClr>
                </a:gs>
                <a:gs pos="50000">
                  <a:srgbClr val="FFFFFF">
                    <a:alpha val="10000"/>
                  </a:srgbClr>
                </a:gs>
                <a:gs pos="50000">
                  <a:sysClr val="window" lastClr="FFFFFF">
                    <a:alpha val="20000"/>
                  </a:sysClr>
                </a:gs>
                <a:gs pos="15000">
                  <a:sysClr val="window" lastClr="FFFFFF">
                    <a:alpha val="87000"/>
                  </a:sysClr>
                </a:gs>
              </a:gsLst>
              <a:lin ang="2700000" scaled="0"/>
            </a:gradFill>
            <a:ln w="12700" cap="flat" cmpd="sng" algn="ctr"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ysClr val="window" lastClr="FFFFFF"/>
                  </a:gs>
                  <a:gs pos="100000">
                    <a:sysClr val="window" lastClr="FFFFFF"/>
                  </a:gs>
                </a:gsLst>
                <a:lin ang="2700000" scaled="0"/>
              </a:gradFill>
              <a:prstDash val="solid"/>
              <a:miter lim="800000"/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337774" y="1563847"/>
              <a:ext cx="770949" cy="890367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组合 73"/>
          <p:cNvGrpSpPr/>
          <p:nvPr/>
        </p:nvGrpSpPr>
        <p:grpSpPr>
          <a:xfrm>
            <a:off x="4970710" y="2745061"/>
            <a:ext cx="1108220" cy="1280169"/>
            <a:chOff x="229394" y="1453366"/>
            <a:chExt cx="969072" cy="111917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229394" y="1453366"/>
              <a:ext cx="969072" cy="1119178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ysClr val="window" lastClr="FFFFFF">
                    <a:alpha val="40000"/>
                  </a:sysClr>
                </a:gs>
                <a:gs pos="50000">
                  <a:srgbClr val="FFFFFF">
                    <a:alpha val="10000"/>
                  </a:srgbClr>
                </a:gs>
                <a:gs pos="50000">
                  <a:sysClr val="window" lastClr="FFFFFF">
                    <a:alpha val="20000"/>
                  </a:sysClr>
                </a:gs>
                <a:gs pos="15000">
                  <a:sysClr val="window" lastClr="FFFFFF">
                    <a:alpha val="87000"/>
                  </a:sysClr>
                </a:gs>
              </a:gsLst>
              <a:lin ang="2700000" scaled="0"/>
            </a:gradFill>
            <a:ln w="12700" cap="flat" cmpd="sng" algn="ctr"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ysClr val="window" lastClr="FFFFFF"/>
                  </a:gs>
                  <a:gs pos="100000">
                    <a:sysClr val="window" lastClr="FFFFFF"/>
                  </a:gs>
                </a:gsLst>
                <a:lin ang="2700000" scaled="0"/>
              </a:gradFill>
              <a:prstDash val="solid"/>
              <a:miter lim="800000"/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0" name="Freeform 27"/>
            <p:cNvSpPr>
              <a:spLocks/>
            </p:cNvSpPr>
            <p:nvPr/>
          </p:nvSpPr>
          <p:spPr bwMode="auto">
            <a:xfrm>
              <a:off x="337774" y="1563847"/>
              <a:ext cx="770949" cy="890367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41" name="直接连接符 20"/>
          <p:cNvCxnSpPr>
            <a:cxnSpLocks noChangeShapeType="1"/>
          </p:cNvCxnSpPr>
          <p:nvPr/>
        </p:nvCxnSpPr>
        <p:spPr bwMode="auto">
          <a:xfrm flipH="1">
            <a:off x="4716016" y="4797152"/>
            <a:ext cx="730708" cy="809737"/>
          </a:xfrm>
          <a:prstGeom prst="line">
            <a:avLst/>
          </a:prstGeom>
          <a:noFill/>
          <a:ln w="6350">
            <a:solidFill>
              <a:schemeClr val="accent5">
                <a:lumMod val="50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" name="直接连接符 20"/>
          <p:cNvCxnSpPr>
            <a:cxnSpLocks noChangeShapeType="1"/>
          </p:cNvCxnSpPr>
          <p:nvPr/>
        </p:nvCxnSpPr>
        <p:spPr bwMode="auto">
          <a:xfrm flipH="1">
            <a:off x="4788024" y="4725144"/>
            <a:ext cx="2608094" cy="1028810"/>
          </a:xfrm>
          <a:prstGeom prst="line">
            <a:avLst/>
          </a:prstGeom>
          <a:noFill/>
          <a:ln w="6350">
            <a:solidFill>
              <a:schemeClr val="accent5">
                <a:lumMod val="50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" name="直接连接符 20"/>
          <p:cNvCxnSpPr>
            <a:cxnSpLocks noChangeShapeType="1"/>
          </p:cNvCxnSpPr>
          <p:nvPr/>
        </p:nvCxnSpPr>
        <p:spPr bwMode="auto">
          <a:xfrm>
            <a:off x="1619672" y="4797152"/>
            <a:ext cx="2446409" cy="958775"/>
          </a:xfrm>
          <a:prstGeom prst="line">
            <a:avLst/>
          </a:prstGeom>
          <a:noFill/>
          <a:ln w="6350">
            <a:solidFill>
              <a:schemeClr val="accent5">
                <a:lumMod val="50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" name="直接连接符 20"/>
          <p:cNvCxnSpPr>
            <a:cxnSpLocks noChangeShapeType="1"/>
          </p:cNvCxnSpPr>
          <p:nvPr/>
        </p:nvCxnSpPr>
        <p:spPr bwMode="auto">
          <a:xfrm>
            <a:off x="3491880" y="4725144"/>
            <a:ext cx="730707" cy="809737"/>
          </a:xfrm>
          <a:prstGeom prst="line">
            <a:avLst/>
          </a:prstGeom>
          <a:noFill/>
          <a:ln w="6350">
            <a:solidFill>
              <a:schemeClr val="accent5">
                <a:lumMod val="50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45" name="组合 56"/>
          <p:cNvGrpSpPr/>
          <p:nvPr/>
        </p:nvGrpSpPr>
        <p:grpSpPr>
          <a:xfrm>
            <a:off x="3707904" y="4653136"/>
            <a:ext cx="1722270" cy="1989496"/>
            <a:chOff x="4966840" y="32547"/>
            <a:chExt cx="1506022" cy="1739302"/>
          </a:xfrm>
        </p:grpSpPr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4966840" y="32547"/>
              <a:ext cx="1506022" cy="1739302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ysClr val="window" lastClr="FFFFFF">
                    <a:alpha val="40000"/>
                  </a:sysClr>
                </a:gs>
                <a:gs pos="50000">
                  <a:srgbClr val="FFFFFF">
                    <a:alpha val="10000"/>
                  </a:srgbClr>
                </a:gs>
                <a:gs pos="50000">
                  <a:sysClr val="window" lastClr="FFFFFF">
                    <a:alpha val="20000"/>
                  </a:sysClr>
                </a:gs>
                <a:gs pos="15000">
                  <a:sysClr val="window" lastClr="FFFFFF">
                    <a:alpha val="87000"/>
                  </a:sysClr>
                </a:gs>
              </a:gsLst>
              <a:lin ang="2700000" scaled="0"/>
            </a:gradFill>
            <a:ln w="12700" cap="flat" cmpd="sng" algn="ctr"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ysClr val="window" lastClr="FFFFFF"/>
                  </a:gs>
                  <a:gs pos="100000">
                    <a:sysClr val="window" lastClr="FFFFFF"/>
                  </a:gs>
                </a:gsLst>
                <a:lin ang="2700000" scaled="0"/>
              </a:gradFill>
              <a:prstDash val="solid"/>
              <a:miter lim="800000"/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120790" y="210344"/>
              <a:ext cx="1198122" cy="1383709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8575" cap="flat">
              <a:solidFill>
                <a:sysClr val="window" lastClr="FFFFFF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5580112" y="1196752"/>
            <a:ext cx="2409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altLang="zh-CN" sz="2000" dirty="0" smtClean="0">
                <a:solidFill>
                  <a:srgbClr val="00478E"/>
                </a:solidFill>
                <a:ea typeface="Roboto Slab" pitchFamily="2" charset="0"/>
                <a:cs typeface="Arial" pitchFamily="34" charset="0"/>
              </a:rPr>
              <a:t>Оценка исходного </a:t>
            </a:r>
          </a:p>
          <a:p>
            <a:pPr lvl="0">
              <a:defRPr/>
            </a:pPr>
            <a:r>
              <a:rPr lang="ru-RU" altLang="zh-CN" sz="2000" dirty="0" smtClean="0">
                <a:solidFill>
                  <a:srgbClr val="00478E"/>
                </a:solidFill>
                <a:ea typeface="Roboto Slab" pitchFamily="2" charset="0"/>
                <a:cs typeface="Arial" pitchFamily="34" charset="0"/>
              </a:rPr>
              <a:t>развития ребенка</a:t>
            </a:r>
            <a:endParaRPr lang="zh-CN" altLang="en-US" sz="2000" dirty="0">
              <a:solidFill>
                <a:srgbClr val="00478E"/>
              </a:solidFill>
              <a:ea typeface="Roboto Slab" pitchFamily="2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724128" y="5445224"/>
            <a:ext cx="2304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zh-CN" sz="2000" dirty="0" smtClean="0">
                <a:solidFill>
                  <a:srgbClr val="00478E"/>
                </a:solidFill>
                <a:ea typeface="Roboto Slab" pitchFamily="2" charset="0"/>
                <a:cs typeface="Arial" pitchFamily="34" charset="0"/>
              </a:rPr>
              <a:t>Итоговая оценка</a:t>
            </a:r>
          </a:p>
          <a:p>
            <a:pPr>
              <a:defRPr/>
            </a:pPr>
            <a:r>
              <a:rPr lang="ru-RU" altLang="zh-CN" sz="2000" dirty="0" smtClean="0">
                <a:solidFill>
                  <a:srgbClr val="00478E"/>
                </a:solidFill>
                <a:ea typeface="Roboto Slab" pitchFamily="2" charset="0"/>
                <a:cs typeface="Arial" pitchFamily="34" charset="0"/>
              </a:rPr>
              <a:t>развития ребенка</a:t>
            </a:r>
            <a:endParaRPr lang="zh-CN" altLang="en-US" sz="2000" dirty="0" smtClean="0">
              <a:solidFill>
                <a:srgbClr val="00478E"/>
              </a:solidFill>
              <a:ea typeface="Roboto Slab" pitchFamily="2" charset="0"/>
              <a:cs typeface="Arial" pitchFamily="34" charset="0"/>
            </a:endParaRPr>
          </a:p>
        </p:txBody>
      </p:sp>
      <p:pic>
        <p:nvPicPr>
          <p:cNvPr id="50" name="Picture 2" descr="D:\общая\пиктограмма диагностик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4916" y="1707321"/>
            <a:ext cx="851843" cy="851843"/>
          </a:xfrm>
          <a:prstGeom prst="rect">
            <a:avLst/>
          </a:prstGeom>
          <a:noFill/>
        </p:spPr>
      </p:pic>
      <p:pic>
        <p:nvPicPr>
          <p:cNvPr id="51" name="Picture 2" descr="D:\общая\пиктограмма диагностик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5301208"/>
            <a:ext cx="851843" cy="851843"/>
          </a:xfrm>
          <a:prstGeom prst="rect">
            <a:avLst/>
          </a:prstGeom>
          <a:noFill/>
        </p:spPr>
      </p:pic>
      <p:pic>
        <p:nvPicPr>
          <p:cNvPr id="52" name="Picture 7" descr="D:\общая\групп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2996952"/>
            <a:ext cx="627633" cy="62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8" descr="D:\общая\деф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2996952"/>
            <a:ext cx="648072" cy="64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9" descr="D:\общая\массаж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2996952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 descr="D:\общая\пиктограмма культ-досуг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328" y="2924944"/>
            <a:ext cx="905570" cy="905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658" y="397666"/>
            <a:ext cx="7886700" cy="65507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Комплексная реабилитация в условиях учреждения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7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560" y="1052736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68344" y="1052736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1560" y="6309320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668344" y="6309320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0AEE112-A3E9-40EF-8B4C-142BC6FB827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637" y="6381328"/>
            <a:ext cx="340733" cy="3424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730970" y="6381328"/>
            <a:ext cx="266158" cy="3433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381328"/>
            <a:ext cx="525477" cy="342075"/>
          </a:xfrm>
          <a:prstGeom prst="rect">
            <a:avLst/>
          </a:prstGeom>
        </p:spPr>
      </p:pic>
      <p:pic>
        <p:nvPicPr>
          <p:cNvPr id="16" name="Picture 2" descr="\\SETKA\shared\Кортугова О.С\ЛОГО\лого кружка забота1.pn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123728" y="6381328"/>
            <a:ext cx="318194" cy="31819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555776" y="6381328"/>
            <a:ext cx="3906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zabota.gov35.ru, zabota-cher@kcson.gov35.ru</a:t>
            </a:r>
          </a:p>
        </p:txBody>
      </p:sp>
      <p:grpSp>
        <p:nvGrpSpPr>
          <p:cNvPr id="18" name="组合 50"/>
          <p:cNvGrpSpPr>
            <a:grpSpLocks/>
          </p:cNvGrpSpPr>
          <p:nvPr/>
        </p:nvGrpSpPr>
        <p:grpSpPr bwMode="auto">
          <a:xfrm>
            <a:off x="3491880" y="3789040"/>
            <a:ext cx="1038225" cy="1041400"/>
            <a:chOff x="5052187" y="3729874"/>
            <a:chExt cx="1001712" cy="1003300"/>
          </a:xfrm>
        </p:grpSpPr>
        <p:sp>
          <p:nvSpPr>
            <p:cNvPr id="19" name="MH_Other_13"/>
            <p:cNvSpPr/>
            <p:nvPr>
              <p:custDataLst>
                <p:tags r:id="rId28"/>
              </p:custDataLst>
            </p:nvPr>
          </p:nvSpPr>
          <p:spPr>
            <a:xfrm flipH="1">
              <a:off x="5052187" y="3729874"/>
              <a:ext cx="1001712" cy="1003300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6600000" scaled="0"/>
              <a:tileRect/>
            </a:gra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50800" dist="88900" dir="27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20" name="MH_Other_14"/>
            <p:cNvSpPr/>
            <p:nvPr>
              <p:custDataLst>
                <p:tags r:id="rId29"/>
              </p:custDataLst>
            </p:nvPr>
          </p:nvSpPr>
          <p:spPr>
            <a:xfrm flipH="1">
              <a:off x="5172075" y="3850244"/>
              <a:ext cx="761814" cy="76181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grpSp>
        <p:nvGrpSpPr>
          <p:cNvPr id="21" name="组合 14"/>
          <p:cNvGrpSpPr>
            <a:grpSpLocks/>
          </p:cNvGrpSpPr>
          <p:nvPr/>
        </p:nvGrpSpPr>
        <p:grpSpPr bwMode="auto">
          <a:xfrm>
            <a:off x="5436096" y="1938338"/>
            <a:ext cx="419100" cy="889000"/>
            <a:chOff x="7097769" y="2557319"/>
            <a:chExt cx="404812" cy="855663"/>
          </a:xfrm>
        </p:grpSpPr>
        <p:sp>
          <p:nvSpPr>
            <p:cNvPr id="22" name="MH_Other_3"/>
            <p:cNvSpPr/>
            <p:nvPr>
              <p:custDataLst>
                <p:tags r:id="rId25"/>
              </p:custDataLst>
            </p:nvPr>
          </p:nvSpPr>
          <p:spPr>
            <a:xfrm>
              <a:off x="7097769" y="2557319"/>
              <a:ext cx="190139" cy="855663"/>
            </a:xfrm>
            <a:custGeom>
              <a:avLst/>
              <a:gdLst>
                <a:gd name="connsiteX0" fmla="*/ 0 w 200069"/>
                <a:gd name="connsiteY0" fmla="*/ 0 h 904875"/>
                <a:gd name="connsiteX1" fmla="*/ 200025 w 200069"/>
                <a:gd name="connsiteY1" fmla="*/ 490538 h 904875"/>
                <a:gd name="connsiteX2" fmla="*/ 14288 w 200069"/>
                <a:gd name="connsiteY2" fmla="*/ 904875 h 904875"/>
                <a:gd name="connsiteX0" fmla="*/ 0 w 202450"/>
                <a:gd name="connsiteY0" fmla="*/ 0 h 904875"/>
                <a:gd name="connsiteX1" fmla="*/ 202407 w 202450"/>
                <a:gd name="connsiteY1" fmla="*/ 471488 h 904875"/>
                <a:gd name="connsiteX2" fmla="*/ 14288 w 202450"/>
                <a:gd name="connsiteY2" fmla="*/ 904875 h 904875"/>
                <a:gd name="connsiteX0" fmla="*/ 0 w 202558"/>
                <a:gd name="connsiteY0" fmla="*/ 0 h 904875"/>
                <a:gd name="connsiteX1" fmla="*/ 202407 w 202558"/>
                <a:gd name="connsiteY1" fmla="*/ 471488 h 904875"/>
                <a:gd name="connsiteX2" fmla="*/ 14288 w 202558"/>
                <a:gd name="connsiteY2" fmla="*/ 904875 h 904875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798"/>
                <a:gd name="connsiteY0" fmla="*/ 0 h 916781"/>
                <a:gd name="connsiteX1" fmla="*/ 204788 w 204798"/>
                <a:gd name="connsiteY1" fmla="*/ 464344 h 916781"/>
                <a:gd name="connsiteX2" fmla="*/ 7144 w 204798"/>
                <a:gd name="connsiteY2" fmla="*/ 916781 h 916781"/>
                <a:gd name="connsiteX0" fmla="*/ 0 w 204800"/>
                <a:gd name="connsiteY0" fmla="*/ 0 h 916781"/>
                <a:gd name="connsiteX1" fmla="*/ 204788 w 204800"/>
                <a:gd name="connsiteY1" fmla="*/ 464344 h 916781"/>
                <a:gd name="connsiteX2" fmla="*/ 7144 w 204800"/>
                <a:gd name="connsiteY2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800" h="916781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3" name="MH_Other_4"/>
            <p:cNvCxnSpPr/>
            <p:nvPr>
              <p:custDataLst>
                <p:tags r:id="rId26"/>
              </p:custDataLst>
            </p:nvPr>
          </p:nvCxnSpPr>
          <p:spPr>
            <a:xfrm>
              <a:off x="7286374" y="2983622"/>
              <a:ext cx="216207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MH_Other_5"/>
            <p:cNvSpPr/>
            <p:nvPr>
              <p:custDataLst>
                <p:tags r:id="rId27"/>
              </p:custDataLst>
            </p:nvPr>
          </p:nvSpPr>
          <p:spPr>
            <a:xfrm>
              <a:off x="7226573" y="2924032"/>
              <a:ext cx="119604" cy="11765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grpSp>
        <p:nvGrpSpPr>
          <p:cNvPr id="25" name="组合 18"/>
          <p:cNvGrpSpPr>
            <a:grpSpLocks/>
          </p:cNvGrpSpPr>
          <p:nvPr/>
        </p:nvGrpSpPr>
        <p:grpSpPr bwMode="auto">
          <a:xfrm>
            <a:off x="3131840" y="1196752"/>
            <a:ext cx="419100" cy="887413"/>
            <a:chOff x="4399020" y="1508961"/>
            <a:chExt cx="404812" cy="855663"/>
          </a:xfrm>
        </p:grpSpPr>
        <p:sp>
          <p:nvSpPr>
            <p:cNvPr id="26" name="MH_Other_9"/>
            <p:cNvSpPr/>
            <p:nvPr>
              <p:custDataLst>
                <p:tags r:id="rId22"/>
              </p:custDataLst>
            </p:nvPr>
          </p:nvSpPr>
          <p:spPr>
            <a:xfrm flipH="1">
              <a:off x="4610626" y="1508961"/>
              <a:ext cx="193206" cy="855663"/>
            </a:xfrm>
            <a:custGeom>
              <a:avLst/>
              <a:gdLst>
                <a:gd name="connsiteX0" fmla="*/ 0 w 200069"/>
                <a:gd name="connsiteY0" fmla="*/ 0 h 904875"/>
                <a:gd name="connsiteX1" fmla="*/ 200025 w 200069"/>
                <a:gd name="connsiteY1" fmla="*/ 490538 h 904875"/>
                <a:gd name="connsiteX2" fmla="*/ 14288 w 200069"/>
                <a:gd name="connsiteY2" fmla="*/ 904875 h 904875"/>
                <a:gd name="connsiteX0" fmla="*/ 0 w 202450"/>
                <a:gd name="connsiteY0" fmla="*/ 0 h 904875"/>
                <a:gd name="connsiteX1" fmla="*/ 202407 w 202450"/>
                <a:gd name="connsiteY1" fmla="*/ 471488 h 904875"/>
                <a:gd name="connsiteX2" fmla="*/ 14288 w 202450"/>
                <a:gd name="connsiteY2" fmla="*/ 904875 h 904875"/>
                <a:gd name="connsiteX0" fmla="*/ 0 w 202558"/>
                <a:gd name="connsiteY0" fmla="*/ 0 h 904875"/>
                <a:gd name="connsiteX1" fmla="*/ 202407 w 202558"/>
                <a:gd name="connsiteY1" fmla="*/ 471488 h 904875"/>
                <a:gd name="connsiteX2" fmla="*/ 14288 w 202558"/>
                <a:gd name="connsiteY2" fmla="*/ 904875 h 904875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798"/>
                <a:gd name="connsiteY0" fmla="*/ 0 h 916781"/>
                <a:gd name="connsiteX1" fmla="*/ 204788 w 204798"/>
                <a:gd name="connsiteY1" fmla="*/ 464344 h 916781"/>
                <a:gd name="connsiteX2" fmla="*/ 7144 w 204798"/>
                <a:gd name="connsiteY2" fmla="*/ 916781 h 916781"/>
                <a:gd name="connsiteX0" fmla="*/ 0 w 204800"/>
                <a:gd name="connsiteY0" fmla="*/ 0 h 916781"/>
                <a:gd name="connsiteX1" fmla="*/ 204788 w 204800"/>
                <a:gd name="connsiteY1" fmla="*/ 464344 h 916781"/>
                <a:gd name="connsiteX2" fmla="*/ 7144 w 204800"/>
                <a:gd name="connsiteY2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800" h="916781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ln>
                  <a:solidFill>
                    <a:sysClr val="windowText" lastClr="000000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7" name="MH_Other_10"/>
            <p:cNvCxnSpPr/>
            <p:nvPr>
              <p:custDataLst>
                <p:tags r:id="rId23"/>
              </p:custDataLst>
            </p:nvPr>
          </p:nvCxnSpPr>
          <p:spPr>
            <a:xfrm flipH="1">
              <a:off x="4399020" y="1934496"/>
              <a:ext cx="216206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MH_Other_11"/>
            <p:cNvSpPr/>
            <p:nvPr>
              <p:custDataLst>
                <p:tags r:id="rId24"/>
              </p:custDataLst>
            </p:nvPr>
          </p:nvSpPr>
          <p:spPr>
            <a:xfrm flipH="1">
              <a:off x="4555425" y="1874799"/>
              <a:ext cx="119604" cy="11939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grpSp>
        <p:nvGrpSpPr>
          <p:cNvPr id="29" name="组合 22"/>
          <p:cNvGrpSpPr>
            <a:grpSpLocks/>
          </p:cNvGrpSpPr>
          <p:nvPr/>
        </p:nvGrpSpPr>
        <p:grpSpPr bwMode="auto">
          <a:xfrm>
            <a:off x="3491880" y="1124744"/>
            <a:ext cx="1038225" cy="1038225"/>
            <a:chOff x="4964170" y="1531186"/>
            <a:chExt cx="1001712" cy="1001713"/>
          </a:xfrm>
        </p:grpSpPr>
        <p:sp>
          <p:nvSpPr>
            <p:cNvPr id="30" name="MH_Other_7"/>
            <p:cNvSpPr/>
            <p:nvPr>
              <p:custDataLst>
                <p:tags r:id="rId20"/>
              </p:custDataLst>
            </p:nvPr>
          </p:nvSpPr>
          <p:spPr>
            <a:xfrm flipH="1">
              <a:off x="4964170" y="1531186"/>
              <a:ext cx="1001712" cy="1001713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6600000" scaled="0"/>
              <a:tileRect/>
            </a:gra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50800" dist="88900" dir="27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31" name="MH_Other_8"/>
            <p:cNvSpPr/>
            <p:nvPr>
              <p:custDataLst>
                <p:tags r:id="rId21"/>
              </p:custDataLst>
            </p:nvPr>
          </p:nvSpPr>
          <p:spPr>
            <a:xfrm flipH="1">
              <a:off x="5076825" y="1643832"/>
              <a:ext cx="776280" cy="7762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grpSp>
        <p:nvGrpSpPr>
          <p:cNvPr id="32" name="组合 26"/>
          <p:cNvGrpSpPr>
            <a:grpSpLocks/>
          </p:cNvGrpSpPr>
          <p:nvPr/>
        </p:nvGrpSpPr>
        <p:grpSpPr bwMode="auto">
          <a:xfrm>
            <a:off x="3131840" y="2564904"/>
            <a:ext cx="419100" cy="887412"/>
            <a:chOff x="4487037" y="3709236"/>
            <a:chExt cx="404812" cy="854075"/>
          </a:xfrm>
        </p:grpSpPr>
        <p:sp>
          <p:nvSpPr>
            <p:cNvPr id="33" name="MH_Other_15"/>
            <p:cNvSpPr/>
            <p:nvPr>
              <p:custDataLst>
                <p:tags r:id="rId17"/>
              </p:custDataLst>
            </p:nvPr>
          </p:nvSpPr>
          <p:spPr>
            <a:xfrm flipH="1">
              <a:off x="4698643" y="3709236"/>
              <a:ext cx="193206" cy="854075"/>
            </a:xfrm>
            <a:custGeom>
              <a:avLst/>
              <a:gdLst>
                <a:gd name="connsiteX0" fmla="*/ 0 w 200069"/>
                <a:gd name="connsiteY0" fmla="*/ 0 h 904875"/>
                <a:gd name="connsiteX1" fmla="*/ 200025 w 200069"/>
                <a:gd name="connsiteY1" fmla="*/ 490538 h 904875"/>
                <a:gd name="connsiteX2" fmla="*/ 14288 w 200069"/>
                <a:gd name="connsiteY2" fmla="*/ 904875 h 904875"/>
                <a:gd name="connsiteX0" fmla="*/ 0 w 202450"/>
                <a:gd name="connsiteY0" fmla="*/ 0 h 904875"/>
                <a:gd name="connsiteX1" fmla="*/ 202407 w 202450"/>
                <a:gd name="connsiteY1" fmla="*/ 471488 h 904875"/>
                <a:gd name="connsiteX2" fmla="*/ 14288 w 202450"/>
                <a:gd name="connsiteY2" fmla="*/ 904875 h 904875"/>
                <a:gd name="connsiteX0" fmla="*/ 0 w 202558"/>
                <a:gd name="connsiteY0" fmla="*/ 0 h 904875"/>
                <a:gd name="connsiteX1" fmla="*/ 202407 w 202558"/>
                <a:gd name="connsiteY1" fmla="*/ 471488 h 904875"/>
                <a:gd name="connsiteX2" fmla="*/ 14288 w 202558"/>
                <a:gd name="connsiteY2" fmla="*/ 904875 h 904875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798"/>
                <a:gd name="connsiteY0" fmla="*/ 0 h 916781"/>
                <a:gd name="connsiteX1" fmla="*/ 204788 w 204798"/>
                <a:gd name="connsiteY1" fmla="*/ 464344 h 916781"/>
                <a:gd name="connsiteX2" fmla="*/ 7144 w 204798"/>
                <a:gd name="connsiteY2" fmla="*/ 916781 h 916781"/>
                <a:gd name="connsiteX0" fmla="*/ 0 w 204800"/>
                <a:gd name="connsiteY0" fmla="*/ 0 h 916781"/>
                <a:gd name="connsiteX1" fmla="*/ 204788 w 204800"/>
                <a:gd name="connsiteY1" fmla="*/ 464344 h 916781"/>
                <a:gd name="connsiteX2" fmla="*/ 7144 w 204800"/>
                <a:gd name="connsiteY2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800" h="916781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4" name="MH_Other_16"/>
            <p:cNvCxnSpPr/>
            <p:nvPr>
              <p:custDataLst>
                <p:tags r:id="rId18"/>
              </p:custDataLst>
            </p:nvPr>
          </p:nvCxnSpPr>
          <p:spPr>
            <a:xfrm flipH="1">
              <a:off x="4487037" y="4132454"/>
              <a:ext cx="216206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MH_Other_17"/>
            <p:cNvSpPr/>
            <p:nvPr>
              <p:custDataLst>
                <p:tags r:id="rId19"/>
              </p:custDataLst>
            </p:nvPr>
          </p:nvSpPr>
          <p:spPr>
            <a:xfrm flipH="1">
              <a:off x="4643442" y="4074395"/>
              <a:ext cx="119604" cy="1161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grpSp>
        <p:nvGrpSpPr>
          <p:cNvPr id="36" name="组合 30"/>
          <p:cNvGrpSpPr>
            <a:grpSpLocks/>
          </p:cNvGrpSpPr>
          <p:nvPr/>
        </p:nvGrpSpPr>
        <p:grpSpPr bwMode="auto">
          <a:xfrm>
            <a:off x="5436096" y="3212976"/>
            <a:ext cx="419100" cy="887412"/>
            <a:chOff x="7604182" y="4462547"/>
            <a:chExt cx="404812" cy="855663"/>
          </a:xfrm>
        </p:grpSpPr>
        <p:sp>
          <p:nvSpPr>
            <p:cNvPr id="37" name="MH_Other_3"/>
            <p:cNvSpPr/>
            <p:nvPr>
              <p:custDataLst>
                <p:tags r:id="rId14"/>
              </p:custDataLst>
            </p:nvPr>
          </p:nvSpPr>
          <p:spPr>
            <a:xfrm>
              <a:off x="7604182" y="4462547"/>
              <a:ext cx="190139" cy="855663"/>
            </a:xfrm>
            <a:custGeom>
              <a:avLst/>
              <a:gdLst>
                <a:gd name="connsiteX0" fmla="*/ 0 w 200069"/>
                <a:gd name="connsiteY0" fmla="*/ 0 h 904875"/>
                <a:gd name="connsiteX1" fmla="*/ 200025 w 200069"/>
                <a:gd name="connsiteY1" fmla="*/ 490538 h 904875"/>
                <a:gd name="connsiteX2" fmla="*/ 14288 w 200069"/>
                <a:gd name="connsiteY2" fmla="*/ 904875 h 904875"/>
                <a:gd name="connsiteX0" fmla="*/ 0 w 202450"/>
                <a:gd name="connsiteY0" fmla="*/ 0 h 904875"/>
                <a:gd name="connsiteX1" fmla="*/ 202407 w 202450"/>
                <a:gd name="connsiteY1" fmla="*/ 471488 h 904875"/>
                <a:gd name="connsiteX2" fmla="*/ 14288 w 202450"/>
                <a:gd name="connsiteY2" fmla="*/ 904875 h 904875"/>
                <a:gd name="connsiteX0" fmla="*/ 0 w 202558"/>
                <a:gd name="connsiteY0" fmla="*/ 0 h 904875"/>
                <a:gd name="connsiteX1" fmla="*/ 202407 w 202558"/>
                <a:gd name="connsiteY1" fmla="*/ 471488 h 904875"/>
                <a:gd name="connsiteX2" fmla="*/ 14288 w 202558"/>
                <a:gd name="connsiteY2" fmla="*/ 904875 h 904875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798"/>
                <a:gd name="connsiteY0" fmla="*/ 0 h 916781"/>
                <a:gd name="connsiteX1" fmla="*/ 204788 w 204798"/>
                <a:gd name="connsiteY1" fmla="*/ 464344 h 916781"/>
                <a:gd name="connsiteX2" fmla="*/ 7144 w 204798"/>
                <a:gd name="connsiteY2" fmla="*/ 916781 h 916781"/>
                <a:gd name="connsiteX0" fmla="*/ 0 w 204800"/>
                <a:gd name="connsiteY0" fmla="*/ 0 h 916781"/>
                <a:gd name="connsiteX1" fmla="*/ 204788 w 204800"/>
                <a:gd name="connsiteY1" fmla="*/ 464344 h 916781"/>
                <a:gd name="connsiteX2" fmla="*/ 7144 w 204800"/>
                <a:gd name="connsiteY2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800" h="916781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8" name="MH_Other_4"/>
            <p:cNvCxnSpPr/>
            <p:nvPr>
              <p:custDataLst>
                <p:tags r:id="rId15"/>
              </p:custDataLst>
            </p:nvPr>
          </p:nvCxnSpPr>
          <p:spPr>
            <a:xfrm>
              <a:off x="7792787" y="4888083"/>
              <a:ext cx="216207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MH_Other_5"/>
            <p:cNvSpPr/>
            <p:nvPr>
              <p:custDataLst>
                <p:tags r:id="rId16"/>
              </p:custDataLst>
            </p:nvPr>
          </p:nvSpPr>
          <p:spPr>
            <a:xfrm>
              <a:off x="7732986" y="4828385"/>
              <a:ext cx="119604" cy="11939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grpSp>
        <p:nvGrpSpPr>
          <p:cNvPr id="40" name="组合 34"/>
          <p:cNvGrpSpPr>
            <a:grpSpLocks/>
          </p:cNvGrpSpPr>
          <p:nvPr/>
        </p:nvGrpSpPr>
        <p:grpSpPr bwMode="auto">
          <a:xfrm>
            <a:off x="107504" y="1124744"/>
            <a:ext cx="2894012" cy="1379538"/>
            <a:chOff x="1135120" y="1712161"/>
            <a:chExt cx="3205162" cy="1329347"/>
          </a:xfrm>
        </p:grpSpPr>
        <p:sp>
          <p:nvSpPr>
            <p:cNvPr id="41" name="MH_SubTitle_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143910" y="1712161"/>
              <a:ext cx="3196372" cy="420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000" b="1" dirty="0" smtClean="0">
                  <a:solidFill>
                    <a:srgbClr val="00478E"/>
                  </a:solidFill>
                  <a:latin typeface="Roboto Slab" pitchFamily="2" charset="0"/>
                </a:rPr>
                <a:t>170 </a:t>
              </a:r>
              <a:r>
                <a:rPr lang="ru-RU" sz="2000" b="1" dirty="0">
                  <a:solidFill>
                    <a:srgbClr val="00478E"/>
                  </a:solidFill>
                  <a:latin typeface="Roboto Slab" pitchFamily="2" charset="0"/>
                </a:rPr>
                <a:t>семей</a:t>
              </a:r>
            </a:p>
          </p:txBody>
        </p:sp>
        <p:sp>
          <p:nvSpPr>
            <p:cNvPr id="42" name="Rectangle 5"/>
            <p:cNvSpPr>
              <a:spLocks/>
            </p:cNvSpPr>
            <p:nvPr/>
          </p:nvSpPr>
          <p:spPr bwMode="auto">
            <a:xfrm>
              <a:off x="1135120" y="2132841"/>
              <a:ext cx="3111979" cy="908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ru-RU" altLang="zh-CN" sz="1400" spc="-20" dirty="0" smtClean="0">
                  <a:solidFill>
                    <a:schemeClr val="accent5">
                      <a:lumMod val="50000"/>
                    </a:schemeClr>
                  </a:solidFill>
                  <a:sym typeface="Gill Sans"/>
                </a:rPr>
                <a:t>Ранняя помощь детям с инвалидностью и ОВЗ</a:t>
              </a:r>
            </a:p>
          </p:txBody>
        </p:sp>
      </p:grpSp>
      <p:grpSp>
        <p:nvGrpSpPr>
          <p:cNvPr id="43" name="组合 37"/>
          <p:cNvGrpSpPr>
            <a:grpSpLocks/>
          </p:cNvGrpSpPr>
          <p:nvPr/>
        </p:nvGrpSpPr>
        <p:grpSpPr bwMode="auto">
          <a:xfrm>
            <a:off x="0" y="2276872"/>
            <a:ext cx="3030538" cy="1603375"/>
            <a:chOff x="1227252" y="3910849"/>
            <a:chExt cx="3201047" cy="1543801"/>
          </a:xfrm>
        </p:grpSpPr>
        <p:sp>
          <p:nvSpPr>
            <p:cNvPr id="44" name="MH_SubTitle_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232283" y="3910849"/>
              <a:ext cx="3196016" cy="421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altLang="zh-CN" sz="2000" b="1" dirty="0" smtClean="0">
                  <a:solidFill>
                    <a:srgbClr val="00478E"/>
                  </a:solidFill>
                  <a:latin typeface="Roboto Slab" pitchFamily="2" charset="0"/>
                </a:rPr>
                <a:t>70 </a:t>
              </a:r>
              <a:r>
                <a:rPr lang="ru-RU" altLang="zh-CN" sz="2000" b="1" dirty="0">
                  <a:solidFill>
                    <a:srgbClr val="00478E"/>
                  </a:solidFill>
                  <a:latin typeface="Roboto Slab" pitchFamily="2" charset="0"/>
                </a:rPr>
                <a:t>детей </a:t>
              </a:r>
            </a:p>
          </p:txBody>
        </p:sp>
        <p:sp>
          <p:nvSpPr>
            <p:cNvPr id="45" name="Rectangle 5"/>
            <p:cNvSpPr>
              <a:spLocks/>
            </p:cNvSpPr>
            <p:nvPr/>
          </p:nvSpPr>
          <p:spPr bwMode="auto">
            <a:xfrm>
              <a:off x="1227252" y="4348005"/>
              <a:ext cx="3112175" cy="1106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ru-RU" altLang="zh-CN" sz="1400" spc="-20" dirty="0" smtClean="0">
                  <a:solidFill>
                    <a:schemeClr val="accent5">
                      <a:lumMod val="50000"/>
                    </a:schemeClr>
                  </a:solidFill>
                  <a:sym typeface="Gill Sans"/>
                </a:rPr>
                <a:t>Дневное пребывание детей с инвалидностью и ОВЗ</a:t>
              </a:r>
            </a:p>
          </p:txBody>
        </p:sp>
      </p:grpSp>
      <p:grpSp>
        <p:nvGrpSpPr>
          <p:cNvPr id="46" name="组合 40"/>
          <p:cNvGrpSpPr>
            <a:grpSpLocks/>
          </p:cNvGrpSpPr>
          <p:nvPr/>
        </p:nvGrpSpPr>
        <p:grpSpPr bwMode="auto">
          <a:xfrm>
            <a:off x="5868144" y="1700808"/>
            <a:ext cx="3149600" cy="1585913"/>
            <a:chOff x="7548619" y="2771632"/>
            <a:chExt cx="3197225" cy="1527926"/>
          </a:xfrm>
        </p:grpSpPr>
        <p:sp>
          <p:nvSpPr>
            <p:cNvPr id="47" name="MH_SubTitle_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548619" y="2771632"/>
              <a:ext cx="3197225" cy="42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altLang="zh-CN" sz="2000" b="1" dirty="0" smtClean="0">
                  <a:solidFill>
                    <a:srgbClr val="00478E"/>
                  </a:solidFill>
                  <a:latin typeface="Roboto Slab" pitchFamily="2" charset="0"/>
                </a:rPr>
                <a:t>600 детей</a:t>
              </a:r>
              <a:endParaRPr lang="ru-RU" altLang="zh-CN" sz="2000" b="1" dirty="0">
                <a:solidFill>
                  <a:srgbClr val="00478E"/>
                </a:solidFill>
                <a:latin typeface="Roboto Slab" pitchFamily="2" charset="0"/>
              </a:endParaRPr>
            </a:p>
          </p:txBody>
        </p:sp>
        <p:sp>
          <p:nvSpPr>
            <p:cNvPr id="48" name="Rectangle 5"/>
            <p:cNvSpPr>
              <a:spLocks/>
            </p:cNvSpPr>
            <p:nvPr/>
          </p:nvSpPr>
          <p:spPr bwMode="auto">
            <a:xfrm>
              <a:off x="7634028" y="3195292"/>
              <a:ext cx="3111816" cy="1104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altLang="zh-CN" sz="1400" spc="-20" dirty="0" smtClean="0">
                  <a:solidFill>
                    <a:schemeClr val="accent5">
                      <a:lumMod val="50000"/>
                    </a:schemeClr>
                  </a:solidFill>
                  <a:sym typeface="Gill Sans"/>
                </a:rPr>
                <a:t>Психолого-педагогическая помощь  детям с инвалидностью и ОВЗ</a:t>
              </a:r>
            </a:p>
          </p:txBody>
        </p:sp>
      </p:grpSp>
      <p:grpSp>
        <p:nvGrpSpPr>
          <p:cNvPr id="49" name="组合 43"/>
          <p:cNvGrpSpPr>
            <a:grpSpLocks/>
          </p:cNvGrpSpPr>
          <p:nvPr/>
        </p:nvGrpSpPr>
        <p:grpSpPr bwMode="auto">
          <a:xfrm>
            <a:off x="5940152" y="2996952"/>
            <a:ext cx="3028950" cy="1585912"/>
            <a:chOff x="8055032" y="4676860"/>
            <a:chExt cx="3197225" cy="1527926"/>
          </a:xfrm>
        </p:grpSpPr>
        <p:sp>
          <p:nvSpPr>
            <p:cNvPr id="50" name="MH_SubTitle_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5032" y="4676860"/>
              <a:ext cx="3197225" cy="42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altLang="zh-CN" sz="2000" b="1" dirty="0" smtClean="0">
                  <a:solidFill>
                    <a:srgbClr val="00478E"/>
                  </a:solidFill>
                  <a:latin typeface="Roboto Slab" pitchFamily="2" charset="0"/>
                </a:rPr>
                <a:t>450 </a:t>
              </a:r>
              <a:r>
                <a:rPr lang="ru-RU" altLang="zh-CN" sz="2000" b="1" dirty="0">
                  <a:solidFill>
                    <a:srgbClr val="00478E"/>
                  </a:solidFill>
                  <a:latin typeface="Roboto Slab" pitchFamily="2" charset="0"/>
                </a:rPr>
                <a:t>человек</a:t>
              </a:r>
            </a:p>
          </p:txBody>
        </p:sp>
        <p:sp>
          <p:nvSpPr>
            <p:cNvPr id="51" name="Rectangle 5"/>
            <p:cNvSpPr>
              <a:spLocks/>
            </p:cNvSpPr>
            <p:nvPr/>
          </p:nvSpPr>
          <p:spPr bwMode="auto">
            <a:xfrm>
              <a:off x="8096924" y="5100519"/>
              <a:ext cx="3113440" cy="1104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altLang="zh-CN" sz="1400" spc="-20" dirty="0" smtClean="0">
                  <a:solidFill>
                    <a:schemeClr val="accent5">
                      <a:lumMod val="50000"/>
                    </a:schemeClr>
                  </a:solidFill>
                  <a:sym typeface="Gill Sans"/>
                </a:rPr>
                <a:t>Оздоровление детей </a:t>
              </a:r>
            </a:p>
            <a:p>
              <a:r>
                <a:rPr lang="ru-RU" altLang="zh-CN" sz="1400" spc="-20" dirty="0" smtClean="0">
                  <a:solidFill>
                    <a:schemeClr val="accent5">
                      <a:lumMod val="50000"/>
                    </a:schemeClr>
                  </a:solidFill>
                  <a:sym typeface="Gill Sans"/>
                </a:rPr>
                <a:t>с инвалидностью и ОВЗ</a:t>
              </a:r>
            </a:p>
          </p:txBody>
        </p:sp>
      </p:grpSp>
      <p:grpSp>
        <p:nvGrpSpPr>
          <p:cNvPr id="52" name="组合 46"/>
          <p:cNvGrpSpPr>
            <a:grpSpLocks/>
          </p:cNvGrpSpPr>
          <p:nvPr/>
        </p:nvGrpSpPr>
        <p:grpSpPr bwMode="auto">
          <a:xfrm>
            <a:off x="4355976" y="3140968"/>
            <a:ext cx="1041400" cy="1041400"/>
            <a:chOff x="6650094" y="4483185"/>
            <a:chExt cx="1003300" cy="1003300"/>
          </a:xfrm>
        </p:grpSpPr>
        <p:sp>
          <p:nvSpPr>
            <p:cNvPr id="53" name="MH_Other_1"/>
            <p:cNvSpPr/>
            <p:nvPr>
              <p:custDataLst>
                <p:tags r:id="rId8"/>
              </p:custDataLst>
            </p:nvPr>
          </p:nvSpPr>
          <p:spPr>
            <a:xfrm>
              <a:off x="6650094" y="4483185"/>
              <a:ext cx="1003300" cy="1003300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6600000" scaled="0"/>
              <a:tileRect/>
            </a:gra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50800" dist="88900" dir="27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54" name="MH_Other_2"/>
            <p:cNvSpPr/>
            <p:nvPr>
              <p:custDataLst>
                <p:tags r:id="rId9"/>
              </p:custDataLst>
            </p:nvPr>
          </p:nvSpPr>
          <p:spPr>
            <a:xfrm>
              <a:off x="6771443" y="4604565"/>
              <a:ext cx="761812" cy="76181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grpSp>
        <p:nvGrpSpPr>
          <p:cNvPr id="55" name="组合 50"/>
          <p:cNvGrpSpPr>
            <a:grpSpLocks/>
          </p:cNvGrpSpPr>
          <p:nvPr/>
        </p:nvGrpSpPr>
        <p:grpSpPr bwMode="auto">
          <a:xfrm>
            <a:off x="3492500" y="2455304"/>
            <a:ext cx="1038225" cy="1041400"/>
            <a:chOff x="5052187" y="3729874"/>
            <a:chExt cx="1001712" cy="1003300"/>
          </a:xfrm>
        </p:grpSpPr>
        <p:sp>
          <p:nvSpPr>
            <p:cNvPr id="56" name="MH_Other_13"/>
            <p:cNvSpPr/>
            <p:nvPr>
              <p:custDataLst>
                <p:tags r:id="rId6"/>
              </p:custDataLst>
            </p:nvPr>
          </p:nvSpPr>
          <p:spPr>
            <a:xfrm flipH="1">
              <a:off x="5052187" y="3729874"/>
              <a:ext cx="1001712" cy="1003300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6600000" scaled="0"/>
              <a:tileRect/>
            </a:gra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50800" dist="88900" dir="27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57" name="MH_Other_14"/>
            <p:cNvSpPr/>
            <p:nvPr>
              <p:custDataLst>
                <p:tags r:id="rId7"/>
              </p:custDataLst>
            </p:nvPr>
          </p:nvSpPr>
          <p:spPr>
            <a:xfrm flipH="1">
              <a:off x="5172075" y="3850244"/>
              <a:ext cx="761814" cy="76181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grpSp>
        <p:nvGrpSpPr>
          <p:cNvPr id="58" name="组合 54"/>
          <p:cNvGrpSpPr>
            <a:grpSpLocks/>
          </p:cNvGrpSpPr>
          <p:nvPr/>
        </p:nvGrpSpPr>
        <p:grpSpPr bwMode="auto">
          <a:xfrm>
            <a:off x="4355976" y="1795463"/>
            <a:ext cx="1041400" cy="1041400"/>
            <a:chOff x="6143681" y="2577957"/>
            <a:chExt cx="1003300" cy="1003300"/>
          </a:xfrm>
        </p:grpSpPr>
        <p:sp>
          <p:nvSpPr>
            <p:cNvPr id="59" name="MH_Other_1"/>
            <p:cNvSpPr/>
            <p:nvPr>
              <p:custDataLst>
                <p:tags r:id="rId4"/>
              </p:custDataLst>
            </p:nvPr>
          </p:nvSpPr>
          <p:spPr>
            <a:xfrm>
              <a:off x="6143681" y="2577957"/>
              <a:ext cx="1003300" cy="1003300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6600000" scaled="0"/>
              <a:tileRect/>
            </a:gra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50800" dist="88900" dir="27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60" name="MH_Other_2"/>
            <p:cNvSpPr/>
            <p:nvPr>
              <p:custDataLst>
                <p:tags r:id="rId5"/>
              </p:custDataLst>
            </p:nvPr>
          </p:nvSpPr>
          <p:spPr>
            <a:xfrm>
              <a:off x="6257925" y="2692232"/>
              <a:ext cx="776022" cy="77602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grpSp>
        <p:nvGrpSpPr>
          <p:cNvPr id="61" name="组合 26"/>
          <p:cNvGrpSpPr>
            <a:grpSpLocks/>
          </p:cNvGrpSpPr>
          <p:nvPr/>
        </p:nvGrpSpPr>
        <p:grpSpPr bwMode="auto">
          <a:xfrm>
            <a:off x="3131840" y="3861048"/>
            <a:ext cx="419100" cy="887412"/>
            <a:chOff x="4487037" y="3709236"/>
            <a:chExt cx="404812" cy="854075"/>
          </a:xfrm>
        </p:grpSpPr>
        <p:sp>
          <p:nvSpPr>
            <p:cNvPr id="62" name="MH_Other_15"/>
            <p:cNvSpPr/>
            <p:nvPr>
              <p:custDataLst>
                <p:tags r:id="rId1"/>
              </p:custDataLst>
            </p:nvPr>
          </p:nvSpPr>
          <p:spPr>
            <a:xfrm flipH="1">
              <a:off x="4698643" y="3709236"/>
              <a:ext cx="193206" cy="854075"/>
            </a:xfrm>
            <a:custGeom>
              <a:avLst/>
              <a:gdLst>
                <a:gd name="connsiteX0" fmla="*/ 0 w 200069"/>
                <a:gd name="connsiteY0" fmla="*/ 0 h 904875"/>
                <a:gd name="connsiteX1" fmla="*/ 200025 w 200069"/>
                <a:gd name="connsiteY1" fmla="*/ 490538 h 904875"/>
                <a:gd name="connsiteX2" fmla="*/ 14288 w 200069"/>
                <a:gd name="connsiteY2" fmla="*/ 904875 h 904875"/>
                <a:gd name="connsiteX0" fmla="*/ 0 w 202450"/>
                <a:gd name="connsiteY0" fmla="*/ 0 h 904875"/>
                <a:gd name="connsiteX1" fmla="*/ 202407 w 202450"/>
                <a:gd name="connsiteY1" fmla="*/ 471488 h 904875"/>
                <a:gd name="connsiteX2" fmla="*/ 14288 w 202450"/>
                <a:gd name="connsiteY2" fmla="*/ 904875 h 904875"/>
                <a:gd name="connsiteX0" fmla="*/ 0 w 202558"/>
                <a:gd name="connsiteY0" fmla="*/ 0 h 904875"/>
                <a:gd name="connsiteX1" fmla="*/ 202407 w 202558"/>
                <a:gd name="connsiteY1" fmla="*/ 471488 h 904875"/>
                <a:gd name="connsiteX2" fmla="*/ 14288 w 202558"/>
                <a:gd name="connsiteY2" fmla="*/ 904875 h 904875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798"/>
                <a:gd name="connsiteY0" fmla="*/ 0 h 916781"/>
                <a:gd name="connsiteX1" fmla="*/ 204788 w 204798"/>
                <a:gd name="connsiteY1" fmla="*/ 464344 h 916781"/>
                <a:gd name="connsiteX2" fmla="*/ 7144 w 204798"/>
                <a:gd name="connsiteY2" fmla="*/ 916781 h 916781"/>
                <a:gd name="connsiteX0" fmla="*/ 0 w 204800"/>
                <a:gd name="connsiteY0" fmla="*/ 0 h 916781"/>
                <a:gd name="connsiteX1" fmla="*/ 204788 w 204800"/>
                <a:gd name="connsiteY1" fmla="*/ 464344 h 916781"/>
                <a:gd name="connsiteX2" fmla="*/ 7144 w 204800"/>
                <a:gd name="connsiteY2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800" h="916781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3" name="MH_Other_16"/>
            <p:cNvCxnSpPr/>
            <p:nvPr>
              <p:custDataLst>
                <p:tags r:id="rId2"/>
              </p:custDataLst>
            </p:nvPr>
          </p:nvCxnSpPr>
          <p:spPr>
            <a:xfrm flipH="1">
              <a:off x="4487037" y="4132454"/>
              <a:ext cx="216206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MH_Other_17"/>
            <p:cNvSpPr/>
            <p:nvPr>
              <p:custDataLst>
                <p:tags r:id="rId3"/>
              </p:custDataLst>
            </p:nvPr>
          </p:nvSpPr>
          <p:spPr>
            <a:xfrm flipH="1">
              <a:off x="4643442" y="4074395"/>
              <a:ext cx="119604" cy="1161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sp>
        <p:nvSpPr>
          <p:cNvPr id="65" name="Rectangle 5"/>
          <p:cNvSpPr>
            <a:spLocks/>
          </p:cNvSpPr>
          <p:nvPr/>
        </p:nvSpPr>
        <p:spPr bwMode="auto">
          <a:xfrm>
            <a:off x="-95249" y="3428566"/>
            <a:ext cx="3125787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ru-RU" altLang="zh-CN" sz="2000" b="1" dirty="0">
                <a:solidFill>
                  <a:srgbClr val="00478E"/>
                </a:solidFill>
                <a:latin typeface="Roboto Slab" pitchFamily="2" charset="0"/>
                <a:sym typeface="Gill Sans"/>
              </a:rPr>
              <a:t>1200 родителей</a:t>
            </a:r>
          </a:p>
          <a:p>
            <a:pPr algn="r"/>
            <a:endParaRPr lang="ru-RU" altLang="zh-CN" sz="1400" spc="-20" dirty="0" smtClean="0">
              <a:solidFill>
                <a:schemeClr val="accent5">
                  <a:lumMod val="50000"/>
                </a:schemeClr>
              </a:solidFill>
              <a:sym typeface="Gill Sans"/>
            </a:endParaRPr>
          </a:p>
          <a:p>
            <a:pPr algn="r"/>
            <a:r>
              <a:rPr lang="ru-RU" altLang="zh-CN" sz="1400" spc="-20" dirty="0" smtClean="0">
                <a:solidFill>
                  <a:schemeClr val="accent5">
                    <a:lumMod val="50000"/>
                  </a:schemeClr>
                </a:solidFill>
                <a:sym typeface="Gill Sans"/>
              </a:rPr>
              <a:t>Консультирование по вопросам реабилитации детей </a:t>
            </a:r>
          </a:p>
          <a:p>
            <a:pPr algn="r"/>
            <a:r>
              <a:rPr lang="ru-RU" altLang="zh-CN" sz="1400" spc="-20" dirty="0" smtClean="0">
                <a:solidFill>
                  <a:schemeClr val="accent5">
                    <a:lumMod val="50000"/>
                  </a:schemeClr>
                </a:solidFill>
                <a:sym typeface="Gill Sans"/>
              </a:rPr>
              <a:t>с инвалидностью и ОВЗ </a:t>
            </a:r>
          </a:p>
          <a:p>
            <a:pPr algn="r"/>
            <a:r>
              <a:rPr lang="ru-RU" altLang="zh-CN" sz="1400" spc="-20" dirty="0" smtClean="0">
                <a:solidFill>
                  <a:schemeClr val="accent5">
                    <a:lumMod val="50000"/>
                  </a:schemeClr>
                </a:solidFill>
                <a:sym typeface="Gill Sans"/>
              </a:rPr>
              <a:t>в домашних условия</a:t>
            </a:r>
          </a:p>
        </p:txBody>
      </p:sp>
      <p:pic>
        <p:nvPicPr>
          <p:cNvPr id="66" name="Рисунок 8" descr="87965"/>
          <p:cNvPicPr>
            <a:picLocks noChangeAspect="1" noChangeArrowheads="1"/>
          </p:cNvPicPr>
          <p:nvPr/>
        </p:nvPicPr>
        <p:blipFill>
          <a:blip r:embed="rId35" cstate="print"/>
          <a:srcRect l="5918" t="15640" r="8275" b="2420"/>
          <a:stretch>
            <a:fillRect/>
          </a:stretch>
        </p:blipFill>
        <p:spPr bwMode="auto">
          <a:xfrm>
            <a:off x="2483768" y="4869160"/>
            <a:ext cx="1893888" cy="1366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" name="Рисунок 7" descr="20210316_100106"/>
          <p:cNvPicPr>
            <a:picLocks noChangeAspect="1" noChangeArrowheads="1"/>
          </p:cNvPicPr>
          <p:nvPr/>
        </p:nvPicPr>
        <p:blipFill>
          <a:blip r:embed="rId36" cstate="print"/>
          <a:srcRect l="16566" r="19238"/>
          <a:stretch>
            <a:fillRect/>
          </a:stretch>
        </p:blipFill>
        <p:spPr bwMode="auto">
          <a:xfrm>
            <a:off x="323528" y="4869160"/>
            <a:ext cx="1873250" cy="134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Picture 4" descr="D:\общая\мама.pn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3707904" y="1340768"/>
            <a:ext cx="5857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" descr="D:\общая\группа.pn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3779912" y="2708920"/>
            <a:ext cx="5556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8" descr="D:\общая\деф.pn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4595813" y="1938338"/>
            <a:ext cx="60166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KSO_Shape"/>
          <p:cNvSpPr>
            <a:spLocks/>
          </p:cNvSpPr>
          <p:nvPr/>
        </p:nvSpPr>
        <p:spPr bwMode="auto">
          <a:xfrm>
            <a:off x="3779912" y="4221088"/>
            <a:ext cx="473075" cy="342900"/>
          </a:xfrm>
          <a:custGeom>
            <a:avLst/>
            <a:gdLst>
              <a:gd name="T0" fmla="*/ 2881614 w 3362326"/>
              <a:gd name="T1" fmla="*/ 2245619 h 2424113"/>
              <a:gd name="T2" fmla="*/ 3207949 w 3362326"/>
              <a:gd name="T3" fmla="*/ 953766 h 2424113"/>
              <a:gd name="T4" fmla="*/ 3300702 w 3362326"/>
              <a:gd name="T5" fmla="*/ 1054704 h 2424113"/>
              <a:gd name="T6" fmla="*/ 3357879 w 3362326"/>
              <a:gd name="T7" fmla="*/ 1578442 h 2424113"/>
              <a:gd name="T8" fmla="*/ 2754348 w 3362326"/>
              <a:gd name="T9" fmla="*/ 1274991 h 2424113"/>
              <a:gd name="T10" fmla="*/ 2862031 w 3362326"/>
              <a:gd name="T11" fmla="*/ 1038516 h 2424113"/>
              <a:gd name="T12" fmla="*/ 2811207 w 3362326"/>
              <a:gd name="T13" fmla="*/ 1366725 h 2424113"/>
              <a:gd name="T14" fmla="*/ 3041820 w 3362326"/>
              <a:gd name="T15" fmla="*/ 999791 h 2424113"/>
              <a:gd name="T16" fmla="*/ 3170149 w 3362326"/>
              <a:gd name="T17" fmla="*/ 942974 h 2424113"/>
              <a:gd name="T18" fmla="*/ 296683 w 3362326"/>
              <a:gd name="T19" fmla="*/ 978524 h 2424113"/>
              <a:gd name="T20" fmla="*/ 498389 w 3362326"/>
              <a:gd name="T21" fmla="*/ 1265469 h 2424113"/>
              <a:gd name="T22" fmla="*/ 488542 w 3362326"/>
              <a:gd name="T23" fmla="*/ 1028041 h 2424113"/>
              <a:gd name="T24" fmla="*/ 582566 w 3362326"/>
              <a:gd name="T25" fmla="*/ 1187067 h 2424113"/>
              <a:gd name="T26" fmla="*/ 319871 w 3362326"/>
              <a:gd name="T27" fmla="*/ 2147887 h 2424113"/>
              <a:gd name="T28" fmla="*/ 37800 w 3362326"/>
              <a:gd name="T29" fmla="*/ 1105808 h 2424113"/>
              <a:gd name="T30" fmla="*/ 124836 w 3362326"/>
              <a:gd name="T31" fmla="*/ 975985 h 2424113"/>
              <a:gd name="T32" fmla="*/ 1545327 w 3362326"/>
              <a:gd name="T33" fmla="*/ 746198 h 2424113"/>
              <a:gd name="T34" fmla="*/ 1656547 w 3362326"/>
              <a:gd name="T35" fmla="*/ 809752 h 2424113"/>
              <a:gd name="T36" fmla="*/ 1802720 w 3362326"/>
              <a:gd name="T37" fmla="*/ 881250 h 2424113"/>
              <a:gd name="T38" fmla="*/ 1889154 w 3362326"/>
              <a:gd name="T39" fmla="*/ 667392 h 2424113"/>
              <a:gd name="T40" fmla="*/ 2073778 w 3362326"/>
              <a:gd name="T41" fmla="*/ 739843 h 2424113"/>
              <a:gd name="T42" fmla="*/ 2280963 w 3362326"/>
              <a:gd name="T43" fmla="*/ 997553 h 2424113"/>
              <a:gd name="T44" fmla="*/ 2456054 w 3362326"/>
              <a:gd name="T45" fmla="*/ 821509 h 2424113"/>
              <a:gd name="T46" fmla="*/ 2536132 w 3362326"/>
              <a:gd name="T47" fmla="*/ 819603 h 2424113"/>
              <a:gd name="T48" fmla="*/ 2596190 w 3362326"/>
              <a:gd name="T49" fmla="*/ 876801 h 2424113"/>
              <a:gd name="T50" fmla="*/ 2598415 w 3362326"/>
              <a:gd name="T51" fmla="*/ 956879 h 2424113"/>
              <a:gd name="T52" fmla="*/ 2382332 w 3362326"/>
              <a:gd name="T53" fmla="*/ 1195206 h 2424113"/>
              <a:gd name="T54" fmla="*/ 2241242 w 3362326"/>
              <a:gd name="T55" fmla="*/ 1268610 h 2424113"/>
              <a:gd name="T56" fmla="*/ 2118265 w 3362326"/>
              <a:gd name="T57" fmla="*/ 1192028 h 2424113"/>
              <a:gd name="T58" fmla="*/ 1363246 w 3362326"/>
              <a:gd name="T59" fmla="*/ 1018526 h 2424113"/>
              <a:gd name="T60" fmla="*/ 1307636 w 3362326"/>
              <a:gd name="T61" fmla="*/ 1409700 h 2424113"/>
              <a:gd name="T62" fmla="*/ 1157013 w 3362326"/>
              <a:gd name="T63" fmla="*/ 999778 h 2424113"/>
              <a:gd name="T64" fmla="*/ 1245989 w 3362326"/>
              <a:gd name="T65" fmla="*/ 780199 h 2424113"/>
              <a:gd name="T66" fmla="*/ 1499569 w 3362326"/>
              <a:gd name="T67" fmla="*/ 668027 h 2424113"/>
              <a:gd name="T68" fmla="*/ 3142462 w 3362326"/>
              <a:gd name="T69" fmla="*/ 282872 h 2424113"/>
              <a:gd name="T70" fmla="*/ 3244523 w 3362326"/>
              <a:gd name="T71" fmla="*/ 440586 h 2424113"/>
              <a:gd name="T72" fmla="*/ 3210503 w 3362326"/>
              <a:gd name="T73" fmla="*/ 656690 h 2424113"/>
              <a:gd name="T74" fmla="*/ 3038811 w 3362326"/>
              <a:gd name="T75" fmla="*/ 831222 h 2424113"/>
              <a:gd name="T76" fmla="*/ 2904319 w 3362326"/>
              <a:gd name="T77" fmla="*/ 826780 h 2424113"/>
              <a:gd name="T78" fmla="*/ 2817519 w 3362326"/>
              <a:gd name="T79" fmla="*/ 691913 h 2424113"/>
              <a:gd name="T80" fmla="*/ 2807981 w 3362326"/>
              <a:gd name="T81" fmla="*/ 429797 h 2424113"/>
              <a:gd name="T82" fmla="*/ 2910678 w 3362326"/>
              <a:gd name="T83" fmla="*/ 280651 h 2424113"/>
              <a:gd name="T84" fmla="*/ 375153 w 3362326"/>
              <a:gd name="T85" fmla="*/ 248918 h 2424113"/>
              <a:gd name="T86" fmla="*/ 514634 w 3362326"/>
              <a:gd name="T87" fmla="*/ 342213 h 2424113"/>
              <a:gd name="T88" fmla="*/ 561340 w 3362326"/>
              <a:gd name="T89" fmla="*/ 566885 h 2424113"/>
              <a:gd name="T90" fmla="*/ 510821 w 3362326"/>
              <a:gd name="T91" fmla="*/ 773785 h 2424113"/>
              <a:gd name="T92" fmla="*/ 418682 w 3362326"/>
              <a:gd name="T93" fmla="*/ 842646 h 2424113"/>
              <a:gd name="T94" fmla="*/ 241709 w 3362326"/>
              <a:gd name="T95" fmla="*/ 778862 h 2424113"/>
              <a:gd name="T96" fmla="*/ 117162 w 3362326"/>
              <a:gd name="T97" fmla="*/ 551970 h 2424113"/>
              <a:gd name="T98" fmla="*/ 148299 w 3362326"/>
              <a:gd name="T99" fmla="*/ 359984 h 2424113"/>
              <a:gd name="T100" fmla="*/ 297311 w 3362326"/>
              <a:gd name="T101" fmla="*/ 250822 h 2424113"/>
              <a:gd name="T102" fmla="*/ 1834594 w 3362326"/>
              <a:gd name="T103" fmla="*/ 43475 h 2424113"/>
              <a:gd name="T104" fmla="*/ 1934457 w 3362326"/>
              <a:gd name="T105" fmla="*/ 205318 h 2424113"/>
              <a:gd name="T106" fmla="*/ 1973258 w 3362326"/>
              <a:gd name="T107" fmla="*/ 288461 h 2424113"/>
              <a:gd name="T108" fmla="*/ 1942726 w 3362326"/>
              <a:gd name="T109" fmla="*/ 390961 h 2424113"/>
              <a:gd name="T110" fmla="*/ 1864808 w 3362326"/>
              <a:gd name="T111" fmla="*/ 532812 h 2424113"/>
              <a:gd name="T112" fmla="*/ 1729325 w 3362326"/>
              <a:gd name="T113" fmla="*/ 622301 h 2424113"/>
              <a:gd name="T114" fmla="*/ 1571262 w 3362326"/>
              <a:gd name="T115" fmla="*/ 579778 h 2424113"/>
              <a:gd name="T116" fmla="*/ 1478714 w 3362326"/>
              <a:gd name="T117" fmla="*/ 436341 h 2424113"/>
              <a:gd name="T118" fmla="*/ 1416379 w 3362326"/>
              <a:gd name="T119" fmla="*/ 348438 h 2424113"/>
              <a:gd name="T120" fmla="*/ 1429418 w 3362326"/>
              <a:gd name="T121" fmla="*/ 264978 h 2424113"/>
              <a:gd name="T122" fmla="*/ 1483484 w 3362326"/>
              <a:gd name="T123" fmla="*/ 132965 h 2424113"/>
              <a:gd name="T124" fmla="*/ 1621829 w 3362326"/>
              <a:gd name="T125" fmla="*/ 11107 h 242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62326" h="2424113">
                <a:moveTo>
                  <a:pt x="860805" y="1460500"/>
                </a:moveTo>
                <a:lnTo>
                  <a:pt x="965275" y="1460500"/>
                </a:lnTo>
                <a:lnTo>
                  <a:pt x="961464" y="1465582"/>
                </a:lnTo>
                <a:lnTo>
                  <a:pt x="957654" y="1470664"/>
                </a:lnTo>
                <a:lnTo>
                  <a:pt x="953843" y="1476380"/>
                </a:lnTo>
                <a:lnTo>
                  <a:pt x="949715" y="1482415"/>
                </a:lnTo>
                <a:lnTo>
                  <a:pt x="483570" y="2244666"/>
                </a:lnTo>
                <a:lnTo>
                  <a:pt x="483570" y="2248795"/>
                </a:lnTo>
                <a:lnTo>
                  <a:pt x="483570" y="2251971"/>
                </a:lnTo>
                <a:lnTo>
                  <a:pt x="483888" y="2255147"/>
                </a:lnTo>
                <a:lnTo>
                  <a:pt x="484205" y="2257371"/>
                </a:lnTo>
                <a:lnTo>
                  <a:pt x="2880661" y="2259594"/>
                </a:lnTo>
                <a:lnTo>
                  <a:pt x="2880978" y="2256735"/>
                </a:lnTo>
                <a:lnTo>
                  <a:pt x="2881614" y="2253877"/>
                </a:lnTo>
                <a:lnTo>
                  <a:pt x="2881931" y="2250066"/>
                </a:lnTo>
                <a:lnTo>
                  <a:pt x="2881614" y="2245619"/>
                </a:lnTo>
                <a:lnTo>
                  <a:pt x="2422137" y="1485273"/>
                </a:lnTo>
                <a:lnTo>
                  <a:pt x="2411023" y="1471934"/>
                </a:lnTo>
                <a:lnTo>
                  <a:pt x="2401179" y="1460500"/>
                </a:lnTo>
                <a:lnTo>
                  <a:pt x="2509460" y="1460500"/>
                </a:lnTo>
                <a:lnTo>
                  <a:pt x="3024188" y="2273251"/>
                </a:lnTo>
                <a:lnTo>
                  <a:pt x="3024188" y="2423478"/>
                </a:lnTo>
                <a:lnTo>
                  <a:pt x="3021648" y="2424113"/>
                </a:lnTo>
                <a:lnTo>
                  <a:pt x="3018472" y="2424113"/>
                </a:lnTo>
                <a:lnTo>
                  <a:pt x="345441" y="2421890"/>
                </a:lnTo>
                <a:lnTo>
                  <a:pt x="341948" y="2421572"/>
                </a:lnTo>
                <a:lnTo>
                  <a:pt x="338138" y="2421255"/>
                </a:lnTo>
                <a:lnTo>
                  <a:pt x="338138" y="2277062"/>
                </a:lnTo>
                <a:lnTo>
                  <a:pt x="860805" y="1460500"/>
                </a:lnTo>
                <a:close/>
                <a:moveTo>
                  <a:pt x="3185714" y="941387"/>
                </a:moveTo>
                <a:lnTo>
                  <a:pt x="3196514" y="947100"/>
                </a:lnTo>
                <a:lnTo>
                  <a:pt x="3207949" y="953766"/>
                </a:lnTo>
                <a:lnTo>
                  <a:pt x="3213667" y="957575"/>
                </a:lnTo>
                <a:lnTo>
                  <a:pt x="3219702" y="962019"/>
                </a:lnTo>
                <a:lnTo>
                  <a:pt x="3225420" y="966145"/>
                </a:lnTo>
                <a:lnTo>
                  <a:pt x="3231455" y="970906"/>
                </a:lnTo>
                <a:lnTo>
                  <a:pt x="3237490" y="975985"/>
                </a:lnTo>
                <a:lnTo>
                  <a:pt x="3243526" y="981699"/>
                </a:lnTo>
                <a:lnTo>
                  <a:pt x="3249243" y="987095"/>
                </a:lnTo>
                <a:lnTo>
                  <a:pt x="3255279" y="993443"/>
                </a:lnTo>
                <a:lnTo>
                  <a:pt x="3261314" y="999791"/>
                </a:lnTo>
                <a:lnTo>
                  <a:pt x="3267032" y="1006457"/>
                </a:lnTo>
                <a:lnTo>
                  <a:pt x="3273067" y="1014075"/>
                </a:lnTo>
                <a:lnTo>
                  <a:pt x="3278785" y="1021376"/>
                </a:lnTo>
                <a:lnTo>
                  <a:pt x="3284185" y="1029311"/>
                </a:lnTo>
                <a:lnTo>
                  <a:pt x="3289902" y="1037247"/>
                </a:lnTo>
                <a:lnTo>
                  <a:pt x="3295302" y="1045817"/>
                </a:lnTo>
                <a:lnTo>
                  <a:pt x="3300702" y="1054704"/>
                </a:lnTo>
                <a:lnTo>
                  <a:pt x="3305785" y="1064544"/>
                </a:lnTo>
                <a:lnTo>
                  <a:pt x="3310549" y="1074067"/>
                </a:lnTo>
                <a:lnTo>
                  <a:pt x="3315632" y="1084224"/>
                </a:lnTo>
                <a:lnTo>
                  <a:pt x="3320079" y="1094699"/>
                </a:lnTo>
                <a:lnTo>
                  <a:pt x="3324526" y="1105808"/>
                </a:lnTo>
                <a:lnTo>
                  <a:pt x="3328655" y="1116918"/>
                </a:lnTo>
                <a:lnTo>
                  <a:pt x="3332467" y="1128662"/>
                </a:lnTo>
                <a:lnTo>
                  <a:pt x="3335961" y="1140724"/>
                </a:lnTo>
                <a:lnTo>
                  <a:pt x="3339138" y="1153104"/>
                </a:lnTo>
                <a:lnTo>
                  <a:pt x="3342632" y="1166118"/>
                </a:lnTo>
                <a:lnTo>
                  <a:pt x="3345173" y="1179767"/>
                </a:lnTo>
                <a:lnTo>
                  <a:pt x="3347714" y="1193415"/>
                </a:lnTo>
                <a:lnTo>
                  <a:pt x="3350573" y="1282609"/>
                </a:lnTo>
                <a:lnTo>
                  <a:pt x="3353432" y="1374343"/>
                </a:lnTo>
                <a:lnTo>
                  <a:pt x="3355655" y="1472425"/>
                </a:lnTo>
                <a:lnTo>
                  <a:pt x="3357879" y="1578442"/>
                </a:lnTo>
                <a:lnTo>
                  <a:pt x="3359785" y="1696204"/>
                </a:lnTo>
                <a:lnTo>
                  <a:pt x="3361055" y="1828884"/>
                </a:lnTo>
                <a:lnTo>
                  <a:pt x="3362008" y="1978387"/>
                </a:lnTo>
                <a:lnTo>
                  <a:pt x="3362326" y="2147887"/>
                </a:lnTo>
                <a:lnTo>
                  <a:pt x="3042772" y="2147887"/>
                </a:lnTo>
                <a:lnTo>
                  <a:pt x="2678113" y="1585108"/>
                </a:lnTo>
                <a:lnTo>
                  <a:pt x="2686689" y="1540670"/>
                </a:lnTo>
                <a:lnTo>
                  <a:pt x="2694313" y="1501627"/>
                </a:lnTo>
                <a:lnTo>
                  <a:pt x="2701937" y="1466711"/>
                </a:lnTo>
                <a:lnTo>
                  <a:pt x="2708607" y="1436556"/>
                </a:lnTo>
                <a:lnTo>
                  <a:pt x="2715278" y="1409576"/>
                </a:lnTo>
                <a:lnTo>
                  <a:pt x="2720995" y="1385770"/>
                </a:lnTo>
                <a:lnTo>
                  <a:pt x="2727031" y="1364186"/>
                </a:lnTo>
                <a:lnTo>
                  <a:pt x="2732748" y="1344823"/>
                </a:lnTo>
                <a:lnTo>
                  <a:pt x="2743548" y="1309272"/>
                </a:lnTo>
                <a:lnTo>
                  <a:pt x="2754348" y="1274991"/>
                </a:lnTo>
                <a:lnTo>
                  <a:pt x="2759748" y="1256581"/>
                </a:lnTo>
                <a:lnTo>
                  <a:pt x="2765784" y="1237219"/>
                </a:lnTo>
                <a:lnTo>
                  <a:pt x="2771819" y="1215635"/>
                </a:lnTo>
                <a:lnTo>
                  <a:pt x="2778490" y="1191511"/>
                </a:lnTo>
                <a:lnTo>
                  <a:pt x="2779760" y="1187067"/>
                </a:lnTo>
                <a:lnTo>
                  <a:pt x="2784843" y="1174370"/>
                </a:lnTo>
                <a:lnTo>
                  <a:pt x="2792466" y="1155960"/>
                </a:lnTo>
                <a:lnTo>
                  <a:pt x="2797866" y="1144851"/>
                </a:lnTo>
                <a:lnTo>
                  <a:pt x="2803266" y="1132789"/>
                </a:lnTo>
                <a:lnTo>
                  <a:pt x="2809619" y="1119775"/>
                </a:lnTo>
                <a:lnTo>
                  <a:pt x="2816607" y="1106443"/>
                </a:lnTo>
                <a:lnTo>
                  <a:pt x="2824549" y="1092794"/>
                </a:lnTo>
                <a:lnTo>
                  <a:pt x="2833125" y="1078828"/>
                </a:lnTo>
                <a:lnTo>
                  <a:pt x="2842019" y="1065179"/>
                </a:lnTo>
                <a:lnTo>
                  <a:pt x="2851549" y="1051530"/>
                </a:lnTo>
                <a:lnTo>
                  <a:pt x="2862031" y="1038516"/>
                </a:lnTo>
                <a:lnTo>
                  <a:pt x="2867113" y="1032168"/>
                </a:lnTo>
                <a:lnTo>
                  <a:pt x="2872831" y="1025820"/>
                </a:lnTo>
                <a:lnTo>
                  <a:pt x="2873149" y="1025820"/>
                </a:lnTo>
                <a:lnTo>
                  <a:pt x="2873466" y="1025820"/>
                </a:lnTo>
                <a:lnTo>
                  <a:pt x="2873784" y="1028041"/>
                </a:lnTo>
                <a:lnTo>
                  <a:pt x="2873466" y="1032168"/>
                </a:lnTo>
                <a:lnTo>
                  <a:pt x="2873149" y="1037881"/>
                </a:lnTo>
                <a:lnTo>
                  <a:pt x="2870607" y="1054387"/>
                </a:lnTo>
                <a:lnTo>
                  <a:pt x="2866796" y="1076289"/>
                </a:lnTo>
                <a:lnTo>
                  <a:pt x="2856313" y="1132471"/>
                </a:lnTo>
                <a:lnTo>
                  <a:pt x="2843925" y="1197859"/>
                </a:lnTo>
                <a:lnTo>
                  <a:pt x="2819784" y="1318160"/>
                </a:lnTo>
                <a:lnTo>
                  <a:pt x="2815654" y="1340062"/>
                </a:lnTo>
                <a:lnTo>
                  <a:pt x="2812478" y="1355933"/>
                </a:lnTo>
                <a:lnTo>
                  <a:pt x="2811525" y="1365455"/>
                </a:lnTo>
                <a:lnTo>
                  <a:pt x="2811207" y="1366725"/>
                </a:lnTo>
                <a:lnTo>
                  <a:pt x="2811525" y="1367042"/>
                </a:lnTo>
                <a:lnTo>
                  <a:pt x="2811843" y="1366407"/>
                </a:lnTo>
                <a:lnTo>
                  <a:pt x="2828678" y="1332761"/>
                </a:lnTo>
                <a:lnTo>
                  <a:pt x="2846149" y="1298798"/>
                </a:lnTo>
                <a:lnTo>
                  <a:pt x="2864255" y="1265469"/>
                </a:lnTo>
                <a:lnTo>
                  <a:pt x="2882360" y="1232775"/>
                </a:lnTo>
                <a:lnTo>
                  <a:pt x="2901419" y="1200716"/>
                </a:lnTo>
                <a:lnTo>
                  <a:pt x="2920160" y="1169927"/>
                </a:lnTo>
                <a:lnTo>
                  <a:pt x="2938584" y="1140089"/>
                </a:lnTo>
                <a:lnTo>
                  <a:pt x="2957325" y="1112792"/>
                </a:lnTo>
                <a:lnTo>
                  <a:pt x="2974796" y="1086764"/>
                </a:lnTo>
                <a:lnTo>
                  <a:pt x="2991314" y="1062957"/>
                </a:lnTo>
                <a:lnTo>
                  <a:pt x="3007514" y="1041373"/>
                </a:lnTo>
                <a:lnTo>
                  <a:pt x="3022125" y="1022963"/>
                </a:lnTo>
                <a:lnTo>
                  <a:pt x="3035467" y="1006775"/>
                </a:lnTo>
                <a:lnTo>
                  <a:pt x="3041820" y="999791"/>
                </a:lnTo>
                <a:lnTo>
                  <a:pt x="3047537" y="993760"/>
                </a:lnTo>
                <a:lnTo>
                  <a:pt x="3052620" y="988682"/>
                </a:lnTo>
                <a:lnTo>
                  <a:pt x="3057384" y="984555"/>
                </a:lnTo>
                <a:lnTo>
                  <a:pt x="3062149" y="981381"/>
                </a:lnTo>
                <a:lnTo>
                  <a:pt x="3065643" y="978524"/>
                </a:lnTo>
                <a:lnTo>
                  <a:pt x="3079937" y="971224"/>
                </a:lnTo>
                <a:lnTo>
                  <a:pt x="3094549" y="964241"/>
                </a:lnTo>
                <a:lnTo>
                  <a:pt x="3109161" y="958210"/>
                </a:lnTo>
                <a:lnTo>
                  <a:pt x="3116784" y="955353"/>
                </a:lnTo>
                <a:lnTo>
                  <a:pt x="3124408" y="953131"/>
                </a:lnTo>
                <a:lnTo>
                  <a:pt x="3132031" y="950909"/>
                </a:lnTo>
                <a:lnTo>
                  <a:pt x="3139337" y="948687"/>
                </a:lnTo>
                <a:lnTo>
                  <a:pt x="3146961" y="946783"/>
                </a:lnTo>
                <a:lnTo>
                  <a:pt x="3154902" y="945196"/>
                </a:lnTo>
                <a:lnTo>
                  <a:pt x="3162208" y="943609"/>
                </a:lnTo>
                <a:lnTo>
                  <a:pt x="3170149" y="942974"/>
                </a:lnTo>
                <a:lnTo>
                  <a:pt x="3178090" y="942339"/>
                </a:lnTo>
                <a:lnTo>
                  <a:pt x="3185714" y="941387"/>
                </a:lnTo>
                <a:close/>
                <a:moveTo>
                  <a:pt x="176612" y="941387"/>
                </a:moveTo>
                <a:lnTo>
                  <a:pt x="184236" y="942339"/>
                </a:lnTo>
                <a:lnTo>
                  <a:pt x="192177" y="942974"/>
                </a:lnTo>
                <a:lnTo>
                  <a:pt x="200118" y="943609"/>
                </a:lnTo>
                <a:lnTo>
                  <a:pt x="207742" y="945196"/>
                </a:lnTo>
                <a:lnTo>
                  <a:pt x="215047" y="946783"/>
                </a:lnTo>
                <a:lnTo>
                  <a:pt x="222989" y="948687"/>
                </a:lnTo>
                <a:lnTo>
                  <a:pt x="230295" y="950909"/>
                </a:lnTo>
                <a:lnTo>
                  <a:pt x="238236" y="953131"/>
                </a:lnTo>
                <a:lnTo>
                  <a:pt x="245542" y="955353"/>
                </a:lnTo>
                <a:lnTo>
                  <a:pt x="253165" y="958210"/>
                </a:lnTo>
                <a:lnTo>
                  <a:pt x="268095" y="964241"/>
                </a:lnTo>
                <a:lnTo>
                  <a:pt x="282389" y="971224"/>
                </a:lnTo>
                <a:lnTo>
                  <a:pt x="296683" y="978524"/>
                </a:lnTo>
                <a:lnTo>
                  <a:pt x="300812" y="981381"/>
                </a:lnTo>
                <a:lnTo>
                  <a:pt x="304624" y="984555"/>
                </a:lnTo>
                <a:lnTo>
                  <a:pt x="309706" y="988682"/>
                </a:lnTo>
                <a:lnTo>
                  <a:pt x="314789" y="993760"/>
                </a:lnTo>
                <a:lnTo>
                  <a:pt x="320824" y="999791"/>
                </a:lnTo>
                <a:lnTo>
                  <a:pt x="326859" y="1006775"/>
                </a:lnTo>
                <a:lnTo>
                  <a:pt x="340201" y="1022963"/>
                </a:lnTo>
                <a:lnTo>
                  <a:pt x="354812" y="1041373"/>
                </a:lnTo>
                <a:lnTo>
                  <a:pt x="371012" y="1062957"/>
                </a:lnTo>
                <a:lnTo>
                  <a:pt x="387530" y="1086764"/>
                </a:lnTo>
                <a:lnTo>
                  <a:pt x="405636" y="1112792"/>
                </a:lnTo>
                <a:lnTo>
                  <a:pt x="423742" y="1140089"/>
                </a:lnTo>
                <a:lnTo>
                  <a:pt x="442166" y="1169927"/>
                </a:lnTo>
                <a:lnTo>
                  <a:pt x="460907" y="1200716"/>
                </a:lnTo>
                <a:lnTo>
                  <a:pt x="479966" y="1232775"/>
                </a:lnTo>
                <a:lnTo>
                  <a:pt x="498389" y="1265469"/>
                </a:lnTo>
                <a:lnTo>
                  <a:pt x="516177" y="1298798"/>
                </a:lnTo>
                <a:lnTo>
                  <a:pt x="533966" y="1332761"/>
                </a:lnTo>
                <a:lnTo>
                  <a:pt x="550801" y="1366407"/>
                </a:lnTo>
                <a:lnTo>
                  <a:pt x="550801" y="1367042"/>
                </a:lnTo>
                <a:lnTo>
                  <a:pt x="551119" y="1366725"/>
                </a:lnTo>
                <a:lnTo>
                  <a:pt x="551119" y="1365455"/>
                </a:lnTo>
                <a:lnTo>
                  <a:pt x="549848" y="1355933"/>
                </a:lnTo>
                <a:lnTo>
                  <a:pt x="546672" y="1340062"/>
                </a:lnTo>
                <a:lnTo>
                  <a:pt x="542542" y="1318160"/>
                </a:lnTo>
                <a:lnTo>
                  <a:pt x="519036" y="1197859"/>
                </a:lnTo>
                <a:lnTo>
                  <a:pt x="506013" y="1132471"/>
                </a:lnTo>
                <a:lnTo>
                  <a:pt x="495530" y="1076289"/>
                </a:lnTo>
                <a:lnTo>
                  <a:pt x="491719" y="1054387"/>
                </a:lnTo>
                <a:lnTo>
                  <a:pt x="489495" y="1037881"/>
                </a:lnTo>
                <a:lnTo>
                  <a:pt x="488860" y="1032168"/>
                </a:lnTo>
                <a:lnTo>
                  <a:pt x="488542" y="1028041"/>
                </a:lnTo>
                <a:lnTo>
                  <a:pt x="488860" y="1025820"/>
                </a:lnTo>
                <a:lnTo>
                  <a:pt x="489177" y="1025820"/>
                </a:lnTo>
                <a:lnTo>
                  <a:pt x="489495" y="1025820"/>
                </a:lnTo>
                <a:lnTo>
                  <a:pt x="495213" y="1032168"/>
                </a:lnTo>
                <a:lnTo>
                  <a:pt x="500295" y="1038516"/>
                </a:lnTo>
                <a:lnTo>
                  <a:pt x="510777" y="1051530"/>
                </a:lnTo>
                <a:lnTo>
                  <a:pt x="520307" y="1065179"/>
                </a:lnTo>
                <a:lnTo>
                  <a:pt x="529201" y="1078828"/>
                </a:lnTo>
                <a:lnTo>
                  <a:pt x="537777" y="1092794"/>
                </a:lnTo>
                <a:lnTo>
                  <a:pt x="545719" y="1106443"/>
                </a:lnTo>
                <a:lnTo>
                  <a:pt x="552707" y="1119775"/>
                </a:lnTo>
                <a:lnTo>
                  <a:pt x="559060" y="1132789"/>
                </a:lnTo>
                <a:lnTo>
                  <a:pt x="565095" y="1144851"/>
                </a:lnTo>
                <a:lnTo>
                  <a:pt x="569860" y="1155960"/>
                </a:lnTo>
                <a:lnTo>
                  <a:pt x="577483" y="1174370"/>
                </a:lnTo>
                <a:lnTo>
                  <a:pt x="582566" y="1187067"/>
                </a:lnTo>
                <a:lnTo>
                  <a:pt x="584154" y="1191511"/>
                </a:lnTo>
                <a:lnTo>
                  <a:pt x="590507" y="1215635"/>
                </a:lnTo>
                <a:lnTo>
                  <a:pt x="596542" y="1237219"/>
                </a:lnTo>
                <a:lnTo>
                  <a:pt x="602578" y="1256581"/>
                </a:lnTo>
                <a:lnTo>
                  <a:pt x="607978" y="1274991"/>
                </a:lnTo>
                <a:lnTo>
                  <a:pt x="618778" y="1309272"/>
                </a:lnTo>
                <a:lnTo>
                  <a:pt x="629895" y="1344823"/>
                </a:lnTo>
                <a:lnTo>
                  <a:pt x="635613" y="1364186"/>
                </a:lnTo>
                <a:lnTo>
                  <a:pt x="641013" y="1385770"/>
                </a:lnTo>
                <a:lnTo>
                  <a:pt x="647366" y="1409576"/>
                </a:lnTo>
                <a:lnTo>
                  <a:pt x="653719" y="1436556"/>
                </a:lnTo>
                <a:lnTo>
                  <a:pt x="660389" y="1466711"/>
                </a:lnTo>
                <a:lnTo>
                  <a:pt x="668013" y="1501627"/>
                </a:lnTo>
                <a:lnTo>
                  <a:pt x="675636" y="1540670"/>
                </a:lnTo>
                <a:lnTo>
                  <a:pt x="684213" y="1585108"/>
                </a:lnTo>
                <a:lnTo>
                  <a:pt x="319871" y="2147887"/>
                </a:lnTo>
                <a:lnTo>
                  <a:pt x="0" y="2147887"/>
                </a:lnTo>
                <a:lnTo>
                  <a:pt x="318" y="1978387"/>
                </a:lnTo>
                <a:lnTo>
                  <a:pt x="953" y="1828884"/>
                </a:lnTo>
                <a:lnTo>
                  <a:pt x="2541" y="1696204"/>
                </a:lnTo>
                <a:lnTo>
                  <a:pt x="4447" y="1578442"/>
                </a:lnTo>
                <a:lnTo>
                  <a:pt x="6671" y="1472425"/>
                </a:lnTo>
                <a:lnTo>
                  <a:pt x="8894" y="1374343"/>
                </a:lnTo>
                <a:lnTo>
                  <a:pt x="11753" y="1282609"/>
                </a:lnTo>
                <a:lnTo>
                  <a:pt x="14612" y="1193415"/>
                </a:lnTo>
                <a:lnTo>
                  <a:pt x="17153" y="1179767"/>
                </a:lnTo>
                <a:lnTo>
                  <a:pt x="19694" y="1166118"/>
                </a:lnTo>
                <a:lnTo>
                  <a:pt x="23188" y="1153104"/>
                </a:lnTo>
                <a:lnTo>
                  <a:pt x="26365" y="1140724"/>
                </a:lnTo>
                <a:lnTo>
                  <a:pt x="29859" y="1128662"/>
                </a:lnTo>
                <a:lnTo>
                  <a:pt x="33671" y="1116918"/>
                </a:lnTo>
                <a:lnTo>
                  <a:pt x="37800" y="1105808"/>
                </a:lnTo>
                <a:lnTo>
                  <a:pt x="42247" y="1094699"/>
                </a:lnTo>
                <a:lnTo>
                  <a:pt x="46694" y="1084224"/>
                </a:lnTo>
                <a:lnTo>
                  <a:pt x="51777" y="1074067"/>
                </a:lnTo>
                <a:lnTo>
                  <a:pt x="56541" y="1064544"/>
                </a:lnTo>
                <a:lnTo>
                  <a:pt x="61624" y="1054704"/>
                </a:lnTo>
                <a:lnTo>
                  <a:pt x="67024" y="1045817"/>
                </a:lnTo>
                <a:lnTo>
                  <a:pt x="72424" y="1037247"/>
                </a:lnTo>
                <a:lnTo>
                  <a:pt x="78141" y="1029311"/>
                </a:lnTo>
                <a:lnTo>
                  <a:pt x="83541" y="1021376"/>
                </a:lnTo>
                <a:lnTo>
                  <a:pt x="89259" y="1014075"/>
                </a:lnTo>
                <a:lnTo>
                  <a:pt x="95294" y="1006457"/>
                </a:lnTo>
                <a:lnTo>
                  <a:pt x="101012" y="999791"/>
                </a:lnTo>
                <a:lnTo>
                  <a:pt x="107047" y="993443"/>
                </a:lnTo>
                <a:lnTo>
                  <a:pt x="113083" y="987095"/>
                </a:lnTo>
                <a:lnTo>
                  <a:pt x="118800" y="981699"/>
                </a:lnTo>
                <a:lnTo>
                  <a:pt x="124836" y="975985"/>
                </a:lnTo>
                <a:lnTo>
                  <a:pt x="130871" y="970906"/>
                </a:lnTo>
                <a:lnTo>
                  <a:pt x="136906" y="966145"/>
                </a:lnTo>
                <a:lnTo>
                  <a:pt x="142624" y="962019"/>
                </a:lnTo>
                <a:lnTo>
                  <a:pt x="148659" y="957575"/>
                </a:lnTo>
                <a:lnTo>
                  <a:pt x="154694" y="953766"/>
                </a:lnTo>
                <a:lnTo>
                  <a:pt x="165812" y="947100"/>
                </a:lnTo>
                <a:lnTo>
                  <a:pt x="176612" y="941387"/>
                </a:lnTo>
                <a:close/>
                <a:moveTo>
                  <a:pt x="1531981" y="658812"/>
                </a:moveTo>
                <a:lnTo>
                  <a:pt x="1531981" y="659130"/>
                </a:lnTo>
                <a:lnTo>
                  <a:pt x="1532299" y="658812"/>
                </a:lnTo>
                <a:lnTo>
                  <a:pt x="1532934" y="669616"/>
                </a:lnTo>
                <a:lnTo>
                  <a:pt x="1534523" y="682009"/>
                </a:lnTo>
                <a:lnTo>
                  <a:pt x="1536430" y="695673"/>
                </a:lnTo>
                <a:lnTo>
                  <a:pt x="1538654" y="711244"/>
                </a:lnTo>
                <a:lnTo>
                  <a:pt x="1541514" y="728085"/>
                </a:lnTo>
                <a:lnTo>
                  <a:pt x="1545327" y="746198"/>
                </a:lnTo>
                <a:lnTo>
                  <a:pt x="1549458" y="765900"/>
                </a:lnTo>
                <a:lnTo>
                  <a:pt x="1554543" y="786873"/>
                </a:lnTo>
                <a:lnTo>
                  <a:pt x="1560263" y="808799"/>
                </a:lnTo>
                <a:lnTo>
                  <a:pt x="1566936" y="831678"/>
                </a:lnTo>
                <a:lnTo>
                  <a:pt x="1574562" y="855828"/>
                </a:lnTo>
                <a:lnTo>
                  <a:pt x="1583142" y="881250"/>
                </a:lnTo>
                <a:lnTo>
                  <a:pt x="1592993" y="907307"/>
                </a:lnTo>
                <a:lnTo>
                  <a:pt x="1604115" y="934000"/>
                </a:lnTo>
                <a:lnTo>
                  <a:pt x="1615872" y="961963"/>
                </a:lnTo>
                <a:lnTo>
                  <a:pt x="1629218" y="990245"/>
                </a:lnTo>
                <a:lnTo>
                  <a:pt x="1633667" y="953066"/>
                </a:lnTo>
                <a:lnTo>
                  <a:pt x="1638752" y="917476"/>
                </a:lnTo>
                <a:lnTo>
                  <a:pt x="1643518" y="884745"/>
                </a:lnTo>
                <a:lnTo>
                  <a:pt x="1648285" y="855193"/>
                </a:lnTo>
                <a:lnTo>
                  <a:pt x="1652733" y="830089"/>
                </a:lnTo>
                <a:lnTo>
                  <a:pt x="1656547" y="809752"/>
                </a:lnTo>
                <a:lnTo>
                  <a:pt x="1660678" y="788779"/>
                </a:lnTo>
                <a:lnTo>
                  <a:pt x="1633350" y="725225"/>
                </a:lnTo>
                <a:lnTo>
                  <a:pt x="1677202" y="683280"/>
                </a:lnTo>
                <a:lnTo>
                  <a:pt x="1708661" y="683280"/>
                </a:lnTo>
                <a:lnTo>
                  <a:pt x="1752831" y="725225"/>
                </a:lnTo>
                <a:lnTo>
                  <a:pt x="1725503" y="788779"/>
                </a:lnTo>
                <a:lnTo>
                  <a:pt x="1729634" y="809752"/>
                </a:lnTo>
                <a:lnTo>
                  <a:pt x="1737578" y="855193"/>
                </a:lnTo>
                <a:lnTo>
                  <a:pt x="1742344" y="884745"/>
                </a:lnTo>
                <a:lnTo>
                  <a:pt x="1747111" y="917476"/>
                </a:lnTo>
                <a:lnTo>
                  <a:pt x="1752513" y="953066"/>
                </a:lnTo>
                <a:lnTo>
                  <a:pt x="1756962" y="990245"/>
                </a:lnTo>
                <a:lnTo>
                  <a:pt x="1770308" y="961963"/>
                </a:lnTo>
                <a:lnTo>
                  <a:pt x="1782066" y="934000"/>
                </a:lnTo>
                <a:lnTo>
                  <a:pt x="1792870" y="907307"/>
                </a:lnTo>
                <a:lnTo>
                  <a:pt x="1802720" y="881250"/>
                </a:lnTo>
                <a:lnTo>
                  <a:pt x="1811618" y="855828"/>
                </a:lnTo>
                <a:lnTo>
                  <a:pt x="1818927" y="831678"/>
                </a:lnTo>
                <a:lnTo>
                  <a:pt x="1825600" y="808799"/>
                </a:lnTo>
                <a:lnTo>
                  <a:pt x="1831638" y="786873"/>
                </a:lnTo>
                <a:lnTo>
                  <a:pt x="1836404" y="765900"/>
                </a:lnTo>
                <a:lnTo>
                  <a:pt x="1840853" y="746198"/>
                </a:lnTo>
                <a:lnTo>
                  <a:pt x="1844348" y="728085"/>
                </a:lnTo>
                <a:lnTo>
                  <a:pt x="1847208" y="711244"/>
                </a:lnTo>
                <a:lnTo>
                  <a:pt x="1849750" y="695673"/>
                </a:lnTo>
                <a:lnTo>
                  <a:pt x="1851657" y="682009"/>
                </a:lnTo>
                <a:lnTo>
                  <a:pt x="1852928" y="669616"/>
                </a:lnTo>
                <a:lnTo>
                  <a:pt x="1853881" y="658812"/>
                </a:lnTo>
                <a:lnTo>
                  <a:pt x="1854199" y="659130"/>
                </a:lnTo>
                <a:lnTo>
                  <a:pt x="1854199" y="658812"/>
                </a:lnTo>
                <a:lnTo>
                  <a:pt x="1871359" y="662943"/>
                </a:lnTo>
                <a:lnTo>
                  <a:pt x="1889154" y="667392"/>
                </a:lnTo>
                <a:lnTo>
                  <a:pt x="1908220" y="673111"/>
                </a:lnTo>
                <a:lnTo>
                  <a:pt x="1927922" y="679467"/>
                </a:lnTo>
                <a:lnTo>
                  <a:pt x="1946988" y="684869"/>
                </a:lnTo>
                <a:lnTo>
                  <a:pt x="1964465" y="690271"/>
                </a:lnTo>
                <a:lnTo>
                  <a:pt x="1980354" y="695355"/>
                </a:lnTo>
                <a:lnTo>
                  <a:pt x="1994971" y="700122"/>
                </a:lnTo>
                <a:lnTo>
                  <a:pt x="2008000" y="704888"/>
                </a:lnTo>
                <a:lnTo>
                  <a:pt x="2019757" y="709337"/>
                </a:lnTo>
                <a:lnTo>
                  <a:pt x="2030243" y="713786"/>
                </a:lnTo>
                <a:lnTo>
                  <a:pt x="2039459" y="717917"/>
                </a:lnTo>
                <a:lnTo>
                  <a:pt x="2047721" y="722048"/>
                </a:lnTo>
                <a:lnTo>
                  <a:pt x="2054712" y="725861"/>
                </a:lnTo>
                <a:lnTo>
                  <a:pt x="2060749" y="729674"/>
                </a:lnTo>
                <a:lnTo>
                  <a:pt x="2065834" y="733170"/>
                </a:lnTo>
                <a:lnTo>
                  <a:pt x="2070282" y="736665"/>
                </a:lnTo>
                <a:lnTo>
                  <a:pt x="2073778" y="739843"/>
                </a:lnTo>
                <a:lnTo>
                  <a:pt x="2076638" y="743021"/>
                </a:lnTo>
                <a:lnTo>
                  <a:pt x="2078862" y="746198"/>
                </a:lnTo>
                <a:lnTo>
                  <a:pt x="2084264" y="751600"/>
                </a:lnTo>
                <a:lnTo>
                  <a:pt x="2089348" y="757002"/>
                </a:lnTo>
                <a:lnTo>
                  <a:pt x="2093797" y="763040"/>
                </a:lnTo>
                <a:lnTo>
                  <a:pt x="2097928" y="769395"/>
                </a:lnTo>
                <a:lnTo>
                  <a:pt x="2100788" y="774480"/>
                </a:lnTo>
                <a:lnTo>
                  <a:pt x="2109368" y="788779"/>
                </a:lnTo>
                <a:lnTo>
                  <a:pt x="2139238" y="838033"/>
                </a:lnTo>
                <a:lnTo>
                  <a:pt x="2158940" y="870446"/>
                </a:lnTo>
                <a:lnTo>
                  <a:pt x="2180866" y="905400"/>
                </a:lnTo>
                <a:lnTo>
                  <a:pt x="2203428" y="941626"/>
                </a:lnTo>
                <a:lnTo>
                  <a:pt x="2226942" y="977216"/>
                </a:lnTo>
                <a:lnTo>
                  <a:pt x="2242196" y="999778"/>
                </a:lnTo>
                <a:lnTo>
                  <a:pt x="2256495" y="1021068"/>
                </a:lnTo>
                <a:lnTo>
                  <a:pt x="2280963" y="997553"/>
                </a:lnTo>
                <a:lnTo>
                  <a:pt x="2305749" y="972450"/>
                </a:lnTo>
                <a:lnTo>
                  <a:pt x="2326086" y="951159"/>
                </a:lnTo>
                <a:lnTo>
                  <a:pt x="2345470" y="930186"/>
                </a:lnTo>
                <a:lnTo>
                  <a:pt x="2380107" y="892372"/>
                </a:lnTo>
                <a:lnTo>
                  <a:pt x="2405529" y="864090"/>
                </a:lnTo>
                <a:lnTo>
                  <a:pt x="2417286" y="850109"/>
                </a:lnTo>
                <a:lnTo>
                  <a:pt x="2417922" y="849791"/>
                </a:lnTo>
                <a:lnTo>
                  <a:pt x="2421735" y="845660"/>
                </a:lnTo>
                <a:lnTo>
                  <a:pt x="2425548" y="841847"/>
                </a:lnTo>
                <a:lnTo>
                  <a:pt x="2429679" y="838033"/>
                </a:lnTo>
                <a:lnTo>
                  <a:pt x="2433493" y="834856"/>
                </a:lnTo>
                <a:lnTo>
                  <a:pt x="2437941" y="831678"/>
                </a:lnTo>
                <a:lnTo>
                  <a:pt x="2442072" y="828818"/>
                </a:lnTo>
                <a:lnTo>
                  <a:pt x="2446521" y="826276"/>
                </a:lnTo>
                <a:lnTo>
                  <a:pt x="2451605" y="823734"/>
                </a:lnTo>
                <a:lnTo>
                  <a:pt x="2456054" y="821509"/>
                </a:lnTo>
                <a:lnTo>
                  <a:pt x="2460821" y="819603"/>
                </a:lnTo>
                <a:lnTo>
                  <a:pt x="2465587" y="818014"/>
                </a:lnTo>
                <a:lnTo>
                  <a:pt x="2470672" y="816425"/>
                </a:lnTo>
                <a:lnTo>
                  <a:pt x="2475756" y="815154"/>
                </a:lnTo>
                <a:lnTo>
                  <a:pt x="2480522" y="814201"/>
                </a:lnTo>
                <a:lnTo>
                  <a:pt x="2485607" y="813565"/>
                </a:lnTo>
                <a:lnTo>
                  <a:pt x="2491009" y="812930"/>
                </a:lnTo>
                <a:lnTo>
                  <a:pt x="2495775" y="812930"/>
                </a:lnTo>
                <a:lnTo>
                  <a:pt x="2500860" y="812930"/>
                </a:lnTo>
                <a:lnTo>
                  <a:pt x="2506262" y="812930"/>
                </a:lnTo>
                <a:lnTo>
                  <a:pt x="2511346" y="813565"/>
                </a:lnTo>
                <a:lnTo>
                  <a:pt x="2516113" y="814201"/>
                </a:lnTo>
                <a:lnTo>
                  <a:pt x="2521515" y="815154"/>
                </a:lnTo>
                <a:lnTo>
                  <a:pt x="2526281" y="816425"/>
                </a:lnTo>
                <a:lnTo>
                  <a:pt x="2531366" y="817696"/>
                </a:lnTo>
                <a:lnTo>
                  <a:pt x="2536132" y="819603"/>
                </a:lnTo>
                <a:lnTo>
                  <a:pt x="2541216" y="821509"/>
                </a:lnTo>
                <a:lnTo>
                  <a:pt x="2545983" y="823734"/>
                </a:lnTo>
                <a:lnTo>
                  <a:pt x="2550432" y="826276"/>
                </a:lnTo>
                <a:lnTo>
                  <a:pt x="2555198" y="828818"/>
                </a:lnTo>
                <a:lnTo>
                  <a:pt x="2559647" y="831678"/>
                </a:lnTo>
                <a:lnTo>
                  <a:pt x="2563778" y="835174"/>
                </a:lnTo>
                <a:lnTo>
                  <a:pt x="2568227" y="838351"/>
                </a:lnTo>
                <a:lnTo>
                  <a:pt x="2572358" y="842164"/>
                </a:lnTo>
                <a:lnTo>
                  <a:pt x="2576171" y="845978"/>
                </a:lnTo>
                <a:lnTo>
                  <a:pt x="2579666" y="850109"/>
                </a:lnTo>
                <a:lnTo>
                  <a:pt x="2583162" y="854240"/>
                </a:lnTo>
                <a:lnTo>
                  <a:pt x="2586022" y="858688"/>
                </a:lnTo>
                <a:lnTo>
                  <a:pt x="2589200" y="863137"/>
                </a:lnTo>
                <a:lnTo>
                  <a:pt x="2591742" y="867586"/>
                </a:lnTo>
                <a:lnTo>
                  <a:pt x="2593966" y="872035"/>
                </a:lnTo>
                <a:lnTo>
                  <a:pt x="2596190" y="876801"/>
                </a:lnTo>
                <a:lnTo>
                  <a:pt x="2598097" y="881250"/>
                </a:lnTo>
                <a:lnTo>
                  <a:pt x="2600004" y="886334"/>
                </a:lnTo>
                <a:lnTo>
                  <a:pt x="2601275" y="891419"/>
                </a:lnTo>
                <a:lnTo>
                  <a:pt x="2602546" y="896185"/>
                </a:lnTo>
                <a:lnTo>
                  <a:pt x="2603499" y="901269"/>
                </a:lnTo>
                <a:lnTo>
                  <a:pt x="2604452" y="906036"/>
                </a:lnTo>
                <a:lnTo>
                  <a:pt x="2604770" y="911438"/>
                </a:lnTo>
                <a:lnTo>
                  <a:pt x="2605088" y="916522"/>
                </a:lnTo>
                <a:lnTo>
                  <a:pt x="2605088" y="921289"/>
                </a:lnTo>
                <a:lnTo>
                  <a:pt x="2604770" y="926691"/>
                </a:lnTo>
                <a:lnTo>
                  <a:pt x="2604452" y="931775"/>
                </a:lnTo>
                <a:lnTo>
                  <a:pt x="2603499" y="936542"/>
                </a:lnTo>
                <a:lnTo>
                  <a:pt x="2602546" y="941944"/>
                </a:lnTo>
                <a:lnTo>
                  <a:pt x="2601275" y="947028"/>
                </a:lnTo>
                <a:lnTo>
                  <a:pt x="2600004" y="951795"/>
                </a:lnTo>
                <a:lnTo>
                  <a:pt x="2598415" y="956879"/>
                </a:lnTo>
                <a:lnTo>
                  <a:pt x="2596190" y="961646"/>
                </a:lnTo>
                <a:lnTo>
                  <a:pt x="2593966" y="966412"/>
                </a:lnTo>
                <a:lnTo>
                  <a:pt x="2591742" y="970861"/>
                </a:lnTo>
                <a:lnTo>
                  <a:pt x="2588564" y="975627"/>
                </a:lnTo>
                <a:lnTo>
                  <a:pt x="2585704" y="980076"/>
                </a:lnTo>
                <a:lnTo>
                  <a:pt x="2582844" y="984207"/>
                </a:lnTo>
                <a:lnTo>
                  <a:pt x="2579349" y="988656"/>
                </a:lnTo>
                <a:lnTo>
                  <a:pt x="2566638" y="1003273"/>
                </a:lnTo>
                <a:lnTo>
                  <a:pt x="2534543" y="1039181"/>
                </a:lnTo>
                <a:lnTo>
                  <a:pt x="2512935" y="1063014"/>
                </a:lnTo>
                <a:lnTo>
                  <a:pt x="2488784" y="1089071"/>
                </a:lnTo>
                <a:lnTo>
                  <a:pt x="2463045" y="1116399"/>
                </a:lnTo>
                <a:lnTo>
                  <a:pt x="2436352" y="1143409"/>
                </a:lnTo>
                <a:lnTo>
                  <a:pt x="2417922" y="1161204"/>
                </a:lnTo>
                <a:lnTo>
                  <a:pt x="2400127" y="1178682"/>
                </a:lnTo>
                <a:lnTo>
                  <a:pt x="2382332" y="1195206"/>
                </a:lnTo>
                <a:lnTo>
                  <a:pt x="2364537" y="1210776"/>
                </a:lnTo>
                <a:lnTo>
                  <a:pt x="2354050" y="1219038"/>
                </a:lnTo>
                <a:lnTo>
                  <a:pt x="2343882" y="1226983"/>
                </a:lnTo>
                <a:lnTo>
                  <a:pt x="2333395" y="1234927"/>
                </a:lnTo>
                <a:lnTo>
                  <a:pt x="2322591" y="1241918"/>
                </a:lnTo>
                <a:lnTo>
                  <a:pt x="2316236" y="1246049"/>
                </a:lnTo>
                <a:lnTo>
                  <a:pt x="2309562" y="1249862"/>
                </a:lnTo>
                <a:lnTo>
                  <a:pt x="2301936" y="1253357"/>
                </a:lnTo>
                <a:lnTo>
                  <a:pt x="2294310" y="1257171"/>
                </a:lnTo>
                <a:lnTo>
                  <a:pt x="2284141" y="1260984"/>
                </a:lnTo>
                <a:lnTo>
                  <a:pt x="2279057" y="1262891"/>
                </a:lnTo>
                <a:lnTo>
                  <a:pt x="2272701" y="1264797"/>
                </a:lnTo>
                <a:lnTo>
                  <a:pt x="2266346" y="1266068"/>
                </a:lnTo>
                <a:lnTo>
                  <a:pt x="2258720" y="1267339"/>
                </a:lnTo>
                <a:lnTo>
                  <a:pt x="2250775" y="1267975"/>
                </a:lnTo>
                <a:lnTo>
                  <a:pt x="2241242" y="1268610"/>
                </a:lnTo>
                <a:lnTo>
                  <a:pt x="2233934" y="1268293"/>
                </a:lnTo>
                <a:lnTo>
                  <a:pt x="2226307" y="1267657"/>
                </a:lnTo>
                <a:lnTo>
                  <a:pt x="2217727" y="1266068"/>
                </a:lnTo>
                <a:lnTo>
                  <a:pt x="2209148" y="1263844"/>
                </a:lnTo>
                <a:lnTo>
                  <a:pt x="2198979" y="1260666"/>
                </a:lnTo>
                <a:lnTo>
                  <a:pt x="2190717" y="1257171"/>
                </a:lnTo>
                <a:lnTo>
                  <a:pt x="2184044" y="1253357"/>
                </a:lnTo>
                <a:lnTo>
                  <a:pt x="2178324" y="1250180"/>
                </a:lnTo>
                <a:lnTo>
                  <a:pt x="2172922" y="1246684"/>
                </a:lnTo>
                <a:lnTo>
                  <a:pt x="2168473" y="1243824"/>
                </a:lnTo>
                <a:lnTo>
                  <a:pt x="2160846" y="1237787"/>
                </a:lnTo>
                <a:lnTo>
                  <a:pt x="2154491" y="1232067"/>
                </a:lnTo>
                <a:lnTo>
                  <a:pt x="2148454" y="1226347"/>
                </a:lnTo>
                <a:lnTo>
                  <a:pt x="2137967" y="1215225"/>
                </a:lnTo>
                <a:lnTo>
                  <a:pt x="2128116" y="1204103"/>
                </a:lnTo>
                <a:lnTo>
                  <a:pt x="2118265" y="1192028"/>
                </a:lnTo>
                <a:lnTo>
                  <a:pt x="2109050" y="1179953"/>
                </a:lnTo>
                <a:lnTo>
                  <a:pt x="2098882" y="1166924"/>
                </a:lnTo>
                <a:lnTo>
                  <a:pt x="2078862" y="1138961"/>
                </a:lnTo>
                <a:lnTo>
                  <a:pt x="2058525" y="1108773"/>
                </a:lnTo>
                <a:lnTo>
                  <a:pt x="2037552" y="1077313"/>
                </a:lnTo>
                <a:lnTo>
                  <a:pt x="2017215" y="1045219"/>
                </a:lnTo>
                <a:lnTo>
                  <a:pt x="2012766" y="1038546"/>
                </a:lnTo>
                <a:lnTo>
                  <a:pt x="2012766" y="1409700"/>
                </a:lnTo>
                <a:lnTo>
                  <a:pt x="1373096" y="1409700"/>
                </a:lnTo>
                <a:lnTo>
                  <a:pt x="1373096" y="1002002"/>
                </a:lnTo>
                <a:lnTo>
                  <a:pt x="1372779" y="1002002"/>
                </a:lnTo>
                <a:lnTo>
                  <a:pt x="1371190" y="1003591"/>
                </a:lnTo>
                <a:lnTo>
                  <a:pt x="1369283" y="1005815"/>
                </a:lnTo>
                <a:lnTo>
                  <a:pt x="1367694" y="1009311"/>
                </a:lnTo>
                <a:lnTo>
                  <a:pt x="1365470" y="1013124"/>
                </a:lnTo>
                <a:lnTo>
                  <a:pt x="1363246" y="1018526"/>
                </a:lnTo>
                <a:lnTo>
                  <a:pt x="1361339" y="1024882"/>
                </a:lnTo>
                <a:lnTo>
                  <a:pt x="1356572" y="1039181"/>
                </a:lnTo>
                <a:lnTo>
                  <a:pt x="1351806" y="1056658"/>
                </a:lnTo>
                <a:lnTo>
                  <a:pt x="1347039" y="1077313"/>
                </a:lnTo>
                <a:lnTo>
                  <a:pt x="1342273" y="1099557"/>
                </a:lnTo>
                <a:lnTo>
                  <a:pt x="1337506" y="1124025"/>
                </a:lnTo>
                <a:lnTo>
                  <a:pt x="1332740" y="1149765"/>
                </a:lnTo>
                <a:lnTo>
                  <a:pt x="1328291" y="1176775"/>
                </a:lnTo>
                <a:lnTo>
                  <a:pt x="1324160" y="1204421"/>
                </a:lnTo>
                <a:lnTo>
                  <a:pt x="1320029" y="1232702"/>
                </a:lnTo>
                <a:lnTo>
                  <a:pt x="1316534" y="1260984"/>
                </a:lnTo>
                <a:lnTo>
                  <a:pt x="1313674" y="1288948"/>
                </a:lnTo>
                <a:lnTo>
                  <a:pt x="1311449" y="1316276"/>
                </a:lnTo>
                <a:lnTo>
                  <a:pt x="1309543" y="1342333"/>
                </a:lnTo>
                <a:lnTo>
                  <a:pt x="1308589" y="1375699"/>
                </a:lnTo>
                <a:lnTo>
                  <a:pt x="1307636" y="1409700"/>
                </a:lnTo>
                <a:lnTo>
                  <a:pt x="1106488" y="1409700"/>
                </a:lnTo>
                <a:lnTo>
                  <a:pt x="1106488" y="1388409"/>
                </a:lnTo>
                <a:lnTo>
                  <a:pt x="1106488" y="1368072"/>
                </a:lnTo>
                <a:lnTo>
                  <a:pt x="1107441" y="1348688"/>
                </a:lnTo>
                <a:lnTo>
                  <a:pt x="1108077" y="1330893"/>
                </a:lnTo>
                <a:lnTo>
                  <a:pt x="1111255" y="1293396"/>
                </a:lnTo>
                <a:lnTo>
                  <a:pt x="1114750" y="1257171"/>
                </a:lnTo>
                <a:lnTo>
                  <a:pt x="1118563" y="1222534"/>
                </a:lnTo>
                <a:lnTo>
                  <a:pt x="1122694" y="1189486"/>
                </a:lnTo>
                <a:lnTo>
                  <a:pt x="1127143" y="1158345"/>
                </a:lnTo>
                <a:lnTo>
                  <a:pt x="1131592" y="1128156"/>
                </a:lnTo>
                <a:lnTo>
                  <a:pt x="1136358" y="1099875"/>
                </a:lnTo>
                <a:lnTo>
                  <a:pt x="1141125" y="1072865"/>
                </a:lnTo>
                <a:lnTo>
                  <a:pt x="1146209" y="1047125"/>
                </a:lnTo>
                <a:lnTo>
                  <a:pt x="1151929" y="1022975"/>
                </a:lnTo>
                <a:lnTo>
                  <a:pt x="1157013" y="999778"/>
                </a:lnTo>
                <a:lnTo>
                  <a:pt x="1162733" y="978170"/>
                </a:lnTo>
                <a:lnTo>
                  <a:pt x="1168135" y="957832"/>
                </a:lnTo>
                <a:lnTo>
                  <a:pt x="1174173" y="938448"/>
                </a:lnTo>
                <a:lnTo>
                  <a:pt x="1179893" y="920653"/>
                </a:lnTo>
                <a:lnTo>
                  <a:pt x="1185295" y="903812"/>
                </a:lnTo>
                <a:lnTo>
                  <a:pt x="1191332" y="887923"/>
                </a:lnTo>
                <a:lnTo>
                  <a:pt x="1197052" y="873306"/>
                </a:lnTo>
                <a:lnTo>
                  <a:pt x="1202454" y="859959"/>
                </a:lnTo>
                <a:lnTo>
                  <a:pt x="1208174" y="847567"/>
                </a:lnTo>
                <a:lnTo>
                  <a:pt x="1213258" y="835809"/>
                </a:lnTo>
                <a:lnTo>
                  <a:pt x="1218343" y="825005"/>
                </a:lnTo>
                <a:lnTo>
                  <a:pt x="1223745" y="815472"/>
                </a:lnTo>
                <a:lnTo>
                  <a:pt x="1228511" y="806892"/>
                </a:lnTo>
                <a:lnTo>
                  <a:pt x="1233278" y="798948"/>
                </a:lnTo>
                <a:lnTo>
                  <a:pt x="1237727" y="791957"/>
                </a:lnTo>
                <a:lnTo>
                  <a:pt x="1245989" y="780199"/>
                </a:lnTo>
                <a:lnTo>
                  <a:pt x="1252980" y="771302"/>
                </a:lnTo>
                <a:lnTo>
                  <a:pt x="1258700" y="764947"/>
                </a:lnTo>
                <a:lnTo>
                  <a:pt x="1269186" y="759545"/>
                </a:lnTo>
                <a:lnTo>
                  <a:pt x="1280308" y="754142"/>
                </a:lnTo>
                <a:lnTo>
                  <a:pt x="1292383" y="748105"/>
                </a:lnTo>
                <a:lnTo>
                  <a:pt x="1304776" y="742703"/>
                </a:lnTo>
                <a:lnTo>
                  <a:pt x="1331469" y="731263"/>
                </a:lnTo>
                <a:lnTo>
                  <a:pt x="1359750" y="720141"/>
                </a:lnTo>
                <a:lnTo>
                  <a:pt x="1388349" y="709973"/>
                </a:lnTo>
                <a:lnTo>
                  <a:pt x="1416949" y="699486"/>
                </a:lnTo>
                <a:lnTo>
                  <a:pt x="1444595" y="690271"/>
                </a:lnTo>
                <a:lnTo>
                  <a:pt x="1470652" y="681691"/>
                </a:lnTo>
                <a:lnTo>
                  <a:pt x="1477325" y="677878"/>
                </a:lnTo>
                <a:lnTo>
                  <a:pt x="1484316" y="674065"/>
                </a:lnTo>
                <a:lnTo>
                  <a:pt x="1491624" y="671205"/>
                </a:lnTo>
                <a:lnTo>
                  <a:pt x="1499569" y="668027"/>
                </a:lnTo>
                <a:lnTo>
                  <a:pt x="1507513" y="665167"/>
                </a:lnTo>
                <a:lnTo>
                  <a:pt x="1515139" y="662943"/>
                </a:lnTo>
                <a:lnTo>
                  <a:pt x="1523401" y="660718"/>
                </a:lnTo>
                <a:lnTo>
                  <a:pt x="1531981" y="658812"/>
                </a:lnTo>
                <a:close/>
                <a:moveTo>
                  <a:pt x="3016555" y="246062"/>
                </a:moveTo>
                <a:lnTo>
                  <a:pt x="3026093" y="246062"/>
                </a:lnTo>
                <a:lnTo>
                  <a:pt x="3039447" y="247014"/>
                </a:lnTo>
                <a:lnTo>
                  <a:pt x="3052165" y="248600"/>
                </a:lnTo>
                <a:lnTo>
                  <a:pt x="3064883" y="250822"/>
                </a:lnTo>
                <a:lnTo>
                  <a:pt x="3076965" y="253360"/>
                </a:lnTo>
                <a:lnTo>
                  <a:pt x="3089047" y="256851"/>
                </a:lnTo>
                <a:lnTo>
                  <a:pt x="3100493" y="260976"/>
                </a:lnTo>
                <a:lnTo>
                  <a:pt x="3111303" y="265736"/>
                </a:lnTo>
                <a:lnTo>
                  <a:pt x="3122113" y="270496"/>
                </a:lnTo>
                <a:lnTo>
                  <a:pt x="3132605" y="276526"/>
                </a:lnTo>
                <a:lnTo>
                  <a:pt x="3142462" y="282872"/>
                </a:lnTo>
                <a:lnTo>
                  <a:pt x="3152318" y="289536"/>
                </a:lnTo>
                <a:lnTo>
                  <a:pt x="3161539" y="296518"/>
                </a:lnTo>
                <a:lnTo>
                  <a:pt x="3170123" y="304451"/>
                </a:lnTo>
                <a:lnTo>
                  <a:pt x="3178708" y="312384"/>
                </a:lnTo>
                <a:lnTo>
                  <a:pt x="3186339" y="320952"/>
                </a:lnTo>
                <a:lnTo>
                  <a:pt x="3194287" y="330472"/>
                </a:lnTo>
                <a:lnTo>
                  <a:pt x="3201282" y="339675"/>
                </a:lnTo>
                <a:lnTo>
                  <a:pt x="3207959" y="349512"/>
                </a:lnTo>
                <a:lnTo>
                  <a:pt x="3214318" y="359984"/>
                </a:lnTo>
                <a:lnTo>
                  <a:pt x="3220041" y="370456"/>
                </a:lnTo>
                <a:lnTo>
                  <a:pt x="3225128" y="381563"/>
                </a:lnTo>
                <a:lnTo>
                  <a:pt x="3229898" y="392669"/>
                </a:lnTo>
                <a:lnTo>
                  <a:pt x="3234349" y="404093"/>
                </a:lnTo>
                <a:lnTo>
                  <a:pt x="3238482" y="416152"/>
                </a:lnTo>
                <a:lnTo>
                  <a:pt x="3241980" y="428528"/>
                </a:lnTo>
                <a:lnTo>
                  <a:pt x="3244523" y="440586"/>
                </a:lnTo>
                <a:lnTo>
                  <a:pt x="3247067" y="453280"/>
                </a:lnTo>
                <a:lnTo>
                  <a:pt x="3248974" y="466290"/>
                </a:lnTo>
                <a:lnTo>
                  <a:pt x="3249928" y="479301"/>
                </a:lnTo>
                <a:lnTo>
                  <a:pt x="3251200" y="492629"/>
                </a:lnTo>
                <a:lnTo>
                  <a:pt x="3251200" y="505957"/>
                </a:lnTo>
                <a:lnTo>
                  <a:pt x="3251200" y="519602"/>
                </a:lnTo>
                <a:lnTo>
                  <a:pt x="3249292" y="530709"/>
                </a:lnTo>
                <a:lnTo>
                  <a:pt x="3247385" y="541498"/>
                </a:lnTo>
                <a:lnTo>
                  <a:pt x="3245159" y="551970"/>
                </a:lnTo>
                <a:lnTo>
                  <a:pt x="3242933" y="562442"/>
                </a:lnTo>
                <a:lnTo>
                  <a:pt x="3240390" y="572914"/>
                </a:lnTo>
                <a:lnTo>
                  <a:pt x="3237846" y="582751"/>
                </a:lnTo>
                <a:lnTo>
                  <a:pt x="3231805" y="602426"/>
                </a:lnTo>
                <a:lnTo>
                  <a:pt x="3225446" y="621148"/>
                </a:lnTo>
                <a:lnTo>
                  <a:pt x="3218133" y="639236"/>
                </a:lnTo>
                <a:lnTo>
                  <a:pt x="3210503" y="656690"/>
                </a:lnTo>
                <a:lnTo>
                  <a:pt x="3201918" y="673508"/>
                </a:lnTo>
                <a:lnTo>
                  <a:pt x="3193016" y="689057"/>
                </a:lnTo>
                <a:lnTo>
                  <a:pt x="3183795" y="704289"/>
                </a:lnTo>
                <a:lnTo>
                  <a:pt x="3174257" y="718252"/>
                </a:lnTo>
                <a:lnTo>
                  <a:pt x="3164082" y="732215"/>
                </a:lnTo>
                <a:lnTo>
                  <a:pt x="3153590" y="745225"/>
                </a:lnTo>
                <a:lnTo>
                  <a:pt x="3142780" y="756966"/>
                </a:lnTo>
                <a:lnTo>
                  <a:pt x="3131652" y="768390"/>
                </a:lnTo>
                <a:lnTo>
                  <a:pt x="3120523" y="778862"/>
                </a:lnTo>
                <a:lnTo>
                  <a:pt x="3109077" y="788700"/>
                </a:lnTo>
                <a:lnTo>
                  <a:pt x="3097631" y="797902"/>
                </a:lnTo>
                <a:lnTo>
                  <a:pt x="3085867" y="806153"/>
                </a:lnTo>
                <a:lnTo>
                  <a:pt x="3074103" y="813452"/>
                </a:lnTo>
                <a:lnTo>
                  <a:pt x="3062339" y="820116"/>
                </a:lnTo>
                <a:lnTo>
                  <a:pt x="3050575" y="826145"/>
                </a:lnTo>
                <a:lnTo>
                  <a:pt x="3038811" y="831222"/>
                </a:lnTo>
                <a:lnTo>
                  <a:pt x="3027365" y="835665"/>
                </a:lnTo>
                <a:lnTo>
                  <a:pt x="3015919" y="839473"/>
                </a:lnTo>
                <a:lnTo>
                  <a:pt x="3004472" y="842011"/>
                </a:lnTo>
                <a:lnTo>
                  <a:pt x="2993662" y="844233"/>
                </a:lnTo>
                <a:lnTo>
                  <a:pt x="2982852" y="845502"/>
                </a:lnTo>
                <a:lnTo>
                  <a:pt x="2972678" y="846137"/>
                </a:lnTo>
                <a:lnTo>
                  <a:pt x="2962503" y="845819"/>
                </a:lnTo>
                <a:lnTo>
                  <a:pt x="2952647" y="844550"/>
                </a:lnTo>
                <a:lnTo>
                  <a:pt x="2943427" y="842646"/>
                </a:lnTo>
                <a:lnTo>
                  <a:pt x="2937703" y="841059"/>
                </a:lnTo>
                <a:lnTo>
                  <a:pt x="2931662" y="839155"/>
                </a:lnTo>
                <a:lnTo>
                  <a:pt x="2925939" y="837251"/>
                </a:lnTo>
                <a:lnTo>
                  <a:pt x="2920534" y="835030"/>
                </a:lnTo>
                <a:lnTo>
                  <a:pt x="2914811" y="832492"/>
                </a:lnTo>
                <a:lnTo>
                  <a:pt x="2909724" y="829953"/>
                </a:lnTo>
                <a:lnTo>
                  <a:pt x="2904319" y="826780"/>
                </a:lnTo>
                <a:lnTo>
                  <a:pt x="2899550" y="823924"/>
                </a:lnTo>
                <a:lnTo>
                  <a:pt x="2894780" y="820433"/>
                </a:lnTo>
                <a:lnTo>
                  <a:pt x="2890329" y="817260"/>
                </a:lnTo>
                <a:lnTo>
                  <a:pt x="2885878" y="813452"/>
                </a:lnTo>
                <a:lnTo>
                  <a:pt x="2881427" y="809644"/>
                </a:lnTo>
                <a:lnTo>
                  <a:pt x="2873160" y="801710"/>
                </a:lnTo>
                <a:lnTo>
                  <a:pt x="2865529" y="793142"/>
                </a:lnTo>
                <a:lnTo>
                  <a:pt x="2857899" y="783622"/>
                </a:lnTo>
                <a:lnTo>
                  <a:pt x="2851222" y="773785"/>
                </a:lnTo>
                <a:lnTo>
                  <a:pt x="2845181" y="763630"/>
                </a:lnTo>
                <a:lnTo>
                  <a:pt x="2839458" y="752524"/>
                </a:lnTo>
                <a:lnTo>
                  <a:pt x="2834052" y="741417"/>
                </a:lnTo>
                <a:lnTo>
                  <a:pt x="2829283" y="729676"/>
                </a:lnTo>
                <a:lnTo>
                  <a:pt x="2825150" y="717300"/>
                </a:lnTo>
                <a:lnTo>
                  <a:pt x="2821017" y="704607"/>
                </a:lnTo>
                <a:lnTo>
                  <a:pt x="2817519" y="691913"/>
                </a:lnTo>
                <a:lnTo>
                  <a:pt x="2814340" y="678585"/>
                </a:lnTo>
                <a:lnTo>
                  <a:pt x="2811478" y="665257"/>
                </a:lnTo>
                <a:lnTo>
                  <a:pt x="2809253" y="651612"/>
                </a:lnTo>
                <a:lnTo>
                  <a:pt x="2807027" y="637967"/>
                </a:lnTo>
                <a:lnTo>
                  <a:pt x="2805119" y="623687"/>
                </a:lnTo>
                <a:lnTo>
                  <a:pt x="2803529" y="609724"/>
                </a:lnTo>
                <a:lnTo>
                  <a:pt x="2802576" y="595444"/>
                </a:lnTo>
                <a:lnTo>
                  <a:pt x="2801304" y="580847"/>
                </a:lnTo>
                <a:lnTo>
                  <a:pt x="2800986" y="566885"/>
                </a:lnTo>
                <a:lnTo>
                  <a:pt x="2800350" y="538325"/>
                </a:lnTo>
                <a:lnTo>
                  <a:pt x="2800350" y="509765"/>
                </a:lnTo>
                <a:lnTo>
                  <a:pt x="2800986" y="482157"/>
                </a:lnTo>
                <a:lnTo>
                  <a:pt x="2801622" y="468512"/>
                </a:lnTo>
                <a:lnTo>
                  <a:pt x="2803212" y="455501"/>
                </a:lnTo>
                <a:lnTo>
                  <a:pt x="2805437" y="442490"/>
                </a:lnTo>
                <a:lnTo>
                  <a:pt x="2807981" y="429797"/>
                </a:lnTo>
                <a:lnTo>
                  <a:pt x="2811478" y="417738"/>
                </a:lnTo>
                <a:lnTo>
                  <a:pt x="2815294" y="405680"/>
                </a:lnTo>
                <a:lnTo>
                  <a:pt x="2819109" y="394256"/>
                </a:lnTo>
                <a:lnTo>
                  <a:pt x="2824196" y="383149"/>
                </a:lnTo>
                <a:lnTo>
                  <a:pt x="2829283" y="372360"/>
                </a:lnTo>
                <a:lnTo>
                  <a:pt x="2835006" y="361888"/>
                </a:lnTo>
                <a:lnTo>
                  <a:pt x="2840729" y="351733"/>
                </a:lnTo>
                <a:lnTo>
                  <a:pt x="2847406" y="342213"/>
                </a:lnTo>
                <a:lnTo>
                  <a:pt x="2854083" y="333011"/>
                </a:lnTo>
                <a:lnTo>
                  <a:pt x="2861714" y="324125"/>
                </a:lnTo>
                <a:lnTo>
                  <a:pt x="2869027" y="315875"/>
                </a:lnTo>
                <a:lnTo>
                  <a:pt x="2876975" y="307624"/>
                </a:lnTo>
                <a:lnTo>
                  <a:pt x="2885242" y="300326"/>
                </a:lnTo>
                <a:lnTo>
                  <a:pt x="2893191" y="293344"/>
                </a:lnTo>
                <a:lnTo>
                  <a:pt x="2901775" y="286363"/>
                </a:lnTo>
                <a:lnTo>
                  <a:pt x="2910678" y="280651"/>
                </a:lnTo>
                <a:lnTo>
                  <a:pt x="2920216" y="274622"/>
                </a:lnTo>
                <a:lnTo>
                  <a:pt x="2929119" y="269544"/>
                </a:lnTo>
                <a:lnTo>
                  <a:pt x="2938657" y="265102"/>
                </a:lnTo>
                <a:lnTo>
                  <a:pt x="2947878" y="260976"/>
                </a:lnTo>
                <a:lnTo>
                  <a:pt x="2957734" y="257168"/>
                </a:lnTo>
                <a:lnTo>
                  <a:pt x="2967273" y="253995"/>
                </a:lnTo>
                <a:lnTo>
                  <a:pt x="2977129" y="251139"/>
                </a:lnTo>
                <a:lnTo>
                  <a:pt x="2986985" y="248918"/>
                </a:lnTo>
                <a:lnTo>
                  <a:pt x="2996842" y="247648"/>
                </a:lnTo>
                <a:lnTo>
                  <a:pt x="3006698" y="246379"/>
                </a:lnTo>
                <a:lnTo>
                  <a:pt x="3016555" y="246062"/>
                </a:lnTo>
                <a:close/>
                <a:moveTo>
                  <a:pt x="336073" y="246062"/>
                </a:moveTo>
                <a:lnTo>
                  <a:pt x="345605" y="246062"/>
                </a:lnTo>
                <a:lnTo>
                  <a:pt x="355772" y="246379"/>
                </a:lnTo>
                <a:lnTo>
                  <a:pt x="365304" y="247648"/>
                </a:lnTo>
                <a:lnTo>
                  <a:pt x="375153" y="248918"/>
                </a:lnTo>
                <a:lnTo>
                  <a:pt x="385003" y="251139"/>
                </a:lnTo>
                <a:lnTo>
                  <a:pt x="394852" y="253995"/>
                </a:lnTo>
                <a:lnTo>
                  <a:pt x="404384" y="257168"/>
                </a:lnTo>
                <a:lnTo>
                  <a:pt x="414233" y="260976"/>
                </a:lnTo>
                <a:lnTo>
                  <a:pt x="423765" y="265102"/>
                </a:lnTo>
                <a:lnTo>
                  <a:pt x="432979" y="269544"/>
                </a:lnTo>
                <a:lnTo>
                  <a:pt x="442511" y="274622"/>
                </a:lnTo>
                <a:lnTo>
                  <a:pt x="451407" y="280651"/>
                </a:lnTo>
                <a:lnTo>
                  <a:pt x="460303" y="286363"/>
                </a:lnTo>
                <a:lnTo>
                  <a:pt x="468882" y="293344"/>
                </a:lnTo>
                <a:lnTo>
                  <a:pt x="477460" y="300326"/>
                </a:lnTo>
                <a:lnTo>
                  <a:pt x="485086" y="307624"/>
                </a:lnTo>
                <a:lnTo>
                  <a:pt x="493029" y="315875"/>
                </a:lnTo>
                <a:lnTo>
                  <a:pt x="500654" y="324125"/>
                </a:lnTo>
                <a:lnTo>
                  <a:pt x="507962" y="333011"/>
                </a:lnTo>
                <a:lnTo>
                  <a:pt x="514634" y="342213"/>
                </a:lnTo>
                <a:lnTo>
                  <a:pt x="521306" y="351733"/>
                </a:lnTo>
                <a:lnTo>
                  <a:pt x="527025" y="361888"/>
                </a:lnTo>
                <a:lnTo>
                  <a:pt x="532744" y="372360"/>
                </a:lnTo>
                <a:lnTo>
                  <a:pt x="537828" y="383149"/>
                </a:lnTo>
                <a:lnTo>
                  <a:pt x="542912" y="394256"/>
                </a:lnTo>
                <a:lnTo>
                  <a:pt x="546724" y="405680"/>
                </a:lnTo>
                <a:lnTo>
                  <a:pt x="550855" y="417738"/>
                </a:lnTo>
                <a:lnTo>
                  <a:pt x="554032" y="429797"/>
                </a:lnTo>
                <a:lnTo>
                  <a:pt x="556574" y="442490"/>
                </a:lnTo>
                <a:lnTo>
                  <a:pt x="558798" y="455501"/>
                </a:lnTo>
                <a:lnTo>
                  <a:pt x="560386" y="468512"/>
                </a:lnTo>
                <a:lnTo>
                  <a:pt x="561022" y="482157"/>
                </a:lnTo>
                <a:lnTo>
                  <a:pt x="561657" y="509765"/>
                </a:lnTo>
                <a:lnTo>
                  <a:pt x="561975" y="538325"/>
                </a:lnTo>
                <a:lnTo>
                  <a:pt x="561657" y="552287"/>
                </a:lnTo>
                <a:lnTo>
                  <a:pt x="561340" y="566885"/>
                </a:lnTo>
                <a:lnTo>
                  <a:pt x="560704" y="580847"/>
                </a:lnTo>
                <a:lnTo>
                  <a:pt x="559433" y="595444"/>
                </a:lnTo>
                <a:lnTo>
                  <a:pt x="558480" y="609724"/>
                </a:lnTo>
                <a:lnTo>
                  <a:pt x="556891" y="623687"/>
                </a:lnTo>
                <a:lnTo>
                  <a:pt x="554985" y="637967"/>
                </a:lnTo>
                <a:lnTo>
                  <a:pt x="552761" y="651612"/>
                </a:lnTo>
                <a:lnTo>
                  <a:pt x="550537" y="665257"/>
                </a:lnTo>
                <a:lnTo>
                  <a:pt x="547677" y="678585"/>
                </a:lnTo>
                <a:lnTo>
                  <a:pt x="544500" y="691913"/>
                </a:lnTo>
                <a:lnTo>
                  <a:pt x="541005" y="704607"/>
                </a:lnTo>
                <a:lnTo>
                  <a:pt x="537193" y="717300"/>
                </a:lnTo>
                <a:lnTo>
                  <a:pt x="532744" y="729676"/>
                </a:lnTo>
                <a:lnTo>
                  <a:pt x="527979" y="741417"/>
                </a:lnTo>
                <a:lnTo>
                  <a:pt x="522577" y="752524"/>
                </a:lnTo>
                <a:lnTo>
                  <a:pt x="517176" y="763630"/>
                </a:lnTo>
                <a:lnTo>
                  <a:pt x="510821" y="773785"/>
                </a:lnTo>
                <a:lnTo>
                  <a:pt x="504149" y="783622"/>
                </a:lnTo>
                <a:lnTo>
                  <a:pt x="497159" y="793142"/>
                </a:lnTo>
                <a:lnTo>
                  <a:pt x="489216" y="801710"/>
                </a:lnTo>
                <a:lnTo>
                  <a:pt x="480638" y="809644"/>
                </a:lnTo>
                <a:lnTo>
                  <a:pt x="476507" y="813452"/>
                </a:lnTo>
                <a:lnTo>
                  <a:pt x="472059" y="817260"/>
                </a:lnTo>
                <a:lnTo>
                  <a:pt x="467293" y="820433"/>
                </a:lnTo>
                <a:lnTo>
                  <a:pt x="462527" y="823924"/>
                </a:lnTo>
                <a:lnTo>
                  <a:pt x="457762" y="826780"/>
                </a:lnTo>
                <a:lnTo>
                  <a:pt x="452360" y="829953"/>
                </a:lnTo>
                <a:lnTo>
                  <a:pt x="447277" y="832492"/>
                </a:lnTo>
                <a:lnTo>
                  <a:pt x="441875" y="835030"/>
                </a:lnTo>
                <a:lnTo>
                  <a:pt x="436474" y="837251"/>
                </a:lnTo>
                <a:lnTo>
                  <a:pt x="430437" y="839155"/>
                </a:lnTo>
                <a:lnTo>
                  <a:pt x="425036" y="841059"/>
                </a:lnTo>
                <a:lnTo>
                  <a:pt x="418682" y="842646"/>
                </a:lnTo>
                <a:lnTo>
                  <a:pt x="409150" y="844550"/>
                </a:lnTo>
                <a:lnTo>
                  <a:pt x="399618" y="845819"/>
                </a:lnTo>
                <a:lnTo>
                  <a:pt x="389451" y="846137"/>
                </a:lnTo>
                <a:lnTo>
                  <a:pt x="379284" y="845502"/>
                </a:lnTo>
                <a:lnTo>
                  <a:pt x="368481" y="844233"/>
                </a:lnTo>
                <a:lnTo>
                  <a:pt x="357679" y="842011"/>
                </a:lnTo>
                <a:lnTo>
                  <a:pt x="346558" y="839473"/>
                </a:lnTo>
                <a:lnTo>
                  <a:pt x="334803" y="835665"/>
                </a:lnTo>
                <a:lnTo>
                  <a:pt x="323364" y="831222"/>
                </a:lnTo>
                <a:lnTo>
                  <a:pt x="311609" y="826145"/>
                </a:lnTo>
                <a:lnTo>
                  <a:pt x="299853" y="820116"/>
                </a:lnTo>
                <a:lnTo>
                  <a:pt x="288097" y="813452"/>
                </a:lnTo>
                <a:lnTo>
                  <a:pt x="276659" y="806153"/>
                </a:lnTo>
                <a:lnTo>
                  <a:pt x="264586" y="797902"/>
                </a:lnTo>
                <a:lnTo>
                  <a:pt x="253148" y="788700"/>
                </a:lnTo>
                <a:lnTo>
                  <a:pt x="241709" y="778862"/>
                </a:lnTo>
                <a:lnTo>
                  <a:pt x="230589" y="768390"/>
                </a:lnTo>
                <a:lnTo>
                  <a:pt x="219469" y="756966"/>
                </a:lnTo>
                <a:lnTo>
                  <a:pt x="208666" y="745225"/>
                </a:lnTo>
                <a:lnTo>
                  <a:pt x="198181" y="732215"/>
                </a:lnTo>
                <a:lnTo>
                  <a:pt x="188014" y="718252"/>
                </a:lnTo>
                <a:lnTo>
                  <a:pt x="178482" y="704289"/>
                </a:lnTo>
                <a:lnTo>
                  <a:pt x="169268" y="689057"/>
                </a:lnTo>
                <a:lnTo>
                  <a:pt x="160054" y="673508"/>
                </a:lnTo>
                <a:lnTo>
                  <a:pt x="152111" y="656690"/>
                </a:lnTo>
                <a:lnTo>
                  <a:pt x="144168" y="639236"/>
                </a:lnTo>
                <a:lnTo>
                  <a:pt x="136861" y="621148"/>
                </a:lnTo>
                <a:lnTo>
                  <a:pt x="130506" y="602426"/>
                </a:lnTo>
                <a:lnTo>
                  <a:pt x="124469" y="582751"/>
                </a:lnTo>
                <a:lnTo>
                  <a:pt x="121928" y="572914"/>
                </a:lnTo>
                <a:lnTo>
                  <a:pt x="119386" y="562442"/>
                </a:lnTo>
                <a:lnTo>
                  <a:pt x="117162" y="551970"/>
                </a:lnTo>
                <a:lnTo>
                  <a:pt x="114938" y="541498"/>
                </a:lnTo>
                <a:lnTo>
                  <a:pt x="113031" y="530709"/>
                </a:lnTo>
                <a:lnTo>
                  <a:pt x="111443" y="519602"/>
                </a:lnTo>
                <a:lnTo>
                  <a:pt x="111125" y="505957"/>
                </a:lnTo>
                <a:lnTo>
                  <a:pt x="111443" y="492629"/>
                </a:lnTo>
                <a:lnTo>
                  <a:pt x="112396" y="479301"/>
                </a:lnTo>
                <a:lnTo>
                  <a:pt x="113349" y="466290"/>
                </a:lnTo>
                <a:lnTo>
                  <a:pt x="115255" y="453280"/>
                </a:lnTo>
                <a:lnTo>
                  <a:pt x="117797" y="440586"/>
                </a:lnTo>
                <a:lnTo>
                  <a:pt x="120657" y="428528"/>
                </a:lnTo>
                <a:lnTo>
                  <a:pt x="124152" y="416152"/>
                </a:lnTo>
                <a:lnTo>
                  <a:pt x="127964" y="404093"/>
                </a:lnTo>
                <a:lnTo>
                  <a:pt x="132412" y="392669"/>
                </a:lnTo>
                <a:lnTo>
                  <a:pt x="137178" y="381563"/>
                </a:lnTo>
                <a:lnTo>
                  <a:pt x="142262" y="370456"/>
                </a:lnTo>
                <a:lnTo>
                  <a:pt x="148299" y="359984"/>
                </a:lnTo>
                <a:lnTo>
                  <a:pt x="154335" y="349512"/>
                </a:lnTo>
                <a:lnTo>
                  <a:pt x="161008" y="339675"/>
                </a:lnTo>
                <a:lnTo>
                  <a:pt x="167998" y="330472"/>
                </a:lnTo>
                <a:lnTo>
                  <a:pt x="175941" y="320952"/>
                </a:lnTo>
                <a:lnTo>
                  <a:pt x="183566" y="312384"/>
                </a:lnTo>
                <a:lnTo>
                  <a:pt x="192145" y="304451"/>
                </a:lnTo>
                <a:lnTo>
                  <a:pt x="200723" y="296518"/>
                </a:lnTo>
                <a:lnTo>
                  <a:pt x="209937" y="289536"/>
                </a:lnTo>
                <a:lnTo>
                  <a:pt x="219787" y="282872"/>
                </a:lnTo>
                <a:lnTo>
                  <a:pt x="229636" y="276526"/>
                </a:lnTo>
                <a:lnTo>
                  <a:pt x="240121" y="270496"/>
                </a:lnTo>
                <a:lnTo>
                  <a:pt x="250923" y="265736"/>
                </a:lnTo>
                <a:lnTo>
                  <a:pt x="262044" y="260976"/>
                </a:lnTo>
                <a:lnTo>
                  <a:pt x="273482" y="256851"/>
                </a:lnTo>
                <a:lnTo>
                  <a:pt x="285238" y="253360"/>
                </a:lnTo>
                <a:lnTo>
                  <a:pt x="297311" y="250822"/>
                </a:lnTo>
                <a:lnTo>
                  <a:pt x="310020" y="248600"/>
                </a:lnTo>
                <a:lnTo>
                  <a:pt x="323047" y="247014"/>
                </a:lnTo>
                <a:lnTo>
                  <a:pt x="336073" y="246062"/>
                </a:lnTo>
                <a:close/>
                <a:moveTo>
                  <a:pt x="1696249" y="0"/>
                </a:moveTo>
                <a:lnTo>
                  <a:pt x="1709607" y="317"/>
                </a:lnTo>
                <a:lnTo>
                  <a:pt x="1722646" y="952"/>
                </a:lnTo>
                <a:lnTo>
                  <a:pt x="1735368" y="2856"/>
                </a:lnTo>
                <a:lnTo>
                  <a:pt x="1747771" y="5077"/>
                </a:lnTo>
                <a:lnTo>
                  <a:pt x="1759538" y="7616"/>
                </a:lnTo>
                <a:lnTo>
                  <a:pt x="1771306" y="11424"/>
                </a:lnTo>
                <a:lnTo>
                  <a:pt x="1782755" y="15232"/>
                </a:lnTo>
                <a:lnTo>
                  <a:pt x="1793886" y="19992"/>
                </a:lnTo>
                <a:lnTo>
                  <a:pt x="1804699" y="24752"/>
                </a:lnTo>
                <a:lnTo>
                  <a:pt x="1814876" y="30782"/>
                </a:lnTo>
                <a:lnTo>
                  <a:pt x="1825053" y="36811"/>
                </a:lnTo>
                <a:lnTo>
                  <a:pt x="1834594" y="43475"/>
                </a:lnTo>
                <a:lnTo>
                  <a:pt x="1844136" y="50457"/>
                </a:lnTo>
                <a:lnTo>
                  <a:pt x="1853040" y="58390"/>
                </a:lnTo>
                <a:lnTo>
                  <a:pt x="1861627" y="66006"/>
                </a:lnTo>
                <a:lnTo>
                  <a:pt x="1869578" y="74574"/>
                </a:lnTo>
                <a:lnTo>
                  <a:pt x="1877529" y="83460"/>
                </a:lnTo>
                <a:lnTo>
                  <a:pt x="1884526" y="92663"/>
                </a:lnTo>
                <a:lnTo>
                  <a:pt x="1891523" y="102818"/>
                </a:lnTo>
                <a:lnTo>
                  <a:pt x="1898201" y="112972"/>
                </a:lnTo>
                <a:lnTo>
                  <a:pt x="1904244" y="123127"/>
                </a:lnTo>
                <a:lnTo>
                  <a:pt x="1909969" y="133917"/>
                </a:lnTo>
                <a:lnTo>
                  <a:pt x="1915057" y="145024"/>
                </a:lnTo>
                <a:lnTo>
                  <a:pt x="1919828" y="156765"/>
                </a:lnTo>
                <a:lnTo>
                  <a:pt x="1924280" y="168189"/>
                </a:lnTo>
                <a:lnTo>
                  <a:pt x="1928097" y="180566"/>
                </a:lnTo>
                <a:lnTo>
                  <a:pt x="1931595" y="192624"/>
                </a:lnTo>
                <a:lnTo>
                  <a:pt x="1934457" y="205318"/>
                </a:lnTo>
                <a:lnTo>
                  <a:pt x="1937002" y="218012"/>
                </a:lnTo>
                <a:lnTo>
                  <a:pt x="1938910" y="231022"/>
                </a:lnTo>
                <a:lnTo>
                  <a:pt x="1940500" y="244351"/>
                </a:lnTo>
                <a:lnTo>
                  <a:pt x="1941136" y="257679"/>
                </a:lnTo>
                <a:lnTo>
                  <a:pt x="1947815" y="260218"/>
                </a:lnTo>
                <a:lnTo>
                  <a:pt x="1951313" y="261804"/>
                </a:lnTo>
                <a:lnTo>
                  <a:pt x="1954176" y="263708"/>
                </a:lnTo>
                <a:lnTo>
                  <a:pt x="1957038" y="265612"/>
                </a:lnTo>
                <a:lnTo>
                  <a:pt x="1959900" y="267834"/>
                </a:lnTo>
                <a:lnTo>
                  <a:pt x="1962444" y="270055"/>
                </a:lnTo>
                <a:lnTo>
                  <a:pt x="1964671" y="272594"/>
                </a:lnTo>
                <a:lnTo>
                  <a:pt x="1966897" y="275133"/>
                </a:lnTo>
                <a:lnTo>
                  <a:pt x="1968805" y="277989"/>
                </a:lnTo>
                <a:lnTo>
                  <a:pt x="1970395" y="281479"/>
                </a:lnTo>
                <a:lnTo>
                  <a:pt x="1971986" y="284653"/>
                </a:lnTo>
                <a:lnTo>
                  <a:pt x="1973258" y="288461"/>
                </a:lnTo>
                <a:lnTo>
                  <a:pt x="1974530" y="292269"/>
                </a:lnTo>
                <a:lnTo>
                  <a:pt x="1975484" y="296394"/>
                </a:lnTo>
                <a:lnTo>
                  <a:pt x="1976120" y="300837"/>
                </a:lnTo>
                <a:lnTo>
                  <a:pt x="1976438" y="307819"/>
                </a:lnTo>
                <a:lnTo>
                  <a:pt x="1976438" y="315117"/>
                </a:lnTo>
                <a:lnTo>
                  <a:pt x="1975802" y="323051"/>
                </a:lnTo>
                <a:lnTo>
                  <a:pt x="1974530" y="330350"/>
                </a:lnTo>
                <a:lnTo>
                  <a:pt x="1973258" y="337966"/>
                </a:lnTo>
                <a:lnTo>
                  <a:pt x="1971031" y="345582"/>
                </a:lnTo>
                <a:lnTo>
                  <a:pt x="1968169" y="353198"/>
                </a:lnTo>
                <a:lnTo>
                  <a:pt x="1964989" y="360179"/>
                </a:lnTo>
                <a:lnTo>
                  <a:pt x="1961172" y="367161"/>
                </a:lnTo>
                <a:lnTo>
                  <a:pt x="1957356" y="373825"/>
                </a:lnTo>
                <a:lnTo>
                  <a:pt x="1952903" y="379854"/>
                </a:lnTo>
                <a:lnTo>
                  <a:pt x="1947815" y="385884"/>
                </a:lnTo>
                <a:lnTo>
                  <a:pt x="1942726" y="390961"/>
                </a:lnTo>
                <a:lnTo>
                  <a:pt x="1937002" y="395404"/>
                </a:lnTo>
                <a:lnTo>
                  <a:pt x="1930959" y="399212"/>
                </a:lnTo>
                <a:lnTo>
                  <a:pt x="1924916" y="402068"/>
                </a:lnTo>
                <a:lnTo>
                  <a:pt x="1921736" y="413175"/>
                </a:lnTo>
                <a:lnTo>
                  <a:pt x="1918556" y="423965"/>
                </a:lnTo>
                <a:lnTo>
                  <a:pt x="1914739" y="434754"/>
                </a:lnTo>
                <a:lnTo>
                  <a:pt x="1910923" y="445226"/>
                </a:lnTo>
                <a:lnTo>
                  <a:pt x="1906788" y="456016"/>
                </a:lnTo>
                <a:lnTo>
                  <a:pt x="1902336" y="466171"/>
                </a:lnTo>
                <a:lnTo>
                  <a:pt x="1897883" y="476325"/>
                </a:lnTo>
                <a:lnTo>
                  <a:pt x="1893113" y="486480"/>
                </a:lnTo>
                <a:lnTo>
                  <a:pt x="1888024" y="496000"/>
                </a:lnTo>
                <a:lnTo>
                  <a:pt x="1882300" y="505838"/>
                </a:lnTo>
                <a:lnTo>
                  <a:pt x="1876893" y="515041"/>
                </a:lnTo>
                <a:lnTo>
                  <a:pt x="1870850" y="523926"/>
                </a:lnTo>
                <a:lnTo>
                  <a:pt x="1864808" y="532812"/>
                </a:lnTo>
                <a:lnTo>
                  <a:pt x="1858129" y="541380"/>
                </a:lnTo>
                <a:lnTo>
                  <a:pt x="1851450" y="549631"/>
                </a:lnTo>
                <a:lnTo>
                  <a:pt x="1844454" y="557247"/>
                </a:lnTo>
                <a:lnTo>
                  <a:pt x="1837457" y="565180"/>
                </a:lnTo>
                <a:lnTo>
                  <a:pt x="1829824" y="572162"/>
                </a:lnTo>
                <a:lnTo>
                  <a:pt x="1822191" y="578826"/>
                </a:lnTo>
                <a:lnTo>
                  <a:pt x="1813922" y="585490"/>
                </a:lnTo>
                <a:lnTo>
                  <a:pt x="1805653" y="591520"/>
                </a:lnTo>
                <a:lnTo>
                  <a:pt x="1797066" y="597232"/>
                </a:lnTo>
                <a:lnTo>
                  <a:pt x="1788161" y="601992"/>
                </a:lnTo>
                <a:lnTo>
                  <a:pt x="1779256" y="606752"/>
                </a:lnTo>
                <a:lnTo>
                  <a:pt x="1769715" y="610877"/>
                </a:lnTo>
                <a:lnTo>
                  <a:pt x="1759856" y="614685"/>
                </a:lnTo>
                <a:lnTo>
                  <a:pt x="1750315" y="617859"/>
                </a:lnTo>
                <a:lnTo>
                  <a:pt x="1739820" y="620397"/>
                </a:lnTo>
                <a:lnTo>
                  <a:pt x="1729325" y="622301"/>
                </a:lnTo>
                <a:lnTo>
                  <a:pt x="1718512" y="623888"/>
                </a:lnTo>
                <a:lnTo>
                  <a:pt x="1707699" y="624840"/>
                </a:lnTo>
                <a:lnTo>
                  <a:pt x="1696249" y="625475"/>
                </a:lnTo>
                <a:lnTo>
                  <a:pt x="1685118" y="624840"/>
                </a:lnTo>
                <a:lnTo>
                  <a:pt x="1674305" y="623888"/>
                </a:lnTo>
                <a:lnTo>
                  <a:pt x="1663492" y="622301"/>
                </a:lnTo>
                <a:lnTo>
                  <a:pt x="1652997" y="620397"/>
                </a:lnTo>
                <a:lnTo>
                  <a:pt x="1642820" y="617859"/>
                </a:lnTo>
                <a:lnTo>
                  <a:pt x="1632960" y="614685"/>
                </a:lnTo>
                <a:lnTo>
                  <a:pt x="1623419" y="611195"/>
                </a:lnTo>
                <a:lnTo>
                  <a:pt x="1613878" y="606752"/>
                </a:lnTo>
                <a:lnTo>
                  <a:pt x="1604655" y="602309"/>
                </a:lnTo>
                <a:lnTo>
                  <a:pt x="1596068" y="597232"/>
                </a:lnTo>
                <a:lnTo>
                  <a:pt x="1587481" y="591837"/>
                </a:lnTo>
                <a:lnTo>
                  <a:pt x="1579531" y="586125"/>
                </a:lnTo>
                <a:lnTo>
                  <a:pt x="1571262" y="579778"/>
                </a:lnTo>
                <a:lnTo>
                  <a:pt x="1563311" y="572479"/>
                </a:lnTo>
                <a:lnTo>
                  <a:pt x="1555996" y="565498"/>
                </a:lnTo>
                <a:lnTo>
                  <a:pt x="1548999" y="558199"/>
                </a:lnTo>
                <a:lnTo>
                  <a:pt x="1541684" y="550265"/>
                </a:lnTo>
                <a:lnTo>
                  <a:pt x="1535006" y="542015"/>
                </a:lnTo>
                <a:lnTo>
                  <a:pt x="1528645" y="534081"/>
                </a:lnTo>
                <a:lnTo>
                  <a:pt x="1522602" y="525196"/>
                </a:lnTo>
                <a:lnTo>
                  <a:pt x="1516560" y="516310"/>
                </a:lnTo>
                <a:lnTo>
                  <a:pt x="1510835" y="506790"/>
                </a:lnTo>
                <a:lnTo>
                  <a:pt x="1505428" y="497270"/>
                </a:lnTo>
                <a:lnTo>
                  <a:pt x="1500022" y="487432"/>
                </a:lnTo>
                <a:lnTo>
                  <a:pt x="1495251" y="477912"/>
                </a:lnTo>
                <a:lnTo>
                  <a:pt x="1490799" y="467440"/>
                </a:lnTo>
                <a:lnTo>
                  <a:pt x="1486346" y="457602"/>
                </a:lnTo>
                <a:lnTo>
                  <a:pt x="1482212" y="447130"/>
                </a:lnTo>
                <a:lnTo>
                  <a:pt x="1478714" y="436341"/>
                </a:lnTo>
                <a:lnTo>
                  <a:pt x="1474897" y="425869"/>
                </a:lnTo>
                <a:lnTo>
                  <a:pt x="1471399" y="415079"/>
                </a:lnTo>
                <a:lnTo>
                  <a:pt x="1468536" y="404290"/>
                </a:lnTo>
                <a:lnTo>
                  <a:pt x="1464720" y="403338"/>
                </a:lnTo>
                <a:lnTo>
                  <a:pt x="1461540" y="401751"/>
                </a:lnTo>
                <a:lnTo>
                  <a:pt x="1458041" y="400164"/>
                </a:lnTo>
                <a:lnTo>
                  <a:pt x="1454861" y="398577"/>
                </a:lnTo>
                <a:lnTo>
                  <a:pt x="1451363" y="396673"/>
                </a:lnTo>
                <a:lnTo>
                  <a:pt x="1448500" y="394452"/>
                </a:lnTo>
                <a:lnTo>
                  <a:pt x="1442458" y="389375"/>
                </a:lnTo>
                <a:lnTo>
                  <a:pt x="1436733" y="383980"/>
                </a:lnTo>
                <a:lnTo>
                  <a:pt x="1431962" y="377633"/>
                </a:lnTo>
                <a:lnTo>
                  <a:pt x="1427192" y="370969"/>
                </a:lnTo>
                <a:lnTo>
                  <a:pt x="1423057" y="363988"/>
                </a:lnTo>
                <a:lnTo>
                  <a:pt x="1419241" y="356054"/>
                </a:lnTo>
                <a:lnTo>
                  <a:pt x="1416379" y="348438"/>
                </a:lnTo>
                <a:lnTo>
                  <a:pt x="1413834" y="340504"/>
                </a:lnTo>
                <a:lnTo>
                  <a:pt x="1411926" y="332254"/>
                </a:lnTo>
                <a:lnTo>
                  <a:pt x="1410336" y="324320"/>
                </a:lnTo>
                <a:lnTo>
                  <a:pt x="1409700" y="316387"/>
                </a:lnTo>
                <a:lnTo>
                  <a:pt x="1409700" y="308453"/>
                </a:lnTo>
                <a:lnTo>
                  <a:pt x="1410336" y="300837"/>
                </a:lnTo>
                <a:lnTo>
                  <a:pt x="1411290" y="296077"/>
                </a:lnTo>
                <a:lnTo>
                  <a:pt x="1411926" y="291634"/>
                </a:lnTo>
                <a:lnTo>
                  <a:pt x="1413516" y="286874"/>
                </a:lnTo>
                <a:lnTo>
                  <a:pt x="1414789" y="283383"/>
                </a:lnTo>
                <a:lnTo>
                  <a:pt x="1416697" y="279575"/>
                </a:lnTo>
                <a:lnTo>
                  <a:pt x="1418923" y="275767"/>
                </a:lnTo>
                <a:lnTo>
                  <a:pt x="1421149" y="272911"/>
                </a:lnTo>
                <a:lnTo>
                  <a:pt x="1423694" y="270055"/>
                </a:lnTo>
                <a:lnTo>
                  <a:pt x="1426556" y="267199"/>
                </a:lnTo>
                <a:lnTo>
                  <a:pt x="1429418" y="264978"/>
                </a:lnTo>
                <a:lnTo>
                  <a:pt x="1432917" y="262756"/>
                </a:lnTo>
                <a:lnTo>
                  <a:pt x="1436097" y="261170"/>
                </a:lnTo>
                <a:lnTo>
                  <a:pt x="1439913" y="259266"/>
                </a:lnTo>
                <a:lnTo>
                  <a:pt x="1443730" y="257679"/>
                </a:lnTo>
                <a:lnTo>
                  <a:pt x="1447228" y="256727"/>
                </a:lnTo>
                <a:lnTo>
                  <a:pt x="1451363" y="255458"/>
                </a:lnTo>
                <a:lnTo>
                  <a:pt x="1452635" y="242447"/>
                </a:lnTo>
                <a:lnTo>
                  <a:pt x="1453907" y="229118"/>
                </a:lnTo>
                <a:lnTo>
                  <a:pt x="1455815" y="216108"/>
                </a:lnTo>
                <a:lnTo>
                  <a:pt x="1458359" y="203414"/>
                </a:lnTo>
                <a:lnTo>
                  <a:pt x="1461540" y="191355"/>
                </a:lnTo>
                <a:lnTo>
                  <a:pt x="1464720" y="178979"/>
                </a:lnTo>
                <a:lnTo>
                  <a:pt x="1468854" y="167237"/>
                </a:lnTo>
                <a:lnTo>
                  <a:pt x="1473307" y="155178"/>
                </a:lnTo>
                <a:lnTo>
                  <a:pt x="1478077" y="144072"/>
                </a:lnTo>
                <a:lnTo>
                  <a:pt x="1483484" y="132965"/>
                </a:lnTo>
                <a:lnTo>
                  <a:pt x="1488891" y="122175"/>
                </a:lnTo>
                <a:lnTo>
                  <a:pt x="1494933" y="111703"/>
                </a:lnTo>
                <a:lnTo>
                  <a:pt x="1501612" y="101866"/>
                </a:lnTo>
                <a:lnTo>
                  <a:pt x="1508609" y="92028"/>
                </a:lnTo>
                <a:lnTo>
                  <a:pt x="1516242" y="82825"/>
                </a:lnTo>
                <a:lnTo>
                  <a:pt x="1523556" y="74257"/>
                </a:lnTo>
                <a:lnTo>
                  <a:pt x="1531825" y="65689"/>
                </a:lnTo>
                <a:lnTo>
                  <a:pt x="1540412" y="57438"/>
                </a:lnTo>
                <a:lnTo>
                  <a:pt x="1549317" y="50139"/>
                </a:lnTo>
                <a:lnTo>
                  <a:pt x="1558540" y="43158"/>
                </a:lnTo>
                <a:lnTo>
                  <a:pt x="1568399" y="36494"/>
                </a:lnTo>
                <a:lnTo>
                  <a:pt x="1578258" y="30464"/>
                </a:lnTo>
                <a:lnTo>
                  <a:pt x="1588754" y="24752"/>
                </a:lnTo>
                <a:lnTo>
                  <a:pt x="1599567" y="19675"/>
                </a:lnTo>
                <a:lnTo>
                  <a:pt x="1610380" y="15232"/>
                </a:lnTo>
                <a:lnTo>
                  <a:pt x="1621829" y="11107"/>
                </a:lnTo>
                <a:lnTo>
                  <a:pt x="1633278" y="7616"/>
                </a:lnTo>
                <a:lnTo>
                  <a:pt x="1645364" y="5077"/>
                </a:lnTo>
                <a:lnTo>
                  <a:pt x="1657449" y="2856"/>
                </a:lnTo>
                <a:lnTo>
                  <a:pt x="1670170" y="952"/>
                </a:lnTo>
                <a:lnTo>
                  <a:pt x="1683210" y="317"/>
                </a:lnTo>
                <a:lnTo>
                  <a:pt x="169624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013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4" name="Picture 9" descr="D:\общая\массаж.pn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4644008" y="3429000"/>
            <a:ext cx="5111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\\SETKA\shared\Форум_2022\Вариативная система_фото\ранники\lTINi1__1aURVd5J-aVBhxQajIgNdWRb1HbdQ19O1AHcmyYzb9HicHXhk2OggunMS1c-Y11JQ8sk2fSvizTK1sKj.jpg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4716016" y="4869160"/>
            <a:ext cx="1800200" cy="135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\\SETKA\shared\Форум_2022\Вариативная система_фото\дист\CAOn_ROqFyg.jp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6876256" y="4869160"/>
            <a:ext cx="1774843" cy="1331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Комплексная реабилитация в условиях 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Выездного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микрореабилитационного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центра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8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560" y="1052736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68344" y="1052736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1560" y="6309320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668344" y="6309320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0AEE112-A3E9-40EF-8B4C-142BC6FB8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637" y="6381328"/>
            <a:ext cx="340733" cy="3424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0970" y="6381328"/>
            <a:ext cx="266158" cy="3433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381328"/>
            <a:ext cx="525477" cy="342075"/>
          </a:xfrm>
          <a:prstGeom prst="rect">
            <a:avLst/>
          </a:prstGeom>
        </p:spPr>
      </p:pic>
      <p:pic>
        <p:nvPicPr>
          <p:cNvPr id="16" name="Picture 2" descr="\\SETKA\shared\Кортугова О.С\ЛОГО\лого кружка забота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6381328"/>
            <a:ext cx="318194" cy="31819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555776" y="6381328"/>
            <a:ext cx="3906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zabota.gov35.ru, zabota-cher@kcson.gov35.ru</a:t>
            </a:r>
          </a:p>
        </p:txBody>
      </p:sp>
      <p:sp>
        <p:nvSpPr>
          <p:cNvPr id="92" name="Номер слайда 17"/>
          <p:cNvSpPr txBox="1">
            <a:spLocks/>
          </p:cNvSpPr>
          <p:nvPr/>
        </p:nvSpPr>
        <p:spPr>
          <a:xfrm>
            <a:off x="6519118" y="61142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4A4AF0-0E57-409D-BFDE-5718445B92BE}" type="slidenum">
              <a:rPr kumimoji="0" lang="ru-RU" sz="1108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108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3" name="组合 4"/>
          <p:cNvGrpSpPr>
            <a:grpSpLocks/>
          </p:cNvGrpSpPr>
          <p:nvPr/>
        </p:nvGrpSpPr>
        <p:grpSpPr bwMode="auto">
          <a:xfrm>
            <a:off x="1657598" y="1098632"/>
            <a:ext cx="6983413" cy="736739"/>
            <a:chOff x="3848100" y="1709102"/>
            <a:chExt cx="3922405" cy="726414"/>
          </a:xfrm>
        </p:grpSpPr>
        <p:sp>
          <p:nvSpPr>
            <p:cNvPr id="94" name="Freeform 19"/>
            <p:cNvSpPr>
              <a:spLocks/>
            </p:cNvSpPr>
            <p:nvPr/>
          </p:nvSpPr>
          <p:spPr bwMode="auto">
            <a:xfrm>
              <a:off x="3848100" y="1709102"/>
              <a:ext cx="3922405" cy="726414"/>
            </a:xfrm>
            <a:custGeom>
              <a:avLst/>
              <a:gdLst>
                <a:gd name="T0" fmla="*/ 3200 w 3200"/>
                <a:gd name="T1" fmla="*/ 320 h 640"/>
                <a:gd name="T2" fmla="*/ 2880 w 3200"/>
                <a:gd name="T3" fmla="*/ 640 h 640"/>
                <a:gd name="T4" fmla="*/ 320 w 3200"/>
                <a:gd name="T5" fmla="*/ 640 h 640"/>
                <a:gd name="T6" fmla="*/ 0 w 3200"/>
                <a:gd name="T7" fmla="*/ 320 h 640"/>
                <a:gd name="T8" fmla="*/ 320 w 3200"/>
                <a:gd name="T9" fmla="*/ 0 h 640"/>
                <a:gd name="T10" fmla="*/ 2880 w 3200"/>
                <a:gd name="T11" fmla="*/ 0 h 640"/>
                <a:gd name="T12" fmla="*/ 3200 w 3200"/>
                <a:gd name="T13" fmla="*/ 32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0" h="64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w="3175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013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矩形 6"/>
            <p:cNvSpPr>
              <a:spLocks noChangeArrowheads="1"/>
            </p:cNvSpPr>
            <p:nvPr/>
          </p:nvSpPr>
          <p:spPr bwMode="auto">
            <a:xfrm>
              <a:off x="4130756" y="1780100"/>
              <a:ext cx="3518484" cy="576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altLang="zh-CN" sz="1600" dirty="0" smtClean="0">
                  <a:solidFill>
                    <a:srgbClr val="00478E"/>
                  </a:solidFill>
                  <a:cs typeface="Arial" pitchFamily="34" charset="0"/>
                </a:rPr>
                <a:t>Услугами  специалистов охвачены  все муниципальные районы Вологодской  области, в том числе удаленные</a:t>
              </a:r>
              <a:endParaRPr lang="zh-CN" altLang="en-US" sz="1600" dirty="0">
                <a:solidFill>
                  <a:srgbClr val="00478E"/>
                </a:solidFill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96" name="组合 7"/>
          <p:cNvGrpSpPr>
            <a:grpSpLocks/>
          </p:cNvGrpSpPr>
          <p:nvPr/>
        </p:nvGrpSpPr>
        <p:grpSpPr bwMode="auto">
          <a:xfrm>
            <a:off x="611560" y="1916832"/>
            <a:ext cx="6624637" cy="737470"/>
            <a:chOff x="4400206" y="2786663"/>
            <a:chExt cx="3918293" cy="726414"/>
          </a:xfrm>
        </p:grpSpPr>
        <p:sp>
          <p:nvSpPr>
            <p:cNvPr id="97" name="Freeform 19"/>
            <p:cNvSpPr>
              <a:spLocks/>
            </p:cNvSpPr>
            <p:nvPr/>
          </p:nvSpPr>
          <p:spPr bwMode="auto">
            <a:xfrm flipH="1">
              <a:off x="4400206" y="2786663"/>
              <a:ext cx="3918293" cy="726414"/>
            </a:xfrm>
            <a:custGeom>
              <a:avLst/>
              <a:gdLst>
                <a:gd name="T0" fmla="*/ 3200 w 3200"/>
                <a:gd name="T1" fmla="*/ 320 h 640"/>
                <a:gd name="T2" fmla="*/ 2880 w 3200"/>
                <a:gd name="T3" fmla="*/ 640 h 640"/>
                <a:gd name="T4" fmla="*/ 320 w 3200"/>
                <a:gd name="T5" fmla="*/ 640 h 640"/>
                <a:gd name="T6" fmla="*/ 0 w 3200"/>
                <a:gd name="T7" fmla="*/ 320 h 640"/>
                <a:gd name="T8" fmla="*/ 320 w 3200"/>
                <a:gd name="T9" fmla="*/ 0 h 640"/>
                <a:gd name="T10" fmla="*/ 2880 w 3200"/>
                <a:gd name="T11" fmla="*/ 0 h 640"/>
                <a:gd name="T12" fmla="*/ 3200 w 3200"/>
                <a:gd name="T13" fmla="*/ 32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0" h="64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w="3175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013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矩形 9"/>
            <p:cNvSpPr>
              <a:spLocks noChangeArrowheads="1"/>
            </p:cNvSpPr>
            <p:nvPr/>
          </p:nvSpPr>
          <p:spPr bwMode="auto">
            <a:xfrm>
              <a:off x="4485608" y="2845253"/>
              <a:ext cx="3705177" cy="576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altLang="zh-CN" sz="1600" dirty="0" smtClean="0">
                  <a:solidFill>
                    <a:srgbClr val="00478E"/>
                  </a:solidFill>
                  <a:cs typeface="Arial" pitchFamily="34" charset="0"/>
                </a:rPr>
                <a:t>150 детей в возрасте от рождения до 18 лет с различными нарушениями развития получили услуги </a:t>
              </a:r>
              <a:endParaRPr lang="zh-CN" altLang="en-US" sz="1600" dirty="0">
                <a:solidFill>
                  <a:srgbClr val="00478E"/>
                </a:solidFill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99" name="组合 10"/>
          <p:cNvGrpSpPr>
            <a:grpSpLocks/>
          </p:cNvGrpSpPr>
          <p:nvPr/>
        </p:nvGrpSpPr>
        <p:grpSpPr bwMode="auto">
          <a:xfrm>
            <a:off x="1619672" y="2852936"/>
            <a:ext cx="6983413" cy="738747"/>
            <a:chOff x="3848100" y="3864226"/>
            <a:chExt cx="3922405" cy="726414"/>
          </a:xfrm>
        </p:grpSpPr>
        <p:sp>
          <p:nvSpPr>
            <p:cNvPr id="100" name="Freeform 19"/>
            <p:cNvSpPr>
              <a:spLocks/>
            </p:cNvSpPr>
            <p:nvPr/>
          </p:nvSpPr>
          <p:spPr bwMode="auto">
            <a:xfrm>
              <a:off x="3848100" y="3864226"/>
              <a:ext cx="3922405" cy="726414"/>
            </a:xfrm>
            <a:custGeom>
              <a:avLst/>
              <a:gdLst>
                <a:gd name="T0" fmla="*/ 3200 w 3200"/>
                <a:gd name="T1" fmla="*/ 320 h 640"/>
                <a:gd name="T2" fmla="*/ 2880 w 3200"/>
                <a:gd name="T3" fmla="*/ 640 h 640"/>
                <a:gd name="T4" fmla="*/ 320 w 3200"/>
                <a:gd name="T5" fmla="*/ 640 h 640"/>
                <a:gd name="T6" fmla="*/ 0 w 3200"/>
                <a:gd name="T7" fmla="*/ 320 h 640"/>
                <a:gd name="T8" fmla="*/ 320 w 3200"/>
                <a:gd name="T9" fmla="*/ 0 h 640"/>
                <a:gd name="T10" fmla="*/ 2880 w 3200"/>
                <a:gd name="T11" fmla="*/ 0 h 640"/>
                <a:gd name="T12" fmla="*/ 3200 w 3200"/>
                <a:gd name="T13" fmla="*/ 32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0" h="64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w="3175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013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矩形 12"/>
            <p:cNvSpPr>
              <a:spLocks noChangeArrowheads="1"/>
            </p:cNvSpPr>
            <p:nvPr/>
          </p:nvSpPr>
          <p:spPr bwMode="auto">
            <a:xfrm>
              <a:off x="4090770" y="4005838"/>
              <a:ext cx="3640180" cy="332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zh-CN" sz="1600" dirty="0" smtClean="0">
                  <a:solidFill>
                    <a:srgbClr val="00478E"/>
                  </a:solidFill>
                  <a:cs typeface="Arial" pitchFamily="34" charset="0"/>
                </a:rPr>
                <a:t>Проведено более 400 занятий в очном и дистанционном формате</a:t>
              </a:r>
              <a:endParaRPr lang="zh-CN" altLang="en-US" sz="1600" dirty="0">
                <a:solidFill>
                  <a:srgbClr val="00478E"/>
                </a:solidFill>
                <a:cs typeface="Arial" pitchFamily="34" charset="0"/>
              </a:endParaRPr>
            </a:p>
          </p:txBody>
        </p:sp>
      </p:grpSp>
      <p:grpSp>
        <p:nvGrpSpPr>
          <p:cNvPr id="102" name="组合 13"/>
          <p:cNvGrpSpPr>
            <a:grpSpLocks/>
          </p:cNvGrpSpPr>
          <p:nvPr/>
        </p:nvGrpSpPr>
        <p:grpSpPr bwMode="auto">
          <a:xfrm>
            <a:off x="827584" y="3717032"/>
            <a:ext cx="6624637" cy="792000"/>
            <a:chOff x="4400206" y="4941787"/>
            <a:chExt cx="3918293" cy="1056971"/>
          </a:xfrm>
        </p:grpSpPr>
        <p:sp>
          <p:nvSpPr>
            <p:cNvPr id="103" name="Freeform 19"/>
            <p:cNvSpPr>
              <a:spLocks/>
            </p:cNvSpPr>
            <p:nvPr/>
          </p:nvSpPr>
          <p:spPr bwMode="auto">
            <a:xfrm flipH="1">
              <a:off x="4400206" y="4941787"/>
              <a:ext cx="3918293" cy="1056971"/>
            </a:xfrm>
            <a:custGeom>
              <a:avLst/>
              <a:gdLst>
                <a:gd name="T0" fmla="*/ 3200 w 3200"/>
                <a:gd name="T1" fmla="*/ 320 h 640"/>
                <a:gd name="T2" fmla="*/ 2880 w 3200"/>
                <a:gd name="T3" fmla="*/ 640 h 640"/>
                <a:gd name="T4" fmla="*/ 320 w 3200"/>
                <a:gd name="T5" fmla="*/ 640 h 640"/>
                <a:gd name="T6" fmla="*/ 0 w 3200"/>
                <a:gd name="T7" fmla="*/ 320 h 640"/>
                <a:gd name="T8" fmla="*/ 320 w 3200"/>
                <a:gd name="T9" fmla="*/ 0 h 640"/>
                <a:gd name="T10" fmla="*/ 2880 w 3200"/>
                <a:gd name="T11" fmla="*/ 0 h 640"/>
                <a:gd name="T12" fmla="*/ 3200 w 3200"/>
                <a:gd name="T13" fmla="*/ 32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0" h="64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w="3175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013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矩形 15"/>
            <p:cNvSpPr>
              <a:spLocks noChangeArrowheads="1"/>
            </p:cNvSpPr>
            <p:nvPr/>
          </p:nvSpPr>
          <p:spPr bwMode="auto">
            <a:xfrm>
              <a:off x="4718470" y="5284163"/>
              <a:ext cx="3449751" cy="45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altLang="zh-CN" sz="1600" dirty="0" smtClean="0">
                  <a:solidFill>
                    <a:srgbClr val="00478E"/>
                  </a:solidFill>
                  <a:cs typeface="Arial" pitchFamily="34" charset="0"/>
                </a:rPr>
                <a:t>Более 200 родителей получили консультации</a:t>
              </a:r>
              <a:endParaRPr lang="zh-CN" altLang="en-US" sz="1600" dirty="0">
                <a:solidFill>
                  <a:srgbClr val="00478E"/>
                </a:solidFill>
                <a:cs typeface="Arial" pitchFamily="34" charset="0"/>
              </a:endParaRPr>
            </a:p>
          </p:txBody>
        </p:sp>
      </p:grpSp>
      <p:grpSp>
        <p:nvGrpSpPr>
          <p:cNvPr id="105" name="组合 16"/>
          <p:cNvGrpSpPr>
            <a:grpSpLocks/>
          </p:cNvGrpSpPr>
          <p:nvPr/>
        </p:nvGrpSpPr>
        <p:grpSpPr bwMode="auto">
          <a:xfrm>
            <a:off x="395536" y="1124744"/>
            <a:ext cx="1676400" cy="739775"/>
            <a:chOff x="2165343" y="1608789"/>
            <a:chExt cx="2234864" cy="985476"/>
          </a:xfrm>
        </p:grpSpPr>
        <p:sp>
          <p:nvSpPr>
            <p:cNvPr id="106" name="圆角矩形 17"/>
            <p:cNvSpPr/>
            <p:nvPr/>
          </p:nvSpPr>
          <p:spPr>
            <a:xfrm>
              <a:off x="2165343" y="1608789"/>
              <a:ext cx="2234864" cy="985476"/>
            </a:xfrm>
            <a:prstGeom prst="roundRect">
              <a:avLst>
                <a:gd name="adj" fmla="val 50000"/>
              </a:avLst>
            </a:prstGeom>
            <a:solidFill>
              <a:srgbClr val="265BC4"/>
            </a:solidFill>
            <a:ln w="28575" cap="flat">
              <a:solidFill>
                <a:schemeClr val="accent1">
                  <a:lumMod val="5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>
              <a:off x="2272446" y="1709102"/>
              <a:ext cx="1008373" cy="766040"/>
            </a:xfrm>
            <a:custGeom>
              <a:avLst/>
              <a:gdLst>
                <a:gd name="T0" fmla="*/ 206 w 524"/>
                <a:gd name="T1" fmla="*/ 0 h 398"/>
                <a:gd name="T2" fmla="*/ 199 w 524"/>
                <a:gd name="T3" fmla="*/ 0 h 398"/>
                <a:gd name="T4" fmla="*/ 195 w 524"/>
                <a:gd name="T5" fmla="*/ 0 h 398"/>
                <a:gd name="T6" fmla="*/ 190 w 524"/>
                <a:gd name="T7" fmla="*/ 0 h 398"/>
                <a:gd name="T8" fmla="*/ 0 w 524"/>
                <a:gd name="T9" fmla="*/ 199 h 398"/>
                <a:gd name="T10" fmla="*/ 190 w 524"/>
                <a:gd name="T11" fmla="*/ 398 h 398"/>
                <a:gd name="T12" fmla="*/ 195 w 524"/>
                <a:gd name="T13" fmla="*/ 398 h 398"/>
                <a:gd name="T14" fmla="*/ 199 w 524"/>
                <a:gd name="T15" fmla="*/ 398 h 398"/>
                <a:gd name="T16" fmla="*/ 206 w 524"/>
                <a:gd name="T17" fmla="*/ 398 h 398"/>
                <a:gd name="T18" fmla="*/ 524 w 524"/>
                <a:gd name="T19" fmla="*/ 199 h 398"/>
                <a:gd name="T20" fmla="*/ 206 w 524"/>
                <a:gd name="T2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4" h="398">
                  <a:moveTo>
                    <a:pt x="206" y="0"/>
                  </a:moveTo>
                  <a:cubicBezTo>
                    <a:pt x="204" y="0"/>
                    <a:pt x="201" y="0"/>
                    <a:pt x="199" y="0"/>
                  </a:cubicBezTo>
                  <a:cubicBezTo>
                    <a:pt x="198" y="0"/>
                    <a:pt x="196" y="0"/>
                    <a:pt x="195" y="0"/>
                  </a:cubicBezTo>
                  <a:cubicBezTo>
                    <a:pt x="193" y="0"/>
                    <a:pt x="192" y="0"/>
                    <a:pt x="190" y="0"/>
                  </a:cubicBezTo>
                  <a:cubicBezTo>
                    <a:pt x="84" y="5"/>
                    <a:pt x="0" y="92"/>
                    <a:pt x="0" y="199"/>
                  </a:cubicBezTo>
                  <a:cubicBezTo>
                    <a:pt x="0" y="306"/>
                    <a:pt x="84" y="393"/>
                    <a:pt x="190" y="398"/>
                  </a:cubicBezTo>
                  <a:cubicBezTo>
                    <a:pt x="192" y="398"/>
                    <a:pt x="193" y="398"/>
                    <a:pt x="195" y="398"/>
                  </a:cubicBezTo>
                  <a:cubicBezTo>
                    <a:pt x="196" y="398"/>
                    <a:pt x="198" y="398"/>
                    <a:pt x="199" y="398"/>
                  </a:cubicBezTo>
                  <a:cubicBezTo>
                    <a:pt x="201" y="398"/>
                    <a:pt x="204" y="398"/>
                    <a:pt x="206" y="398"/>
                  </a:cubicBezTo>
                  <a:cubicBezTo>
                    <a:pt x="401" y="394"/>
                    <a:pt x="524" y="199"/>
                    <a:pt x="524" y="199"/>
                  </a:cubicBezTo>
                  <a:cubicBezTo>
                    <a:pt x="524" y="199"/>
                    <a:pt x="401" y="4"/>
                    <a:pt x="206" y="0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08" name="椭圆 19"/>
            <p:cNvSpPr/>
            <p:nvPr/>
          </p:nvSpPr>
          <p:spPr>
            <a:xfrm>
              <a:off x="2368263" y="1797613"/>
              <a:ext cx="589017" cy="58901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109" name="组合 22"/>
          <p:cNvGrpSpPr>
            <a:grpSpLocks/>
          </p:cNvGrpSpPr>
          <p:nvPr/>
        </p:nvGrpSpPr>
        <p:grpSpPr bwMode="auto">
          <a:xfrm>
            <a:off x="7126312" y="3757554"/>
            <a:ext cx="1676400" cy="738188"/>
            <a:chOff x="7770505" y="4841474"/>
            <a:chExt cx="2234864" cy="985476"/>
          </a:xfrm>
        </p:grpSpPr>
        <p:sp>
          <p:nvSpPr>
            <p:cNvPr id="110" name="圆角矩形 23"/>
            <p:cNvSpPr/>
            <p:nvPr/>
          </p:nvSpPr>
          <p:spPr>
            <a:xfrm flipH="1">
              <a:off x="7770505" y="4841474"/>
              <a:ext cx="2234864" cy="985476"/>
            </a:xfrm>
            <a:prstGeom prst="roundRect">
              <a:avLst>
                <a:gd name="adj" fmla="val 50000"/>
              </a:avLst>
            </a:prstGeom>
            <a:solidFill>
              <a:srgbClr val="265BC4"/>
            </a:solidFill>
            <a:ln w="28575" cap="flat">
              <a:solidFill>
                <a:schemeClr val="accent1">
                  <a:lumMod val="5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grpSp>
          <p:nvGrpSpPr>
            <p:cNvPr id="111" name="组合 24"/>
            <p:cNvGrpSpPr>
              <a:grpSpLocks/>
            </p:cNvGrpSpPr>
            <p:nvPr/>
          </p:nvGrpSpPr>
          <p:grpSpPr bwMode="auto">
            <a:xfrm flipH="1">
              <a:off x="8889893" y="4941787"/>
              <a:ext cx="1008373" cy="766040"/>
              <a:chOff x="8489270" y="3429000"/>
              <a:chExt cx="1968500" cy="1495425"/>
            </a:xfrm>
          </p:grpSpPr>
          <p:sp>
            <p:nvSpPr>
              <p:cNvPr id="112" name="Freeform 5"/>
              <p:cNvSpPr>
                <a:spLocks/>
              </p:cNvSpPr>
              <p:nvPr/>
            </p:nvSpPr>
            <p:spPr bwMode="auto">
              <a:xfrm>
                <a:off x="8489270" y="3429000"/>
                <a:ext cx="1968500" cy="1495425"/>
              </a:xfrm>
              <a:custGeom>
                <a:avLst/>
                <a:gdLst>
                  <a:gd name="T0" fmla="*/ 206 w 524"/>
                  <a:gd name="T1" fmla="*/ 0 h 398"/>
                  <a:gd name="T2" fmla="*/ 199 w 524"/>
                  <a:gd name="T3" fmla="*/ 0 h 398"/>
                  <a:gd name="T4" fmla="*/ 195 w 524"/>
                  <a:gd name="T5" fmla="*/ 0 h 398"/>
                  <a:gd name="T6" fmla="*/ 190 w 524"/>
                  <a:gd name="T7" fmla="*/ 0 h 398"/>
                  <a:gd name="T8" fmla="*/ 0 w 524"/>
                  <a:gd name="T9" fmla="*/ 199 h 398"/>
                  <a:gd name="T10" fmla="*/ 190 w 524"/>
                  <a:gd name="T11" fmla="*/ 398 h 398"/>
                  <a:gd name="T12" fmla="*/ 195 w 524"/>
                  <a:gd name="T13" fmla="*/ 398 h 398"/>
                  <a:gd name="T14" fmla="*/ 199 w 524"/>
                  <a:gd name="T15" fmla="*/ 398 h 398"/>
                  <a:gd name="T16" fmla="*/ 206 w 524"/>
                  <a:gd name="T17" fmla="*/ 398 h 398"/>
                  <a:gd name="T18" fmla="*/ 524 w 524"/>
                  <a:gd name="T19" fmla="*/ 199 h 398"/>
                  <a:gd name="T20" fmla="*/ 206 w 524"/>
                  <a:gd name="T21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4" h="398">
                    <a:moveTo>
                      <a:pt x="206" y="0"/>
                    </a:moveTo>
                    <a:cubicBezTo>
                      <a:pt x="204" y="0"/>
                      <a:pt x="201" y="0"/>
                      <a:pt x="199" y="0"/>
                    </a:cubicBezTo>
                    <a:cubicBezTo>
                      <a:pt x="198" y="0"/>
                      <a:pt x="196" y="0"/>
                      <a:pt x="195" y="0"/>
                    </a:cubicBezTo>
                    <a:cubicBezTo>
                      <a:pt x="193" y="0"/>
                      <a:pt x="192" y="0"/>
                      <a:pt x="190" y="0"/>
                    </a:cubicBezTo>
                    <a:cubicBezTo>
                      <a:pt x="84" y="5"/>
                      <a:pt x="0" y="92"/>
                      <a:pt x="0" y="199"/>
                    </a:cubicBezTo>
                    <a:cubicBezTo>
                      <a:pt x="0" y="306"/>
                      <a:pt x="84" y="393"/>
                      <a:pt x="190" y="398"/>
                    </a:cubicBezTo>
                    <a:cubicBezTo>
                      <a:pt x="192" y="398"/>
                      <a:pt x="193" y="398"/>
                      <a:pt x="195" y="398"/>
                    </a:cubicBezTo>
                    <a:cubicBezTo>
                      <a:pt x="196" y="398"/>
                      <a:pt x="198" y="398"/>
                      <a:pt x="199" y="398"/>
                    </a:cubicBezTo>
                    <a:cubicBezTo>
                      <a:pt x="201" y="398"/>
                      <a:pt x="204" y="398"/>
                      <a:pt x="206" y="398"/>
                    </a:cubicBezTo>
                    <a:cubicBezTo>
                      <a:pt x="401" y="394"/>
                      <a:pt x="524" y="199"/>
                      <a:pt x="524" y="199"/>
                    </a:cubicBezTo>
                    <a:cubicBezTo>
                      <a:pt x="524" y="199"/>
                      <a:pt x="401" y="4"/>
                      <a:pt x="2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椭圆 28"/>
              <p:cNvSpPr/>
              <p:nvPr/>
            </p:nvSpPr>
            <p:spPr>
              <a:xfrm>
                <a:off x="8676319" y="3601786"/>
                <a:ext cx="1149852" cy="114985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14" name="组合 29"/>
          <p:cNvGrpSpPr>
            <a:grpSpLocks/>
          </p:cNvGrpSpPr>
          <p:nvPr/>
        </p:nvGrpSpPr>
        <p:grpSpPr bwMode="auto">
          <a:xfrm>
            <a:off x="357610" y="2836557"/>
            <a:ext cx="1676400" cy="738188"/>
            <a:chOff x="2165343" y="3763913"/>
            <a:chExt cx="2234864" cy="985476"/>
          </a:xfrm>
        </p:grpSpPr>
        <p:sp>
          <p:nvSpPr>
            <p:cNvPr id="115" name="圆角矩形 30"/>
            <p:cNvSpPr/>
            <p:nvPr/>
          </p:nvSpPr>
          <p:spPr>
            <a:xfrm>
              <a:off x="2165343" y="3763913"/>
              <a:ext cx="2234864" cy="985476"/>
            </a:xfrm>
            <a:prstGeom prst="roundRect">
              <a:avLst>
                <a:gd name="adj" fmla="val 50000"/>
              </a:avLst>
            </a:prstGeom>
            <a:solidFill>
              <a:srgbClr val="265BC4"/>
            </a:solidFill>
            <a:ln w="28575" cap="flat">
              <a:solidFill>
                <a:schemeClr val="accent1">
                  <a:lumMod val="5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grpSp>
          <p:nvGrpSpPr>
            <p:cNvPr id="116" name="组合 31"/>
            <p:cNvGrpSpPr>
              <a:grpSpLocks/>
            </p:cNvGrpSpPr>
            <p:nvPr/>
          </p:nvGrpSpPr>
          <p:grpSpPr bwMode="auto">
            <a:xfrm>
              <a:off x="2272446" y="3864226"/>
              <a:ext cx="1008373" cy="766040"/>
              <a:chOff x="8489270" y="3429000"/>
              <a:chExt cx="1968500" cy="1495425"/>
            </a:xfrm>
          </p:grpSpPr>
          <p:sp>
            <p:nvSpPr>
              <p:cNvPr id="117" name="Freeform 5"/>
              <p:cNvSpPr>
                <a:spLocks/>
              </p:cNvSpPr>
              <p:nvPr/>
            </p:nvSpPr>
            <p:spPr bwMode="auto">
              <a:xfrm>
                <a:off x="8489270" y="3429000"/>
                <a:ext cx="1968500" cy="1495425"/>
              </a:xfrm>
              <a:custGeom>
                <a:avLst/>
                <a:gdLst>
                  <a:gd name="T0" fmla="*/ 206 w 524"/>
                  <a:gd name="T1" fmla="*/ 0 h 398"/>
                  <a:gd name="T2" fmla="*/ 199 w 524"/>
                  <a:gd name="T3" fmla="*/ 0 h 398"/>
                  <a:gd name="T4" fmla="*/ 195 w 524"/>
                  <a:gd name="T5" fmla="*/ 0 h 398"/>
                  <a:gd name="T6" fmla="*/ 190 w 524"/>
                  <a:gd name="T7" fmla="*/ 0 h 398"/>
                  <a:gd name="T8" fmla="*/ 0 w 524"/>
                  <a:gd name="T9" fmla="*/ 199 h 398"/>
                  <a:gd name="T10" fmla="*/ 190 w 524"/>
                  <a:gd name="T11" fmla="*/ 398 h 398"/>
                  <a:gd name="T12" fmla="*/ 195 w 524"/>
                  <a:gd name="T13" fmla="*/ 398 h 398"/>
                  <a:gd name="T14" fmla="*/ 199 w 524"/>
                  <a:gd name="T15" fmla="*/ 398 h 398"/>
                  <a:gd name="T16" fmla="*/ 206 w 524"/>
                  <a:gd name="T17" fmla="*/ 398 h 398"/>
                  <a:gd name="T18" fmla="*/ 524 w 524"/>
                  <a:gd name="T19" fmla="*/ 199 h 398"/>
                  <a:gd name="T20" fmla="*/ 206 w 524"/>
                  <a:gd name="T21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4" h="398">
                    <a:moveTo>
                      <a:pt x="206" y="0"/>
                    </a:moveTo>
                    <a:cubicBezTo>
                      <a:pt x="204" y="0"/>
                      <a:pt x="201" y="0"/>
                      <a:pt x="199" y="0"/>
                    </a:cubicBezTo>
                    <a:cubicBezTo>
                      <a:pt x="198" y="0"/>
                      <a:pt x="196" y="0"/>
                      <a:pt x="195" y="0"/>
                    </a:cubicBezTo>
                    <a:cubicBezTo>
                      <a:pt x="193" y="0"/>
                      <a:pt x="192" y="0"/>
                      <a:pt x="190" y="0"/>
                    </a:cubicBezTo>
                    <a:cubicBezTo>
                      <a:pt x="84" y="5"/>
                      <a:pt x="0" y="92"/>
                      <a:pt x="0" y="199"/>
                    </a:cubicBezTo>
                    <a:cubicBezTo>
                      <a:pt x="0" y="306"/>
                      <a:pt x="84" y="393"/>
                      <a:pt x="190" y="398"/>
                    </a:cubicBezTo>
                    <a:cubicBezTo>
                      <a:pt x="192" y="398"/>
                      <a:pt x="193" y="398"/>
                      <a:pt x="195" y="398"/>
                    </a:cubicBezTo>
                    <a:cubicBezTo>
                      <a:pt x="196" y="398"/>
                      <a:pt x="198" y="398"/>
                      <a:pt x="199" y="398"/>
                    </a:cubicBezTo>
                    <a:cubicBezTo>
                      <a:pt x="201" y="398"/>
                      <a:pt x="204" y="398"/>
                      <a:pt x="206" y="398"/>
                    </a:cubicBezTo>
                    <a:cubicBezTo>
                      <a:pt x="401" y="394"/>
                      <a:pt x="524" y="199"/>
                      <a:pt x="524" y="199"/>
                    </a:cubicBezTo>
                    <a:cubicBezTo>
                      <a:pt x="524" y="199"/>
                      <a:pt x="401" y="4"/>
                      <a:pt x="2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椭圆 35"/>
              <p:cNvSpPr/>
              <p:nvPr/>
            </p:nvSpPr>
            <p:spPr>
              <a:xfrm>
                <a:off x="8676319" y="3601786"/>
                <a:ext cx="1149852" cy="114985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19" name="组合 36"/>
          <p:cNvGrpSpPr>
            <a:grpSpLocks/>
          </p:cNvGrpSpPr>
          <p:nvPr/>
        </p:nvGrpSpPr>
        <p:grpSpPr bwMode="auto">
          <a:xfrm>
            <a:off x="7020297" y="1935677"/>
            <a:ext cx="1676400" cy="738188"/>
            <a:chOff x="7770505" y="2686351"/>
            <a:chExt cx="2234864" cy="985476"/>
          </a:xfrm>
        </p:grpSpPr>
        <p:sp>
          <p:nvSpPr>
            <p:cNvPr id="120" name="圆角矩形 37"/>
            <p:cNvSpPr/>
            <p:nvPr/>
          </p:nvSpPr>
          <p:spPr>
            <a:xfrm flipH="1">
              <a:off x="7770505" y="2686351"/>
              <a:ext cx="2234864" cy="985476"/>
            </a:xfrm>
            <a:prstGeom prst="roundRect">
              <a:avLst>
                <a:gd name="adj" fmla="val 50000"/>
              </a:avLst>
            </a:prstGeom>
            <a:solidFill>
              <a:srgbClr val="265BC4"/>
            </a:solidFill>
            <a:ln w="28575" cap="flat">
              <a:solidFill>
                <a:schemeClr val="accent1">
                  <a:lumMod val="5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22" name="Freeform 5"/>
            <p:cNvSpPr>
              <a:spLocks/>
            </p:cNvSpPr>
            <p:nvPr/>
          </p:nvSpPr>
          <p:spPr bwMode="auto">
            <a:xfrm flipH="1">
              <a:off x="8890054" y="2785959"/>
              <a:ext cx="1007382" cy="767187"/>
            </a:xfrm>
            <a:custGeom>
              <a:avLst/>
              <a:gdLst>
                <a:gd name="T0" fmla="*/ 206 w 524"/>
                <a:gd name="T1" fmla="*/ 0 h 398"/>
                <a:gd name="T2" fmla="*/ 199 w 524"/>
                <a:gd name="T3" fmla="*/ 0 h 398"/>
                <a:gd name="T4" fmla="*/ 195 w 524"/>
                <a:gd name="T5" fmla="*/ 0 h 398"/>
                <a:gd name="T6" fmla="*/ 190 w 524"/>
                <a:gd name="T7" fmla="*/ 0 h 398"/>
                <a:gd name="T8" fmla="*/ 0 w 524"/>
                <a:gd name="T9" fmla="*/ 199 h 398"/>
                <a:gd name="T10" fmla="*/ 190 w 524"/>
                <a:gd name="T11" fmla="*/ 398 h 398"/>
                <a:gd name="T12" fmla="*/ 195 w 524"/>
                <a:gd name="T13" fmla="*/ 398 h 398"/>
                <a:gd name="T14" fmla="*/ 199 w 524"/>
                <a:gd name="T15" fmla="*/ 398 h 398"/>
                <a:gd name="T16" fmla="*/ 206 w 524"/>
                <a:gd name="T17" fmla="*/ 398 h 398"/>
                <a:gd name="T18" fmla="*/ 524 w 524"/>
                <a:gd name="T19" fmla="*/ 199 h 398"/>
                <a:gd name="T20" fmla="*/ 206 w 524"/>
                <a:gd name="T2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4" h="398">
                  <a:moveTo>
                    <a:pt x="206" y="0"/>
                  </a:moveTo>
                  <a:cubicBezTo>
                    <a:pt x="204" y="0"/>
                    <a:pt x="201" y="0"/>
                    <a:pt x="199" y="0"/>
                  </a:cubicBezTo>
                  <a:cubicBezTo>
                    <a:pt x="198" y="0"/>
                    <a:pt x="196" y="0"/>
                    <a:pt x="195" y="0"/>
                  </a:cubicBezTo>
                  <a:cubicBezTo>
                    <a:pt x="193" y="0"/>
                    <a:pt x="192" y="0"/>
                    <a:pt x="190" y="0"/>
                  </a:cubicBezTo>
                  <a:cubicBezTo>
                    <a:pt x="84" y="5"/>
                    <a:pt x="0" y="92"/>
                    <a:pt x="0" y="199"/>
                  </a:cubicBezTo>
                  <a:cubicBezTo>
                    <a:pt x="0" y="306"/>
                    <a:pt x="84" y="393"/>
                    <a:pt x="190" y="398"/>
                  </a:cubicBezTo>
                  <a:cubicBezTo>
                    <a:pt x="192" y="398"/>
                    <a:pt x="193" y="398"/>
                    <a:pt x="195" y="398"/>
                  </a:cubicBezTo>
                  <a:cubicBezTo>
                    <a:pt x="196" y="398"/>
                    <a:pt x="198" y="398"/>
                    <a:pt x="199" y="398"/>
                  </a:cubicBezTo>
                  <a:cubicBezTo>
                    <a:pt x="201" y="398"/>
                    <a:pt x="204" y="398"/>
                    <a:pt x="206" y="398"/>
                  </a:cubicBezTo>
                  <a:cubicBezTo>
                    <a:pt x="401" y="394"/>
                    <a:pt x="524" y="199"/>
                    <a:pt x="524" y="199"/>
                  </a:cubicBezTo>
                  <a:cubicBezTo>
                    <a:pt x="524" y="199"/>
                    <a:pt x="401" y="4"/>
                    <a:pt x="206" y="0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124" name="组合 4"/>
          <p:cNvGrpSpPr>
            <a:grpSpLocks/>
          </p:cNvGrpSpPr>
          <p:nvPr/>
        </p:nvGrpSpPr>
        <p:grpSpPr bwMode="auto">
          <a:xfrm>
            <a:off x="1619672" y="4653135"/>
            <a:ext cx="6983413" cy="760860"/>
            <a:chOff x="3848100" y="1709102"/>
            <a:chExt cx="3922405" cy="726414"/>
          </a:xfrm>
        </p:grpSpPr>
        <p:sp>
          <p:nvSpPr>
            <p:cNvPr id="125" name="Freeform 19"/>
            <p:cNvSpPr>
              <a:spLocks/>
            </p:cNvSpPr>
            <p:nvPr/>
          </p:nvSpPr>
          <p:spPr bwMode="auto">
            <a:xfrm>
              <a:off x="3848100" y="1709102"/>
              <a:ext cx="3922405" cy="726414"/>
            </a:xfrm>
            <a:custGeom>
              <a:avLst/>
              <a:gdLst>
                <a:gd name="T0" fmla="*/ 3200 w 3200"/>
                <a:gd name="T1" fmla="*/ 320 h 640"/>
                <a:gd name="T2" fmla="*/ 2880 w 3200"/>
                <a:gd name="T3" fmla="*/ 640 h 640"/>
                <a:gd name="T4" fmla="*/ 320 w 3200"/>
                <a:gd name="T5" fmla="*/ 640 h 640"/>
                <a:gd name="T6" fmla="*/ 0 w 3200"/>
                <a:gd name="T7" fmla="*/ 320 h 640"/>
                <a:gd name="T8" fmla="*/ 320 w 3200"/>
                <a:gd name="T9" fmla="*/ 0 h 640"/>
                <a:gd name="T10" fmla="*/ 2880 w 3200"/>
                <a:gd name="T11" fmla="*/ 0 h 640"/>
                <a:gd name="T12" fmla="*/ 3200 w 3200"/>
                <a:gd name="T13" fmla="*/ 32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0" h="64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w="3175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013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矩形 6"/>
            <p:cNvSpPr>
              <a:spLocks noChangeArrowheads="1"/>
            </p:cNvSpPr>
            <p:nvPr/>
          </p:nvSpPr>
          <p:spPr bwMode="auto">
            <a:xfrm>
              <a:off x="4130756" y="1709102"/>
              <a:ext cx="3518484" cy="558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zh-CN" sz="1600" spc="-60" dirty="0" smtClean="0">
                  <a:solidFill>
                    <a:srgbClr val="00478E"/>
                  </a:solidFill>
                  <a:cs typeface="Arial" pitchFamily="34" charset="0"/>
                </a:rPr>
                <a:t>Более 600 специалистов разной ведомственной принадлежности получили </a:t>
              </a:r>
              <a:r>
                <a:rPr lang="ru-RU" altLang="zh-CN" sz="1600" spc="-90" dirty="0" smtClean="0">
                  <a:solidFill>
                    <a:srgbClr val="00478E"/>
                  </a:solidFill>
                  <a:cs typeface="Arial" pitchFamily="34" charset="0"/>
                </a:rPr>
                <a:t>консультационную и обучающую поддержку</a:t>
              </a:r>
              <a:endParaRPr lang="zh-CN" altLang="en-US" sz="1600" spc="-90" dirty="0">
                <a:solidFill>
                  <a:srgbClr val="00478E"/>
                </a:solidFill>
                <a:cs typeface="Arial" pitchFamily="34" charset="0"/>
              </a:endParaRPr>
            </a:p>
          </p:txBody>
        </p:sp>
      </p:grpSp>
      <p:grpSp>
        <p:nvGrpSpPr>
          <p:cNvPr id="127" name="组合 16"/>
          <p:cNvGrpSpPr>
            <a:grpSpLocks/>
          </p:cNvGrpSpPr>
          <p:nvPr/>
        </p:nvGrpSpPr>
        <p:grpSpPr bwMode="auto">
          <a:xfrm>
            <a:off x="322685" y="4710825"/>
            <a:ext cx="1676400" cy="720000"/>
            <a:chOff x="2165343" y="1608789"/>
            <a:chExt cx="2234864" cy="985476"/>
          </a:xfrm>
        </p:grpSpPr>
        <p:sp>
          <p:nvSpPr>
            <p:cNvPr id="128" name="圆角矩形 17"/>
            <p:cNvSpPr/>
            <p:nvPr/>
          </p:nvSpPr>
          <p:spPr>
            <a:xfrm>
              <a:off x="2165343" y="1608789"/>
              <a:ext cx="2234864" cy="985476"/>
            </a:xfrm>
            <a:prstGeom prst="roundRect">
              <a:avLst>
                <a:gd name="adj" fmla="val 50000"/>
              </a:avLst>
            </a:prstGeom>
            <a:solidFill>
              <a:srgbClr val="265BC4"/>
            </a:solidFill>
            <a:ln w="28575" cap="flat">
              <a:solidFill>
                <a:schemeClr val="accent1">
                  <a:lumMod val="5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29" name="Freeform 5"/>
            <p:cNvSpPr>
              <a:spLocks/>
            </p:cNvSpPr>
            <p:nvPr/>
          </p:nvSpPr>
          <p:spPr bwMode="auto">
            <a:xfrm>
              <a:off x="2272446" y="1709102"/>
              <a:ext cx="1008373" cy="766040"/>
            </a:xfrm>
            <a:custGeom>
              <a:avLst/>
              <a:gdLst>
                <a:gd name="T0" fmla="*/ 206 w 524"/>
                <a:gd name="T1" fmla="*/ 0 h 398"/>
                <a:gd name="T2" fmla="*/ 199 w 524"/>
                <a:gd name="T3" fmla="*/ 0 h 398"/>
                <a:gd name="T4" fmla="*/ 195 w 524"/>
                <a:gd name="T5" fmla="*/ 0 h 398"/>
                <a:gd name="T6" fmla="*/ 190 w 524"/>
                <a:gd name="T7" fmla="*/ 0 h 398"/>
                <a:gd name="T8" fmla="*/ 0 w 524"/>
                <a:gd name="T9" fmla="*/ 199 h 398"/>
                <a:gd name="T10" fmla="*/ 190 w 524"/>
                <a:gd name="T11" fmla="*/ 398 h 398"/>
                <a:gd name="T12" fmla="*/ 195 w 524"/>
                <a:gd name="T13" fmla="*/ 398 h 398"/>
                <a:gd name="T14" fmla="*/ 199 w 524"/>
                <a:gd name="T15" fmla="*/ 398 h 398"/>
                <a:gd name="T16" fmla="*/ 206 w 524"/>
                <a:gd name="T17" fmla="*/ 398 h 398"/>
                <a:gd name="T18" fmla="*/ 524 w 524"/>
                <a:gd name="T19" fmla="*/ 199 h 398"/>
                <a:gd name="T20" fmla="*/ 206 w 524"/>
                <a:gd name="T2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4" h="398">
                  <a:moveTo>
                    <a:pt x="206" y="0"/>
                  </a:moveTo>
                  <a:cubicBezTo>
                    <a:pt x="204" y="0"/>
                    <a:pt x="201" y="0"/>
                    <a:pt x="199" y="0"/>
                  </a:cubicBezTo>
                  <a:cubicBezTo>
                    <a:pt x="198" y="0"/>
                    <a:pt x="196" y="0"/>
                    <a:pt x="195" y="0"/>
                  </a:cubicBezTo>
                  <a:cubicBezTo>
                    <a:pt x="193" y="0"/>
                    <a:pt x="192" y="0"/>
                    <a:pt x="190" y="0"/>
                  </a:cubicBezTo>
                  <a:cubicBezTo>
                    <a:pt x="84" y="5"/>
                    <a:pt x="0" y="92"/>
                    <a:pt x="0" y="199"/>
                  </a:cubicBezTo>
                  <a:cubicBezTo>
                    <a:pt x="0" y="306"/>
                    <a:pt x="84" y="393"/>
                    <a:pt x="190" y="398"/>
                  </a:cubicBezTo>
                  <a:cubicBezTo>
                    <a:pt x="192" y="398"/>
                    <a:pt x="193" y="398"/>
                    <a:pt x="195" y="398"/>
                  </a:cubicBezTo>
                  <a:cubicBezTo>
                    <a:pt x="196" y="398"/>
                    <a:pt x="198" y="398"/>
                    <a:pt x="199" y="398"/>
                  </a:cubicBezTo>
                  <a:cubicBezTo>
                    <a:pt x="201" y="398"/>
                    <a:pt x="204" y="398"/>
                    <a:pt x="206" y="398"/>
                  </a:cubicBezTo>
                  <a:cubicBezTo>
                    <a:pt x="401" y="394"/>
                    <a:pt x="524" y="199"/>
                    <a:pt x="524" y="199"/>
                  </a:cubicBezTo>
                  <a:cubicBezTo>
                    <a:pt x="524" y="199"/>
                    <a:pt x="401" y="4"/>
                    <a:pt x="206" y="0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30" name="椭圆 19"/>
            <p:cNvSpPr/>
            <p:nvPr/>
          </p:nvSpPr>
          <p:spPr>
            <a:xfrm>
              <a:off x="2368263" y="1797613"/>
              <a:ext cx="589017" cy="58901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pic>
        <p:nvPicPr>
          <p:cNvPr id="131" name="Picture 8" descr="D:\общая\деф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037" y="2879601"/>
            <a:ext cx="60166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76" descr="D:\общая\Без имени-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6285" y="4739504"/>
            <a:ext cx="55403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2" descr="D:\общая\выезд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9566" y="1170639"/>
            <a:ext cx="595511" cy="595511"/>
          </a:xfrm>
          <a:prstGeom prst="rect">
            <a:avLst/>
          </a:prstGeom>
          <a:noFill/>
        </p:spPr>
      </p:pic>
      <p:pic>
        <p:nvPicPr>
          <p:cNvPr id="134" name="Picture 3" descr="D:\общая\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668" y="1908400"/>
            <a:ext cx="576064" cy="576064"/>
          </a:xfrm>
          <a:prstGeom prst="rect">
            <a:avLst/>
          </a:prstGeom>
          <a:noFill/>
        </p:spPr>
      </p:pic>
      <p:pic>
        <p:nvPicPr>
          <p:cNvPr id="135" name="Picture 4" descr="D:\общая\консу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14691" y="3873243"/>
            <a:ext cx="402953" cy="402953"/>
          </a:xfrm>
          <a:prstGeom prst="rect">
            <a:avLst/>
          </a:prstGeom>
          <a:noFill/>
        </p:spPr>
      </p:pic>
      <p:grpSp>
        <p:nvGrpSpPr>
          <p:cNvPr id="153" name="组合 13"/>
          <p:cNvGrpSpPr>
            <a:grpSpLocks/>
          </p:cNvGrpSpPr>
          <p:nvPr/>
        </p:nvGrpSpPr>
        <p:grpSpPr bwMode="auto">
          <a:xfrm>
            <a:off x="899592" y="5517232"/>
            <a:ext cx="6624637" cy="792000"/>
            <a:chOff x="4400206" y="4941787"/>
            <a:chExt cx="3918293" cy="1056971"/>
          </a:xfrm>
        </p:grpSpPr>
        <p:sp>
          <p:nvSpPr>
            <p:cNvPr id="154" name="Freeform 19"/>
            <p:cNvSpPr>
              <a:spLocks/>
            </p:cNvSpPr>
            <p:nvPr/>
          </p:nvSpPr>
          <p:spPr bwMode="auto">
            <a:xfrm flipH="1">
              <a:off x="4400206" y="4941787"/>
              <a:ext cx="3918293" cy="1056971"/>
            </a:xfrm>
            <a:custGeom>
              <a:avLst/>
              <a:gdLst>
                <a:gd name="T0" fmla="*/ 3200 w 3200"/>
                <a:gd name="T1" fmla="*/ 320 h 640"/>
                <a:gd name="T2" fmla="*/ 2880 w 3200"/>
                <a:gd name="T3" fmla="*/ 640 h 640"/>
                <a:gd name="T4" fmla="*/ 320 w 3200"/>
                <a:gd name="T5" fmla="*/ 640 h 640"/>
                <a:gd name="T6" fmla="*/ 0 w 3200"/>
                <a:gd name="T7" fmla="*/ 320 h 640"/>
                <a:gd name="T8" fmla="*/ 320 w 3200"/>
                <a:gd name="T9" fmla="*/ 0 h 640"/>
                <a:gd name="T10" fmla="*/ 2880 w 3200"/>
                <a:gd name="T11" fmla="*/ 0 h 640"/>
                <a:gd name="T12" fmla="*/ 3200 w 3200"/>
                <a:gd name="T13" fmla="*/ 32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0" h="64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w="3175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013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矩形 15"/>
            <p:cNvSpPr>
              <a:spLocks noChangeArrowheads="1"/>
            </p:cNvSpPr>
            <p:nvPr/>
          </p:nvSpPr>
          <p:spPr bwMode="auto">
            <a:xfrm>
              <a:off x="4698341" y="5037886"/>
              <a:ext cx="3449751" cy="780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altLang="zh-CN" sz="1600" spc="-60" dirty="0" smtClean="0">
                  <a:solidFill>
                    <a:srgbClr val="00478E"/>
                  </a:solidFill>
                  <a:cs typeface="Arial" pitchFamily="34" charset="0"/>
                </a:rPr>
                <a:t>Своевременное оказание поддержки семей, воспитывающих детей с инвалидностью и ОВЗ по месту их проживания</a:t>
              </a:r>
            </a:p>
          </p:txBody>
        </p:sp>
      </p:grpSp>
      <p:grpSp>
        <p:nvGrpSpPr>
          <p:cNvPr id="156" name="组合 22"/>
          <p:cNvGrpSpPr>
            <a:grpSpLocks/>
          </p:cNvGrpSpPr>
          <p:nvPr/>
        </p:nvGrpSpPr>
        <p:grpSpPr bwMode="auto">
          <a:xfrm>
            <a:off x="7198320" y="5557754"/>
            <a:ext cx="1676400" cy="738188"/>
            <a:chOff x="7770505" y="4841474"/>
            <a:chExt cx="2234864" cy="985476"/>
          </a:xfrm>
        </p:grpSpPr>
        <p:sp>
          <p:nvSpPr>
            <p:cNvPr id="157" name="圆角矩形 23"/>
            <p:cNvSpPr/>
            <p:nvPr/>
          </p:nvSpPr>
          <p:spPr>
            <a:xfrm flipH="1">
              <a:off x="7770505" y="4841474"/>
              <a:ext cx="2234864" cy="985476"/>
            </a:xfrm>
            <a:prstGeom prst="roundRect">
              <a:avLst>
                <a:gd name="adj" fmla="val 50000"/>
              </a:avLst>
            </a:prstGeom>
            <a:solidFill>
              <a:srgbClr val="265BC4"/>
            </a:solidFill>
            <a:ln w="28575" cap="flat">
              <a:solidFill>
                <a:schemeClr val="accent1">
                  <a:lumMod val="5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grpSp>
          <p:nvGrpSpPr>
            <p:cNvPr id="158" name="组合 24"/>
            <p:cNvGrpSpPr>
              <a:grpSpLocks/>
            </p:cNvGrpSpPr>
            <p:nvPr/>
          </p:nvGrpSpPr>
          <p:grpSpPr bwMode="auto">
            <a:xfrm flipH="1">
              <a:off x="8889893" y="4941787"/>
              <a:ext cx="1008373" cy="766040"/>
              <a:chOff x="8489270" y="3429000"/>
              <a:chExt cx="1968500" cy="1495425"/>
            </a:xfrm>
          </p:grpSpPr>
          <p:sp>
            <p:nvSpPr>
              <p:cNvPr id="159" name="Freeform 5"/>
              <p:cNvSpPr>
                <a:spLocks/>
              </p:cNvSpPr>
              <p:nvPr/>
            </p:nvSpPr>
            <p:spPr bwMode="auto">
              <a:xfrm>
                <a:off x="8489270" y="3429000"/>
                <a:ext cx="1968500" cy="1495425"/>
              </a:xfrm>
              <a:custGeom>
                <a:avLst/>
                <a:gdLst>
                  <a:gd name="T0" fmla="*/ 206 w 524"/>
                  <a:gd name="T1" fmla="*/ 0 h 398"/>
                  <a:gd name="T2" fmla="*/ 199 w 524"/>
                  <a:gd name="T3" fmla="*/ 0 h 398"/>
                  <a:gd name="T4" fmla="*/ 195 w 524"/>
                  <a:gd name="T5" fmla="*/ 0 h 398"/>
                  <a:gd name="T6" fmla="*/ 190 w 524"/>
                  <a:gd name="T7" fmla="*/ 0 h 398"/>
                  <a:gd name="T8" fmla="*/ 0 w 524"/>
                  <a:gd name="T9" fmla="*/ 199 h 398"/>
                  <a:gd name="T10" fmla="*/ 190 w 524"/>
                  <a:gd name="T11" fmla="*/ 398 h 398"/>
                  <a:gd name="T12" fmla="*/ 195 w 524"/>
                  <a:gd name="T13" fmla="*/ 398 h 398"/>
                  <a:gd name="T14" fmla="*/ 199 w 524"/>
                  <a:gd name="T15" fmla="*/ 398 h 398"/>
                  <a:gd name="T16" fmla="*/ 206 w 524"/>
                  <a:gd name="T17" fmla="*/ 398 h 398"/>
                  <a:gd name="T18" fmla="*/ 524 w 524"/>
                  <a:gd name="T19" fmla="*/ 199 h 398"/>
                  <a:gd name="T20" fmla="*/ 206 w 524"/>
                  <a:gd name="T21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4" h="398">
                    <a:moveTo>
                      <a:pt x="206" y="0"/>
                    </a:moveTo>
                    <a:cubicBezTo>
                      <a:pt x="204" y="0"/>
                      <a:pt x="201" y="0"/>
                      <a:pt x="199" y="0"/>
                    </a:cubicBezTo>
                    <a:cubicBezTo>
                      <a:pt x="198" y="0"/>
                      <a:pt x="196" y="0"/>
                      <a:pt x="195" y="0"/>
                    </a:cubicBezTo>
                    <a:cubicBezTo>
                      <a:pt x="193" y="0"/>
                      <a:pt x="192" y="0"/>
                      <a:pt x="190" y="0"/>
                    </a:cubicBezTo>
                    <a:cubicBezTo>
                      <a:pt x="84" y="5"/>
                      <a:pt x="0" y="92"/>
                      <a:pt x="0" y="199"/>
                    </a:cubicBezTo>
                    <a:cubicBezTo>
                      <a:pt x="0" y="306"/>
                      <a:pt x="84" y="393"/>
                      <a:pt x="190" y="398"/>
                    </a:cubicBezTo>
                    <a:cubicBezTo>
                      <a:pt x="192" y="398"/>
                      <a:pt x="193" y="398"/>
                      <a:pt x="195" y="398"/>
                    </a:cubicBezTo>
                    <a:cubicBezTo>
                      <a:pt x="196" y="398"/>
                      <a:pt x="198" y="398"/>
                      <a:pt x="199" y="398"/>
                    </a:cubicBezTo>
                    <a:cubicBezTo>
                      <a:pt x="201" y="398"/>
                      <a:pt x="204" y="398"/>
                      <a:pt x="206" y="398"/>
                    </a:cubicBezTo>
                    <a:cubicBezTo>
                      <a:pt x="401" y="394"/>
                      <a:pt x="524" y="199"/>
                      <a:pt x="524" y="199"/>
                    </a:cubicBezTo>
                    <a:cubicBezTo>
                      <a:pt x="524" y="199"/>
                      <a:pt x="401" y="4"/>
                      <a:pt x="2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椭圆 28"/>
              <p:cNvSpPr/>
              <p:nvPr/>
            </p:nvSpPr>
            <p:spPr>
              <a:xfrm>
                <a:off x="8676319" y="3601786"/>
                <a:ext cx="1149852" cy="114985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61" name="Picture 4" descr="D:\общая\консу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86699" y="5673443"/>
            <a:ext cx="402953" cy="402953"/>
          </a:xfrm>
          <a:prstGeom prst="rect">
            <a:avLst/>
          </a:prstGeom>
          <a:noFill/>
        </p:spPr>
      </p:pic>
      <p:sp>
        <p:nvSpPr>
          <p:cNvPr id="163" name="椭圆 28"/>
          <p:cNvSpPr/>
          <p:nvPr/>
        </p:nvSpPr>
        <p:spPr bwMode="auto">
          <a:xfrm flipH="1">
            <a:off x="8100392" y="2060848"/>
            <a:ext cx="441829" cy="4412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услуг на дому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9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560" y="1052736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68344" y="1052736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1560" y="6309320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668344" y="6309320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0AEE112-A3E9-40EF-8B4C-142BC6FB8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637" y="6381328"/>
            <a:ext cx="340733" cy="3424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0970" y="6381328"/>
            <a:ext cx="266158" cy="3433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381328"/>
            <a:ext cx="525477" cy="342075"/>
          </a:xfrm>
          <a:prstGeom prst="rect">
            <a:avLst/>
          </a:prstGeom>
        </p:spPr>
      </p:pic>
      <p:pic>
        <p:nvPicPr>
          <p:cNvPr id="16" name="Picture 2" descr="\\SETKA\shared\Кортугова О.С\ЛОГО\лого кружка забота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6381328"/>
            <a:ext cx="318194" cy="31819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555776" y="6381328"/>
            <a:ext cx="3906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zabota.gov35.ru, zabota-cher@kcson.gov35.ru</a:t>
            </a:r>
          </a:p>
        </p:txBody>
      </p:sp>
      <p:sp>
        <p:nvSpPr>
          <p:cNvPr id="44" name="原创设计师QQ598969553     _3"/>
          <p:cNvSpPr/>
          <p:nvPr/>
        </p:nvSpPr>
        <p:spPr>
          <a:xfrm>
            <a:off x="2404148" y="1829905"/>
            <a:ext cx="3477652" cy="1802173"/>
          </a:xfrm>
          <a:custGeom>
            <a:avLst/>
            <a:gdLst>
              <a:gd name="connsiteX0" fmla="*/ 0 w 3439659"/>
              <a:gd name="connsiteY0" fmla="*/ 1719830 h 3439659"/>
              <a:gd name="connsiteX1" fmla="*/ 1719830 w 3439659"/>
              <a:gd name="connsiteY1" fmla="*/ 0 h 3439659"/>
              <a:gd name="connsiteX2" fmla="*/ 3439660 w 3439659"/>
              <a:gd name="connsiteY2" fmla="*/ 1719830 h 3439659"/>
              <a:gd name="connsiteX3" fmla="*/ 1719830 w 3439659"/>
              <a:gd name="connsiteY3" fmla="*/ 3439660 h 3439659"/>
              <a:gd name="connsiteX4" fmla="*/ 0 w 3439659"/>
              <a:gd name="connsiteY4" fmla="*/ 1719830 h 3439659"/>
              <a:gd name="connsiteX0" fmla="*/ 0 w 3487467"/>
              <a:gd name="connsiteY0" fmla="*/ 0 h 1719830"/>
              <a:gd name="connsiteX1" fmla="*/ 3439660 w 3487467"/>
              <a:gd name="connsiteY1" fmla="*/ 0 h 1719830"/>
              <a:gd name="connsiteX2" fmla="*/ 1719830 w 3487467"/>
              <a:gd name="connsiteY2" fmla="*/ 1719830 h 1719830"/>
              <a:gd name="connsiteX3" fmla="*/ 0 w 3487467"/>
              <a:gd name="connsiteY3" fmla="*/ 0 h 1719830"/>
              <a:gd name="connsiteX0" fmla="*/ 6132 w 3493599"/>
              <a:gd name="connsiteY0" fmla="*/ 130018 h 1849848"/>
              <a:gd name="connsiteX1" fmla="*/ 3445792 w 3493599"/>
              <a:gd name="connsiteY1" fmla="*/ 130018 h 1849848"/>
              <a:gd name="connsiteX2" fmla="*/ 1725962 w 3493599"/>
              <a:gd name="connsiteY2" fmla="*/ 1849848 h 1849848"/>
              <a:gd name="connsiteX3" fmla="*/ 6132 w 3493599"/>
              <a:gd name="connsiteY3" fmla="*/ 130018 h 1849848"/>
              <a:gd name="connsiteX0" fmla="*/ 6132 w 3493599"/>
              <a:gd name="connsiteY0" fmla="*/ 35412 h 1755242"/>
              <a:gd name="connsiteX1" fmla="*/ 3445792 w 3493599"/>
              <a:gd name="connsiteY1" fmla="*/ 35412 h 1755242"/>
              <a:gd name="connsiteX2" fmla="*/ 1725962 w 3493599"/>
              <a:gd name="connsiteY2" fmla="*/ 1755242 h 1755242"/>
              <a:gd name="connsiteX3" fmla="*/ 6132 w 3493599"/>
              <a:gd name="connsiteY3" fmla="*/ 35412 h 1755242"/>
              <a:gd name="connsiteX0" fmla="*/ 4377 w 3488420"/>
              <a:gd name="connsiteY0" fmla="*/ 11795 h 1772900"/>
              <a:gd name="connsiteX1" fmla="*/ 3450912 w 3488420"/>
              <a:gd name="connsiteY1" fmla="*/ 53046 h 1772900"/>
              <a:gd name="connsiteX2" fmla="*/ 1731082 w 3488420"/>
              <a:gd name="connsiteY2" fmla="*/ 1772876 h 1772900"/>
              <a:gd name="connsiteX3" fmla="*/ 4377 w 3488420"/>
              <a:gd name="connsiteY3" fmla="*/ 11795 h 1772900"/>
              <a:gd name="connsiteX0" fmla="*/ 39013 w 3522446"/>
              <a:gd name="connsiteY0" fmla="*/ 134148 h 1909003"/>
              <a:gd name="connsiteX1" fmla="*/ 3485548 w 3522446"/>
              <a:gd name="connsiteY1" fmla="*/ 175399 h 1909003"/>
              <a:gd name="connsiteX2" fmla="*/ 1738217 w 3522446"/>
              <a:gd name="connsiteY2" fmla="*/ 1908979 h 1909003"/>
              <a:gd name="connsiteX3" fmla="*/ 39013 w 3522446"/>
              <a:gd name="connsiteY3" fmla="*/ 134148 h 1909003"/>
              <a:gd name="connsiteX0" fmla="*/ 55067 w 3553265"/>
              <a:gd name="connsiteY0" fmla="*/ 134148 h 1909002"/>
              <a:gd name="connsiteX1" fmla="*/ 3501602 w 3553265"/>
              <a:gd name="connsiteY1" fmla="*/ 175399 h 1909002"/>
              <a:gd name="connsiteX2" fmla="*/ 1754271 w 3553265"/>
              <a:gd name="connsiteY2" fmla="*/ 1908979 h 1909002"/>
              <a:gd name="connsiteX3" fmla="*/ 55067 w 3553265"/>
              <a:gd name="connsiteY3" fmla="*/ 134148 h 1909002"/>
              <a:gd name="connsiteX0" fmla="*/ 39426 w 3502160"/>
              <a:gd name="connsiteY0" fmla="*/ 134148 h 1909003"/>
              <a:gd name="connsiteX1" fmla="*/ 3465335 w 3502160"/>
              <a:gd name="connsiteY1" fmla="*/ 175399 h 1909003"/>
              <a:gd name="connsiteX2" fmla="*/ 1718004 w 3502160"/>
              <a:gd name="connsiteY2" fmla="*/ 1908979 h 1909003"/>
              <a:gd name="connsiteX3" fmla="*/ 39426 w 3502160"/>
              <a:gd name="connsiteY3" fmla="*/ 134148 h 1909003"/>
              <a:gd name="connsiteX0" fmla="*/ 8999 w 3471733"/>
              <a:gd name="connsiteY0" fmla="*/ 21578 h 1796433"/>
              <a:gd name="connsiteX1" fmla="*/ 3434908 w 3471733"/>
              <a:gd name="connsiteY1" fmla="*/ 62829 h 1796433"/>
              <a:gd name="connsiteX2" fmla="*/ 1687577 w 3471733"/>
              <a:gd name="connsiteY2" fmla="*/ 1796409 h 1796433"/>
              <a:gd name="connsiteX3" fmla="*/ 8999 w 3471733"/>
              <a:gd name="connsiteY3" fmla="*/ 21578 h 1796433"/>
              <a:gd name="connsiteX0" fmla="*/ 39425 w 3502159"/>
              <a:gd name="connsiteY0" fmla="*/ 135675 h 1931154"/>
              <a:gd name="connsiteX1" fmla="*/ 3465334 w 3502159"/>
              <a:gd name="connsiteY1" fmla="*/ 176926 h 1931154"/>
              <a:gd name="connsiteX2" fmla="*/ 1718003 w 3502159"/>
              <a:gd name="connsiteY2" fmla="*/ 1931131 h 1931154"/>
              <a:gd name="connsiteX3" fmla="*/ 39425 w 3502159"/>
              <a:gd name="connsiteY3" fmla="*/ 135675 h 1931154"/>
              <a:gd name="connsiteX0" fmla="*/ 7276 w 3470010"/>
              <a:gd name="connsiteY0" fmla="*/ 26065 h 1821544"/>
              <a:gd name="connsiteX1" fmla="*/ 3433185 w 3470010"/>
              <a:gd name="connsiteY1" fmla="*/ 67316 h 1821544"/>
              <a:gd name="connsiteX2" fmla="*/ 1685854 w 3470010"/>
              <a:gd name="connsiteY2" fmla="*/ 1821521 h 1821544"/>
              <a:gd name="connsiteX3" fmla="*/ 7276 w 3470010"/>
              <a:gd name="connsiteY3" fmla="*/ 26065 h 1821544"/>
              <a:gd name="connsiteX0" fmla="*/ 12669 w 3492943"/>
              <a:gd name="connsiteY0" fmla="*/ 26065 h 1822469"/>
              <a:gd name="connsiteX1" fmla="*/ 3438578 w 3492943"/>
              <a:gd name="connsiteY1" fmla="*/ 67316 h 1822469"/>
              <a:gd name="connsiteX2" fmla="*/ 1691247 w 3492943"/>
              <a:gd name="connsiteY2" fmla="*/ 1821521 h 1822469"/>
              <a:gd name="connsiteX3" fmla="*/ 12669 w 3492943"/>
              <a:gd name="connsiteY3" fmla="*/ 26065 h 1822469"/>
              <a:gd name="connsiteX0" fmla="*/ 48756 w 3529030"/>
              <a:gd name="connsiteY0" fmla="*/ 3139 h 1799516"/>
              <a:gd name="connsiteX1" fmla="*/ 3474665 w 3529030"/>
              <a:gd name="connsiteY1" fmla="*/ 44390 h 1799516"/>
              <a:gd name="connsiteX2" fmla="*/ 1727334 w 3529030"/>
              <a:gd name="connsiteY2" fmla="*/ 1798595 h 1799516"/>
              <a:gd name="connsiteX3" fmla="*/ 48756 w 3529030"/>
              <a:gd name="connsiteY3" fmla="*/ 3139 h 1799516"/>
              <a:gd name="connsiteX0" fmla="*/ 48756 w 3529030"/>
              <a:gd name="connsiteY0" fmla="*/ 5796 h 1802173"/>
              <a:gd name="connsiteX1" fmla="*/ 3474665 w 3529030"/>
              <a:gd name="connsiteY1" fmla="*/ 47047 h 1802173"/>
              <a:gd name="connsiteX2" fmla="*/ 1727334 w 3529030"/>
              <a:gd name="connsiteY2" fmla="*/ 1801252 h 1802173"/>
              <a:gd name="connsiteX3" fmla="*/ 48756 w 3529030"/>
              <a:gd name="connsiteY3" fmla="*/ 5796 h 1802173"/>
              <a:gd name="connsiteX0" fmla="*/ 48756 w 3477652"/>
              <a:gd name="connsiteY0" fmla="*/ 5796 h 1802173"/>
              <a:gd name="connsiteX1" fmla="*/ 3474665 w 3477652"/>
              <a:gd name="connsiteY1" fmla="*/ 47047 h 1802173"/>
              <a:gd name="connsiteX2" fmla="*/ 1727334 w 3477652"/>
              <a:gd name="connsiteY2" fmla="*/ 1801252 h 1802173"/>
              <a:gd name="connsiteX3" fmla="*/ 48756 w 3477652"/>
              <a:gd name="connsiteY3" fmla="*/ 5796 h 180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7652" h="1802173">
                <a:moveTo>
                  <a:pt x="48756" y="5796"/>
                </a:moveTo>
                <a:cubicBezTo>
                  <a:pt x="305602" y="15937"/>
                  <a:pt x="3181151" y="-33335"/>
                  <a:pt x="3474665" y="47047"/>
                </a:cubicBezTo>
                <a:cubicBezTo>
                  <a:pt x="3527547" y="271809"/>
                  <a:pt x="2875835" y="1753126"/>
                  <a:pt x="1727334" y="1801252"/>
                </a:cubicBezTo>
                <a:cubicBezTo>
                  <a:pt x="578833" y="1849378"/>
                  <a:pt x="-208090" y="-4345"/>
                  <a:pt x="48756" y="5796"/>
                </a:cubicBezTo>
                <a:close/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原创设计师QQ598969553     _4"/>
          <p:cNvSpPr txBox="1"/>
          <p:nvPr/>
        </p:nvSpPr>
        <p:spPr>
          <a:xfrm>
            <a:off x="-269775" y="1321121"/>
            <a:ext cx="237626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ru-RU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присмотр за ребенком </a:t>
            </a:r>
          </a:p>
          <a:p>
            <a:pPr algn="r">
              <a:lnSpc>
                <a:spcPct val="130000"/>
              </a:lnSpc>
              <a:defRPr/>
            </a:pPr>
            <a:r>
              <a:rPr lang="ru-RU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в период отсутствия родителей</a:t>
            </a:r>
            <a:endParaRPr lang="zh-CN" altLang="en-US" sz="12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6" name="原创设计师QQ598969553     _5"/>
          <p:cNvCxnSpPr/>
          <p:nvPr/>
        </p:nvCxnSpPr>
        <p:spPr>
          <a:xfrm flipV="1">
            <a:off x="2621903" y="1825924"/>
            <a:ext cx="1499148" cy="105434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7" name="原创设计师QQ598969553     _6"/>
          <p:cNvCxnSpPr/>
          <p:nvPr/>
        </p:nvCxnSpPr>
        <p:spPr>
          <a:xfrm flipV="1">
            <a:off x="3494739" y="1825925"/>
            <a:ext cx="626312" cy="1779464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8" name="原创设计师QQ598969553     _7"/>
          <p:cNvCxnSpPr/>
          <p:nvPr/>
        </p:nvCxnSpPr>
        <p:spPr>
          <a:xfrm flipH="1" flipV="1">
            <a:off x="4121052" y="1825925"/>
            <a:ext cx="670571" cy="1717151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9" name="原创设计师QQ598969553     _8"/>
          <p:cNvCxnSpPr/>
          <p:nvPr/>
        </p:nvCxnSpPr>
        <p:spPr>
          <a:xfrm flipH="1" flipV="1">
            <a:off x="4121051" y="1825924"/>
            <a:ext cx="1465240" cy="105434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50" name="原创设计师QQ598969553     _9"/>
          <p:cNvSpPr/>
          <p:nvPr/>
        </p:nvSpPr>
        <p:spPr>
          <a:xfrm>
            <a:off x="2422508" y="2482450"/>
            <a:ext cx="660132" cy="660132"/>
          </a:xfrm>
          <a:prstGeom prst="ellipse">
            <a:avLst/>
          </a:prstGeom>
          <a:solidFill>
            <a:srgbClr val="2AA738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原创设计师QQ598969553     _10"/>
          <p:cNvSpPr/>
          <p:nvPr/>
        </p:nvSpPr>
        <p:spPr>
          <a:xfrm>
            <a:off x="3203997" y="3213010"/>
            <a:ext cx="660132" cy="660132"/>
          </a:xfrm>
          <a:prstGeom prst="ellipse">
            <a:avLst/>
          </a:prstGeom>
          <a:solidFill>
            <a:srgbClr val="0068B7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原创设计师QQ598969553     _11"/>
          <p:cNvSpPr/>
          <p:nvPr/>
        </p:nvSpPr>
        <p:spPr>
          <a:xfrm>
            <a:off x="4456337" y="3179271"/>
            <a:ext cx="660132" cy="660132"/>
          </a:xfrm>
          <a:prstGeom prst="ellipse">
            <a:avLst/>
          </a:prstGeom>
          <a:solidFill>
            <a:srgbClr val="2AA738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原创设计师QQ598969553     _12"/>
          <p:cNvSpPr/>
          <p:nvPr/>
        </p:nvSpPr>
        <p:spPr>
          <a:xfrm>
            <a:off x="5209779" y="2385591"/>
            <a:ext cx="660132" cy="660132"/>
          </a:xfrm>
          <a:prstGeom prst="ellipse">
            <a:avLst/>
          </a:prstGeom>
          <a:solidFill>
            <a:srgbClr val="0068B7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原创设计师QQ598969553     _13"/>
          <p:cNvSpPr/>
          <p:nvPr/>
        </p:nvSpPr>
        <p:spPr>
          <a:xfrm>
            <a:off x="5508253" y="1517876"/>
            <a:ext cx="660132" cy="660132"/>
          </a:xfrm>
          <a:prstGeom prst="ellipse">
            <a:avLst/>
          </a:prstGeom>
          <a:solidFill>
            <a:srgbClr val="2AA738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原创设计师QQ598969553     _14"/>
          <p:cNvSpPr/>
          <p:nvPr/>
        </p:nvSpPr>
        <p:spPr>
          <a:xfrm>
            <a:off x="2141791" y="1506473"/>
            <a:ext cx="660132" cy="660132"/>
          </a:xfrm>
          <a:prstGeom prst="ellipse">
            <a:avLst/>
          </a:prstGeom>
          <a:solidFill>
            <a:srgbClr val="0068B7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原创设计师QQ598969553     _17"/>
          <p:cNvSpPr txBox="1"/>
          <p:nvPr/>
        </p:nvSpPr>
        <p:spPr>
          <a:xfrm>
            <a:off x="-197767" y="2545257"/>
            <a:ext cx="255628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ru-RU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проведение развивающих занятий с ребенком</a:t>
            </a:r>
            <a:endParaRPr lang="zh-CN" altLang="en-US" sz="12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原创设计师QQ598969553     _19"/>
          <p:cNvSpPr txBox="1"/>
          <p:nvPr/>
        </p:nvSpPr>
        <p:spPr>
          <a:xfrm>
            <a:off x="738337" y="3769393"/>
            <a:ext cx="2556284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ru-RU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сопровождение ребенка </a:t>
            </a:r>
          </a:p>
          <a:p>
            <a:pPr algn="r">
              <a:lnSpc>
                <a:spcPct val="130000"/>
              </a:lnSpc>
              <a:defRPr/>
            </a:pPr>
            <a:r>
              <a:rPr lang="ru-RU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во время прогулки</a:t>
            </a:r>
          </a:p>
        </p:txBody>
      </p:sp>
      <p:sp>
        <p:nvSpPr>
          <p:cNvPr id="58" name="原创设计师QQ598969553     _21"/>
          <p:cNvSpPr txBox="1"/>
          <p:nvPr/>
        </p:nvSpPr>
        <p:spPr>
          <a:xfrm>
            <a:off x="5284468" y="3342073"/>
            <a:ext cx="2556284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ru-RU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сопровождение ребенка </a:t>
            </a:r>
          </a:p>
          <a:p>
            <a:pPr>
              <a:lnSpc>
                <a:spcPct val="130000"/>
              </a:lnSpc>
              <a:defRPr/>
            </a:pPr>
            <a:r>
              <a:rPr lang="ru-RU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при посещении учреждений социальной значимости</a:t>
            </a:r>
            <a:endParaRPr lang="zh-CN" altLang="en-US" sz="12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原创设计师QQ598969553     _23"/>
          <p:cNvSpPr txBox="1"/>
          <p:nvPr/>
        </p:nvSpPr>
        <p:spPr>
          <a:xfrm>
            <a:off x="5922913" y="2617265"/>
            <a:ext cx="2556284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ru-RU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осуществление ухода </a:t>
            </a:r>
          </a:p>
          <a:p>
            <a:pPr>
              <a:lnSpc>
                <a:spcPct val="130000"/>
              </a:lnSpc>
              <a:defRPr/>
            </a:pPr>
            <a:r>
              <a:rPr lang="ru-RU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за ребенком</a:t>
            </a:r>
            <a:endParaRPr lang="zh-CN" altLang="en-US" sz="12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原创设计师QQ598969553     _25"/>
          <p:cNvSpPr txBox="1"/>
          <p:nvPr/>
        </p:nvSpPr>
        <p:spPr>
          <a:xfrm>
            <a:off x="6282952" y="1321121"/>
            <a:ext cx="2980063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ru-RU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контроль за своевременным приемом лекарственных препаратов (при необходимости)</a:t>
            </a:r>
            <a:endParaRPr lang="zh-CN" altLang="en-US" sz="12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1" name="原创设计师QQ598969553     _26"/>
          <p:cNvGrpSpPr/>
          <p:nvPr/>
        </p:nvGrpSpPr>
        <p:grpSpPr>
          <a:xfrm>
            <a:off x="3419872" y="1124744"/>
            <a:ext cx="1402358" cy="1402358"/>
            <a:chOff x="3851771" y="1163107"/>
            <a:chExt cx="1402358" cy="1402358"/>
          </a:xfrm>
        </p:grpSpPr>
        <p:grpSp>
          <p:nvGrpSpPr>
            <p:cNvPr id="62" name="组合 53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4" name="同心圆 5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5" name="椭圆 5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63" name="TextBox 21"/>
            <p:cNvSpPr txBox="1"/>
            <p:nvPr/>
          </p:nvSpPr>
          <p:spPr>
            <a:xfrm>
              <a:off x="3931938" y="1416554"/>
              <a:ext cx="1188146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1400" b="1" kern="0" dirty="0" smtClean="0">
                  <a:solidFill>
                    <a:srgbClr val="0068B7"/>
                  </a:solidFill>
                  <a:latin typeface="微软雅黑" pitchFamily="34" charset="-122"/>
                  <a:ea typeface="微软雅黑" pitchFamily="34" charset="-122"/>
                </a:rPr>
                <a:t>Услуги</a:t>
              </a:r>
              <a:br>
                <a:rPr lang="ru-RU" altLang="zh-CN" sz="1400" b="1" kern="0" dirty="0" smtClean="0">
                  <a:solidFill>
                    <a:srgbClr val="0068B7"/>
                  </a:solidFill>
                  <a:latin typeface="微软雅黑" pitchFamily="34" charset="-122"/>
                  <a:ea typeface="微软雅黑" pitchFamily="34" charset="-122"/>
                </a:rPr>
              </a:br>
              <a:r>
                <a:rPr kumimoji="0" lang="ru-RU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8B7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для</a:t>
              </a:r>
              <a:r>
                <a:rPr kumimoji="0" lang="ru-RU" altLang="zh-CN" sz="1600" b="1" i="0" u="none" strike="noStrike" kern="0" cap="none" spc="0" normalizeH="0" noProof="0" dirty="0" smtClean="0">
                  <a:ln>
                    <a:noFill/>
                  </a:ln>
                  <a:solidFill>
                    <a:srgbClr val="0068B7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</a:t>
              </a:r>
              <a:br>
                <a:rPr kumimoji="0" lang="ru-RU" altLang="zh-CN" sz="1600" b="1" i="0" u="none" strike="noStrike" kern="0" cap="none" spc="0" normalizeH="0" noProof="0" dirty="0" smtClean="0">
                  <a:ln>
                    <a:noFill/>
                  </a:ln>
                  <a:solidFill>
                    <a:srgbClr val="0068B7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</a:br>
              <a:r>
                <a:rPr kumimoji="0" lang="ru-RU" altLang="zh-CN" sz="1600" b="1" i="0" u="none" strike="noStrike" kern="0" cap="none" spc="0" normalizeH="0" noProof="0" dirty="0" smtClean="0">
                  <a:ln>
                    <a:noFill/>
                  </a:ln>
                  <a:solidFill>
                    <a:srgbClr val="0068B7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100</a:t>
              </a:r>
              <a:r>
                <a:rPr kumimoji="0" lang="ru-RU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8B7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семей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68B7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9458" name="Picture 2" descr="\\SETKA\shared\Форум_2022\Практика _ Вариативная система поддержки семей, воспитывающих детей с инвалидностью\Вариативная система_фото\Надомное\8nVq0O8p2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365104"/>
            <a:ext cx="1386852" cy="1869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\\SETKA\shared\Форум_2022\Практика _ Вариативная система поддержки семей, воспитывающих детей с инвалидностью\Вариативная система_фото\Надомное\UnYseGvgjb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293096"/>
            <a:ext cx="1404156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https://psv4.userapi.com/c237031/u8855886/docs/d10/fee1892936ff/20220817_161623.jpg?extra=Os1-iBokcYlHOy6VpOOTzgXjsIvDgT9J5rVq_QnGjd3NueYTHDp0tK9hjMjVprFCufFCz1SCJCPEiAMnDasARUtFeFTYsmsLZR3Y7hCLOsdKfO83gtW_ofJsxFgUZi8D8MTcM2FiQJ4AFiZoGmZTkw"/>
          <p:cNvPicPr>
            <a:picLocks noChangeAspect="1" noChangeArrowheads="1"/>
          </p:cNvPicPr>
          <p:nvPr/>
        </p:nvPicPr>
        <p:blipFill>
          <a:blip r:embed="rId8" cstate="print">
            <a:lum bright="20000" contrast="20000"/>
          </a:blip>
          <a:srcRect/>
          <a:stretch>
            <a:fillRect/>
          </a:stretch>
        </p:blipFill>
        <p:spPr bwMode="auto">
          <a:xfrm>
            <a:off x="3347864" y="4365104"/>
            <a:ext cx="2448272" cy="1836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SubTitle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SubTitle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SubTitle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1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SubTitle"/>
  <p:tag name="MH_ORDER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SubTitle"/>
  <p:tag name="MH_ORDER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SubTitle"/>
  <p:tag name="MH_ORDER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SubTitle"/>
  <p:tag name="MH_ORDER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SubTitle"/>
  <p:tag name="MH_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SubTitle"/>
  <p:tag name="MH_ORDER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4970</TotalTime>
  <Words>774</Words>
  <Application>Microsoft Office PowerPoint</Application>
  <PresentationFormat>Экран (4:3)</PresentationFormat>
  <Paragraphs>154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Проблемы и потребности целевой группы  География реализации практики</vt:lpstr>
      <vt:lpstr>Цель практики - обеспечение непрерывного процесса реабилитации детей с инвалидностью, проживающих  в Вологодской области </vt:lpstr>
      <vt:lpstr>Статистические данные</vt:lpstr>
      <vt:lpstr>Слайд 5</vt:lpstr>
      <vt:lpstr>Комплексная реабилитация в условиях учреждения</vt:lpstr>
      <vt:lpstr>Комплексная реабилитация в условиях учреждения  </vt:lpstr>
      <vt:lpstr>Комплексная реабилитация в условиях  Выездного микрореабилитационного центра</vt:lpstr>
      <vt:lpstr>Предоставление услуг на дому</vt:lpstr>
      <vt:lpstr>Деятельность клубов</vt:lpstr>
      <vt:lpstr>Социальные результаты практики «Новые возможности»</vt:lpstr>
      <vt:lpstr>Этапы внедрения социальной практики «Новые возможности»</vt:lpstr>
      <vt:lpstr>Социальная значимость социальной практики  «Новые возможности»</vt:lpstr>
      <vt:lpstr>Социальная практика «Новые возможности»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Пахолкова</dc:creator>
  <cp:lastModifiedBy>User</cp:lastModifiedBy>
  <cp:revision>434</cp:revision>
  <cp:lastPrinted>2021-08-09T15:41:45Z</cp:lastPrinted>
  <dcterms:created xsi:type="dcterms:W3CDTF">2019-01-17T17:43:05Z</dcterms:created>
  <dcterms:modified xsi:type="dcterms:W3CDTF">2022-08-19T07:42:26Z</dcterms:modified>
</cp:coreProperties>
</file>