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4"/>
  </p:notesMasterIdLst>
  <p:sldIdLst>
    <p:sldId id="256" r:id="rId2"/>
    <p:sldId id="271" r:id="rId3"/>
    <p:sldId id="265" r:id="rId4"/>
    <p:sldId id="267" r:id="rId5"/>
    <p:sldId id="268" r:id="rId6"/>
    <p:sldId id="275" r:id="rId7"/>
    <p:sldId id="259" r:id="rId8"/>
    <p:sldId id="260" r:id="rId9"/>
    <p:sldId id="270" r:id="rId10"/>
    <p:sldId id="278" r:id="rId11"/>
    <p:sldId id="264" r:id="rId12"/>
    <p:sldId id="26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F0AD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2998" autoAdjust="0"/>
  </p:normalViewPr>
  <p:slideViewPr>
    <p:cSldViewPr snapToGrid="0">
      <p:cViewPr varScale="1">
        <p:scale>
          <a:sx n="64" d="100"/>
          <a:sy n="64" d="100"/>
        </p:scale>
        <p:origin x="72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EB81EC-6B78-49EC-9D3A-A5992DF703A6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0CD85-9518-4FE0-A5C5-5A8A8883F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254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0CD85-9518-4FE0-A5C5-5A8A8883F1B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447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0CD85-9518-4FE0-A5C5-5A8A8883F1B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032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3CAB-FE6F-4A92-AFA8-3C056896DCE1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8E10-CF55-42CE-A632-66A7114D5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357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3CAB-FE6F-4A92-AFA8-3C056896DCE1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8E10-CF55-42CE-A632-66A7114D5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267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3CAB-FE6F-4A92-AFA8-3C056896DCE1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8E10-CF55-42CE-A632-66A7114D5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364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3CAB-FE6F-4A92-AFA8-3C056896DCE1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8E10-CF55-42CE-A632-66A7114D5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91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3CAB-FE6F-4A92-AFA8-3C056896DCE1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8E10-CF55-42CE-A632-66A7114D5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485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3CAB-FE6F-4A92-AFA8-3C056896DCE1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8E10-CF55-42CE-A632-66A7114D5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692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3CAB-FE6F-4A92-AFA8-3C056896DCE1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8E10-CF55-42CE-A632-66A7114D5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729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3CAB-FE6F-4A92-AFA8-3C056896DCE1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8E10-CF55-42CE-A632-66A7114D5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7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3CAB-FE6F-4A92-AFA8-3C056896DCE1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8E10-CF55-42CE-A632-66A7114D5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023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3CAB-FE6F-4A92-AFA8-3C056896DCE1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8E10-CF55-42CE-A632-66A7114D5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035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3CAB-FE6F-4A92-AFA8-3C056896DCE1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8E10-CF55-42CE-A632-66A7114D5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74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73CAB-FE6F-4A92-AFA8-3C056896DCE1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38E10-CF55-42CE-A632-66A7114D5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371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4699" y="254464"/>
            <a:ext cx="11247979" cy="9387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0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К</a:t>
            </a:r>
            <a:r>
              <a:rPr lang="ru-RU" sz="2000" b="1" cap="none" spc="0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онкурс лучших управленческих практик «Смарт Диалог»</a:t>
            </a:r>
          </a:p>
          <a:p>
            <a:pPr algn="just"/>
            <a:endParaRPr lang="ru-RU" sz="1100" b="1" dirty="0" smtClean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Номинация</a:t>
            </a:r>
            <a:r>
              <a:rPr lang="en-US" sz="20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«Доступность мер социальной поддержки»</a:t>
            </a:r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sz="24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1892" y="1313125"/>
            <a:ext cx="980534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проект</a:t>
            </a:r>
            <a:r>
              <a:rPr lang="ru-RU" sz="3200" b="1" dirty="0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cap="none" spc="0" dirty="0" smtClean="0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«Мобильная консультативная приемная «Для МАМ»»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4439" y="5345544"/>
            <a:ext cx="1087823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учреждение социального обслуживания Ивановской области </a:t>
            </a:r>
          </a:p>
          <a:p>
            <a:pPr algn="ctr"/>
            <a:r>
              <a:rPr lang="ru-RU" sz="2000" b="0" cap="none" spc="0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«Палехский комплексный центр социального обслуживания населения»</a:t>
            </a:r>
          </a:p>
          <a:p>
            <a:pPr algn="ctr"/>
            <a:r>
              <a:rPr lang="ru-RU" sz="2000" dirty="0" err="1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гт</a:t>
            </a:r>
            <a:r>
              <a:rPr lang="ru-RU" sz="2000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Палех</a:t>
            </a:r>
          </a:p>
          <a:p>
            <a:pPr algn="ctr"/>
            <a:r>
              <a:rPr lang="ru-RU" sz="2000" b="0" cap="none" spc="0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</a:t>
            </a:r>
            <a:endParaRPr lang="ru-RU" sz="2000" b="0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435" y="2627290"/>
            <a:ext cx="2269983" cy="240185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576552" y="2324146"/>
            <a:ext cx="4507606" cy="25569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443470" y="2627290"/>
            <a:ext cx="446467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Ушанова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атьяна Викторовна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отделением  профилактической работы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семьёй и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994" y="0"/>
            <a:ext cx="1351006" cy="102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51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673"/>
    </mc:Choice>
    <mc:Fallback xmlns="">
      <p:transition spd="slow" advClick="0" advTm="8673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8" objId="1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2" y="5866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8032" y="196175"/>
            <a:ext cx="7031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проекта 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499409" y="849535"/>
            <a:ext cx="4652140" cy="1132427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КОЛИЧЕСТВЕННЫЕ ПОКАЗАТЕЛИ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98267" y="2319695"/>
            <a:ext cx="4526912" cy="805671"/>
          </a:xfrm>
          <a:prstGeom prst="roundRect">
            <a:avLst/>
          </a:prstGeom>
          <a:solidFill>
            <a:schemeClr val="accent5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Создана мобильная консультативная приемная «Для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МАМ» с общим количеством  специалистов 5 человек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02412" y="2326736"/>
            <a:ext cx="914400" cy="769593"/>
          </a:xfrm>
          <a:prstGeom prst="roundRect">
            <a:avLst/>
          </a:prstGeom>
          <a:solidFill>
            <a:schemeClr val="accent5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3118" y="3135343"/>
            <a:ext cx="914400" cy="800112"/>
          </a:xfrm>
          <a:prstGeom prst="roundRect">
            <a:avLst/>
          </a:prstGeom>
          <a:solidFill>
            <a:schemeClr val="accent5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13118" y="3974469"/>
            <a:ext cx="903694" cy="725871"/>
          </a:xfrm>
          <a:prstGeom prst="roundRect">
            <a:avLst/>
          </a:prstGeom>
          <a:solidFill>
            <a:schemeClr val="accent5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13118" y="4739354"/>
            <a:ext cx="892987" cy="1203961"/>
          </a:xfrm>
          <a:prstGeom prst="roundRect">
            <a:avLst/>
          </a:prstGeom>
          <a:solidFill>
            <a:schemeClr val="accent5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403293" y="3974469"/>
            <a:ext cx="4521886" cy="725871"/>
          </a:xfrm>
          <a:prstGeom prst="roundRect">
            <a:avLst/>
          </a:prstGeom>
          <a:solidFill>
            <a:schemeClr val="accent5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 -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частниц проекта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379551" y="4739354"/>
            <a:ext cx="4545629" cy="1203961"/>
          </a:xfrm>
          <a:prstGeom prst="roundRect">
            <a:avLst/>
          </a:prstGeom>
          <a:solidFill>
            <a:schemeClr val="accent5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70% женщин, участниц проекта сформирована способность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самостоятельному обращению за помощью в различные организации и учреждения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07665" y="5955434"/>
            <a:ext cx="914400" cy="781707"/>
          </a:xfrm>
          <a:prstGeom prst="roundRect">
            <a:avLst/>
          </a:prstGeom>
          <a:solidFill>
            <a:schemeClr val="accent5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50%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398264" y="5963269"/>
            <a:ext cx="4526915" cy="803012"/>
          </a:xfrm>
          <a:prstGeom prst="roundRect">
            <a:avLst/>
          </a:prstGeom>
          <a:solidFill>
            <a:schemeClr val="accent5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50% женщин, участниц проекта принимают активное участие в работе мобильной студии «Играем вместе»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485" y="5866"/>
            <a:ext cx="1071797" cy="80954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176545" y="5605269"/>
            <a:ext cx="2722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416291" y="3135343"/>
            <a:ext cx="4508888" cy="800112"/>
          </a:xfrm>
          <a:prstGeom prst="roundRect">
            <a:avLst/>
          </a:prstGeom>
          <a:solidFill>
            <a:schemeClr val="accent5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2022 год осуществлено плановых выездов в сельские населённые пункты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513114" y="1777584"/>
            <a:ext cx="914400" cy="917787"/>
          </a:xfrm>
          <a:prstGeom prst="roundRect">
            <a:avLst/>
          </a:prstGeom>
          <a:solidFill>
            <a:schemeClr val="accent5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513114" y="2733761"/>
            <a:ext cx="914400" cy="769593"/>
          </a:xfrm>
          <a:prstGeom prst="roundRect">
            <a:avLst/>
          </a:prstGeom>
          <a:solidFill>
            <a:schemeClr val="accent5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522472" y="1777584"/>
            <a:ext cx="4368577" cy="889758"/>
          </a:xfrm>
          <a:prstGeom prst="roundRect">
            <a:avLst/>
          </a:prstGeom>
          <a:solidFill>
            <a:schemeClr val="accent5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несовершеннолетних ребенка получили бесплатные путевки в детские оздоровительные лагеря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537997" y="2717074"/>
            <a:ext cx="4361734" cy="769593"/>
          </a:xfrm>
          <a:prstGeom prst="roundRect">
            <a:avLst/>
          </a:prstGeom>
          <a:solidFill>
            <a:schemeClr val="accent5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семьи получили финансовую поддержку в связи с ТЖС путем заключения Социального контракта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513114" y="3538533"/>
            <a:ext cx="914400" cy="769593"/>
          </a:xfrm>
          <a:prstGeom prst="roundRect">
            <a:avLst/>
          </a:prstGeom>
          <a:solidFill>
            <a:schemeClr val="accent5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7529398" y="3521609"/>
            <a:ext cx="4346868" cy="769593"/>
          </a:xfrm>
          <a:prstGeom prst="roundRect">
            <a:avLst/>
          </a:prstGeom>
          <a:solidFill>
            <a:schemeClr val="accent5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женщины трудоустроены и выполняют работу на дому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513114" y="4319427"/>
            <a:ext cx="914400" cy="769593"/>
          </a:xfrm>
          <a:prstGeom prst="roundRect">
            <a:avLst/>
          </a:prstGeom>
          <a:solidFill>
            <a:schemeClr val="accent5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529315" y="4319427"/>
            <a:ext cx="4346868" cy="769593"/>
          </a:xfrm>
          <a:prstGeom prst="roundRect">
            <a:avLst/>
          </a:prstGeom>
          <a:solidFill>
            <a:schemeClr val="accent5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 обеспечены необходимыми сезонными вещами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513114" y="5129196"/>
            <a:ext cx="914400" cy="769593"/>
          </a:xfrm>
          <a:prstGeom prst="roundRect">
            <a:avLst/>
          </a:prstGeom>
          <a:solidFill>
            <a:schemeClr val="accent5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7/16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7529315" y="5145469"/>
            <a:ext cx="4361734" cy="769593"/>
          </a:xfrm>
          <a:prstGeom prst="roundRect">
            <a:avLst/>
          </a:prstGeom>
          <a:solidFill>
            <a:schemeClr val="accent5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семей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(16 детей) получили помощь в виде продуктовых наборов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7529315" y="5967548"/>
            <a:ext cx="4385165" cy="769593"/>
          </a:xfrm>
          <a:prstGeom prst="roundRect">
            <a:avLst/>
          </a:prstGeom>
          <a:solidFill>
            <a:schemeClr val="accent5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досуговых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513114" y="5955434"/>
            <a:ext cx="914400" cy="769593"/>
          </a:xfrm>
          <a:prstGeom prst="roundRect">
            <a:avLst/>
          </a:prstGeom>
          <a:solidFill>
            <a:schemeClr val="accent5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83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44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4843" y="123568"/>
            <a:ext cx="11648303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0869" y="309093"/>
            <a:ext cx="107349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28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проекта </a:t>
            </a:r>
          </a:p>
          <a:p>
            <a:pPr algn="just"/>
            <a:endParaRPr lang="ru-RU" sz="2000" b="1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694" y="-26440"/>
            <a:ext cx="1078306" cy="814464"/>
          </a:xfrm>
          <a:prstGeom prst="rect">
            <a:avLst/>
          </a:prstGeom>
        </p:spPr>
      </p:pic>
      <p:sp>
        <p:nvSpPr>
          <p:cNvPr id="10" name="Стрелка вправо 9"/>
          <p:cNvSpPr/>
          <p:nvPr/>
        </p:nvSpPr>
        <p:spPr>
          <a:xfrm>
            <a:off x="444843" y="927146"/>
            <a:ext cx="4694978" cy="1200666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КАЧЕСТВЕННЫЕ ПОКАЗАТЕЛИ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77887" y="956423"/>
            <a:ext cx="5352872" cy="1621885"/>
          </a:xfrm>
          <a:prstGeom prst="roundRect">
            <a:avLst/>
          </a:prstGeom>
          <a:solidFill>
            <a:schemeClr val="accent5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Повышено качество социального обслуживания женщин и их семей, проживающих на селе, в целях предупреждения и преодоления семейного неблагополучия и социального сиротства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171172" y="2202140"/>
            <a:ext cx="5352872" cy="1600823"/>
          </a:xfrm>
          <a:prstGeom prst="roundRect">
            <a:avLst/>
          </a:prstGeom>
          <a:solidFill>
            <a:schemeClr val="accent5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Налажена плановая работа на селе по оказанию помощи женщинам с детьми, находящимся в социально опасном положении и кризисной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177887" y="3556056"/>
            <a:ext cx="5352872" cy="1593670"/>
          </a:xfrm>
          <a:prstGeom prst="roundRect">
            <a:avLst/>
          </a:prstGeom>
          <a:solidFill>
            <a:schemeClr val="accent5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 уровень информированности о мерах социальной поддержки со стороны государства, правах и обязанностях женщин, имеющих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71172" y="4899045"/>
            <a:ext cx="5352872" cy="1642360"/>
          </a:xfrm>
          <a:prstGeom prst="roundRect">
            <a:avLst/>
          </a:prstGeom>
          <a:solidFill>
            <a:schemeClr val="accent5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Удовлетворяются базовые потребности женщин и их детей, оказавшихся в трудной жизненной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 (питание, одежда, предметы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ухода и пр.)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030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709857" y="2778022"/>
            <a:ext cx="4861368" cy="3857817"/>
          </a:xfrm>
          <a:prstGeom prst="roundRect">
            <a:avLst/>
          </a:prstGeom>
          <a:solidFill>
            <a:schemeClr val="accent5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 w="28575">
            <a:solidFill>
              <a:srgbClr val="FFFF00"/>
            </a:solidFill>
          </a:ln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694" y="-22504"/>
            <a:ext cx="1078306" cy="814464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6096000" y="2778022"/>
            <a:ext cx="5910920" cy="3646986"/>
          </a:xfrm>
          <a:prstGeom prst="roundRect">
            <a:avLst/>
          </a:prstGeom>
          <a:ln w="38100">
            <a:solidFill>
              <a:srgbClr val="FFFF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«Мобильная консультативная для МАМ» имеет  возможность  тиражирования и адаптации не только в учреждениях социального обслуживания Ивановской области, занимающихся  профилактической  работой  семейного  неблагополучия, но и другими  организациями в иных  регионах  и территориях. Практика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малозатратна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т.к. работа  организаторов  практики и большинства специалистов, участвующих в ее реализации проходит в рамках их должностных обязанностей и компетенций</a:t>
            </a:r>
          </a:p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85080" y="384728"/>
            <a:ext cx="5896131" cy="3646986"/>
          </a:xfrm>
          <a:prstGeom prst="roundRect">
            <a:avLst/>
          </a:prstGeom>
          <a:ln w="38100">
            <a:solidFill>
              <a:srgbClr val="FFFF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2000" b="1" dirty="0" smtClean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«Мобильная консультативная для МАМ»</a:t>
            </a:r>
            <a:r>
              <a:rPr lang="ru-RU" sz="2000" b="1" dirty="0" smtClean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повышению качества жизни, уровня социального обслуживания семей, проживающих на селе в интересах предупреждения и преодоления семейного неблагополучия и социального сиротства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552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106"/>
    </mc:Choice>
    <mc:Fallback xmlns="">
      <p:transition spd="slow" advClick="0" advTm="710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0609" y="253276"/>
            <a:ext cx="1162118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 </a:t>
            </a:r>
          </a:p>
          <a:p>
            <a:r>
              <a:rPr lang="ru-RU" sz="28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«Мобильная консультативная </a:t>
            </a:r>
            <a:r>
              <a:rPr lang="ru-RU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риемная </a:t>
            </a:r>
            <a:r>
              <a:rPr lang="ru-RU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«Для МАМ</a:t>
            </a:r>
            <a:r>
              <a:rPr lang="ru-RU" sz="28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»» </a:t>
            </a:r>
            <a:endParaRPr lang="ru-RU" sz="28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0609" y="1288456"/>
            <a:ext cx="2295800" cy="709766"/>
          </a:xfrm>
          <a:prstGeom prst="rect">
            <a:avLst/>
          </a:prstGeom>
          <a:solidFill>
            <a:schemeClr val="bg1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2804690" y="1490045"/>
            <a:ext cx="978408" cy="377392"/>
          </a:xfrm>
          <a:prstGeom prst="rightArrow">
            <a:avLst/>
          </a:prstGeom>
          <a:solidFill>
            <a:schemeClr val="accent5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875305" y="1285203"/>
            <a:ext cx="7340002" cy="1464244"/>
          </a:xfrm>
          <a:prstGeom prst="rect">
            <a:avLst/>
          </a:prstGeom>
          <a:solidFill>
            <a:schemeClr val="bg1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Палехском муниципальном районе большая часть населения проживает в удаленных селах и деревнях. Сельские женщины, имеющие детей и находящиеся в социально опасном положении неспособны самостоятельно справляться с ситуацией по причине отсутствия ресурсов  для преодоления тяжелой жизненной ситуации. И это обусловлено низким уровнем информированности о мерах социальной поддержки, выплатах и льготах семьям, имеющих детей 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1218896" y="2173515"/>
            <a:ext cx="352327" cy="909886"/>
          </a:xfrm>
          <a:prstGeom prst="downArrow">
            <a:avLst/>
          </a:prstGeom>
          <a:solidFill>
            <a:schemeClr val="accent5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60610" y="3376711"/>
            <a:ext cx="2295800" cy="700933"/>
          </a:xfrm>
          <a:prstGeom prst="rect">
            <a:avLst/>
          </a:prstGeom>
          <a:solidFill>
            <a:schemeClr val="accent5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 flipH="1">
            <a:off x="8930926" y="5049329"/>
            <a:ext cx="2893205" cy="1301736"/>
          </a:xfrm>
          <a:prstGeom prst="rect">
            <a:avLst/>
          </a:prstGeom>
          <a:solidFill>
            <a:schemeClr val="accent5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Организация занятий в мобильной студии «Играем вместе» - обучение мам приемам организаций занятий и игр с детьми и правилам организации семейного досуга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2807594" y="3545944"/>
            <a:ext cx="975504" cy="362465"/>
          </a:xfrm>
          <a:prstGeom prst="rightArrow">
            <a:avLst/>
          </a:prstGeom>
          <a:solidFill>
            <a:schemeClr val="accent5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875305" y="3303182"/>
            <a:ext cx="7313965" cy="809030"/>
          </a:xfrm>
          <a:prstGeom prst="rect">
            <a:avLst/>
          </a:prstGeom>
          <a:solidFill>
            <a:schemeClr val="accent5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работу «Мобильной консультативной приемной «Для МАМ» в целях предоставления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помощи непосредственно по месту жительства женщинам, имеющим детей и проживающим в Палехском муниципальном районе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870414" y="5054533"/>
            <a:ext cx="2692645" cy="1296532"/>
          </a:xfrm>
          <a:prstGeom prst="rect">
            <a:avLst/>
          </a:prstGeom>
          <a:solidFill>
            <a:schemeClr val="accent5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«Лавка добра» - обеспечение нуждающихся вещами  б/у, предметами ухода за детьми, продуктовыми наборами и прокат средств  реабилитации, бытовой техники и др.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трелка вправо 21"/>
          <p:cNvSpPr/>
          <p:nvPr/>
        </p:nvSpPr>
        <p:spPr>
          <a:xfrm rot="5400000">
            <a:off x="9881912" y="4399538"/>
            <a:ext cx="733034" cy="362465"/>
          </a:xfrm>
          <a:prstGeom prst="rightArrow">
            <a:avLst/>
          </a:prstGeom>
          <a:solidFill>
            <a:schemeClr val="accent5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5400000">
            <a:off x="6824821" y="4425916"/>
            <a:ext cx="768983" cy="362465"/>
          </a:xfrm>
          <a:prstGeom prst="rightArrow">
            <a:avLst/>
          </a:prstGeom>
          <a:solidFill>
            <a:schemeClr val="accent5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231" y="83479"/>
            <a:ext cx="995562" cy="75196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994" y="0"/>
            <a:ext cx="1351006" cy="1020440"/>
          </a:xfrm>
          <a:prstGeom prst="rect">
            <a:avLst/>
          </a:prstGeom>
        </p:spPr>
      </p:pic>
      <p:sp>
        <p:nvSpPr>
          <p:cNvPr id="18" name="Стрелка вправо 17"/>
          <p:cNvSpPr/>
          <p:nvPr/>
        </p:nvSpPr>
        <p:spPr>
          <a:xfrm rot="5400000">
            <a:off x="4078271" y="4399538"/>
            <a:ext cx="768983" cy="362465"/>
          </a:xfrm>
          <a:prstGeom prst="rightArrow">
            <a:avLst/>
          </a:prstGeom>
          <a:solidFill>
            <a:schemeClr val="accent5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935207" y="5054533"/>
            <a:ext cx="2692645" cy="1296532"/>
          </a:xfrm>
          <a:prstGeom prst="rect">
            <a:avLst/>
          </a:prstGeom>
          <a:solidFill>
            <a:schemeClr val="accent5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Своевременное и оперативное консультирование о мерах социальной поддержки со стороны государства, правах и обязанностях женщин, имеющих детей </a:t>
            </a:r>
          </a:p>
        </p:txBody>
      </p:sp>
    </p:spTree>
    <p:extLst>
      <p:ext uri="{BB962C8B-B14F-4D97-AF65-F5344CB8AC3E}">
        <p14:creationId xmlns:p14="http://schemas.microsoft.com/office/powerpoint/2010/main" val="151189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3311" y="242277"/>
            <a:ext cx="1015387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endParaRPr lang="ru-RU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3310" y="334850"/>
            <a:ext cx="930887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Целевая аудитория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женщины, имеющие  детей в возрасте до 14 лет,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проживающие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сельских населенных пунктах Палехского муниципального района, в том числе оказавшиеся в ТЖС или социально опасном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положении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251" y="219334"/>
            <a:ext cx="1003899" cy="7582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3" t="-693" r="5066" b="21841"/>
          <a:stretch/>
        </p:blipFill>
        <p:spPr>
          <a:xfrm>
            <a:off x="815834" y="2943447"/>
            <a:ext cx="4714412" cy="3135382"/>
          </a:xfrm>
          <a:prstGeom prst="rect">
            <a:avLst/>
          </a:prstGeom>
          <a:ln w="5715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" r="10019" b="9559"/>
          <a:stretch/>
        </p:blipFill>
        <p:spPr>
          <a:xfrm>
            <a:off x="6776187" y="2943446"/>
            <a:ext cx="4456090" cy="3135383"/>
          </a:xfrm>
          <a:prstGeom prst="rect">
            <a:avLst/>
          </a:prstGeom>
          <a:ln w="57150">
            <a:solidFill>
              <a:srgbClr val="FFFF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994" y="0"/>
            <a:ext cx="1351006" cy="102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13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81"/>
            <a:ext cx="12192000" cy="6858000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340648" y="182233"/>
            <a:ext cx="2865120" cy="914400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40648" y="5690756"/>
            <a:ext cx="2865120" cy="914400"/>
          </a:xfrm>
          <a:prstGeom prst="rect">
            <a:avLst/>
          </a:prstGeom>
          <a:solidFill>
            <a:schemeClr val="accent5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ятиугольник 27"/>
          <p:cNvSpPr/>
          <p:nvPr/>
        </p:nvSpPr>
        <p:spPr>
          <a:xfrm>
            <a:off x="3889056" y="146881"/>
            <a:ext cx="7495637" cy="927190"/>
          </a:xfrm>
          <a:prstGeom prst="homePlate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защиту прав и законных интересов женщин, имеющих детей и проживающих в удаленных сельских населенных пунктах путем предоставления своевременной и оперативной консультативной и иной социальной помощи непосредственно по месту жительства  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ятиугольник 28"/>
          <p:cNvSpPr/>
          <p:nvPr/>
        </p:nvSpPr>
        <p:spPr>
          <a:xfrm>
            <a:off x="3889056" y="3902298"/>
            <a:ext cx="7495637" cy="873635"/>
          </a:xfrm>
          <a:prstGeom prst="homePlate">
            <a:avLst/>
          </a:prstGeom>
          <a:solidFill>
            <a:schemeClr val="accent5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овлечь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 в образование детей на ранних этапах их развития, повысить родительскую компетентность в вопросах воспитания и развития детей</a:t>
            </a:r>
          </a:p>
        </p:txBody>
      </p:sp>
      <p:sp>
        <p:nvSpPr>
          <p:cNvPr id="32" name="Пятиугольник 31"/>
          <p:cNvSpPr/>
          <p:nvPr/>
        </p:nvSpPr>
        <p:spPr>
          <a:xfrm>
            <a:off x="3889057" y="1271517"/>
            <a:ext cx="7495636" cy="774858"/>
          </a:xfrm>
          <a:prstGeom prst="homePlate">
            <a:avLst/>
          </a:prstGeom>
          <a:solidFill>
            <a:schemeClr val="accent5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мобильную консультативную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приёмную «Для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МАМ» 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социального обслуживания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из числа специалистов учреждения и специалистов субъектов профилактической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социального работы с семьёй и детьми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ятиугольник 33"/>
          <p:cNvSpPr/>
          <p:nvPr/>
        </p:nvSpPr>
        <p:spPr>
          <a:xfrm>
            <a:off x="3889056" y="3007827"/>
            <a:ext cx="7495637" cy="778559"/>
          </a:xfrm>
          <a:prstGeom prst="homePlate">
            <a:avLst/>
          </a:prstGeom>
          <a:solidFill>
            <a:schemeClr val="accent5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уровень информированности о мерах социальной поддержки со стороны государства, правах  и обязанностях женщин, имеющих детей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ятиугольник 34"/>
          <p:cNvSpPr/>
          <p:nvPr/>
        </p:nvSpPr>
        <p:spPr>
          <a:xfrm>
            <a:off x="3889056" y="4891844"/>
            <a:ext cx="7495637" cy="774860"/>
          </a:xfrm>
          <a:prstGeom prst="homePlate">
            <a:avLst/>
          </a:prstGeom>
          <a:solidFill>
            <a:schemeClr val="accent5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довлетворить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экстренные потребности женщин и их детей, оказавшихся в трудной жизненной ситуации (питание, одежда, предметы ухода за детьми и пр.)</a:t>
            </a:r>
          </a:p>
        </p:txBody>
      </p:sp>
      <p:sp>
        <p:nvSpPr>
          <p:cNvPr id="37" name="Пятиугольник 36"/>
          <p:cNvSpPr/>
          <p:nvPr/>
        </p:nvSpPr>
        <p:spPr>
          <a:xfrm>
            <a:off x="3889056" y="2162287"/>
            <a:ext cx="7495637" cy="729628"/>
          </a:xfrm>
          <a:prstGeom prst="homePlate">
            <a:avLst/>
          </a:prstGeom>
          <a:solidFill>
            <a:schemeClr val="accent5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беспрепятственный и своевременный доступ женщин, имеющих детей к социальным услугам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ятиугольник 16"/>
          <p:cNvSpPr/>
          <p:nvPr/>
        </p:nvSpPr>
        <p:spPr>
          <a:xfrm>
            <a:off x="3889057" y="5782614"/>
            <a:ext cx="7495636" cy="829306"/>
          </a:xfrm>
          <a:prstGeom prst="homePlate">
            <a:avLst/>
          </a:prstGeom>
          <a:solidFill>
            <a:schemeClr val="accent5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у женщин способность к самостоятельному обращению за помощью в различные организации и учреждения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48" y="1985042"/>
            <a:ext cx="2865120" cy="3103808"/>
          </a:xfrm>
          <a:prstGeom prst="rect">
            <a:avLst/>
          </a:prstGeom>
          <a:ln w="5715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7893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14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5910" y="90152"/>
            <a:ext cx="1207609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Этапы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реализации проекта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352282" y="781753"/>
            <a:ext cx="9488712" cy="1276228"/>
          </a:xfrm>
          <a:prstGeom prst="roundRect">
            <a:avLst/>
          </a:prstGeom>
          <a:solidFill>
            <a:schemeClr val="accent5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этап - Подготовительный 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Встречи с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главами поселений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Палехского муниципального района. Выявление нуждаемости  и анкетирование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потенциальных участников проекта</a:t>
            </a:r>
            <a:endParaRPr lang="ru-RU" dirty="0">
              <a:solidFill>
                <a:schemeClr val="bg1"/>
              </a:solidFill>
            </a:endParaRPr>
          </a:p>
          <a:p>
            <a:pPr lvl="0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48745" y="2185169"/>
            <a:ext cx="10242882" cy="1277789"/>
          </a:xfrm>
          <a:prstGeom prst="roundRect">
            <a:avLst/>
          </a:prstGeom>
          <a:solidFill>
            <a:schemeClr val="accent5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  - Организационный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плана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по проекту.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информации о работе «Мобильного консультативного пункта «Для МАМ»» в сельских поселениях, местной газете «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Призыв», в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 сетях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915176" y="3786389"/>
            <a:ext cx="4519727" cy="1352280"/>
          </a:xfrm>
          <a:prstGeom prst="roundRect">
            <a:avLst/>
          </a:prstGeom>
          <a:solidFill>
            <a:schemeClr val="accent5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- Основной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 по основным направлениям</a:t>
            </a:r>
          </a:p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9400703" y="3674726"/>
            <a:ext cx="1790924" cy="82939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Пункта проката, средств реабилитации, бытовой техники и предметов быта</a:t>
            </a:r>
            <a:endParaRPr lang="ru-RU" sz="11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400703" y="4536600"/>
            <a:ext cx="1790924" cy="88677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Студия «Играем вместе»-обучение мам приемам организации занятий и игр с детьми</a:t>
            </a:r>
            <a:endParaRPr lang="ru-RU" sz="11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48745" y="3674727"/>
            <a:ext cx="1876022" cy="82939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 консультативная работа, распространение пяток, буклетов, листовок </a:t>
            </a:r>
            <a:endParaRPr lang="ru-RU" sz="11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948745" y="4536600"/>
            <a:ext cx="1875906" cy="88677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«Лавка добра»- выдача вещей б/у, предметов ухода за детьми, продуктовых наборов</a:t>
            </a:r>
            <a:endParaRPr lang="ru-RU" sz="11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Стрелка вправо 42"/>
          <p:cNvSpPr/>
          <p:nvPr/>
        </p:nvSpPr>
        <p:spPr>
          <a:xfrm>
            <a:off x="8537934" y="3791405"/>
            <a:ext cx="631065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право 44"/>
          <p:cNvSpPr/>
          <p:nvPr/>
        </p:nvSpPr>
        <p:spPr>
          <a:xfrm>
            <a:off x="8593743" y="4543932"/>
            <a:ext cx="631065" cy="484632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лево 46"/>
          <p:cNvSpPr/>
          <p:nvPr/>
        </p:nvSpPr>
        <p:spPr>
          <a:xfrm>
            <a:off x="3039529" y="3721400"/>
            <a:ext cx="643943" cy="484632"/>
          </a:xfrm>
          <a:prstGeom prst="leftArrow">
            <a:avLst/>
          </a:prstGeom>
          <a:solidFill>
            <a:srgbClr val="FFFF0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лево 47"/>
          <p:cNvSpPr/>
          <p:nvPr/>
        </p:nvSpPr>
        <p:spPr>
          <a:xfrm>
            <a:off x="3064528" y="4513481"/>
            <a:ext cx="618944" cy="484632"/>
          </a:xfrm>
          <a:prstGeom prst="leftArrow">
            <a:avLst/>
          </a:prstGeom>
          <a:solidFill>
            <a:srgbClr val="FFFF0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948745" y="5455851"/>
            <a:ext cx="10242882" cy="1197677"/>
          </a:xfrm>
          <a:prstGeom prst="roundRect">
            <a:avLst/>
          </a:prstGeom>
          <a:solidFill>
            <a:schemeClr val="accent5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этап – Итого - аналитический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промежуточных результатов проекта, тестирование целевой группы,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и тиражирование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627" y="154847"/>
            <a:ext cx="742416" cy="56076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994" y="0"/>
            <a:ext cx="1351006" cy="102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81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2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3311" y="242277"/>
            <a:ext cx="1015387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endParaRPr lang="ru-RU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984" y="-59742"/>
            <a:ext cx="1250016" cy="944161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371415" y="161776"/>
            <a:ext cx="4361273" cy="593608"/>
          </a:xfrm>
          <a:prstGeom prst="rect">
            <a:avLst/>
          </a:prstGeom>
          <a:solidFill>
            <a:schemeClr val="bg1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- партнеры проекта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75427" y="1017835"/>
            <a:ext cx="2841913" cy="885916"/>
          </a:xfrm>
          <a:prstGeom prst="rect">
            <a:avLst/>
          </a:prstGeom>
          <a:solidFill>
            <a:schemeClr val="accent5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Инспектор по делам несовершеннолетних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МВД «Южский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626049" y="998203"/>
            <a:ext cx="7319042" cy="905548"/>
          </a:xfrm>
          <a:prstGeom prst="rect">
            <a:avLst/>
          </a:prstGeom>
          <a:solidFill>
            <a:schemeClr val="accent5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Консультативно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предупреждению правонарушений несовершеннолетними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71415" y="2106235"/>
            <a:ext cx="2841913" cy="931047"/>
          </a:xfrm>
          <a:prstGeom prst="rect">
            <a:avLst/>
          </a:prstGeom>
          <a:solidFill>
            <a:schemeClr val="accent5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образования Администрации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Палехского района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659858" y="2144439"/>
            <a:ext cx="7285233" cy="931047"/>
          </a:xfrm>
          <a:prstGeom prst="rect">
            <a:avLst/>
          </a:prstGeom>
          <a:solidFill>
            <a:schemeClr val="accent5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для мам по вопросам воспитания детей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71414" y="3281902"/>
            <a:ext cx="2841913" cy="972624"/>
          </a:xfrm>
          <a:prstGeom prst="rect">
            <a:avLst/>
          </a:prstGeom>
          <a:solidFill>
            <a:schemeClr val="accent5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ОБУЗ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«Палехская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центральная районная больница»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626048" y="3247296"/>
            <a:ext cx="7285233" cy="1007230"/>
          </a:xfrm>
          <a:prstGeom prst="rect">
            <a:avLst/>
          </a:prstGeom>
          <a:solidFill>
            <a:schemeClr val="accent5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здоровья всех членов семьи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626047" y="4464541"/>
            <a:ext cx="7285233" cy="1064654"/>
          </a:xfrm>
          <a:prstGeom prst="rect">
            <a:avLst/>
          </a:prstGeom>
          <a:solidFill>
            <a:schemeClr val="accent5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вопросов трудоустройства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71413" y="4556571"/>
            <a:ext cx="2841913" cy="972624"/>
          </a:xfrm>
          <a:prstGeom prst="rect">
            <a:avLst/>
          </a:prstGeom>
          <a:solidFill>
            <a:schemeClr val="accent5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ОГКУ «Палехский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занятости населения»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/>
              <a:t>,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71413" y="5711961"/>
            <a:ext cx="2841913" cy="972624"/>
          </a:xfrm>
          <a:prstGeom prst="rect">
            <a:avLst/>
          </a:prstGeom>
          <a:solidFill>
            <a:schemeClr val="accent5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Территориальное управление социальной защиты населения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626047" y="5711961"/>
            <a:ext cx="7263602" cy="972624"/>
          </a:xfrm>
          <a:prstGeom prst="rect">
            <a:avLst/>
          </a:prstGeom>
          <a:solidFill>
            <a:schemeClr val="accent5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мерах социальной поддержки со стороны государства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254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3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4700" y="111289"/>
            <a:ext cx="1045764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Одна из главных задач – </a:t>
            </a: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повысить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уровень информированности сельского населения </a:t>
            </a: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мерах социальной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поддержки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8924" y="2766377"/>
            <a:ext cx="2895549" cy="1431289"/>
          </a:xfrm>
          <a:prstGeom prst="rect">
            <a:avLst/>
          </a:prstGeom>
          <a:solidFill>
            <a:schemeClr val="accent5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 о мерах социальной поддержки, в том числе о пособиях, выплатах и льготах семьям, имеющим детей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53760" y="4012961"/>
            <a:ext cx="2895548" cy="1431289"/>
          </a:xfrm>
          <a:prstGeom prst="rect">
            <a:avLst/>
          </a:prstGeom>
          <a:solidFill>
            <a:schemeClr val="accent5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о возможности бесплатно освоить новую профессию находясь в декретном отпуске и отпуске по уходу за ребенком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94956" y="3429000"/>
            <a:ext cx="2895548" cy="1431289"/>
          </a:xfrm>
          <a:prstGeom prst="rect">
            <a:avLst/>
          </a:prstGeom>
          <a:solidFill>
            <a:schemeClr val="accent5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о получении бесплатных путевок в детские оздоровительные лагеря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120817" y="4631138"/>
            <a:ext cx="2816087" cy="1431289"/>
          </a:xfrm>
          <a:prstGeom prst="rect">
            <a:avLst/>
          </a:prstGeom>
          <a:solidFill>
            <a:schemeClr val="accent5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информационного материала (буклеты, памятки)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122018" y="1452197"/>
            <a:ext cx="3854580" cy="107503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889178" y="1452198"/>
            <a:ext cx="23808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 консультативная работа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 rot="4414717">
            <a:off x="4674431" y="686511"/>
            <a:ext cx="484632" cy="3562700"/>
          </a:xfrm>
          <a:prstGeom prst="downArrow">
            <a:avLst/>
          </a:prstGeom>
          <a:solidFill>
            <a:schemeClr val="accent5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5400000">
            <a:off x="9776948" y="3336865"/>
            <a:ext cx="1625878" cy="484632"/>
          </a:xfrm>
          <a:prstGeom prst="rightArrow">
            <a:avLst/>
          </a:prstGeom>
          <a:solidFill>
            <a:schemeClr val="accent5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5400000">
            <a:off x="7165386" y="2991787"/>
            <a:ext cx="962951" cy="484632"/>
          </a:xfrm>
          <a:prstGeom prst="rightArrow">
            <a:avLst/>
          </a:prstGeom>
          <a:solidFill>
            <a:schemeClr val="accent5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9534555">
            <a:off x="5793013" y="2523926"/>
            <a:ext cx="1186195" cy="484632"/>
          </a:xfrm>
          <a:prstGeom prst="rightArrow">
            <a:avLst/>
          </a:prstGeom>
          <a:solidFill>
            <a:schemeClr val="accent5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6597" y="-3756"/>
            <a:ext cx="1215403" cy="91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8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130"/>
    </mc:Choice>
    <mc:Fallback xmlns="">
      <p:transition spd="slow" advClick="0" advTm="913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056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flipV="1">
            <a:off x="9006733" y="277256"/>
            <a:ext cx="156301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endParaRPr lang="ru-RU" sz="24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55568" y="4821287"/>
            <a:ext cx="2545133" cy="1467093"/>
          </a:xfrm>
          <a:prstGeom prst="rect">
            <a:avLst/>
          </a:prstGeom>
          <a:solidFill>
            <a:schemeClr val="accent5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продуктовыми наборами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80828" y="1238157"/>
            <a:ext cx="2538169" cy="1453528"/>
          </a:xfrm>
          <a:prstGeom prst="rect">
            <a:avLst/>
          </a:prstGeom>
          <a:solidFill>
            <a:schemeClr val="accent5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рокат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реабилитации, бытовая техника, предметов быта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16505" y="1238157"/>
            <a:ext cx="2538170" cy="1460773"/>
          </a:xfrm>
          <a:prstGeom prst="rect">
            <a:avLst/>
          </a:prstGeom>
          <a:solidFill>
            <a:schemeClr val="accent5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нуждающихся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вещами б/у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6213" y="175474"/>
            <a:ext cx="92727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поддержки нуждающихся семей с детьми организована работа мобильного пункта «Лавка добра»</a:t>
            </a:r>
            <a:endParaRPr lang="ru-RU" sz="2800" b="1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485590" y="3304922"/>
            <a:ext cx="2917610" cy="97313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«Лавка Добра»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 rot="16200000">
            <a:off x="5686475" y="5393660"/>
            <a:ext cx="484632" cy="274211"/>
          </a:xfrm>
          <a:prstGeom prst="downArrow">
            <a:avLst/>
          </a:prstGeom>
          <a:solidFill>
            <a:schemeClr val="accent5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428135" y="4351737"/>
            <a:ext cx="484632" cy="274211"/>
          </a:xfrm>
          <a:prstGeom prst="downArrow">
            <a:avLst/>
          </a:prstGeom>
          <a:solidFill>
            <a:schemeClr val="accent5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6200000">
            <a:off x="4522989" y="2856896"/>
            <a:ext cx="266448" cy="484632"/>
          </a:xfrm>
          <a:prstGeom prst="rightArrow">
            <a:avLst/>
          </a:prstGeom>
          <a:solidFill>
            <a:schemeClr val="accent5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6200000">
            <a:off x="7021192" y="2849235"/>
            <a:ext cx="279385" cy="484632"/>
          </a:xfrm>
          <a:prstGeom prst="rightArrow">
            <a:avLst/>
          </a:prstGeom>
          <a:solidFill>
            <a:schemeClr val="accent5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2258" y="-29056"/>
            <a:ext cx="1069742" cy="80799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23" y="4428595"/>
            <a:ext cx="2738769" cy="1859785"/>
          </a:xfrm>
          <a:prstGeom prst="rect">
            <a:avLst/>
          </a:prstGeom>
          <a:ln w="38100">
            <a:solidFill>
              <a:srgbClr val="FFFF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2" r="25533"/>
          <a:stretch/>
        </p:blipFill>
        <p:spPr>
          <a:xfrm rot="5400000">
            <a:off x="9312626" y="1084470"/>
            <a:ext cx="2052976" cy="2387928"/>
          </a:xfrm>
          <a:prstGeom prst="rect">
            <a:avLst/>
          </a:prstGeom>
          <a:ln w="38100">
            <a:solidFill>
              <a:srgbClr val="FFFF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1" name="Прямоугольник 20"/>
          <p:cNvSpPr/>
          <p:nvPr/>
        </p:nvSpPr>
        <p:spPr>
          <a:xfrm>
            <a:off x="6187273" y="4475008"/>
            <a:ext cx="2801977" cy="2007116"/>
          </a:xfrm>
          <a:prstGeom prst="rect">
            <a:avLst/>
          </a:prstGeom>
          <a:solidFill>
            <a:schemeClr val="accent5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Продуктовые наборы собираются  в ходе  акции «Добрая покупка», которую организуют сотрудники учреждения в сетевых 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магазинах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465" y="4428595"/>
            <a:ext cx="2822527" cy="2017175"/>
          </a:xfrm>
          <a:prstGeom prst="rect">
            <a:avLst/>
          </a:prstGeom>
          <a:ln w="38100">
            <a:solidFill>
              <a:srgbClr val="FFFF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8" t="558" r="-743" b="8643"/>
          <a:stretch/>
        </p:blipFill>
        <p:spPr>
          <a:xfrm>
            <a:off x="295423" y="1223926"/>
            <a:ext cx="2738769" cy="2080996"/>
          </a:xfrm>
          <a:prstGeom prst="rect">
            <a:avLst/>
          </a:prstGeom>
          <a:ln w="38100">
            <a:solidFill>
              <a:srgbClr val="FFFF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1065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514"/>
    </mc:Choice>
    <mc:Fallback xmlns="">
      <p:transition spd="slow" advClick="0" advTm="5514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 w="28575"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531834" y="3120688"/>
            <a:ext cx="2863734" cy="895141"/>
          </a:xfrm>
          <a:prstGeom prst="rect">
            <a:avLst/>
          </a:prstGeom>
          <a:solidFill>
            <a:schemeClr val="accent5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совместных мастер-классов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8639" y="3152633"/>
            <a:ext cx="2895064" cy="895141"/>
          </a:xfrm>
          <a:prstGeom prst="rect">
            <a:avLst/>
          </a:prstGeom>
          <a:solidFill>
            <a:schemeClr val="accent5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досуговых семейных мероприятий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651421" y="3120688"/>
            <a:ext cx="2898265" cy="919277"/>
          </a:xfrm>
          <a:prstGeom prst="rect">
            <a:avLst/>
          </a:prstGeom>
          <a:solidFill>
            <a:schemeClr val="accent5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Семейные экскурсии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1668" y="180305"/>
            <a:ext cx="105263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повышения родительских компетенций в вопросах воспитания и развития детей специалисты проводят для мам и их детей занятия в мобильной студии   </a:t>
            </a:r>
            <a:endParaRPr lang="ru-RU" sz="2800" b="1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344118" y="1163994"/>
            <a:ext cx="3123229" cy="102948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«Играем вместе»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 rot="4485271">
            <a:off x="4534027" y="1431619"/>
            <a:ext cx="484632" cy="2278096"/>
          </a:xfrm>
          <a:prstGeom prst="downArrow">
            <a:avLst/>
          </a:prstGeom>
          <a:solidFill>
            <a:schemeClr val="accent5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9022842" y="2492509"/>
            <a:ext cx="484632" cy="538271"/>
          </a:xfrm>
          <a:prstGeom prst="downArrow">
            <a:avLst/>
          </a:prstGeom>
          <a:solidFill>
            <a:schemeClr val="accent5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6338316" y="2548989"/>
            <a:ext cx="484632" cy="506325"/>
          </a:xfrm>
          <a:prstGeom prst="downArrow">
            <a:avLst/>
          </a:prstGeom>
          <a:solidFill>
            <a:schemeClr val="accent5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636" y="0"/>
            <a:ext cx="1026364" cy="77523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34" y="4255038"/>
            <a:ext cx="2863734" cy="2266961"/>
          </a:xfrm>
          <a:prstGeom prst="rect">
            <a:avLst/>
          </a:prstGeom>
          <a:ln w="38100">
            <a:solidFill>
              <a:srgbClr val="FFFF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678636" y="4255037"/>
            <a:ext cx="2895065" cy="2266961"/>
          </a:xfrm>
          <a:prstGeom prst="rect">
            <a:avLst/>
          </a:prstGeom>
          <a:ln w="38100">
            <a:solidFill>
              <a:srgbClr val="FFFF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604" y="4255037"/>
            <a:ext cx="2895082" cy="2266962"/>
          </a:xfrm>
          <a:prstGeom prst="rect">
            <a:avLst/>
          </a:prstGeom>
          <a:ln w="38100">
            <a:solidFill>
              <a:srgbClr val="FFFF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97014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313"/>
    </mc:Choice>
    <mc:Fallback xmlns="">
      <p:transition spd="slow" advClick="0" advTm="6162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5249</TotalTime>
  <Words>1091</Words>
  <Application>Microsoft Office PowerPoint</Application>
  <PresentationFormat>Широкоэкранный</PresentationFormat>
  <Paragraphs>119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</cp:lastModifiedBy>
  <cp:revision>295</cp:revision>
  <dcterms:created xsi:type="dcterms:W3CDTF">2022-06-29T10:58:23Z</dcterms:created>
  <dcterms:modified xsi:type="dcterms:W3CDTF">2023-06-14T08:00:43Z</dcterms:modified>
</cp:coreProperties>
</file>