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326" r:id="rId3"/>
    <p:sldId id="327" r:id="rId4"/>
    <p:sldId id="320" r:id="rId5"/>
    <p:sldId id="330" r:id="rId6"/>
    <p:sldId id="323" r:id="rId7"/>
    <p:sldId id="331" r:id="rId8"/>
    <p:sldId id="300" r:id="rId9"/>
  </p:sldIdLst>
  <p:sldSz cx="12192000" cy="6858000"/>
  <p:notesSz cx="9926638" cy="67976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66FF"/>
    <a:srgbClr val="0082C8"/>
    <a:srgbClr val="4472C4"/>
    <a:srgbClr val="6DD9FF"/>
    <a:srgbClr val="FF99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8824" autoAdjust="0"/>
  </p:normalViewPr>
  <p:slideViewPr>
    <p:cSldViewPr snapToGrid="0">
      <p:cViewPr>
        <p:scale>
          <a:sx n="100" d="100"/>
          <a:sy n="100" d="100"/>
        </p:scale>
        <p:origin x="-204" y="-342"/>
      </p:cViewPr>
      <p:guideLst>
        <p:guide orient="horz" pos="1706"/>
        <p:guide orient="horz" pos="1253"/>
        <p:guide pos="3840"/>
        <p:guide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1411" y="-77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FD9A-F413-4FF2-9F54-F792C1A04975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AF7A-8B19-4329-BAB7-592F6C1634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6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AB47-A68A-48B8-8D89-6EF9DE6B6839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52CAA-B29B-4E05-9757-7138BA7E02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2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2CAA-B29B-4E05-9757-7138BA7E029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DA6CC-EE8D-4FC8-9DE4-66FB90B9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363F9B-552E-4806-8F01-B938769F9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7FC72-B9E7-46E7-B0F7-1B6D618E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EB049D-24A8-46C1-8834-0133E2EB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DE7FBC-1BAD-4EB5-B3B2-C38915F2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6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0A6A0-E264-4AB0-9009-52056E3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9A9131-31C5-41F8-BD1E-612700F9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02B0CC-90B7-47BA-8E17-B064CB79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011225-3C4F-4D3F-B16C-ED691BA9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9C52B0-A15B-4B05-8460-649636AF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20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62A1680-C069-468D-B607-34C74E9D4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C655AA-1A4B-4544-8C9D-ADB67FE2D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2F68CE-D500-4D80-8B68-A3903F8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0953F3-FFD7-4B9E-969F-989AC489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9AC0FE-74C9-47D0-B3AE-F8300FA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6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3C501-A4F0-48D3-A062-33D87316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114D46-1FD8-4A90-A265-A5CD5DA4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67A0A6-F6C3-4543-AA69-2AFA06A3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034671-CC6F-460A-8C8D-0332EFE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24C5B9-2A2C-41EE-B3B3-CDF3C5A6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9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D9952-ACCE-4036-9AD2-B8493D17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819042-0EEB-4281-B289-76ADF9D84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06800E-0767-4686-8313-CCB65FE4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978868-AFC5-466E-B865-F3593139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96F061-3EBD-433A-B72F-27F1C302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9C9DF-CA17-4472-A6E5-2ECB0ACA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F17EFC-643C-4F32-918C-D414A029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8662A6-326B-4ABD-B376-BA6827ECC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FC71A1-F85E-4C6C-8E1C-DA1EB605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57FE10-C832-4F76-A2B8-99ABE12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5683A3-6122-4DD8-B9AF-9271339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A6488-B6AD-4D72-8FB7-62D6B4B1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DC7E0F-02A1-4CEC-9FEB-2E79D05D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48D8DD-188E-44D9-8CEE-EFA1500D1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41E916-C87F-4CCA-B48E-89369E1D0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AE7227-9149-4C45-81EA-56993BB3C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7E3360-7C90-4A2D-BB09-6340687A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B4CD47-9563-45F9-91EE-661216F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96671E-6B44-426C-BBA7-320CA1C6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F9161-D393-46B6-BA01-97D4D280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3591FB-6594-4C7A-AF3E-A2FCAB59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2FD9A7-D2D2-441F-AAD7-23544892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FD61E3-1606-40D8-BF44-5F62ABB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9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9DE647-E2B2-4DFD-A45A-54AAA602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9D6E6D1-9352-45E5-A22A-28166677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3EA515-D5A0-4A1C-AC6A-BE16E703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2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468ED-2FF1-447F-8265-5BF591DF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6CB53-24C5-4B16-BBA1-450D30ED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83345D-4869-4B1E-9462-5A7CBFBC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CFC8B6-2256-4CC2-8F95-A9407238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3043E7-CA7A-40D2-82AD-5B07F7D0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2BF0D5-D27B-4B0A-AAA4-5D1207AE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44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37BF5-07F3-4010-B46F-22A580AE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770913-3FFF-4933-A80D-18A40B6B6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0C9FA0-7DC2-46E8-B9BF-B81549A87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BB3C22-A6AC-43D2-9270-3D3294A2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B653CA-2F33-4466-9738-DE7DB378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ACE1E4-B2DE-441D-8FF5-A02462E1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8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8E447-5A6A-4125-B888-81B354CC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DF80F-1B00-4AFE-A723-E6BD544E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89C96F-89B3-4DC4-9CF4-DB1CEFE12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E5C9-238E-47D8-8E0F-7AD78CB1B410}" type="datetimeFigureOut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540B6B-619B-4E78-883E-18F700E1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6DBDD0-78C1-470A-9FAB-60EE960EA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9ED3-B712-4BD5-8487-0CA9A11396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jpeg"/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5" Type="http://schemas.openxmlformats.org/officeDocument/2006/relationships/image" Target="../media/image25.emf"/><Relationship Id="rId10" Type="http://schemas.openxmlformats.org/officeDocument/2006/relationships/image" Target="../media/image29.emf"/><Relationship Id="rId4" Type="http://schemas.openxmlformats.org/officeDocument/2006/relationships/image" Target="../media/image24.emf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5C5390-DD28-4580-B95C-13739C6852E3}"/>
              </a:ext>
            </a:extLst>
          </p:cNvPr>
          <p:cNvSpPr/>
          <p:nvPr/>
        </p:nvSpPr>
        <p:spPr>
          <a:xfrm>
            <a:off x="9594702" y="5961734"/>
            <a:ext cx="2363683" cy="43703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F05A28"/>
                </a:solidFill>
                <a:latin typeface="Corki" panose="00000500000000000000" pitchFamily="2" charset="0"/>
              </a:rPr>
              <a:t>#</a:t>
            </a:r>
            <a:r>
              <a:rPr lang="ru-RU" sz="3200" dirty="0">
                <a:solidFill>
                  <a:srgbClr val="F05A28"/>
                </a:solidFill>
                <a:latin typeface="Corki" panose="00000500000000000000" pitchFamily="2" charset="0"/>
              </a:rPr>
              <a:t>насевережить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816C97-805E-489C-9819-8BFE0692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8" y="720144"/>
            <a:ext cx="2533205" cy="7450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1359A1-4678-4B5D-BCE9-114B3237773B}"/>
              </a:ext>
            </a:extLst>
          </p:cNvPr>
          <p:cNvSpPr/>
          <p:nvPr/>
        </p:nvSpPr>
        <p:spPr>
          <a:xfrm>
            <a:off x="818753" y="2688586"/>
            <a:ext cx="9551146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36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О ПРОЕКТЕ СЛУЖБА СОПРОВОЖДЕНИЯ </a:t>
            </a:r>
            <a:r>
              <a:rPr lang="ru-RU" sz="3600" dirty="0" smtClean="0">
                <a:solidFill>
                  <a:srgbClr val="0082C8"/>
                </a:solidFill>
                <a:latin typeface="Corki" pitchFamily="50" charset="-52"/>
              </a:rPr>
              <a:t>«КУРС </a:t>
            </a:r>
            <a:r>
              <a:rPr lang="ru-RU" sz="3600" dirty="0">
                <a:solidFill>
                  <a:srgbClr val="0082C8"/>
                </a:solidFill>
                <a:latin typeface="Corki" pitchFamily="50" charset="-52"/>
              </a:rPr>
              <a:t>НА СЕВЕР</a:t>
            </a:r>
            <a:r>
              <a:rPr lang="ru-RU" sz="3600" dirty="0" smtClean="0">
                <a:solidFill>
                  <a:srgbClr val="0082C8"/>
                </a:solidFill>
                <a:latin typeface="Corki" pitchFamily="50" charset="-52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3249" y="5837293"/>
            <a:ext cx="212802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rki" pitchFamily="50" charset="-52"/>
              </a:rPr>
              <a:t>03 мая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rki" pitchFamily="50" charset="-52"/>
              </a:rPr>
              <a:t>2023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6FED06-6394-0045-86AF-3037A06D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3" y="5810745"/>
            <a:ext cx="355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6862" y="812670"/>
            <a:ext cx="7945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itchFamily="50" charset="-52"/>
              </a:rPr>
              <a:t>ЦЕЛЬ: </a:t>
            </a:r>
            <a:r>
              <a:rPr lang="ru-RU" sz="2000" dirty="0" smtClean="0">
                <a:solidFill>
                  <a:srgbClr val="0082C8"/>
                </a:solidFill>
                <a:latin typeface="Corki" pitchFamily="50" charset="-52"/>
              </a:rPr>
              <a:t>ПРИВЛЕЧЕНИЯ В РЕГИОН ТРУДОВЫХ </a:t>
            </a:r>
            <a:r>
              <a:rPr lang="ru-RU" sz="2000" dirty="0">
                <a:solidFill>
                  <a:srgbClr val="0082C8"/>
                </a:solidFill>
                <a:latin typeface="Corki" pitchFamily="50" charset="-52"/>
              </a:rPr>
              <a:t>РЕСУРСОВ </a:t>
            </a:r>
            <a:r>
              <a:rPr lang="ru-RU" sz="2000" dirty="0" smtClean="0">
                <a:solidFill>
                  <a:srgbClr val="0082C8"/>
                </a:solidFill>
                <a:latin typeface="Corki" pitchFamily="50" charset="-52"/>
              </a:rPr>
              <a:t>И ОРГАНИЗАЦИЯ ОПЕРАТИВНОГО МЕЖВЕДОМСТВЕННОГО РЕШЕНИЯ ВОПРОСОВ ГРАЖДАН, ПЛАНИРУЮЩИХ ПЕРЕЕЗД</a:t>
            </a:r>
          </a:p>
          <a:p>
            <a:pPr algn="ctr"/>
            <a:r>
              <a:rPr lang="ru-RU" sz="2000" dirty="0" smtClean="0">
                <a:solidFill>
                  <a:srgbClr val="0082C8"/>
                </a:solidFill>
                <a:latin typeface="Corki" pitchFamily="50" charset="-52"/>
              </a:rPr>
              <a:t> В МУРМАНСКУЮ ОБЛАСТЬ ДЛЯ ТРУДОУСТРОЙСТВА </a:t>
            </a:r>
            <a:endParaRPr lang="ru-RU" sz="20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58692" y="2023310"/>
            <a:ext cx="3375906" cy="1065870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508864" y="2027017"/>
            <a:ext cx="3316522" cy="1062163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985818" y="185163"/>
            <a:ext cx="8035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СЛУЖБА СОПРОВОЖДЕНИЯ «</a:t>
            </a:r>
            <a:r>
              <a:rPr lang="ru-RU" sz="3200" dirty="0" smtClean="0">
                <a:solidFill>
                  <a:srgbClr val="F05A28"/>
                </a:solidFill>
                <a:latin typeface="Corki" pitchFamily="50" charset="-52"/>
              </a:rPr>
              <a:t>КУРС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sz="3200" dirty="0">
                <a:solidFill>
                  <a:srgbClr val="0082C8"/>
                </a:solidFill>
                <a:latin typeface="Corki" pitchFamily="50" charset="-52"/>
              </a:rPr>
              <a:t>НА СЕВЕР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» 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2391566" y="465137"/>
            <a:ext cx="738077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4" y="6492814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prstClr val="white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3676073" y="6436258"/>
            <a:ext cx="392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E2EC8C2-0F83-CB49-9C73-60FBECFA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03" y="812670"/>
            <a:ext cx="355600" cy="35560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12581" y="2070078"/>
            <a:ext cx="3287822" cy="90024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СОЗДАНИЕ ВОЗМОЖНОСТЕЙ ИСПОЛЬЗОВАНИЯ </a:t>
            </a:r>
          </a:p>
          <a:p>
            <a:pPr algn="ctr">
              <a:lnSpc>
                <a:spcPts val="21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ТРУДОВОГО ПОТЕНЦИАЛА ГРАЖДАН, </a:t>
            </a:r>
          </a:p>
          <a:p>
            <a:pPr algn="ctr">
              <a:lnSpc>
                <a:spcPts val="21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ПРИБЫВАЮЩИХ В МУРМАНСКУЮ ОБЛАСТЬ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63201" y="2070078"/>
            <a:ext cx="3665764" cy="90024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ПОМОЩЬ В ПРЕОДОЛЕНИИ БАРЬЕРОВ, МЕШАЮЩИХ ОСУЩЕСТВИТЬ ПЕРЕЕЗД НА ПОСТОЯННОЕ МЕСТО ЖИТЕЛЬСТВА В МУРМАНСКУЮ ОБЛАСТЬ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213795" y="2039220"/>
            <a:ext cx="3311797" cy="1049960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02944" y="2070078"/>
            <a:ext cx="3041376" cy="8842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СТИМУЛИРОВАНИЕ И ОРГАНИЗАЦИЯ ПРОЦЕССА ТРУДОВОЙ МИГРАЦИИ И ПЕРЕСЕЛЕНИЯ В МУРМАНСКУЮ ОБЛАСТЬ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54299" y="3718028"/>
            <a:ext cx="3015394" cy="3712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dirty="0">
                <a:solidFill>
                  <a:srgbClr val="F05A28"/>
                </a:solidFill>
                <a:latin typeface="Corki" pitchFamily="50" charset="-52"/>
              </a:rPr>
              <a:t>ЗАДАЧИ: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32257" y="3967387"/>
            <a:ext cx="6666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endParaRPr lang="ru-RU" sz="1600" b="1" spc="-30" dirty="0" smtClean="0">
              <a:solidFill>
                <a:srgbClr val="F05A28"/>
              </a:solidFill>
              <a:latin typeface="Corki" pitchFamily="50" charset="-52"/>
            </a:endParaRPr>
          </a:p>
          <a:p>
            <a:pPr algn="just">
              <a:lnSpc>
                <a:spcPts val="2400"/>
              </a:lnSpc>
            </a:pPr>
            <a:endParaRPr lang="ru-RU" sz="1600" b="1" spc="-30" dirty="0">
              <a:solidFill>
                <a:srgbClr val="F05A28"/>
              </a:solidFill>
              <a:latin typeface="Corki" pitchFamily="50" charset="-52"/>
            </a:endParaRP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СОДЕЙСТВИЕ ГРАЖДАНАМ В ОСУЩЕСТВЛЕНИИ ПЕРЕЕЗДА ДЛЯ ТРУДОУСТРОЙСТВА;</a:t>
            </a: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РЕКРУТИНГ ОБУЧАЮЩИХСЯ И ВЫПУСКНИКОВ ОБРАЗОВАТЕЛЬНЫХ УЧРЕЖДЕНИЙ;</a:t>
            </a: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ПОМОЩЬ </a:t>
            </a:r>
            <a:r>
              <a:rPr lang="ru-RU" sz="1600" spc="-30" dirty="0">
                <a:solidFill>
                  <a:srgbClr val="0082C8"/>
                </a:solidFill>
                <a:latin typeface="Corki" pitchFamily="50" charset="-52"/>
              </a:rPr>
              <a:t>В РЕШЕНИИ ЖИЗНЕННЫХ СИТУАЦИЙ, СВЯЗАННЫХ С </a:t>
            </a: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ПЕРЕЕЗДОМ;</a:t>
            </a:r>
            <a:r>
              <a:rPr lang="ru-RU" sz="1600" b="1" spc="-30" dirty="0" smtClean="0">
                <a:solidFill>
                  <a:srgbClr val="F05A28"/>
                </a:solidFill>
                <a:latin typeface="Corki" pitchFamily="50" charset="-52"/>
              </a:rPr>
              <a:t> </a:t>
            </a:r>
          </a:p>
          <a:p>
            <a:pPr marL="285750" indent="-285750" algn="just">
              <a:lnSpc>
                <a:spcPts val="2400"/>
              </a:lnSpc>
              <a:buFont typeface="Arial" pitchFamily="34" charset="0"/>
              <a:buChar char="•"/>
            </a:pP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ИНФОРМИРОВАНИЕ </a:t>
            </a:r>
            <a:r>
              <a:rPr lang="ru-RU" sz="1600" spc="-30" dirty="0">
                <a:solidFill>
                  <a:srgbClr val="0082C8"/>
                </a:solidFill>
                <a:latin typeface="Corki" pitchFamily="50" charset="-52"/>
              </a:rPr>
              <a:t>ГРАЖДАН О ВАКАНСИЯХ В БЮДЖЕТНЫХ УЧРЕЖДЕНИЯХ МУРМАНСКОЙ </a:t>
            </a:r>
            <a:r>
              <a:rPr lang="ru-RU" sz="1600" spc="-30" dirty="0" smtClean="0">
                <a:solidFill>
                  <a:srgbClr val="0082C8"/>
                </a:solidFill>
                <a:latin typeface="Corki" pitchFamily="50" charset="-52"/>
              </a:rPr>
              <a:t>ОБЛАСТИ.</a:t>
            </a:r>
            <a:endParaRPr lang="ru-RU" sz="1600" spc="-30" dirty="0">
              <a:solidFill>
                <a:srgbClr val="0082C8"/>
              </a:solidFill>
              <a:latin typeface="Corki" pitchFamily="50" charset="-52"/>
            </a:endParaRPr>
          </a:p>
          <a:p>
            <a:pPr algn="just">
              <a:lnSpc>
                <a:spcPts val="2400"/>
              </a:lnSpc>
            </a:pPr>
            <a:endParaRPr lang="ru-RU" sz="1600" spc="-30" dirty="0">
              <a:solidFill>
                <a:srgbClr val="0082C8"/>
              </a:solidFill>
              <a:latin typeface="Corki" pitchFamily="50" charset="-52"/>
            </a:endParaRPr>
          </a:p>
          <a:p>
            <a:pPr algn="just">
              <a:lnSpc>
                <a:spcPts val="2400"/>
              </a:lnSpc>
            </a:pPr>
            <a:endParaRPr lang="ru-RU" sz="1600" spc="-30" dirty="0" smtClean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038" y="3298326"/>
            <a:ext cx="2009162" cy="581159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94202" y="3286259"/>
            <a:ext cx="2067833" cy="6052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bg1"/>
                </a:solidFill>
                <a:latin typeface="Corki" pitchFamily="50" charset="-52"/>
              </a:rPr>
              <a:t>#</a:t>
            </a:r>
            <a:r>
              <a:rPr lang="ru-RU" sz="3200" dirty="0" err="1" smtClean="0">
                <a:solidFill>
                  <a:schemeClr val="bg1"/>
                </a:solidFill>
                <a:latin typeface="Corki" pitchFamily="50" charset="-52"/>
              </a:rPr>
              <a:t>курснасевер</a:t>
            </a:r>
            <a:endParaRPr lang="ru-RU" sz="3200" dirty="0">
              <a:solidFill>
                <a:schemeClr val="bg1"/>
              </a:solidFill>
              <a:latin typeface="Corki" pitchFamily="50" charset="-52"/>
            </a:endParaRPr>
          </a:p>
        </p:txBody>
      </p:sp>
      <p:pic>
        <p:nvPicPr>
          <p:cNvPr id="35" name="Picture 4" descr="C:\Users\SHESTO~1\AppData\Local\Temp\7zOC1566489\p04@3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30" y="2351908"/>
            <a:ext cx="373834" cy="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SHESTO~1\AppData\Local\Temp\7zOC1566489\p04@3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6" y="2371057"/>
            <a:ext cx="373834" cy="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8880966" y="508024"/>
            <a:ext cx="751112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57062" y="3992485"/>
            <a:ext cx="2579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05A28"/>
                </a:solidFill>
                <a:latin typeface="Corki" pitchFamily="50" charset="-52"/>
              </a:rPr>
              <a:t>К</a:t>
            </a:r>
            <a:r>
              <a:rPr lang="ru-RU" sz="2800" dirty="0" smtClean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2400" dirty="0" smtClean="0">
                <a:solidFill>
                  <a:srgbClr val="0082C8"/>
                </a:solidFill>
                <a:latin typeface="Corki" pitchFamily="50" charset="-52"/>
              </a:rPr>
              <a:t>АДРЫ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05A28"/>
                </a:solidFill>
                <a:latin typeface="Corki" pitchFamily="50" charset="-52"/>
              </a:rPr>
              <a:t>У</a:t>
            </a:r>
            <a:r>
              <a:rPr lang="ru-RU" sz="2800" dirty="0" smtClean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2400" dirty="0" smtClean="0">
                <a:solidFill>
                  <a:srgbClr val="0082C8"/>
                </a:solidFill>
                <a:latin typeface="Corki" pitchFamily="50" charset="-52"/>
              </a:rPr>
              <a:t>СЛУГИ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05A28"/>
                </a:solidFill>
                <a:latin typeface="Corki" pitchFamily="50" charset="-52"/>
              </a:rPr>
              <a:t>Р</a:t>
            </a:r>
            <a:r>
              <a:rPr lang="ru-RU" sz="2800" dirty="0" smtClean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2400" dirty="0" smtClean="0">
                <a:solidFill>
                  <a:srgbClr val="0082C8"/>
                </a:solidFill>
                <a:latin typeface="Corki" pitchFamily="50" charset="-52"/>
              </a:rPr>
              <a:t>ЕКРУТИНГ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05A28"/>
                </a:solidFill>
                <a:latin typeface="Corki" pitchFamily="50" charset="-52"/>
              </a:rPr>
              <a:t>С</a:t>
            </a:r>
            <a:r>
              <a:rPr lang="ru-RU" sz="2800" dirty="0" smtClean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2400" dirty="0" smtClean="0">
                <a:solidFill>
                  <a:srgbClr val="0082C8"/>
                </a:solidFill>
                <a:latin typeface="Corki" pitchFamily="50" charset="-52"/>
              </a:rPr>
              <a:t>ОПРОВОЖДЕНИЕ</a:t>
            </a:r>
            <a:endParaRPr lang="ru-RU" sz="24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4" y="769938"/>
            <a:ext cx="1390334" cy="10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 flipV="1">
            <a:off x="4363200" y="3693858"/>
            <a:ext cx="1" cy="2125917"/>
          </a:xfrm>
          <a:prstGeom prst="line">
            <a:avLst/>
          </a:prstGeom>
          <a:ln w="6350" cap="rnd">
            <a:solidFill>
              <a:srgbClr val="007F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d:\Users\shestopalova\Desktop\КАРТИНКИ\45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22" y="3298326"/>
            <a:ext cx="1903277" cy="12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23146" y="312737"/>
            <a:ext cx="12215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СЛУЖБА СОПРОВОЖДЕНИЯ«КУРС </a:t>
            </a:r>
            <a:r>
              <a:rPr lang="ru-RU" sz="3200" dirty="0">
                <a:solidFill>
                  <a:srgbClr val="0082C8"/>
                </a:solidFill>
                <a:latin typeface="Corki" pitchFamily="50" charset="-52"/>
              </a:rPr>
              <a:t>НА СЕВЕР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»</a:t>
            </a:r>
            <a:endParaRPr lang="ru-RU" sz="32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4" y="6492814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prstClr val="white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3780451" y="6547128"/>
            <a:ext cx="426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 flipV="1">
            <a:off x="5811575" y="1598804"/>
            <a:ext cx="0" cy="4565466"/>
          </a:xfrm>
          <a:prstGeom prst="line">
            <a:avLst/>
          </a:prstGeom>
          <a:ln w="6350" cap="rnd">
            <a:solidFill>
              <a:srgbClr val="007F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44586" y="929289"/>
            <a:ext cx="4814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F05A28"/>
                </a:solidFill>
                <a:latin typeface="Corki" pitchFamily="50" charset="-52"/>
              </a:rPr>
              <a:t>ДЕЯТЕЛЬНОСТЬ </a:t>
            </a:r>
            <a:r>
              <a:rPr lang="ru-RU" sz="2600" dirty="0" smtClean="0">
                <a:solidFill>
                  <a:srgbClr val="F05A28"/>
                </a:solidFill>
                <a:latin typeface="Corki" pitchFamily="50" charset="-52"/>
              </a:rPr>
              <a:t>СЛУЖБЫ СОПРОВОЖДЕНИЯ</a:t>
            </a:r>
            <a:endParaRPr lang="ru-RU" sz="2600" dirty="0">
              <a:solidFill>
                <a:srgbClr val="F05A28"/>
              </a:solidFill>
              <a:latin typeface="Corki" pitchFamily="50" charset="-52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2424669" y="617537"/>
            <a:ext cx="738077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8887316" y="617537"/>
            <a:ext cx="751112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47" y="1513644"/>
            <a:ext cx="1289678" cy="12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198547" y="2155254"/>
            <a:ext cx="127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НАЧАЛЬНИК СЛУЖБЫ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1 ЕД.</a:t>
            </a:r>
            <a:endParaRPr lang="ru-RU" sz="1100" dirty="0">
              <a:solidFill>
                <a:schemeClr val="bg1"/>
              </a:solidFill>
              <a:latin typeface="Corki" pitchFamily="50" charset="-5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2878283"/>
            <a:ext cx="1249988" cy="12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00531" y="3442387"/>
            <a:ext cx="127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ЦЕНТР ПЕРСОНАЛЬНОГО СОПРОВОЖДЕНИЯ </a:t>
            </a:r>
            <a:endParaRPr lang="ru-RU" sz="1100" dirty="0">
              <a:solidFill>
                <a:schemeClr val="bg1"/>
              </a:solidFill>
              <a:latin typeface="Corki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E9E666F9-5872-A345-A606-179A4D3E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085" y="3048687"/>
            <a:ext cx="355600" cy="393700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27132"/>
            <a:ext cx="126563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2112" y="4957627"/>
            <a:ext cx="1270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 ПЕРСОНАЛЬНЫЕ КОНСУЛЬТАНТЫ 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        7 </a:t>
            </a:r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ЕД.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453812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19" y="4442191"/>
            <a:ext cx="126563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218223" y="5042266"/>
            <a:ext cx="127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КОЛЛ-ЦЕНТР </a:t>
            </a:r>
            <a:endParaRPr lang="ru-RU" sz="1100" dirty="0" smtClean="0">
              <a:solidFill>
                <a:schemeClr val="bg1"/>
              </a:solidFill>
              <a:latin typeface="Corki" pitchFamily="50" charset="-52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2 </a:t>
            </a:r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ЕД.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51" y="4437558"/>
            <a:ext cx="1234459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780451" y="5007012"/>
            <a:ext cx="125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ИТ-СПЕЦИАЛИСТЫ 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2 </a:t>
            </a:r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ЕД. 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60" y="2917645"/>
            <a:ext cx="1249988" cy="12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57" y="1835465"/>
            <a:ext cx="1249988" cy="12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69" y="4574711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307189" y="2488306"/>
            <a:ext cx="127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РЕКРУТИНГОВЫЙ ЦЕНТР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2 ЕД.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18224" y="3450650"/>
            <a:ext cx="127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orki" pitchFamily="50" charset="-52"/>
              </a:rPr>
              <a:t>ИНФОРМАЦИОННЫЙ </a:t>
            </a:r>
            <a:r>
              <a:rPr lang="ru-RU" sz="1100" dirty="0" smtClean="0">
                <a:solidFill>
                  <a:schemeClr val="bg1"/>
                </a:solidFill>
                <a:latin typeface="Corki" pitchFamily="50" charset="-52"/>
              </a:rPr>
              <a:t>ЦЕНТР</a:t>
            </a:r>
            <a:endParaRPr lang="ru-RU" sz="1100" dirty="0">
              <a:solidFill>
                <a:schemeClr val="bg1"/>
              </a:solidFill>
              <a:latin typeface="Corki" pitchFamily="50" charset="-52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2181533-4816-774D-8074-049CE2187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747" y="3041396"/>
            <a:ext cx="355600" cy="3556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3F06FB06-37BC-CE4D-842A-03A932D71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5706" y="2857246"/>
            <a:ext cx="355600" cy="3683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3F06FB06-37BC-CE4D-842A-03A932D71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975" y="2980155"/>
            <a:ext cx="355600" cy="3683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F3A91C6-77AE-C74E-A403-1EEB47132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880" y="4542556"/>
            <a:ext cx="355600" cy="3556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33FD9941-1D6A-5541-93F8-D7F833E426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2751" y="2068969"/>
            <a:ext cx="355600" cy="355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91769" y="897512"/>
            <a:ext cx="4539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05A28"/>
                </a:solidFill>
                <a:latin typeface="Corki" pitchFamily="50" charset="-52"/>
              </a:rPr>
              <a:t>СТРУКТУРА СЛУЖБЫ </a:t>
            </a:r>
            <a:r>
              <a:rPr lang="ru-RU" sz="2600" dirty="0">
                <a:solidFill>
                  <a:srgbClr val="F05A28"/>
                </a:solidFill>
                <a:latin typeface="Corki" pitchFamily="50" charset="-52"/>
              </a:rPr>
              <a:t>СОПРОВОЖДЕНИЯ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16575" y="3596789"/>
            <a:ext cx="788982" cy="0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265550" y="2137663"/>
            <a:ext cx="818728" cy="0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265550" y="2179922"/>
            <a:ext cx="0" cy="605127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305557" y="3666093"/>
            <a:ext cx="0" cy="759430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225524" y="4162322"/>
            <a:ext cx="0" cy="249394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833547" y="4190025"/>
            <a:ext cx="0" cy="249394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2050" idx="2"/>
            <a:endCxn id="63" idx="0"/>
          </p:cNvCxnSpPr>
          <p:nvPr/>
        </p:nvCxnSpPr>
        <p:spPr>
          <a:xfrm>
            <a:off x="2843386" y="2761681"/>
            <a:ext cx="168" cy="155964"/>
          </a:xfrm>
          <a:prstGeom prst="line">
            <a:avLst/>
          </a:prstGeom>
          <a:ln w="2540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518207" y="2179922"/>
            <a:ext cx="788982" cy="0"/>
          </a:xfrm>
          <a:prstGeom prst="line">
            <a:avLst/>
          </a:prstGeom>
          <a:ln w="19050">
            <a:solidFill>
              <a:srgbClr val="0082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675527" y="5873054"/>
            <a:ext cx="2085975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82C8"/>
                </a:solidFill>
                <a:latin typeface="Corki" pitchFamily="50" charset="-52"/>
              </a:rPr>
              <a:t>ГОБУ ЦЗН МУРМАНСКОЙ ОБЛАСТИ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Corki" pitchFamily="50" charset="-52"/>
              </a:rPr>
              <a:t>Г.МУРМАНСК </a:t>
            </a:r>
            <a:r>
              <a:rPr lang="ru-RU" sz="1200" dirty="0">
                <a:solidFill>
                  <a:srgbClr val="0082C8"/>
                </a:solidFill>
                <a:latin typeface="Corki" pitchFamily="50" charset="-52"/>
              </a:rPr>
              <a:t>, УЛ.КНИПОВИЧА , </a:t>
            </a:r>
            <a:r>
              <a:rPr lang="ru-RU" sz="1200" dirty="0" smtClean="0">
                <a:solidFill>
                  <a:srgbClr val="0082C8"/>
                </a:solidFill>
                <a:latin typeface="Corki" pitchFamily="50" charset="-52"/>
              </a:rPr>
              <a:t>Д.48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Corki" pitchFamily="50" charset="-52"/>
              </a:rPr>
              <a:t>1 ЭТАЖ</a:t>
            </a:r>
            <a:endParaRPr lang="ru-RU" sz="1200" dirty="0">
              <a:solidFill>
                <a:srgbClr val="0082C8"/>
              </a:solidFill>
              <a:latin typeface="Corki" pitchFamily="50" charset="-52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10D1C8B-CCDB-1E4C-B989-1831BE043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4889" y="1647941"/>
            <a:ext cx="394267" cy="41826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78E6E44-A3F4-7748-BAB2-C8B727BF7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162" y="5904119"/>
            <a:ext cx="215900" cy="292100"/>
          </a:xfrm>
          <a:prstGeom prst="rect">
            <a:avLst/>
          </a:prstGeom>
        </p:spPr>
      </p:pic>
      <p:pic>
        <p:nvPicPr>
          <p:cNvPr id="87" name="Picture 2" descr="d:\Users\shestopalova\Desktop\КОНСЬЕРЖ\Лого_курс на север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69" y="73324"/>
            <a:ext cx="1142292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307975" y="1497453"/>
            <a:ext cx="1897600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ЧИСЛЕННОСТЬ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-</a:t>
            </a:r>
            <a:r>
              <a:rPr lang="ru-RU" sz="1600" b="1" dirty="0">
                <a:solidFill>
                  <a:srgbClr val="F05A28"/>
                </a:solidFill>
                <a:latin typeface="Corki" pitchFamily="50" charset="-52"/>
              </a:rPr>
              <a:t>14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ЧЕЛОВЕК</a:t>
            </a:r>
            <a:endParaRPr lang="ru-RU" sz="1400" dirty="0" smtClean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72198" y="1474666"/>
            <a:ext cx="5185379" cy="1310383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ЦЕНТР ПЕРСОНАЛЬНОГО СОПРОВОЖДЕНИЯ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НАЗНАЧЕНИЕ ПЕРСОНАЛЬНОГО КОНСУЛЬТАНТА ПО СОПРОВОЖДЕНИЮ;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РАЗРАБОТКА ПЛАНА МЕРОПРИЯТИЙ ПО ТРУДОУСТРОЙСТВУ И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ПЕРЕЕЗДУ;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ПОДБОР ВАРИАНТОВ ПОДХОДЯЩЕЙ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РАБОТЫ;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ОРГАНИЗАЦИЯ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ПРЕДОСТАВЛЕНИЯ СОПУТСТВУЮЩИХ УСЛУГ.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174095" y="2908589"/>
            <a:ext cx="5185379" cy="1248395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ИНФОРМАЦИОННЫЙ ЦЕНТР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РАБОТА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СО СМИ, ПОДГОТОВКА ВИДЕО-МАТЕРИАЛОВ, СОПРОВОЖДЕНИЕ ПОРТАЛА «КУРС НА СЕВЕР»;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АНКЕТИРОВАНИЕ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СОИСКАТЕЛЕЙ;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НАПРАВЛЕНИЕ АНКЕТЫ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СОИСКАТЕЛЯ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В СЛУЖБУ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СОПРОВОЖДЕНИЯ.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172197" y="4287019"/>
            <a:ext cx="5185379" cy="2232366"/>
          </a:xfrm>
          <a:prstGeom prst="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РЕКРУТИНГОВЫЙ ЦЕНТР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ИНФОРМИРОВАНИЕ УЧАЩИХСЯ И ВЫПУСКНИКОВ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ОБРАЗОВАТЕЛЬНЫХ УЧРЕЖДЕНИЙ О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ВАКАНСИЯХ В БЮДЖЕТНЫХ УЧРЕЖДЕНИЯХ МУРМАНСКОЙ ОБЛАСТИ;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ПРОВЕДЕНИЕ АГИТАЦИОННЫХ (В ТОМ ЧИСЛЕ ВЫЕЗДНЫХ) МЕРОПРИЯТИЙ ДЛЯ ТРУДОУСТРОЙСТВА ВЫПУСКНИКОВ И УЧАЩИХСЯ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ОБРАЗОВАТЕЛЬНЫХ УЧРЕЖДЕНИЙ В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БЮДЖЕТНЫЕ УЧРЕЖДЕНИЯ МУРМАНСКОЙ ОБЛАСТИ;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ИНДИВИДУАЛЬНЫЕ ПОДБОРЫ ИЗ БАЗЫ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«РЕЗЮМЕ»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СОИСКАТЕЛЕЙ ИЗ ДРУГИХ РЕГИОНОВ. </a:t>
            </a:r>
          </a:p>
        </p:txBody>
      </p:sp>
    </p:spTree>
    <p:extLst>
      <p:ext uri="{BB962C8B-B14F-4D97-AF65-F5344CB8AC3E}">
        <p14:creationId xmlns:p14="http://schemas.microsoft.com/office/powerpoint/2010/main" val="7643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085975" y="114387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СЛУЖБЫ СОПРОВОЖДЕНИЯ </a:t>
            </a:r>
            <a:r>
              <a:rPr lang="ru-RU" sz="3200" dirty="0">
                <a:solidFill>
                  <a:srgbClr val="0082C8"/>
                </a:solidFill>
                <a:latin typeface="Corki" pitchFamily="50" charset="-52"/>
              </a:rPr>
              <a:t>«КУРС НА 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СЕВЕР»</a:t>
            </a:r>
            <a:r>
              <a:rPr lang="ru-RU" sz="3200" dirty="0" smtClean="0">
                <a:solidFill>
                  <a:srgbClr val="0082C8"/>
                </a:solidFill>
                <a:latin typeface="Corki" panose="00000500000000000000" pitchFamily="2" charset="-52"/>
              </a:rPr>
              <a:t> </a:t>
            </a:r>
            <a:endParaRPr lang="ru-RU" sz="32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4" y="6492814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prstClr val="white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221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59045" y="1464626"/>
            <a:ext cx="5635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ДЛЯ КЛИЕНТОВ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«МОЕ РЕЗЮМЕ» - ПОДГОТОВКА РЕЗЮМЕ СОИСКАТЕЛЯ;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«МОЕ СОБЕСЕДОВАНИЕ» – ПОДГОТОВКА К ПРОВЕДЕНИЮ СОБЕСЕДОВАНИЯ;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«ВИДЕО-СОБЕСЕДОВАНИЕ» – ОРГАНИЗАЦИЯ ПРОВЕДЕНИЯ СОБЕСЕДОВАНИЯ</a:t>
            </a:r>
          </a:p>
          <a:p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      С РАБОТОДАТЕЛЕМ ПО ВИДЕО-СВЯЗИ;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ПОДБОР АГЕНТСТВА НЕДВИЖИМОСТИ;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ТРАНСФЕР ОТ МЕСТА ПРИБЫТИЯ К МЕСТУ ПРОЖИВАНИЯ.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562" y="875531"/>
            <a:ext cx="5129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05A28"/>
                </a:solidFill>
                <a:latin typeface="Corki" pitchFamily="50" charset="-52"/>
              </a:rPr>
              <a:t>СЕРВИСЫ И СОПУТСТВУЮЩИЕ УСЛУГИ</a:t>
            </a:r>
            <a:endParaRPr lang="ru-RU" sz="2600" dirty="0">
              <a:solidFill>
                <a:srgbClr val="F05A28"/>
              </a:solidFill>
              <a:latin typeface="Corki" pitchFamily="50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4176" y="886055"/>
            <a:ext cx="5022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05A28"/>
                </a:solidFill>
                <a:latin typeface="Corki" pitchFamily="50" charset="-52"/>
              </a:rPr>
              <a:t>УСЛУГИ ПАРТНЕРОВ</a:t>
            </a:r>
            <a:endParaRPr lang="ru-RU" sz="2600" dirty="0">
              <a:solidFill>
                <a:srgbClr val="F05A28"/>
              </a:solidFill>
              <a:latin typeface="Corki" pitchFamily="50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0819" y="3760084"/>
            <a:ext cx="5229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ПРОХОЖДЕНИЕ МЕДИЦИНСКОЙ КОМИССИИ ДЛЯ ТРУДОУСТРОЙСТВА ИЛИ ПРИЕМА РЕБЕНКА В ОБРАЗОВАТЕЛЬНОЕ УЧРЕЖДЕНИЕ;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ПРИЕМ РЕБЕНКА В ДЕТСКИЙ САД ИЛИ ШКОЛУ;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РЕГИСТРАЦИЯ ПО МЕСТУ ПРЕБЫВАНИЯ ИЛИ НОВОМУ МЕСТУ ЖИТЕЛЬСТВА;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ОФОРМЛЕНИЕ РАЗРЕШЕНИЯ НА ВРЕМЕННОЕ ПРОЖИВАНИЕ, ВИДА НА ЖИТЕЛЬСТВО ИЛИ ГРАЖДАНСТВА.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632" y="3526729"/>
            <a:ext cx="563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ДЛЯ БЮДЖЕТНЫХ УЧРЕЖДЕНИЙ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«ИНДИВИДУАЛЬНЫЙ ОТБОР» - ОРГАНИЗАЦИЯ ПОДБОРА СОИСКАТЕЛЕЙ ИЗ ДРУГИХ РЕГИОНОВ;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«ГАЛЕРЕЯ ВАКАНСИЙ» – РАЗМЕЩЕНИЕ ВИТРИНЫ РАБОТОДАТЕЛЯ В ВИРТУАЛЬНОЙ ГАЛЕРЕЕ ВАКАНСИЙ.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2540109" y="403973"/>
            <a:ext cx="738077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9093654" y="426650"/>
            <a:ext cx="751112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Users\shestopalova\Desktop\КОНСЬЕРЖ\Лого_курс на сев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19" y="14095"/>
            <a:ext cx="1142292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708"/>
          <a:stretch/>
        </p:blipFill>
        <p:spPr>
          <a:xfrm>
            <a:off x="4610820" y="1378498"/>
            <a:ext cx="1589955" cy="864857"/>
          </a:xfrm>
          <a:prstGeom prst="rect">
            <a:avLst/>
          </a:prstGeom>
        </p:spPr>
      </p:pic>
      <p:pic>
        <p:nvPicPr>
          <p:cNvPr id="27" name="Picture 2" descr="https://avatars.mds.yandex.net/i?id=54490b801fccebec68d017152ff273cf017c71a2-77545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20" y="3137873"/>
            <a:ext cx="1693533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bcd912e49c61effbc3a5bd25c118f5b4-5179924-images-thumbs&amp;ref=rim&amp;n=33&amp;w=375&amp;h=18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9787" r="11733"/>
          <a:stretch/>
        </p:blipFill>
        <p:spPr bwMode="auto">
          <a:xfrm>
            <a:off x="7322341" y="1759900"/>
            <a:ext cx="3233733" cy="16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 flipV="1">
            <a:off x="6381750" y="1557289"/>
            <a:ext cx="0" cy="4565466"/>
          </a:xfrm>
          <a:prstGeom prst="line">
            <a:avLst/>
          </a:prstGeom>
          <a:ln w="6350" cap="rnd">
            <a:solidFill>
              <a:srgbClr val="007F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9953" y="5096389"/>
            <a:ext cx="5891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ВИРТУАЛЬНАЯ ГАЛЕРЕЯ ВАКАНСИЙ</a:t>
            </a:r>
          </a:p>
          <a:p>
            <a:endParaRPr lang="ru-RU" sz="1600" dirty="0">
              <a:solidFill>
                <a:srgbClr val="F05A28"/>
              </a:solidFill>
              <a:latin typeface="Corki" pitchFamily="50" charset="-5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РАЗМЕЩЕНИЕ ВИТРИН РАБОТОДАТЕЛЕЙ В </a:t>
            </a: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      «ВИРТУАЛЬНОЙ ГАЛЕРЕЕ ВАКАНСИЙ»</a:t>
            </a:r>
          </a:p>
          <a:p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https://yarmarka3d.rutp.ru/yarmarka3d/ - пример организации виртуального пространства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endParaRPr lang="ru-RU" sz="1600" dirty="0">
              <a:solidFill>
                <a:srgbClr val="F05A28"/>
              </a:solidFill>
              <a:latin typeface="Corki" pitchFamily="50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010" b="73032"/>
          <a:stretch/>
        </p:blipFill>
        <p:spPr>
          <a:xfrm>
            <a:off x="4248150" y="5075639"/>
            <a:ext cx="1853714" cy="718608"/>
          </a:xfrm>
          <a:prstGeom prst="rect">
            <a:avLst/>
          </a:prstGeom>
        </p:spPr>
      </p:pic>
      <p:pic>
        <p:nvPicPr>
          <p:cNvPr id="22" name="Picture 2" descr="http://qrcoder.ru/code/?https%3A%2F%2Fyarmarka3d.rutp.ru%2Fyarmarka3d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84" y="5075639"/>
            <a:ext cx="567097" cy="5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6" y="6359740"/>
            <a:ext cx="1221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3" y="6419109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91101" y="1049072"/>
            <a:ext cx="5753846" cy="4129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 smtClean="0">
                <a:solidFill>
                  <a:srgbClr val="F05A28"/>
                </a:solidFill>
                <a:latin typeface="Corki" pitchFamily="50" charset="-52"/>
              </a:rPr>
              <a:t>КАТЕГОРИЯ КЛИЕНТОВ</a:t>
            </a:r>
            <a:endParaRPr lang="ru-RU" sz="2800" dirty="0">
              <a:solidFill>
                <a:srgbClr val="F05A28"/>
              </a:solidFill>
              <a:latin typeface="Corki" pitchFamily="50" charset="-5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77504" y="1712430"/>
            <a:ext cx="438104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ГРАЖДАНЕ ТРУДОСПОСОБНОГО ВОЗРАСТА, ПРОЖИВАЮЩИЕ</a:t>
            </a: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В ДРУГИХ СУБЪЕКТАХ РОССИЙСКОЙ ФЕДЕРАЦИИ;</a:t>
            </a:r>
          </a:p>
          <a:p>
            <a:pPr>
              <a:lnSpc>
                <a:spcPts val="2200"/>
              </a:lnSpc>
            </a:pPr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ОБУЧАЮЩИЕСЯ И ВЫПУСКНИКИ УЧРЕЖДЕНИЙ ПРОФЕССИОНАЛЬНОГО ОБРАЗОВАНИЯ, ПОЛУЧАЮЩИЕ ВОСТРЕБОВАННЫЕ В МУРМАНСКОЙ ОБЛАСТИ ПРОФЕССИИ;</a:t>
            </a:r>
          </a:p>
          <a:p>
            <a:pPr>
              <a:lnSpc>
                <a:spcPts val="2200"/>
              </a:lnSpc>
            </a:pPr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ИНОСТРАННЫЕ ГРАЖДАНЕ – УЧАСТНИКИ ГОСУДАРСТВЕННОЙ ПРОГРАММЫ ПО ОКАЗАНИЮ СОДЕЙСТВИЯ ДОБРОВОЛЬНОМУ ПЕРЕСЕЛЕНИЮ В РОССИЙСКУЮ ФЕДЕРАЦИЮ СООТЕЧЕСТВЕННИКОВ, ПРОЖИВАЮЩИХ ЗА РУБЕЖОМ;</a:t>
            </a:r>
          </a:p>
          <a:p>
            <a:pPr>
              <a:lnSpc>
                <a:spcPts val="2200"/>
              </a:lnSpc>
            </a:pPr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БЮДЖЕТНЫЕ УЧРЕЖДЕНИЯ, ИМЕЮЩИЕ ПОТРЕБНОСТЬ В КАДРАХ.</a:t>
            </a:r>
          </a:p>
          <a:p>
            <a:pPr>
              <a:lnSpc>
                <a:spcPts val="2200"/>
              </a:lnSpc>
            </a:pPr>
            <a:endParaRPr lang="ru-RU" sz="2000" dirty="0" smtClean="0">
              <a:solidFill>
                <a:srgbClr val="0082C8"/>
              </a:solidFill>
              <a:latin typeface="Corki" pitchFamily="50" charset="-52"/>
            </a:endParaRPr>
          </a:p>
          <a:p>
            <a:pPr>
              <a:lnSpc>
                <a:spcPts val="2200"/>
              </a:lnSpc>
            </a:pPr>
            <a:endParaRPr lang="ru-RU" sz="2000" dirty="0">
              <a:solidFill>
                <a:srgbClr val="F05A28"/>
              </a:solidFill>
              <a:latin typeface="Corki" pitchFamily="50" charset="-52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 flipV="1">
            <a:off x="6223142" y="2720340"/>
            <a:ext cx="0" cy="3020618"/>
          </a:xfrm>
          <a:prstGeom prst="line">
            <a:avLst/>
          </a:prstGeom>
          <a:ln w="6350" cap="rnd">
            <a:solidFill>
              <a:srgbClr val="007F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898966" y="1049072"/>
            <a:ext cx="6047048" cy="4129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>
                <a:solidFill>
                  <a:srgbClr val="F05A28"/>
                </a:solidFill>
                <a:latin typeface="Corki" pitchFamily="50" charset="-52"/>
              </a:rPr>
              <a:t>ПАРТНЕРЫ СЛУЖБЫ СОПРОВОЖДЕНИЯ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23147" y="212151"/>
            <a:ext cx="12215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05A28"/>
                </a:solidFill>
                <a:latin typeface="Corki" pitchFamily="50" charset="-52"/>
              </a:rPr>
              <a:t> 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СЛУЖБА СОПРОВОЖДЕНИЯ«КУРС </a:t>
            </a:r>
            <a:r>
              <a:rPr lang="ru-RU" sz="3200" dirty="0">
                <a:solidFill>
                  <a:srgbClr val="0082C8"/>
                </a:solidFill>
                <a:latin typeface="Corki" pitchFamily="50" charset="-52"/>
              </a:rPr>
              <a:t>НА </a:t>
            </a:r>
            <a:r>
              <a:rPr lang="ru-RU" sz="3200" dirty="0" smtClean="0">
                <a:solidFill>
                  <a:srgbClr val="0082C8"/>
                </a:solidFill>
                <a:latin typeface="Corki" pitchFamily="50" charset="-52"/>
              </a:rPr>
              <a:t>СЕВЕР»</a:t>
            </a:r>
            <a:endParaRPr lang="ru-RU" sz="32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2447725" y="504538"/>
            <a:ext cx="738077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8922490" y="504538"/>
            <a:ext cx="751112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8C2A3E3-26DA-A84C-A3C6-ACEF2310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3874561"/>
            <a:ext cx="355600" cy="355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4C60022-6B1E-AD42-B7F0-FE40D18E4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75" y="2693770"/>
            <a:ext cx="355600" cy="3556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1D536E9-97FF-9A48-B3B1-25E6B862B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1672491"/>
            <a:ext cx="355600" cy="381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01E3AEC-1E2B-0541-BA89-D2AC16F89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5009475"/>
            <a:ext cx="355600" cy="355600"/>
          </a:xfrm>
          <a:prstGeom prst="rect">
            <a:avLst/>
          </a:prstGeom>
        </p:spPr>
      </p:pic>
      <p:pic>
        <p:nvPicPr>
          <p:cNvPr id="28" name="Picture 2" descr="d:\Users\shestopalova\Desktop\КОНСЬЕРЖ\Лого_курс на севе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9" y="100397"/>
            <a:ext cx="1142292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4020" y="1685948"/>
            <a:ext cx="3740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ОРГАНЫ МЕСТНОГО САМОУПРАВЛЕНИЯ </a:t>
            </a: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МУРМАНСКОЙ ОБЛАСТИ;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ИСПОЛНИТЕЛЬНЫЕ ОРГАНЫ ГОСУДАРСТВЕННОЙ ВЛАСТИ МУРМАНСКОЙ ОБЛАСТИ;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РАБОТОДАТЕЛИ – БЮДЖЕТНЫЕ УЧРЕЖДЕНИЯ МУРМАНСКОЙ ОБЛАСТИ;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УМВД РОССИИ </a:t>
            </a: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ПО МУРМАНСКОЙ ОБЛАСТИ;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МФЦ МУРМАНСКОЙ ОБЛАСТИ;</a:t>
            </a:r>
          </a:p>
          <a:p>
            <a:endParaRPr lang="ru-RU" sz="1600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ДРУГИЕ ВОЗМОЖНЫЕ ПАРТНЕРЫ.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57B5AA7-B279-E84D-8202-99B4C4589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3709" y="2542540"/>
            <a:ext cx="355600" cy="3556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D4F14B3-9EE9-DE4B-9350-5BDD86B78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709" y="3962401"/>
            <a:ext cx="355600" cy="35666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C2EB147-1F2C-8642-B97F-FE9494036D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709" y="3316310"/>
            <a:ext cx="355600" cy="228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CEAE2BB-71B2-CC4D-A344-F77CFB88C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3709" y="1783362"/>
            <a:ext cx="355600" cy="355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2C859A4-155B-944B-8C3C-5BAB260EF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3709" y="4647565"/>
            <a:ext cx="355600" cy="342900"/>
          </a:xfrm>
          <a:prstGeom prst="rect">
            <a:avLst/>
          </a:prstGeom>
        </p:spPr>
      </p:pic>
      <p:pic>
        <p:nvPicPr>
          <p:cNvPr id="2052" name="Picture 4" descr="https://avatars.mds.yandex.net/i?id=4f46d7f1362ded4ec42af0f05190756b-5181228-images-thumbs&amp;ref=rim&amp;n=33&amp;w=156&amp;h=18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92" y="1474569"/>
            <a:ext cx="1485900" cy="14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35288FB-2A5B-4A26-AF2C-09C8B62B4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800" y="-450975"/>
            <a:ext cx="14640449" cy="769860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23148" y="109705"/>
            <a:ext cx="12215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0082C8"/>
                </a:solidFill>
                <a:latin typeface="Corki" pitchFamily="50" charset="-52"/>
              </a:rPr>
              <a:t>ПРИМЕРНЫЙ МАРШРУТ КЛИЕНТА </a:t>
            </a:r>
            <a:r>
              <a:rPr lang="ru-RU" sz="3000" dirty="0" smtClean="0">
                <a:solidFill>
                  <a:srgbClr val="0082C8"/>
                </a:solidFill>
                <a:latin typeface="Corki" pitchFamily="50" charset="-52"/>
              </a:rPr>
              <a:t>СЛУЖБЫ СОПРОВОЖДЕНИЯ </a:t>
            </a:r>
          </a:p>
          <a:p>
            <a:pPr algn="ctr"/>
            <a:r>
              <a:rPr lang="ru-RU" sz="3000" dirty="0" smtClean="0">
                <a:solidFill>
                  <a:srgbClr val="0082C8"/>
                </a:solidFill>
                <a:latin typeface="Corki" pitchFamily="50" charset="-52"/>
              </a:rPr>
              <a:t>«</a:t>
            </a:r>
            <a:r>
              <a:rPr lang="ru-RU" sz="3000" dirty="0">
                <a:solidFill>
                  <a:srgbClr val="0082C8"/>
                </a:solidFill>
                <a:latin typeface="Corki" pitchFamily="50" charset="-52"/>
              </a:rPr>
              <a:t>КУРС НА СЕВЕР»</a:t>
            </a:r>
            <a:endParaRPr lang="ru-RU" sz="30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4" y="6492814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prstClr val="white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221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74B16B-021B-4B6C-8115-9E13B724E748}"/>
              </a:ext>
            </a:extLst>
          </p:cNvPr>
          <p:cNvSpPr txBox="1"/>
          <p:nvPr/>
        </p:nvSpPr>
        <p:spPr>
          <a:xfrm>
            <a:off x="1697761" y="5249820"/>
            <a:ext cx="1412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Получение информации 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о центре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554661-4B03-4242-BBD6-DF8C29E6BBB7}"/>
              </a:ext>
            </a:extLst>
          </p:cNvPr>
          <p:cNvSpPr txBox="1"/>
          <p:nvPr/>
        </p:nvSpPr>
        <p:spPr>
          <a:xfrm>
            <a:off x="1824554" y="4505770"/>
            <a:ext cx="1257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Звонок в информационный центр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BB4739-B8CE-48AF-B8B2-A02882EC6DA0}"/>
              </a:ext>
            </a:extLst>
          </p:cNvPr>
          <p:cNvSpPr txBox="1"/>
          <p:nvPr/>
        </p:nvSpPr>
        <p:spPr>
          <a:xfrm>
            <a:off x="1064340" y="2727500"/>
            <a:ext cx="86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Телефонный опрос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741F15-DC44-4050-8F0A-ADE12E92D201}"/>
              </a:ext>
            </a:extLst>
          </p:cNvPr>
          <p:cNvSpPr txBox="1"/>
          <p:nvPr/>
        </p:nvSpPr>
        <p:spPr>
          <a:xfrm>
            <a:off x="1231303" y="2047059"/>
            <a:ext cx="86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>
                <a:solidFill>
                  <a:srgbClr val="4472C4"/>
                </a:solidFill>
                <a:latin typeface="Corki" pitchFamily="50" charset="-52"/>
              </a:rPr>
              <a:t>Составлениеанкеты</a:t>
            </a:r>
            <a:endParaRPr lang="ru-RU" sz="1400" dirty="0">
              <a:solidFill>
                <a:srgbClr val="4472C4"/>
              </a:solidFill>
              <a:latin typeface="Corki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2AE057-47AB-477C-9B8E-C6DD74B6D4A6}"/>
              </a:ext>
            </a:extLst>
          </p:cNvPr>
          <p:cNvSpPr txBox="1"/>
          <p:nvPr/>
        </p:nvSpPr>
        <p:spPr>
          <a:xfrm>
            <a:off x="2256168" y="1174944"/>
            <a:ext cx="1339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Передача сведений </a:t>
            </a:r>
          </a:p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в центр</a:t>
            </a:r>
            <a:r>
              <a:rPr lang="en-US" sz="1400" dirty="0">
                <a:solidFill>
                  <a:srgbClr val="4472C4"/>
                </a:solidFill>
                <a:latin typeface="Corki" pitchFamily="50" charset="-52"/>
              </a:rPr>
              <a:t> </a:t>
            </a:r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сопровождения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28379F-7744-4DF0-8A2D-3553477454B7}"/>
              </a:ext>
            </a:extLst>
          </p:cNvPr>
          <p:cNvSpPr txBox="1"/>
          <p:nvPr/>
        </p:nvSpPr>
        <p:spPr>
          <a:xfrm>
            <a:off x="3722476" y="1846939"/>
            <a:ext cx="1191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Составление плана мероприятий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4B396D-4EBA-440F-99AC-36778DB6A65D}"/>
              </a:ext>
            </a:extLst>
          </p:cNvPr>
          <p:cNvSpPr txBox="1"/>
          <p:nvPr/>
        </p:nvSpPr>
        <p:spPr>
          <a:xfrm>
            <a:off x="4006493" y="2659665"/>
            <a:ext cx="1027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Согласование плана мероприятий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B47411-2716-4E11-8FEB-0D150A86B7FB}"/>
              </a:ext>
            </a:extLst>
          </p:cNvPr>
          <p:cNvSpPr txBox="1"/>
          <p:nvPr/>
        </p:nvSpPr>
        <p:spPr>
          <a:xfrm>
            <a:off x="3009240" y="4596381"/>
            <a:ext cx="1027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Подбор работы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8EDCC6-0FA5-4070-AC90-A4C5E8863738}"/>
              </a:ext>
            </a:extLst>
          </p:cNvPr>
          <p:cNvSpPr txBox="1"/>
          <p:nvPr/>
        </p:nvSpPr>
        <p:spPr>
          <a:xfrm>
            <a:off x="3081853" y="5092260"/>
            <a:ext cx="1027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Согласование перечня вакансий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4075DA-B498-4247-B09E-FFD36564CB61}"/>
              </a:ext>
            </a:extLst>
          </p:cNvPr>
          <p:cNvSpPr txBox="1"/>
          <p:nvPr/>
        </p:nvSpPr>
        <p:spPr>
          <a:xfrm>
            <a:off x="4407980" y="5898429"/>
            <a:ext cx="133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Сервис </a:t>
            </a:r>
          </a:p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«Мое резюме»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27D2A0-ED5E-42C7-B7D9-7EF30D926F39}"/>
              </a:ext>
            </a:extLst>
          </p:cNvPr>
          <p:cNvSpPr txBox="1"/>
          <p:nvPr/>
        </p:nvSpPr>
        <p:spPr>
          <a:xfrm>
            <a:off x="5902434" y="5223326"/>
            <a:ext cx="141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Сервис 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«Мое собеседование»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BEA10F-302D-4874-BBB7-2217DCB72FDC}"/>
              </a:ext>
            </a:extLst>
          </p:cNvPr>
          <p:cNvSpPr txBox="1"/>
          <p:nvPr/>
        </p:nvSpPr>
        <p:spPr>
          <a:xfrm>
            <a:off x="6046179" y="4397182"/>
            <a:ext cx="1412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Организация 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видео-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собеседования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0E7B3D9-0DEB-4469-B903-4677504E6E19}"/>
              </a:ext>
            </a:extLst>
          </p:cNvPr>
          <p:cNvSpPr txBox="1"/>
          <p:nvPr/>
        </p:nvSpPr>
        <p:spPr>
          <a:xfrm>
            <a:off x="5077616" y="2757401"/>
            <a:ext cx="102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Согласование кандидатуры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C0909D-0637-4FD9-9085-9DA3B89BFD71}"/>
              </a:ext>
            </a:extLst>
          </p:cNvPr>
          <p:cNvSpPr txBox="1"/>
          <p:nvPr/>
        </p:nvSpPr>
        <p:spPr>
          <a:xfrm>
            <a:off x="5233664" y="1798775"/>
            <a:ext cx="1027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Подбор агентства недвижимости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E77ED03-2F55-4E08-90FB-E0129CC75F00}"/>
              </a:ext>
            </a:extLst>
          </p:cNvPr>
          <p:cNvSpPr txBox="1"/>
          <p:nvPr/>
        </p:nvSpPr>
        <p:spPr>
          <a:xfrm>
            <a:off x="6510083" y="1108275"/>
            <a:ext cx="1339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Подбор образовательного учреждения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DF1814-8E18-458C-A728-38C045947F24}"/>
              </a:ext>
            </a:extLst>
          </p:cNvPr>
          <p:cNvSpPr txBox="1"/>
          <p:nvPr/>
        </p:nvSpPr>
        <p:spPr>
          <a:xfrm>
            <a:off x="8019768" y="2032550"/>
            <a:ext cx="140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Выезд в Мурманскую область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9FA4C5-CF17-4EC2-B3AE-DB551121C1AE}"/>
              </a:ext>
            </a:extLst>
          </p:cNvPr>
          <p:cNvSpPr txBox="1"/>
          <p:nvPr/>
        </p:nvSpPr>
        <p:spPr>
          <a:xfrm>
            <a:off x="8232599" y="2614632"/>
            <a:ext cx="1191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Встреча 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по месту </a:t>
            </a:r>
          </a:p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прибытия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C458A74-A3CC-468D-A6B7-8D30F2827EAC}"/>
              </a:ext>
            </a:extLst>
          </p:cNvPr>
          <p:cNvSpPr txBox="1"/>
          <p:nvPr/>
        </p:nvSpPr>
        <p:spPr>
          <a:xfrm>
            <a:off x="7205426" y="4270264"/>
            <a:ext cx="1027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Трансфер до места размещения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04B2D6F-1707-4DCB-AD58-E06B45475D49}"/>
              </a:ext>
            </a:extLst>
          </p:cNvPr>
          <p:cNvSpPr txBox="1"/>
          <p:nvPr/>
        </p:nvSpPr>
        <p:spPr>
          <a:xfrm>
            <a:off x="7012617" y="5084161"/>
            <a:ext cx="1412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Составление</a:t>
            </a:r>
          </a:p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маршрута перемещений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81CE9D5-ACE1-43EC-8066-B737B21B06BB}"/>
              </a:ext>
            </a:extLst>
          </p:cNvPr>
          <p:cNvSpPr txBox="1"/>
          <p:nvPr/>
        </p:nvSpPr>
        <p:spPr>
          <a:xfrm>
            <a:off x="8617238" y="5894208"/>
            <a:ext cx="133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Проведение очного собеседования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1003204-2C5A-47B3-A1A3-CEFB4DE7C235}"/>
              </a:ext>
            </a:extLst>
          </p:cNvPr>
          <p:cNvSpPr txBox="1"/>
          <p:nvPr/>
        </p:nvSpPr>
        <p:spPr>
          <a:xfrm>
            <a:off x="10104197" y="5155544"/>
            <a:ext cx="133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Прохождение медкомиссии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BBF974B-CFA5-429F-BACD-7752BBAE413F}"/>
              </a:ext>
            </a:extLst>
          </p:cNvPr>
          <p:cNvSpPr txBox="1"/>
          <p:nvPr/>
        </p:nvSpPr>
        <p:spPr>
          <a:xfrm>
            <a:off x="10364534" y="4329822"/>
            <a:ext cx="1339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Оформление документов миграционного учета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217B250-9932-4523-8F0C-02AA397D880D}"/>
              </a:ext>
            </a:extLst>
          </p:cNvPr>
          <p:cNvSpPr txBox="1"/>
          <p:nvPr/>
        </p:nvSpPr>
        <p:spPr>
          <a:xfrm>
            <a:off x="9125833" y="2605428"/>
            <a:ext cx="133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Оформление </a:t>
            </a:r>
          </a:p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ребенка в ОУ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61EFC7-AAD0-4737-813E-1CCDB9C80D63}"/>
              </a:ext>
            </a:extLst>
          </p:cNvPr>
          <p:cNvSpPr txBox="1"/>
          <p:nvPr/>
        </p:nvSpPr>
        <p:spPr>
          <a:xfrm>
            <a:off x="9321702" y="2074813"/>
            <a:ext cx="133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4472C4"/>
                </a:solidFill>
                <a:latin typeface="Corki" pitchFamily="50" charset="-52"/>
              </a:rPr>
              <a:t>Трудоустройство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5D60786-53A8-4DB1-8AF6-84EB618CC418}"/>
              </a:ext>
            </a:extLst>
          </p:cNvPr>
          <p:cNvSpPr txBox="1"/>
          <p:nvPr/>
        </p:nvSpPr>
        <p:spPr>
          <a:xfrm>
            <a:off x="765175" y="3595061"/>
            <a:ext cx="283026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  <a:latin typeface="Corki" pitchFamily="50" charset="-52"/>
              </a:rPr>
              <a:t> Информационный центр </a:t>
            </a:r>
          </a:p>
          <a:p>
            <a:pPr algn="ctr">
              <a:lnSpc>
                <a:spcPts val="1400"/>
              </a:lnSpc>
            </a:pPr>
            <a:r>
              <a:rPr lang="ru-RU" sz="1600" dirty="0">
                <a:solidFill>
                  <a:schemeClr val="bg1"/>
                </a:solidFill>
                <a:latin typeface="Corki" pitchFamily="50" charset="-52"/>
              </a:rPr>
              <a:t>(до прибытия в Мурманскую область)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00820C-BAE1-425C-9ED3-D2CE1A4B7B53}"/>
              </a:ext>
            </a:extLst>
          </p:cNvPr>
          <p:cNvSpPr txBox="1"/>
          <p:nvPr/>
        </p:nvSpPr>
        <p:spPr>
          <a:xfrm>
            <a:off x="3696770" y="3595061"/>
            <a:ext cx="361845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bg1"/>
                </a:solidFill>
                <a:latin typeface="Corki" pitchFamily="50" charset="-52"/>
              </a:rPr>
              <a:t>Центр </a:t>
            </a:r>
            <a:r>
              <a:rPr lang="ru-RU" sz="2400" dirty="0">
                <a:solidFill>
                  <a:schemeClr val="bg1"/>
                </a:solidFill>
                <a:latin typeface="Corki" pitchFamily="50" charset="-52"/>
              </a:rPr>
              <a:t>сопровождения и партнеры</a:t>
            </a:r>
          </a:p>
          <a:p>
            <a:pPr algn="ctr">
              <a:lnSpc>
                <a:spcPts val="1400"/>
              </a:lnSpc>
            </a:pPr>
            <a:r>
              <a:rPr lang="ru-RU" sz="1600" dirty="0">
                <a:solidFill>
                  <a:schemeClr val="bg1"/>
                </a:solidFill>
                <a:latin typeface="Corki" pitchFamily="50" charset="-52"/>
              </a:rPr>
              <a:t>(до прибытия в Мурманскую область)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F648475-4C26-48C7-B8AA-55B03372FACB}"/>
              </a:ext>
            </a:extLst>
          </p:cNvPr>
          <p:cNvSpPr txBox="1"/>
          <p:nvPr/>
        </p:nvSpPr>
        <p:spPr>
          <a:xfrm>
            <a:off x="7315224" y="3577993"/>
            <a:ext cx="412824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rki" pitchFamily="50" charset="-52"/>
              </a:rPr>
              <a:t>Центр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rki" pitchFamily="50" charset="-52"/>
              </a:rPr>
              <a:t>сопровождения и партнеры</a:t>
            </a:r>
          </a:p>
          <a:p>
            <a:pPr algn="ctr">
              <a:lnSpc>
                <a:spcPts val="14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rki" pitchFamily="50" charset="-52"/>
              </a:rPr>
              <a:t>(после прибытия в Мурманскую область)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1697761" y="419914"/>
            <a:ext cx="738077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9741050" y="428238"/>
            <a:ext cx="751112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d:\Users\shestopalova\Desktop\КОНСЬЕРЖ\Лого_курс на севе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9" y="108117"/>
            <a:ext cx="1142292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23145" y="114387"/>
            <a:ext cx="12215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82C8"/>
                </a:solidFill>
                <a:latin typeface="Corki" pitchFamily="50" charset="-52"/>
              </a:rPr>
              <a:t>РЕСУРСНОЕ ОБЕСПЕЧЕНИЕ </a:t>
            </a:r>
            <a:r>
              <a:rPr lang="ru-RU" sz="2800" dirty="0" smtClean="0">
                <a:solidFill>
                  <a:srgbClr val="0082C8"/>
                </a:solidFill>
                <a:latin typeface="Corki" pitchFamily="50" charset="-52"/>
              </a:rPr>
              <a:t>СЛУЖБЫ СОПРОВОЖДЕНИЯ </a:t>
            </a:r>
          </a:p>
          <a:p>
            <a:pPr algn="ctr"/>
            <a:r>
              <a:rPr lang="ru-RU" sz="2800" dirty="0" smtClean="0">
                <a:solidFill>
                  <a:srgbClr val="0082C8"/>
                </a:solidFill>
                <a:latin typeface="Corki" pitchFamily="50" charset="-52"/>
              </a:rPr>
              <a:t>«</a:t>
            </a:r>
            <a:r>
              <a:rPr lang="ru-RU" sz="2800" dirty="0">
                <a:solidFill>
                  <a:srgbClr val="0082C8"/>
                </a:solidFill>
                <a:latin typeface="Corki" pitchFamily="50" charset="-52"/>
              </a:rPr>
              <a:t>КУРС НА СЕВЕР»</a:t>
            </a:r>
            <a:endParaRPr lang="ru-RU" sz="28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pPr algn="ctr">
              <a:tabLst>
                <a:tab pos="895350" algn="l"/>
              </a:tabLst>
            </a:pPr>
            <a:endParaRPr lang="ru-RU" sz="28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0782"/>
              </p:ext>
            </p:extLst>
          </p:nvPr>
        </p:nvGraphicFramePr>
        <p:xfrm>
          <a:off x="765175" y="1199726"/>
          <a:ext cx="10512288" cy="488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5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66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71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НАИМЕНОВАНИЕ РАСХОДОВ/ГОД</a:t>
                      </a:r>
                      <a:r>
                        <a:rPr lang="ru-RU" sz="1600" b="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РЕАЛИЗАЦИИ</a:t>
                      </a:r>
                      <a:endParaRPr lang="ru-RU" sz="1600" b="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ЗАКУПКА МЕБЕЛИ,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029 </a:t>
                      </a:r>
                      <a:r>
                        <a:rPr lang="ru-RU" sz="1800" kern="1200" baseline="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ЗАКУПКА КОМПЬЮТЕРНОЙ И ОРГТЕХНИКИ,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022 </a:t>
                      </a:r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РАЗРАБОТКА ПСД И РЕМОНТ ПОМЕЩЕНИЙ,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4 300 000,00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ЗАРАБОТНАЯ ПЛАТА И СТРАХОВЫЕ ВЗНОСЫ,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9 930 600,00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16 421 600,00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РЕКЛАМА</a:t>
                      </a:r>
                      <a:r>
                        <a:rPr lang="ru-RU" sz="16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И М</a:t>
                      </a:r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ЕДИА-СОПРОВОЖДЕНИЕ, В</a:t>
                      </a:r>
                      <a:r>
                        <a:rPr lang="ru-RU" sz="16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ТОМ ЧИСЛЕ СОПРОВОЖДЕНИЕ САЙТА</a:t>
                      </a:r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1 150 </a:t>
                      </a:r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852 500,00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ОРГАНИЗАЦИЯ ВИРТУАЛЬНОЙ ГАЛЕРЕИ</a:t>
                      </a:r>
                      <a:r>
                        <a:rPr lang="ru-RU" sz="16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ВАКАНСИЙ,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350 000,00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700 </a:t>
                      </a:r>
                      <a:r>
                        <a:rPr lang="ru-RU" sz="18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ОРГАНИЗАЦИЯ ВЫЕЗДНЫХ</a:t>
                      </a:r>
                      <a:r>
                        <a:rPr lang="ru-RU" sz="16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МЕРОПРИЯТИЙ В ДРУГИХ РЕГИОНАХ,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321 300,00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963 900,00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РАСХОДНЫЕ МАТЕРИАЛЫ И СВЯЗЬ, РУБ.</a:t>
                      </a:r>
                      <a:endParaRPr lang="ru-RU" sz="16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88 8</a:t>
                      </a:r>
                      <a:r>
                        <a:rPr lang="ru-RU" sz="1800" kern="12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82C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192 900,00</a:t>
                      </a:r>
                      <a:endParaRPr lang="ru-RU" sz="1800" kern="1200" dirty="0">
                        <a:solidFill>
                          <a:srgbClr val="0082C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9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rgbClr val="4472C4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05A2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ИТОГО</a:t>
                      </a:r>
                      <a:endParaRPr lang="ru-RU" sz="1600" kern="1200" dirty="0">
                        <a:solidFill>
                          <a:srgbClr val="4472C4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rgbClr val="4472C4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F05A2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05A2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19 191 700,00</a:t>
                      </a:r>
                      <a:endParaRPr lang="ru-RU" sz="2000" b="1" kern="1200" dirty="0">
                        <a:solidFill>
                          <a:srgbClr val="F05A2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F05A2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05A2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2000" b="1" kern="1200" baseline="0" dirty="0" smtClean="0">
                          <a:solidFill>
                            <a:srgbClr val="F05A28"/>
                          </a:solidFill>
                          <a:latin typeface="Corki" pitchFamily="50" charset="-52"/>
                          <a:ea typeface="+mn-ea"/>
                          <a:cs typeface="+mn-cs"/>
                        </a:rPr>
                        <a:t> 130 900,00</a:t>
                      </a:r>
                      <a:endParaRPr lang="ru-RU" sz="2000" b="1" kern="1200" dirty="0">
                        <a:solidFill>
                          <a:srgbClr val="F05A28"/>
                        </a:solidFill>
                        <a:latin typeface="Corki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1" name="Номер слайда 7">
            <a:extLst>
              <a:ext uri="{FF2B5EF4-FFF2-40B4-BE49-F238E27FC236}">
                <a16:creationId xmlns:a16="http://schemas.microsoft.com/office/drawing/2014/main" xmlns="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4" y="6492814"/>
            <a:ext cx="2905125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orki" panose="00000500000000000000" pitchFamily="2" charset="-52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orki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-23144" y="6519385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prstClr val="white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8C58C5-D011-4CFE-9B2B-090164664F6A}"/>
              </a:ext>
            </a:extLst>
          </p:cNvPr>
          <p:cNvSpPr txBox="1"/>
          <p:nvPr/>
        </p:nvSpPr>
        <p:spPr>
          <a:xfrm>
            <a:off x="3814514" y="6416783"/>
            <a:ext cx="515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" name="AutoShape 2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4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AutoShape 6" descr="Круглые аватары с лицами людей, комическими портретами счастливых пользователей социальных сете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AutoShape 2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4" descr="Студентка слушает вебинар онлай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80" y="5681581"/>
            <a:ext cx="307310" cy="297962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2174138" y="331184"/>
            <a:ext cx="1008591" cy="1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592E84E-E5A6-4425-A782-827248F080CD}"/>
              </a:ext>
            </a:extLst>
          </p:cNvPr>
          <p:cNvCxnSpPr/>
          <p:nvPr/>
        </p:nvCxnSpPr>
        <p:spPr>
          <a:xfrm>
            <a:off x="8967540" y="347000"/>
            <a:ext cx="1008591" cy="1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sers\shestopalova\Desktop\КОНСЬЕРЖ\Лого_курс на севе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6" y="14096"/>
            <a:ext cx="1142292" cy="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3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930241-7B1C-46AC-8CC7-6260C3F6B4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776" y="650694"/>
            <a:ext cx="2392424" cy="703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2CF66-BCF0-4442-8431-09599A9D9544}"/>
              </a:ext>
            </a:extLst>
          </p:cNvPr>
          <p:cNvSpPr txBox="1"/>
          <p:nvPr/>
        </p:nvSpPr>
        <p:spPr>
          <a:xfrm>
            <a:off x="950776" y="2353713"/>
            <a:ext cx="6849198" cy="1297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1">
              <a:lnSpc>
                <a:spcPts val="9400"/>
              </a:lnSpc>
            </a:pPr>
            <a:r>
              <a:rPr lang="ru-RU" sz="6600" dirty="0">
                <a:solidFill>
                  <a:srgbClr val="0082C8"/>
                </a:solidFill>
                <a:latin typeface="Corki" panose="00000500000000000000" pitchFamily="2" charset="-52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886171-73F7-4998-91AF-376758538453}"/>
              </a:ext>
            </a:extLst>
          </p:cNvPr>
          <p:cNvSpPr txBox="1"/>
          <p:nvPr/>
        </p:nvSpPr>
        <p:spPr>
          <a:xfrm>
            <a:off x="10159300" y="5678036"/>
            <a:ext cx="2163847" cy="823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1">
              <a:lnSpc>
                <a:spcPts val="5700"/>
              </a:lnSpc>
            </a:pPr>
            <a:r>
              <a:rPr lang="en-US" sz="2400" dirty="0">
                <a:solidFill>
                  <a:srgbClr val="F05A28"/>
                </a:solidFill>
                <a:latin typeface="Corki" panose="00000500000000000000" pitchFamily="2" charset="-52"/>
              </a:rPr>
              <a:t>#</a:t>
            </a:r>
            <a:r>
              <a:rPr lang="ru-RU" sz="2400" dirty="0">
                <a:solidFill>
                  <a:srgbClr val="F05A28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5" name="AutoShape 2" descr="https://s.rbk.ru/v1_companies_s3/resized/1200xH/media/trademarks/dc8a674c-3874-4fff-b6ea-b987ecbc05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6FED06-6394-0045-86AF-3037A06D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1" y="5961734"/>
            <a:ext cx="355600" cy="381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107" y="6014515"/>
            <a:ext cx="185566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rki" pitchFamily="50" charset="-52"/>
              </a:rPr>
              <a:t>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rki" pitchFamily="50" charset="-52"/>
              </a:rPr>
              <a:t>03 мая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rki" pitchFamily="50" charset="-52"/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val="3410695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82C8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12070</TotalTime>
  <Words>830</Words>
  <Application>Microsoft Office PowerPoint</Application>
  <PresentationFormat>Произвольный</PresentationFormat>
  <Paragraphs>215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Тихомиров Н.А.</dc:creator>
  <cp:lastModifiedBy>Шестопалова</cp:lastModifiedBy>
  <cp:revision>694</cp:revision>
  <cp:lastPrinted>2023-01-20T11:22:59Z</cp:lastPrinted>
  <dcterms:modified xsi:type="dcterms:W3CDTF">2023-05-03T08:04:32Z</dcterms:modified>
</cp:coreProperties>
</file>