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797675" cy="9926625"/>
  <p:embeddedFontLst>
    <p:embeddedFont>
      <p:font typeface="Raleway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X+DUgaiU1SayC9gC3eBt5LGpD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C25C72-4266-4542-822D-777B21E3A717}">
  <a:tblStyle styleId="{5BC25C72-4266-4542-822D-777B21E3A71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4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5:notes"/>
          <p:cNvSpPr txBox="1"/>
          <p:nvPr>
            <p:ph idx="12" type="sldNum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6" name="Google Shape;266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5.jpg"/><Relationship Id="rId7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1" Type="http://schemas.openxmlformats.org/officeDocument/2006/relationships/image" Target="../media/image19.png"/><Relationship Id="rId10" Type="http://schemas.openxmlformats.org/officeDocument/2006/relationships/image" Target="../media/image17.png"/><Relationship Id="rId12" Type="http://schemas.openxmlformats.org/officeDocument/2006/relationships/image" Target="../media/image28.png"/><Relationship Id="rId9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26.png"/><Relationship Id="rId7" Type="http://schemas.openxmlformats.org/officeDocument/2006/relationships/image" Target="../media/image6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34.png"/><Relationship Id="rId13" Type="http://schemas.openxmlformats.org/officeDocument/2006/relationships/image" Target="../media/image6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Relationship Id="rId14" Type="http://schemas.openxmlformats.org/officeDocument/2006/relationships/image" Target="../media/image31.png"/><Relationship Id="rId5" Type="http://schemas.openxmlformats.org/officeDocument/2006/relationships/image" Target="../media/image26.png"/><Relationship Id="rId6" Type="http://schemas.openxmlformats.org/officeDocument/2006/relationships/image" Target="../media/image14.png"/><Relationship Id="rId7" Type="http://schemas.openxmlformats.org/officeDocument/2006/relationships/image" Target="../media/image25.png"/><Relationship Id="rId8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799253" y="2327279"/>
            <a:ext cx="6287347" cy="2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Raleway"/>
              <a:buNone/>
            </a:pPr>
            <a:r>
              <a:rPr b="1" i="0" lang="ru-RU" sz="533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Бизнес уикенд</a:t>
            </a:r>
            <a:endParaRPr/>
          </a:p>
        </p:txBody>
      </p:sp>
      <p:pic>
        <p:nvPicPr>
          <p:cNvPr descr="Icon&#10;&#10;Description automatically generated" id="89" name="Google Shape;89;p1"/>
          <p:cNvPicPr preferRelativeResize="0"/>
          <p:nvPr/>
        </p:nvPicPr>
        <p:blipFill rotWithShape="1">
          <a:blip r:embed="rId3">
            <a:alphaModFix/>
          </a:blip>
          <a:srcRect b="75062" l="9985" r="75502" t="9891"/>
          <a:stretch/>
        </p:blipFill>
        <p:spPr>
          <a:xfrm rot="8216254">
            <a:off x="7683359" y="4736139"/>
            <a:ext cx="624656" cy="4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5659" r="57094" t="57073"/>
          <a:stretch/>
        </p:blipFill>
        <p:spPr>
          <a:xfrm>
            <a:off x="6296842" y="685342"/>
            <a:ext cx="2289908" cy="1985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91" name="Google Shape;91;p1"/>
          <p:cNvPicPr preferRelativeResize="0"/>
          <p:nvPr/>
        </p:nvPicPr>
        <p:blipFill rotWithShape="1">
          <a:blip r:embed="rId3">
            <a:alphaModFix/>
          </a:blip>
          <a:srcRect b="74515" l="23902" r="62669" t="12724"/>
          <a:stretch/>
        </p:blipFill>
        <p:spPr>
          <a:xfrm rot="-5666919">
            <a:off x="790284" y="1952839"/>
            <a:ext cx="635395" cy="45556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4704434" y="5126544"/>
            <a:ext cx="792737" cy="792737"/>
          </a:xfrm>
          <a:prstGeom prst="ellipse">
            <a:avLst/>
          </a:prstGeom>
          <a:solidFill>
            <a:srgbClr val="D7DF23"/>
          </a:solidFill>
          <a:ln>
            <a:noFill/>
          </a:ln>
        </p:spPr>
        <p:txBody>
          <a:bodyPr anchorCtr="0" anchor="ctr" bIns="81225" lIns="162525" spcFirstLastPara="1" rIns="162525" wrap="square" tIns="81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9396205" y="2286457"/>
            <a:ext cx="5591591" cy="5591591"/>
          </a:xfrm>
          <a:prstGeom prst="ellipse">
            <a:avLst/>
          </a:prstGeom>
          <a:noFill/>
          <a:ln cap="flat" cmpd="sng" w="565150">
            <a:solidFill>
              <a:srgbClr val="ED1C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225" lIns="162525" spcFirstLastPara="1" rIns="162525" wrap="square" tIns="81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894095" y="4565482"/>
            <a:ext cx="505031" cy="505031"/>
          </a:xfrm>
          <a:prstGeom prst="ellipse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81225" lIns="162525" spcFirstLastPara="1" rIns="162525" wrap="square" tIns="812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9774" y="2834252"/>
            <a:ext cx="319315" cy="32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8594945">
            <a:off x="8783860" y="626248"/>
            <a:ext cx="319315" cy="32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811" y="93620"/>
            <a:ext cx="211582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66083" y="518435"/>
            <a:ext cx="1423035" cy="483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920496" y="336009"/>
            <a:ext cx="10515600" cy="46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b="1" i="0" lang="ru-RU" sz="3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Программа «Бизнес уикенд. Основной»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5872" y="197569"/>
            <a:ext cx="1265533" cy="464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 with medium confidence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3857" y="-643934"/>
            <a:ext cx="1253848" cy="185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 rot="10800000">
            <a:off x="121008" y="1242834"/>
            <a:ext cx="5447688" cy="1147500"/>
          </a:xfrm>
          <a:prstGeom prst="trapezoid">
            <a:avLst>
              <a:gd fmla="val 25000" name="adj"/>
            </a:avLst>
          </a:prstGeom>
          <a:noFill/>
          <a:ln cap="flat" cmpd="sng" w="25400">
            <a:solidFill>
              <a:srgbClr val="D7DF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773289" y="1310603"/>
            <a:ext cx="4143126" cy="34417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D1C29"/>
              </a:buClr>
              <a:buSzPts val="1000"/>
              <a:buFont typeface="Raleway"/>
              <a:buNone/>
            </a:pPr>
            <a:r>
              <a:rPr b="1" i="0" lang="ru-RU" sz="1600" u="none" cap="none" strike="noStrike">
                <a:solidFill>
                  <a:srgbClr val="ED1C29"/>
                </a:solidFill>
                <a:latin typeface="Raleway"/>
                <a:ea typeface="Raleway"/>
                <a:cs typeface="Raleway"/>
                <a:sym typeface="Raleway"/>
              </a:rPr>
              <a:t>Мотивационные бизнес-игры</a:t>
            </a:r>
            <a:endParaRPr b="1" i="0" sz="1600" u="none" cap="none" strike="noStrike">
              <a:solidFill>
                <a:srgbClr val="ED1C2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134805" y="1726775"/>
            <a:ext cx="3592893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</a:pPr>
            <a:r>
              <a:rPr b="0" i="0" lang="ru-RU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до 200 чел. н</a:t>
            </a:r>
            <a:r>
              <a:rPr lang="ru-RU" sz="1200">
                <a:latin typeface="Raleway"/>
                <a:ea typeface="Raleway"/>
                <a:cs typeface="Raleway"/>
                <a:sym typeface="Raleway"/>
              </a:rPr>
              <a:t>а 1 игре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411089" y="2092248"/>
            <a:ext cx="795524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</a:pPr>
            <a:r>
              <a:rPr b="1" i="0" lang="ru-RU" sz="1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офлайн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5663831" y="1779275"/>
            <a:ext cx="1028929" cy="1572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7D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6796799" y="1280934"/>
            <a:ext cx="497460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Вовлечение в предпринимательскую деятельность в формате «симуляции» через следующие инструменты: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80"/>
              <a:buFont typeface="Noto Sans Symbols"/>
              <a:buChar char="▪"/>
            </a:pPr>
            <a:r>
              <a:rPr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создание условий рыночного поведения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80"/>
              <a:buFont typeface="Noto Sans Symbols"/>
              <a:buChar char="▪"/>
            </a:pPr>
            <a:r>
              <a:rPr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создание модели конкурентной борьбы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80"/>
              <a:buFont typeface="Noto Sans Symbols"/>
              <a:buChar char="▪"/>
            </a:pPr>
            <a:r>
              <a:rPr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формирование условий для поиска рыночной ниши и разработки идей.</a:t>
            </a:r>
            <a:endParaRPr/>
          </a:p>
          <a:p>
            <a:pPr indent="-1016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>
            <a:off x="2798647" y="2430884"/>
            <a:ext cx="0" cy="242570"/>
          </a:xfrm>
          <a:prstGeom prst="straightConnector1">
            <a:avLst/>
          </a:prstGeom>
          <a:noFill/>
          <a:ln cap="flat" cmpd="sng" w="19050">
            <a:solidFill>
              <a:srgbClr val="D7D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3" name="Google Shape;113;p2"/>
          <p:cNvSpPr/>
          <p:nvPr/>
        </p:nvSpPr>
        <p:spPr>
          <a:xfrm rot="10800000">
            <a:off x="495279" y="2719867"/>
            <a:ext cx="4749600" cy="1010100"/>
          </a:xfrm>
          <a:prstGeom prst="trapezoid">
            <a:avLst>
              <a:gd fmla="val 25000" name="adj"/>
            </a:avLst>
          </a:prstGeom>
          <a:noFill/>
          <a:ln cap="flat" cmpd="sng" w="25400">
            <a:solidFill>
              <a:srgbClr val="D7DF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r>
              <a:t/>
            </a:r>
            <a:endParaRPr sz="1867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5663831" y="3271749"/>
            <a:ext cx="1028929" cy="1572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7D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568243" y="2664311"/>
            <a:ext cx="2728800" cy="51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D1C29"/>
              </a:buClr>
              <a:buSzPts val="1600"/>
              <a:buFont typeface="Raleway"/>
              <a:buNone/>
            </a:pPr>
            <a:r>
              <a:rPr b="1" lang="ru-RU" sz="1600">
                <a:solidFill>
                  <a:srgbClr val="ED1C29"/>
                </a:solidFill>
                <a:latin typeface="Raleway"/>
                <a:ea typeface="Raleway"/>
                <a:cs typeface="Raleway"/>
                <a:sym typeface="Raleway"/>
              </a:rPr>
              <a:t>Бизнес уикенд-марафон</a:t>
            </a:r>
            <a:endParaRPr b="1" sz="1867">
              <a:solidFill>
                <a:srgbClr val="ED1C2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215205" y="3138015"/>
            <a:ext cx="3592893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</a:pPr>
            <a:r>
              <a:rPr lang="ru-RU" sz="1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3 </a:t>
            </a:r>
            <a:r>
              <a:rPr lang="ru-RU" sz="1200">
                <a:latin typeface="Raleway"/>
                <a:ea typeface="Raleway"/>
                <a:cs typeface="Raleway"/>
                <a:sym typeface="Raleway"/>
              </a:rPr>
              <a:t>потока,</a:t>
            </a:r>
            <a:r>
              <a:rPr lang="ru-RU" sz="1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4 недели,  до </a:t>
            </a:r>
            <a:r>
              <a:rPr lang="ru-RU" sz="1200">
                <a:latin typeface="Raleway"/>
                <a:ea typeface="Raleway"/>
                <a:cs typeface="Raleway"/>
                <a:sym typeface="Raleway"/>
              </a:rPr>
              <a:t>10</a:t>
            </a:r>
            <a:r>
              <a:rPr lang="ru-RU" sz="1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00 чел в </a:t>
            </a:r>
            <a:r>
              <a:rPr lang="ru-RU" sz="1200">
                <a:latin typeface="Raleway"/>
                <a:ea typeface="Raleway"/>
                <a:cs typeface="Raleway"/>
                <a:sym typeface="Raleway"/>
              </a:rPr>
              <a:t>потоке</a:t>
            </a:r>
            <a:r>
              <a:rPr lang="ru-RU" sz="1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2161596" y="3471274"/>
            <a:ext cx="1498510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</a:pPr>
            <a:r>
              <a:rPr b="1"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офлайн + онлайн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6796799" y="2668263"/>
            <a:ext cx="497460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Обучение основам предпринимательской деятельности и создание условий для совершения первой продажи и регистрации СЗ или ИП: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80"/>
              <a:buFont typeface="Noto Sans Symbols"/>
              <a:buChar char="▪"/>
            </a:pPr>
            <a:r>
              <a:rPr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прямые эфиры и геймификация, видео-материалы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80"/>
              <a:buFont typeface="Noto Sans Symbols"/>
              <a:buChar char="▪"/>
            </a:pPr>
            <a:r>
              <a:rPr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офлайн воркшопы и нетворкинг-мероприятия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80"/>
              <a:buFont typeface="Noto Sans Symbols"/>
              <a:buChar char="▪"/>
            </a:pPr>
            <a:r>
              <a:rPr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онлайн-встречи с наставниками в мини-группах (до 10 чел.)</a:t>
            </a:r>
            <a:endParaRPr/>
          </a:p>
          <a:p>
            <a:pPr indent="-1016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p2"/>
          <p:cNvSpPr/>
          <p:nvPr/>
        </p:nvSpPr>
        <p:spPr>
          <a:xfrm rot="10800000">
            <a:off x="874440" y="4126015"/>
            <a:ext cx="4103443" cy="822440"/>
          </a:xfrm>
          <a:prstGeom prst="trapezoid">
            <a:avLst>
              <a:gd fmla="val 25000" name="adj"/>
            </a:avLst>
          </a:prstGeom>
          <a:noFill/>
          <a:ln cap="flat" cmpd="sng" w="25400">
            <a:solidFill>
              <a:srgbClr val="D7DF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r>
              <a:t/>
            </a:r>
            <a:endParaRPr sz="1867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1128479" y="4084435"/>
            <a:ext cx="3679619" cy="51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D1C29"/>
              </a:buClr>
              <a:buSzPts val="1600"/>
              <a:buFont typeface="Raleway"/>
              <a:buNone/>
            </a:pPr>
            <a:r>
              <a:rPr b="1" lang="ru-RU" sz="1600">
                <a:solidFill>
                  <a:srgbClr val="ED1C29"/>
                </a:solidFill>
                <a:latin typeface="Raleway"/>
                <a:ea typeface="Raleway"/>
                <a:cs typeface="Raleway"/>
                <a:sym typeface="Raleway"/>
              </a:rPr>
              <a:t>Акселератор </a:t>
            </a:r>
            <a:endParaRPr b="1" sz="1867">
              <a:solidFill>
                <a:srgbClr val="ED1C2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1" name="Google Shape;121;p2"/>
          <p:cNvCxnSpPr/>
          <p:nvPr/>
        </p:nvCxnSpPr>
        <p:spPr>
          <a:xfrm>
            <a:off x="2880062" y="3798212"/>
            <a:ext cx="0" cy="242570"/>
          </a:xfrm>
          <a:prstGeom prst="straightConnector1">
            <a:avLst/>
          </a:prstGeom>
          <a:noFill/>
          <a:ln cap="flat" cmpd="sng" w="19050">
            <a:solidFill>
              <a:srgbClr val="D7DF2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2" name="Google Shape;122;p2"/>
          <p:cNvSpPr/>
          <p:nvPr/>
        </p:nvSpPr>
        <p:spPr>
          <a:xfrm>
            <a:off x="1215205" y="4489776"/>
            <a:ext cx="3592893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None/>
            </a:pPr>
            <a:r>
              <a:rPr lang="ru-RU" sz="1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 волны, 6 недель,  до 300 чел. в волне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5663831" y="4554209"/>
            <a:ext cx="1028929" cy="1572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7D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6824635" y="3986503"/>
            <a:ext cx="4974605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Сопровождение начинающих предпринимателей по трекам: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80"/>
              <a:buFont typeface="Noto Sans Symbols"/>
              <a:buChar char="▪"/>
            </a:pPr>
            <a:r>
              <a:rPr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 трека: «IT», «Производство», «Услуги», «Предпринимай» (другое)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80"/>
              <a:buFont typeface="Noto Sans Symbols"/>
              <a:buChar char="▪"/>
            </a:pPr>
            <a:r>
              <a:rPr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офлайн воркшопы по трекам и бизнес-практикумы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80"/>
              <a:buFont typeface="Noto Sans Symbols"/>
              <a:buChar char="▪"/>
            </a:pPr>
            <a:r>
              <a:rPr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онлайн-встречи с менторами по командам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80"/>
              <a:buFont typeface="Noto Sans Symbols"/>
              <a:buChar char="▪"/>
            </a:pPr>
            <a:r>
              <a:rPr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демо-день/ форсайт-сессия по масштабированию бизнеса</a:t>
            </a:r>
            <a:endParaRPr/>
          </a:p>
          <a:p>
            <a:pPr indent="-1016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2262396" y="4713588"/>
            <a:ext cx="1498510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</a:pPr>
            <a:r>
              <a:rPr b="1"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офлайн + онлайн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3976720" y="4119691"/>
            <a:ext cx="1034192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</a:pPr>
            <a:r>
              <a:rPr b="1"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500 уч.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980045" y="754616"/>
            <a:ext cx="57484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Старт реализации </a:t>
            </a:r>
            <a:r>
              <a:rPr b="1" lang="ru-RU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– о</a:t>
            </a:r>
            <a:r>
              <a:rPr b="1" lang="ru-RU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ктябрь</a:t>
            </a:r>
            <a:r>
              <a:rPr b="1" lang="ru-RU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2022</a:t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120992" y="5700275"/>
            <a:ext cx="1087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D7DF23"/>
                </a:solidFill>
                <a:latin typeface="Raleway"/>
                <a:ea typeface="Raleway"/>
                <a:cs typeface="Raleway"/>
                <a:sym typeface="Raleway"/>
              </a:rPr>
              <a:t>Целевая аудитория - молодежь от 18 до 35 лет </a:t>
            </a:r>
            <a:endParaRPr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0754698" y="4529129"/>
            <a:ext cx="3985723" cy="3985723"/>
          </a:xfrm>
          <a:prstGeom prst="ellipse">
            <a:avLst/>
          </a:prstGeom>
          <a:noFill/>
          <a:ln cap="flat" cmpd="sng" w="635000">
            <a:solidFill>
              <a:srgbClr val="ED1C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Calibri"/>
              <a:buNone/>
            </a:pPr>
            <a:r>
              <a:t/>
            </a:r>
            <a:endParaRPr sz="1867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330136" y="1327918"/>
            <a:ext cx="544303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/>
        </p:nvSpPr>
        <p:spPr>
          <a:xfrm>
            <a:off x="920496" y="336009"/>
            <a:ext cx="10515600" cy="46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b="1" lang="ru-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Описание мотивационной бизнес-игры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5872" y="197569"/>
            <a:ext cx="1265533" cy="464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 with medium confidence"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3857" y="-643934"/>
            <a:ext cx="1253848" cy="185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5019241" y="1600060"/>
            <a:ext cx="4313608" cy="16312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None/>
            </a:pPr>
            <a:r>
              <a:rPr b="1" lang="ru-RU" sz="1100">
                <a:solidFill>
                  <a:srgbClr val="ED1C24"/>
                </a:solidFill>
                <a:latin typeface="Raleway"/>
                <a:ea typeface="Raleway"/>
                <a:cs typeface="Raleway"/>
                <a:sym typeface="Raleway"/>
              </a:rPr>
              <a:t>У участников на старте: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команда из 4-5 человек;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карточка со списком базовых ресурсов.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список материалов, необходимых для реализации бизнес-идеи (которую предстоит придумать в ходе игры)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денежные средства (минимальное количество)</a:t>
            </a:r>
            <a:endParaRPr/>
          </a:p>
          <a:p>
            <a:pPr indent="-164571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809517" y="988707"/>
            <a:ext cx="112715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Команда должна создать предприятие, которое обеспечено необходимыми сотрудниками и деньгами («закрытый рынок»)</a:t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402984" y="1638610"/>
            <a:ext cx="466648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rgbClr val="ED1C24"/>
                </a:solidFill>
                <a:latin typeface="Raleway"/>
                <a:ea typeface="Raleway"/>
                <a:cs typeface="Raleway"/>
                <a:sym typeface="Raleway"/>
              </a:rPr>
              <a:t>Задачи участников в ходе бизнес-игры: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освободить склад для закупки необходимых товаров</a:t>
            </a:r>
            <a:endParaRPr/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исследовать рынок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найти поставщиков, необходимых для работы предприятия (в соответствии с инструкцией для каждой команды)</a:t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 flipH="1" rot="10800000">
            <a:off x="738608" y="5891031"/>
            <a:ext cx="5803723" cy="684888"/>
          </a:xfrm>
          <a:prstGeom prst="uturnArrow">
            <a:avLst>
              <a:gd fmla="val 14835" name="adj1"/>
              <a:gd fmla="val 16805" name="adj2"/>
              <a:gd fmla="val 15936" name="adj3"/>
              <a:gd fmla="val 40550" name="adj4"/>
              <a:gd fmla="val 100000" name="adj5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7306635" y="5280561"/>
            <a:ext cx="971733" cy="517430"/>
          </a:xfrm>
          <a:prstGeom prst="roundRect">
            <a:avLst>
              <a:gd fmla="val 16667" name="adj"/>
            </a:avLst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aleway"/>
              <a:buNone/>
            </a:pPr>
            <a:r>
              <a:rPr b="1" lang="ru-RU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средства на развитие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5821169" y="5224037"/>
            <a:ext cx="1141041" cy="630478"/>
          </a:xfrm>
          <a:prstGeom prst="roundRect">
            <a:avLst>
              <a:gd fmla="val 16667" name="adj"/>
            </a:avLst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aleway"/>
              <a:buNone/>
            </a:pPr>
            <a:r>
              <a:rPr b="1" lang="ru-RU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Рынок: «голосование рублём»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4660693" y="5287692"/>
            <a:ext cx="832801" cy="503167"/>
          </a:xfrm>
          <a:prstGeom prst="roundRect">
            <a:avLst>
              <a:gd fmla="val 16667" name="adj"/>
            </a:avLst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aleway"/>
              <a:buNone/>
            </a:pPr>
            <a:r>
              <a:rPr b="1" lang="ru-RU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вывод на рынок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256214" y="5240281"/>
            <a:ext cx="832801" cy="504224"/>
          </a:xfrm>
          <a:prstGeom prst="roundRect">
            <a:avLst>
              <a:gd fmla="val 16667" name="adj"/>
            </a:avLst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aleway"/>
              <a:buNone/>
            </a:pPr>
            <a:r>
              <a:rPr b="1" lang="ru-RU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Команда 1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2446867" y="4646892"/>
            <a:ext cx="1886151" cy="1735332"/>
          </a:xfrm>
          <a:prstGeom prst="roundRect">
            <a:avLst>
              <a:gd fmla="val 8251" name="adj"/>
            </a:avLst>
          </a:prstGeom>
          <a:solidFill>
            <a:srgbClr val="ED1C2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aleway"/>
              <a:buNone/>
            </a:pPr>
            <a:r>
              <a:rPr b="1" lang="ru-RU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проектирование продукта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2576335" y="5150059"/>
            <a:ext cx="1629416" cy="503167"/>
          </a:xfrm>
          <a:prstGeom prst="roundRect">
            <a:avLst>
              <a:gd fmla="val 16667" name="adj"/>
            </a:avLst>
          </a:prstGeom>
          <a:solidFill>
            <a:srgbClr val="D7DF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</a:pPr>
            <a:r>
              <a:rPr b="1" lang="ru-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обоснование привлекательности идеи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419055" y="4602672"/>
            <a:ext cx="918643" cy="504224"/>
          </a:xfrm>
          <a:prstGeom prst="roundRect">
            <a:avLst>
              <a:gd fmla="val 16667" name="adj"/>
            </a:avLst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aleway"/>
              <a:buNone/>
            </a:pPr>
            <a:r>
              <a:rPr b="1" lang="ru-RU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Команда 2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3"/>
          <p:cNvSpPr/>
          <p:nvPr/>
        </p:nvSpPr>
        <p:spPr>
          <a:xfrm rot="2700000">
            <a:off x="1362023" y="4868446"/>
            <a:ext cx="517347" cy="194238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3"/>
          <p:cNvSpPr/>
          <p:nvPr/>
        </p:nvSpPr>
        <p:spPr>
          <a:xfrm rot="-2700000">
            <a:off x="1362019" y="5945318"/>
            <a:ext cx="517347" cy="194238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3"/>
          <p:cNvSpPr/>
          <p:nvPr/>
        </p:nvSpPr>
        <p:spPr>
          <a:xfrm rot="5400000">
            <a:off x="504369" y="5395193"/>
            <a:ext cx="517430" cy="194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2576335" y="5744505"/>
            <a:ext cx="1629416" cy="503167"/>
          </a:xfrm>
          <a:prstGeom prst="roundRect">
            <a:avLst>
              <a:gd fmla="val 16667" name="adj"/>
            </a:avLst>
          </a:prstGeom>
          <a:solidFill>
            <a:srgbClr val="D7DF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</a:pPr>
            <a:r>
              <a:rPr b="1" lang="ru-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оценка фондом привлекательности идеи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2152573" y="5413550"/>
            <a:ext cx="237048" cy="2514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4383895" y="5413550"/>
            <a:ext cx="256040" cy="2514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5514252" y="5413550"/>
            <a:ext cx="267089" cy="2514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7014718" y="5407200"/>
            <a:ext cx="249766" cy="2514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419055" y="5877890"/>
            <a:ext cx="918643" cy="504224"/>
          </a:xfrm>
          <a:prstGeom prst="roundRect">
            <a:avLst>
              <a:gd fmla="val 16667" name="adj"/>
            </a:avLst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aleway"/>
              <a:buNone/>
            </a:pPr>
            <a:r>
              <a:rPr b="1" lang="ru-RU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Команда N</a:t>
            </a:r>
            <a:endParaRPr b="1"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8" name="Google Shape;158;p3"/>
          <p:cNvSpPr/>
          <p:nvPr/>
        </p:nvSpPr>
        <p:spPr>
          <a:xfrm flipH="1">
            <a:off x="4400657" y="4822666"/>
            <a:ext cx="3485720" cy="458001"/>
          </a:xfrm>
          <a:prstGeom prst="bentArrow">
            <a:avLst>
              <a:gd fmla="val 22765" name="adj1"/>
              <a:gd fmla="val 25000" name="adj2"/>
              <a:gd fmla="val 25000" name="adj3"/>
              <a:gd fmla="val 43750" name="adj4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481102" y="3785983"/>
            <a:ext cx="112903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Команда, выпуская собственные продукты, завоевывает долю рынка. Чем выше доля, тем выше положение в рейтинге и больше преференций (например, доля от общего дохода, которую можно направить на развитие или конкурентную борьбу)</a:t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9729164" y="1415511"/>
            <a:ext cx="22044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РЕЗУЛЬТАТ БИЗНЕС-ИГРЫ</a:t>
            </a:r>
            <a:endParaRPr/>
          </a:p>
        </p:txBody>
      </p:sp>
      <p:pic>
        <p:nvPicPr>
          <p:cNvPr id="161" name="Google Shape;16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72433" y="1682148"/>
            <a:ext cx="271485" cy="35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/>
          <p:nvPr/>
        </p:nvSpPr>
        <p:spPr>
          <a:xfrm>
            <a:off x="9798256" y="1703905"/>
            <a:ext cx="23318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Сгенерирована бизнес-идея в выбранном направлении (IT, услуги, производство и др.)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2079" y="1450530"/>
            <a:ext cx="8855395" cy="195537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D7DF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9381901" y="1413350"/>
            <a:ext cx="2699119" cy="201090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D7DF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72433" y="2171346"/>
            <a:ext cx="335961" cy="3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"/>
          <p:cNvSpPr/>
          <p:nvPr/>
        </p:nvSpPr>
        <p:spPr>
          <a:xfrm>
            <a:off x="9827151" y="2132162"/>
            <a:ext cx="20084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Получен навык ведения переговоров и работы в команде</a:t>
            </a: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9836012" y="2544766"/>
            <a:ext cx="22563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Освоен навык совершения целевых действий и принятия решений  в условиях неопределенности</a:t>
            </a:r>
            <a:endParaRPr/>
          </a:p>
        </p:txBody>
      </p:sp>
      <p:pic>
        <p:nvPicPr>
          <p:cNvPr id="168" name="Google Shape;16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90575" y="2603637"/>
            <a:ext cx="235199" cy="3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12060" y="3083022"/>
            <a:ext cx="241002" cy="25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9843402" y="3004413"/>
            <a:ext cx="23485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Эмоциональный заряд на дальнейшее участие в  «Бизнес уикенд-марафоне»</a:t>
            </a:r>
            <a:endParaRPr/>
          </a:p>
        </p:txBody>
      </p:sp>
      <p:graphicFrame>
        <p:nvGraphicFramePr>
          <p:cNvPr id="171" name="Google Shape;171;p3"/>
          <p:cNvGraphicFramePr/>
          <p:nvPr/>
        </p:nvGraphicFramePr>
        <p:xfrm>
          <a:off x="8431110" y="47741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{5BC25C72-4266-4542-822D-777B21E3A717}</a:tableStyleId>
              </a:tblPr>
              <a:tblGrid>
                <a:gridCol w="1993050"/>
                <a:gridCol w="1686650"/>
              </a:tblGrid>
              <a:tr h="44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Активность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1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Продолжительность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Выступление предпринимателя в формате «История успеха»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 минут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Бизнес-игра с элементами нетворкинга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 часа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Мастер-класс «От идеи к реализации»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 минут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D1C2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2" name="Google Shape;172;p3"/>
          <p:cNvSpPr/>
          <p:nvPr/>
        </p:nvSpPr>
        <p:spPr>
          <a:xfrm>
            <a:off x="8429742" y="4487728"/>
            <a:ext cx="3690704" cy="276999"/>
          </a:xfrm>
          <a:prstGeom prst="rect">
            <a:avLst/>
          </a:prstGeom>
          <a:solidFill>
            <a:srgbClr val="D7DF2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Регламент реализации</a:t>
            </a:r>
            <a:endParaRPr/>
          </a:p>
        </p:txBody>
      </p:sp>
      <p:sp>
        <p:nvSpPr>
          <p:cNvPr id="173" name="Google Shape;173;p3"/>
          <p:cNvSpPr txBox="1"/>
          <p:nvPr/>
        </p:nvSpPr>
        <p:spPr>
          <a:xfrm>
            <a:off x="8257032" y="408132"/>
            <a:ext cx="710669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1067056" y="700806"/>
            <a:ext cx="532463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* Возможны разные сценарии реализации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/>
          <p:nvPr/>
        </p:nvSpPr>
        <p:spPr>
          <a:xfrm>
            <a:off x="920496" y="336009"/>
            <a:ext cx="10515600" cy="46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b="1" lang="ru-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Описание Бизнес уикенд-марафона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5872" y="197569"/>
            <a:ext cx="1265533" cy="464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 with medium confidence" id="181" name="Google Shape;18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3857" y="-643934"/>
            <a:ext cx="1253848" cy="185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825" y="5342120"/>
            <a:ext cx="859011" cy="806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"/>
          <p:cNvSpPr txBox="1"/>
          <p:nvPr/>
        </p:nvSpPr>
        <p:spPr>
          <a:xfrm>
            <a:off x="1002779" y="1929577"/>
            <a:ext cx="28193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Геймификация</a:t>
            </a:r>
            <a:endParaRPr/>
          </a:p>
        </p:txBody>
      </p:sp>
      <p:pic>
        <p:nvPicPr>
          <p:cNvPr descr="Преподаватель" id="184" name="Google Shape;18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647" y="2768485"/>
            <a:ext cx="1123633" cy="112363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 txBox="1"/>
          <p:nvPr/>
        </p:nvSpPr>
        <p:spPr>
          <a:xfrm>
            <a:off x="1002905" y="2315413"/>
            <a:ext cx="30175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Офлайн воркшопы</a:t>
            </a:r>
            <a:endParaRPr/>
          </a:p>
        </p:txBody>
      </p:sp>
      <p:pic>
        <p:nvPicPr>
          <p:cNvPr descr="Отправить" id="186" name="Google Shape;18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90649" y="2930653"/>
            <a:ext cx="845015" cy="84501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 txBox="1"/>
          <p:nvPr/>
        </p:nvSpPr>
        <p:spPr>
          <a:xfrm>
            <a:off x="7566660" y="2359921"/>
            <a:ext cx="34747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Прямые эфиры в телеграмм-канале</a:t>
            </a:r>
            <a:endParaRPr/>
          </a:p>
        </p:txBody>
      </p:sp>
      <p:pic>
        <p:nvPicPr>
          <p:cNvPr descr="Социальная сеть" id="188" name="Google Shape;18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65884" y="5268224"/>
            <a:ext cx="1019017" cy="101901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"/>
          <p:cNvSpPr txBox="1"/>
          <p:nvPr/>
        </p:nvSpPr>
        <p:spPr>
          <a:xfrm>
            <a:off x="7611327" y="4871458"/>
            <a:ext cx="34300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Онлайн-встречи с наставниками</a:t>
            </a:r>
            <a:endParaRPr/>
          </a:p>
        </p:txBody>
      </p:sp>
      <p:sp>
        <p:nvSpPr>
          <p:cNvPr id="190" name="Google Shape;190;p4"/>
          <p:cNvSpPr txBox="1"/>
          <p:nvPr/>
        </p:nvSpPr>
        <p:spPr>
          <a:xfrm>
            <a:off x="1577690" y="2859902"/>
            <a:ext cx="475488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«Упаковка проекта: уникальное торговое предложение бизнес-идеи»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«Бизнес-модель проекта»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«Финансы: unit-экономика проекта»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Воркшоп «Маркетинг: построение воронки продаж»</a:t>
            </a:r>
            <a:endParaRPr/>
          </a:p>
        </p:txBody>
      </p:sp>
      <p:pic>
        <p:nvPicPr>
          <p:cNvPr id="191" name="Google Shape;191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800000">
            <a:off x="1429626" y="2359632"/>
            <a:ext cx="356387" cy="36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800000">
            <a:off x="7433134" y="2442556"/>
            <a:ext cx="356387" cy="36126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"/>
          <p:cNvSpPr txBox="1"/>
          <p:nvPr/>
        </p:nvSpPr>
        <p:spPr>
          <a:xfrm>
            <a:off x="7548385" y="2831593"/>
            <a:ext cx="4549141" cy="15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«3 шага к успешному старту»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«Диалог с предпринимателем о первых успехах и страхах»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«Диалог с предпринимателем о «фишках» в совершении первых продаж с минимальными бюджетом»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Онлайн-практикум с экспертом «Холодная продажа»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Диалог с предпринимателем об успехах использования мер поддержки от города на старте»</a:t>
            </a:r>
            <a:endParaRPr/>
          </a:p>
        </p:txBody>
      </p:sp>
      <p:pic>
        <p:nvPicPr>
          <p:cNvPr id="194" name="Google Shape;194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800000">
            <a:off x="1429626" y="4883924"/>
            <a:ext cx="356387" cy="36126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>
            <a:off x="324680" y="3640848"/>
            <a:ext cx="11236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 часа</a:t>
            </a:r>
            <a:endParaRPr/>
          </a:p>
        </p:txBody>
      </p:sp>
      <p:sp>
        <p:nvSpPr>
          <p:cNvPr id="196" name="Google Shape;196;p4"/>
          <p:cNvSpPr txBox="1"/>
          <p:nvPr/>
        </p:nvSpPr>
        <p:spPr>
          <a:xfrm>
            <a:off x="6418103" y="3663708"/>
            <a:ext cx="11236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час</a:t>
            </a:r>
            <a:endParaRPr/>
          </a:p>
        </p:txBody>
      </p:sp>
      <p:sp>
        <p:nvSpPr>
          <p:cNvPr id="197" name="Google Shape;197;p4"/>
          <p:cNvSpPr txBox="1"/>
          <p:nvPr/>
        </p:nvSpPr>
        <p:spPr>
          <a:xfrm>
            <a:off x="277324" y="6148622"/>
            <a:ext cx="11236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 часа</a:t>
            </a:r>
            <a:endParaRPr/>
          </a:p>
        </p:txBody>
      </p:sp>
      <p:pic>
        <p:nvPicPr>
          <p:cNvPr id="198" name="Google Shape;19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800000">
            <a:off x="7472285" y="4924799"/>
            <a:ext cx="356387" cy="36126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 txBox="1"/>
          <p:nvPr/>
        </p:nvSpPr>
        <p:spPr>
          <a:xfrm>
            <a:off x="6402863" y="6148622"/>
            <a:ext cx="11236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 часа</a:t>
            </a:r>
            <a:endParaRPr/>
          </a:p>
        </p:txBody>
      </p:sp>
      <p:sp>
        <p:nvSpPr>
          <p:cNvPr id="200" name="Google Shape;200;p4"/>
          <p:cNvSpPr txBox="1"/>
          <p:nvPr/>
        </p:nvSpPr>
        <p:spPr>
          <a:xfrm>
            <a:off x="1563191" y="5242388"/>
            <a:ext cx="4927458" cy="1492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Презентация программы основного «Бизнес уикенда»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«Бизнес-модель проекта»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Воркшоп «Краш-тест бизнес-идеи»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Практикум по поиску команды и/или партнеров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Выступление предпринимателя «История успеха»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Подведение итогов программы (в конце марафона)</a:t>
            </a:r>
            <a:endParaRPr/>
          </a:p>
        </p:txBody>
      </p:sp>
      <p:sp>
        <p:nvSpPr>
          <p:cNvPr id="201" name="Google Shape;201;p4"/>
          <p:cNvSpPr txBox="1"/>
          <p:nvPr/>
        </p:nvSpPr>
        <p:spPr>
          <a:xfrm>
            <a:off x="1002905" y="812828"/>
            <a:ext cx="77797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Продолжительность – 4 недели, результат – СОВЕРШЕНИЕ </a:t>
            </a:r>
            <a:r>
              <a:rPr b="1" lang="ru-RU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ПЕРВОЙ ПРОДАЖИ</a:t>
            </a:r>
            <a:endParaRPr/>
          </a:p>
        </p:txBody>
      </p:sp>
      <p:sp>
        <p:nvSpPr>
          <p:cNvPr id="202" name="Google Shape;202;p4"/>
          <p:cNvSpPr txBox="1"/>
          <p:nvPr/>
        </p:nvSpPr>
        <p:spPr>
          <a:xfrm>
            <a:off x="7536740" y="5425347"/>
            <a:ext cx="4655624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Проверка и обсуждения домашнего задания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Работа в мини-группах по 10 человек 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Формирование плана развития проекта</a:t>
            </a:r>
            <a:endParaRPr/>
          </a:p>
          <a:p>
            <a:pPr indent="-10160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Головоломка" id="203" name="Google Shape;203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15238" y="1347561"/>
            <a:ext cx="678180" cy="67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 txBox="1"/>
          <p:nvPr/>
        </p:nvSpPr>
        <p:spPr>
          <a:xfrm>
            <a:off x="1691640" y="4871459"/>
            <a:ext cx="28890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Офлайн нетворкинг-встречи</a:t>
            </a:r>
            <a:endParaRPr/>
          </a:p>
        </p:txBody>
      </p:sp>
      <p:pic>
        <p:nvPicPr>
          <p:cNvPr descr="Мультимедийная презентация" id="205" name="Google Shape;20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6114" y="1251441"/>
            <a:ext cx="845015" cy="84501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 txBox="1"/>
          <p:nvPr/>
        </p:nvSpPr>
        <p:spPr>
          <a:xfrm>
            <a:off x="4698492" y="1973196"/>
            <a:ext cx="28193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Видео-материалы</a:t>
            </a:r>
            <a:endParaRPr/>
          </a:p>
        </p:txBody>
      </p:sp>
      <p:pic>
        <p:nvPicPr>
          <p:cNvPr descr="Подарок" id="207" name="Google Shape;20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185148" y="1223060"/>
            <a:ext cx="845015" cy="84501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"/>
          <p:cNvSpPr txBox="1"/>
          <p:nvPr/>
        </p:nvSpPr>
        <p:spPr>
          <a:xfrm>
            <a:off x="8232648" y="1981836"/>
            <a:ext cx="28193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Подарки лидерам</a:t>
            </a:r>
            <a:endParaRPr/>
          </a:p>
        </p:txBody>
      </p:sp>
      <p:sp>
        <p:nvSpPr>
          <p:cNvPr id="209" name="Google Shape;209;p4"/>
          <p:cNvSpPr/>
          <p:nvPr/>
        </p:nvSpPr>
        <p:spPr>
          <a:xfrm>
            <a:off x="324681" y="1235103"/>
            <a:ext cx="11542640" cy="102041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D7DF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 txBox="1"/>
          <p:nvPr/>
        </p:nvSpPr>
        <p:spPr>
          <a:xfrm>
            <a:off x="2865005" y="1298870"/>
            <a:ext cx="544303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10866486" y="2415169"/>
            <a:ext cx="544303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4355609" y="4924799"/>
            <a:ext cx="544303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10030163" y="1467266"/>
            <a:ext cx="16999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600"/>
              <a:buFont typeface="Noto Sans Symbols"/>
              <a:buChar char="▪"/>
            </a:pPr>
            <a:r>
              <a:rPr lang="ru-RU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Грант на рекламу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600"/>
              <a:buFont typeface="Noto Sans Symbols"/>
              <a:buChar char="▪"/>
            </a:pPr>
            <a:r>
              <a:rPr lang="ru-RU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Бизнес-миссия в Иннополис, Сириус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600"/>
              <a:buFont typeface="Noto Sans Symbols"/>
              <a:buChar char="▪"/>
            </a:pPr>
            <a:r>
              <a:rPr lang="ru-RU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Полет на воздушном шаре с предпринимателем</a:t>
            </a:r>
            <a:endParaRPr/>
          </a:p>
        </p:txBody>
      </p:sp>
      <p:sp>
        <p:nvSpPr>
          <p:cNvPr id="214" name="Google Shape;214;p4"/>
          <p:cNvSpPr txBox="1"/>
          <p:nvPr/>
        </p:nvSpPr>
        <p:spPr>
          <a:xfrm>
            <a:off x="379161" y="1439684"/>
            <a:ext cx="16724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600"/>
              <a:buFont typeface="Arial"/>
              <a:buChar char="•"/>
            </a:pPr>
            <a:r>
              <a:rPr lang="ru-RU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Предпринимательские задания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600"/>
              <a:buFont typeface="Arial"/>
              <a:buChar char="•"/>
            </a:pPr>
            <a:r>
              <a:rPr lang="ru-RU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Групповой рейтинг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600"/>
              <a:buFont typeface="Arial"/>
              <a:buChar char="•"/>
            </a:pPr>
            <a:r>
              <a:rPr lang="ru-RU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Индивидуальный рейтинг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600"/>
              <a:buFont typeface="Arial"/>
              <a:buChar char="•"/>
            </a:pPr>
            <a:r>
              <a:rPr lang="ru-RU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Активность в медиа-пространстве</a:t>
            </a:r>
            <a:endParaRPr/>
          </a:p>
        </p:txBody>
      </p:sp>
      <p:sp>
        <p:nvSpPr>
          <p:cNvPr id="215" name="Google Shape;215;p4"/>
          <p:cNvSpPr txBox="1"/>
          <p:nvPr/>
        </p:nvSpPr>
        <p:spPr>
          <a:xfrm>
            <a:off x="9961569" y="1223418"/>
            <a:ext cx="544303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"/>
          <p:cNvSpPr txBox="1"/>
          <p:nvPr/>
        </p:nvSpPr>
        <p:spPr>
          <a:xfrm>
            <a:off x="920496" y="336009"/>
            <a:ext cx="10515600" cy="46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b="1" lang="ru-RU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Описание Акселератора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5872" y="197569"/>
            <a:ext cx="1265533" cy="464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 with medium confidence" id="223" name="Google Shape;2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3857" y="-643934"/>
            <a:ext cx="1253848" cy="185666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5"/>
          <p:cNvSpPr txBox="1"/>
          <p:nvPr/>
        </p:nvSpPr>
        <p:spPr>
          <a:xfrm>
            <a:off x="980045" y="754616"/>
            <a:ext cx="57484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Продолжительность – 6 недель, результат – </a:t>
            </a:r>
            <a:r>
              <a:rPr b="1" lang="ru-RU" sz="1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РОСТ ВЫРУЧКИ</a:t>
            </a:r>
            <a:endParaRPr/>
          </a:p>
        </p:txBody>
      </p:sp>
      <p:pic>
        <p:nvPicPr>
          <p:cNvPr descr="Преподаватель" id="225" name="Google Shape;2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267" y="2890405"/>
            <a:ext cx="965013" cy="96501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"/>
          <p:cNvSpPr txBox="1"/>
          <p:nvPr/>
        </p:nvSpPr>
        <p:spPr>
          <a:xfrm>
            <a:off x="1701305" y="2481136"/>
            <a:ext cx="43946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Офлайн воркшопы по трекам</a:t>
            </a:r>
            <a:endParaRPr/>
          </a:p>
        </p:txBody>
      </p:sp>
      <p:sp>
        <p:nvSpPr>
          <p:cNvPr id="227" name="Google Shape;227;p5"/>
          <p:cNvSpPr txBox="1"/>
          <p:nvPr/>
        </p:nvSpPr>
        <p:spPr>
          <a:xfrm>
            <a:off x="1607819" y="3039195"/>
            <a:ext cx="4754880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«Бизнес-модель»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«Финансовая модель»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«Тема на выбор участников, согласно опросу»</a:t>
            </a:r>
            <a:endParaRPr/>
          </a:p>
        </p:txBody>
      </p:sp>
      <p:pic>
        <p:nvPicPr>
          <p:cNvPr id="228" name="Google Shape;22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1429626" y="2512032"/>
            <a:ext cx="356387" cy="36126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461900" y="3615198"/>
            <a:ext cx="11236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 часа</a:t>
            </a:r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324681" y="1057951"/>
            <a:ext cx="11542640" cy="119756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D7DF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Облачные вычисления" id="231" name="Google Shape;23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36988" y="1135609"/>
            <a:ext cx="728634" cy="72863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"/>
          <p:cNvSpPr txBox="1"/>
          <p:nvPr/>
        </p:nvSpPr>
        <p:spPr>
          <a:xfrm>
            <a:off x="414267" y="1835496"/>
            <a:ext cx="23871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Трек «IT-технологии»</a:t>
            </a:r>
            <a:endParaRPr/>
          </a:p>
        </p:txBody>
      </p:sp>
      <p:pic>
        <p:nvPicPr>
          <p:cNvPr descr="Фабрика" id="233" name="Google Shape;23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71416" y="1104601"/>
            <a:ext cx="728634" cy="72863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5"/>
          <p:cNvSpPr txBox="1"/>
          <p:nvPr/>
        </p:nvSpPr>
        <p:spPr>
          <a:xfrm>
            <a:off x="3576567" y="1835496"/>
            <a:ext cx="23871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Трек «Производство»</a:t>
            </a:r>
            <a:endParaRPr/>
          </a:p>
        </p:txBody>
      </p:sp>
      <p:pic>
        <p:nvPicPr>
          <p:cNvPr descr="Рукопожатие" id="235" name="Google Shape;23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86998" y="1049560"/>
            <a:ext cx="939824" cy="9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"/>
          <p:cNvSpPr txBox="1"/>
          <p:nvPr/>
        </p:nvSpPr>
        <p:spPr>
          <a:xfrm>
            <a:off x="6510267" y="1833235"/>
            <a:ext cx="23871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Трек «Услуги»</a:t>
            </a:r>
            <a:endParaRPr/>
          </a:p>
        </p:txBody>
      </p:sp>
      <p:pic>
        <p:nvPicPr>
          <p:cNvPr descr="Чемодан" id="237" name="Google Shape;237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113770" y="1104601"/>
            <a:ext cx="809662" cy="8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"/>
          <p:cNvSpPr txBox="1"/>
          <p:nvPr/>
        </p:nvSpPr>
        <p:spPr>
          <a:xfrm>
            <a:off x="9350149" y="1839158"/>
            <a:ext cx="23871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Трек «Предпринимай!»</a:t>
            </a:r>
            <a:endParaRPr/>
          </a:p>
        </p:txBody>
      </p:sp>
      <p:pic>
        <p:nvPicPr>
          <p:cNvPr descr="Аудитория" id="239" name="Google Shape;239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19900" y="2949559"/>
            <a:ext cx="833759" cy="83375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"/>
          <p:cNvSpPr txBox="1"/>
          <p:nvPr/>
        </p:nvSpPr>
        <p:spPr>
          <a:xfrm>
            <a:off x="7797304" y="2512032"/>
            <a:ext cx="43946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Офлайн бизнес-практикум</a:t>
            </a:r>
            <a:endParaRPr/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7525625" y="2542928"/>
            <a:ext cx="356387" cy="36126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"/>
          <p:cNvSpPr txBox="1"/>
          <p:nvPr/>
        </p:nvSpPr>
        <p:spPr>
          <a:xfrm>
            <a:off x="6758379" y="3635856"/>
            <a:ext cx="11236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 часа</a:t>
            </a:r>
            <a:endParaRPr/>
          </a:p>
        </p:txBody>
      </p:sp>
      <p:sp>
        <p:nvSpPr>
          <p:cNvPr id="243" name="Google Shape;243;p5"/>
          <p:cNvSpPr txBox="1"/>
          <p:nvPr/>
        </p:nvSpPr>
        <p:spPr>
          <a:xfrm>
            <a:off x="7717610" y="3181324"/>
            <a:ext cx="4054341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«Юридическая грамотность и налогообложение»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«Автоматизация и масштабирование бизнеса»</a:t>
            </a:r>
            <a:endParaRPr/>
          </a:p>
        </p:txBody>
      </p:sp>
      <p:pic>
        <p:nvPicPr>
          <p:cNvPr descr="Социальная сеть" id="244" name="Google Shape;244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31006" y="4414411"/>
            <a:ext cx="880398" cy="88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5"/>
          <p:cNvSpPr txBox="1"/>
          <p:nvPr/>
        </p:nvSpPr>
        <p:spPr>
          <a:xfrm>
            <a:off x="1701305" y="4223706"/>
            <a:ext cx="34300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Онлайн-встречи с менторами</a:t>
            </a:r>
            <a:endParaRPr/>
          </a:p>
        </p:txBody>
      </p:sp>
      <p:pic>
        <p:nvPicPr>
          <p:cNvPr id="246" name="Google Shape;24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1447963" y="4277047"/>
            <a:ext cx="356387" cy="36126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5"/>
          <p:cNvSpPr txBox="1"/>
          <p:nvPr/>
        </p:nvSpPr>
        <p:spPr>
          <a:xfrm>
            <a:off x="1626157" y="4760232"/>
            <a:ext cx="4655624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Составление индивидуального плана на программу и на год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Консультации по развитию бизнеса</a:t>
            </a:r>
            <a:endParaRPr/>
          </a:p>
        </p:txBody>
      </p:sp>
      <p:pic>
        <p:nvPicPr>
          <p:cNvPr descr="Отправить" id="248" name="Google Shape;248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58379" y="4408544"/>
            <a:ext cx="779766" cy="77976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"/>
          <p:cNvSpPr txBox="1"/>
          <p:nvPr/>
        </p:nvSpPr>
        <p:spPr>
          <a:xfrm>
            <a:off x="7847014" y="4270322"/>
            <a:ext cx="34747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Прямые эфиры в телеграмм-канале</a:t>
            </a:r>
            <a:endParaRPr/>
          </a:p>
        </p:txBody>
      </p:sp>
      <p:pic>
        <p:nvPicPr>
          <p:cNvPr id="250" name="Google Shape;25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7601824" y="4299351"/>
            <a:ext cx="356387" cy="36126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"/>
          <p:cNvSpPr txBox="1"/>
          <p:nvPr/>
        </p:nvSpPr>
        <p:spPr>
          <a:xfrm>
            <a:off x="6668016" y="5073656"/>
            <a:ext cx="11236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час</a:t>
            </a:r>
            <a:endParaRPr/>
          </a:p>
        </p:txBody>
      </p:sp>
      <p:sp>
        <p:nvSpPr>
          <p:cNvPr id="252" name="Google Shape;252;p5"/>
          <p:cNvSpPr txBox="1"/>
          <p:nvPr/>
        </p:nvSpPr>
        <p:spPr>
          <a:xfrm>
            <a:off x="7780017" y="4689649"/>
            <a:ext cx="4394696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«Меры поддержки для предпринимателей»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«Защита прав предпринимателей»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«Работа с инвесторами»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«Подготовка презентации проекта»</a:t>
            </a:r>
            <a:endParaRPr/>
          </a:p>
        </p:txBody>
      </p:sp>
      <p:pic>
        <p:nvPicPr>
          <p:cNvPr descr="Расширение бизнеса" id="253" name="Google Shape;253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17946" y="5677242"/>
            <a:ext cx="830514" cy="83051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"/>
          <p:cNvSpPr txBox="1"/>
          <p:nvPr/>
        </p:nvSpPr>
        <p:spPr>
          <a:xfrm>
            <a:off x="1701305" y="5882818"/>
            <a:ext cx="34300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Форсайт-сессия</a:t>
            </a:r>
            <a:endParaRPr/>
          </a:p>
        </p:txBody>
      </p:sp>
      <p:pic>
        <p:nvPicPr>
          <p:cNvPr id="255" name="Google Shape;25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1447963" y="5936159"/>
            <a:ext cx="356387" cy="36126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"/>
          <p:cNvSpPr txBox="1"/>
          <p:nvPr/>
        </p:nvSpPr>
        <p:spPr>
          <a:xfrm>
            <a:off x="414267" y="5156309"/>
            <a:ext cx="11236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 часа</a:t>
            </a:r>
            <a:endParaRPr/>
          </a:p>
        </p:txBody>
      </p:sp>
      <p:sp>
        <p:nvSpPr>
          <p:cNvPr id="257" name="Google Shape;257;p5"/>
          <p:cNvSpPr txBox="1"/>
          <p:nvPr/>
        </p:nvSpPr>
        <p:spPr>
          <a:xfrm>
            <a:off x="455004" y="6330436"/>
            <a:ext cx="112363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 часа</a:t>
            </a:r>
            <a:endParaRPr/>
          </a:p>
        </p:txBody>
      </p:sp>
      <p:sp>
        <p:nvSpPr>
          <p:cNvPr id="258" name="Google Shape;258;p5"/>
          <p:cNvSpPr txBox="1"/>
          <p:nvPr/>
        </p:nvSpPr>
        <p:spPr>
          <a:xfrm>
            <a:off x="1655014" y="6297428"/>
            <a:ext cx="4251322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Построение стратегии развития и масштабирования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Презентация результатов участников</a:t>
            </a:r>
            <a:endParaRPr/>
          </a:p>
        </p:txBody>
      </p:sp>
      <p:sp>
        <p:nvSpPr>
          <p:cNvPr id="259" name="Google Shape;259;p5"/>
          <p:cNvSpPr txBox="1"/>
          <p:nvPr/>
        </p:nvSpPr>
        <p:spPr>
          <a:xfrm>
            <a:off x="479413" y="1099168"/>
            <a:ext cx="544303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0" name="Google Shape;260;p5"/>
          <p:cNvSpPr txBox="1"/>
          <p:nvPr/>
        </p:nvSpPr>
        <p:spPr>
          <a:xfrm>
            <a:off x="4411760" y="2545824"/>
            <a:ext cx="544303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p5"/>
          <p:cNvSpPr txBox="1"/>
          <p:nvPr/>
        </p:nvSpPr>
        <p:spPr>
          <a:xfrm>
            <a:off x="10373449" y="2567575"/>
            <a:ext cx="544303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11138638" y="4331671"/>
            <a:ext cx="544303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3" name="Google Shape;263;p5"/>
          <p:cNvSpPr txBox="1"/>
          <p:nvPr/>
        </p:nvSpPr>
        <p:spPr>
          <a:xfrm>
            <a:off x="3304415" y="5914826"/>
            <a:ext cx="544303" cy="215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, icon&#10;&#10;Description automatically generated with medium confidence" id="268" name="Google Shape;2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307" y="-469521"/>
            <a:ext cx="1253848" cy="185666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"/>
          <p:cNvSpPr txBox="1"/>
          <p:nvPr/>
        </p:nvSpPr>
        <p:spPr>
          <a:xfrm>
            <a:off x="1009825" y="534198"/>
            <a:ext cx="402385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None/>
            </a:pPr>
            <a:r>
              <a:rPr b="1" i="0" lang="ru-RU" sz="2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ЭКОСИСТЕМА ПРОЕКТА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>
            <a:off x="468050" y="2017485"/>
            <a:ext cx="3414211" cy="51033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</a:pPr>
            <a:r>
              <a:rPr b="1" lang="ru-RU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ШКОЛЬНИКИ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</a:pPr>
            <a:r>
              <a:rPr b="1" lang="ru-RU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СТУДЕНТЫ КОЛЛЕДЖЕЙ </a:t>
            </a:r>
            <a:br>
              <a:rPr lang="ru-RU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-RU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(14 – 18 лет)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4804879" y="1938285"/>
            <a:ext cx="2804136" cy="51033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</a:pPr>
            <a:r>
              <a:rPr b="1" lang="ru-RU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МОЛОДЕЖЬ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</a:pPr>
            <a:r>
              <a:rPr lang="ru-RU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(18 – 25 лет)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"/>
          <p:cNvSpPr/>
          <p:nvPr/>
        </p:nvSpPr>
        <p:spPr>
          <a:xfrm>
            <a:off x="9095123" y="2005941"/>
            <a:ext cx="2804136" cy="51147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</a:pPr>
            <a:r>
              <a:rPr b="1" lang="ru-RU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НАЧИНАЮЩИЕ ПРЕДПРИНИМАТЕЛИ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</a:pPr>
            <a:r>
              <a:rPr lang="ru-RU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(18-35 лет)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6"/>
          <p:cNvSpPr/>
          <p:nvPr/>
        </p:nvSpPr>
        <p:spPr>
          <a:xfrm>
            <a:off x="549103" y="2843495"/>
            <a:ext cx="4712419" cy="752722"/>
          </a:xfrm>
          <a:prstGeom prst="roundRect">
            <a:avLst>
              <a:gd fmla="val 0" name="adj"/>
            </a:avLst>
          </a:prstGeom>
          <a:solidFill>
            <a:srgbClr val="D7D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6"/>
          <p:cNvSpPr/>
          <p:nvPr/>
        </p:nvSpPr>
        <p:spPr>
          <a:xfrm>
            <a:off x="5345759" y="2828659"/>
            <a:ext cx="6553500" cy="782035"/>
          </a:xfrm>
          <a:prstGeom prst="roundRect">
            <a:avLst>
              <a:gd fmla="val 1589" name="adj"/>
            </a:avLst>
          </a:prstGeom>
          <a:solidFill>
            <a:srgbClr val="D7DF2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5" name="Google Shape;275;p6"/>
          <p:cNvSpPr/>
          <p:nvPr/>
        </p:nvSpPr>
        <p:spPr>
          <a:xfrm>
            <a:off x="7882322" y="3656091"/>
            <a:ext cx="4016937" cy="725941"/>
          </a:xfrm>
          <a:prstGeom prst="roundRect">
            <a:avLst>
              <a:gd fmla="val 1589" name="adj"/>
            </a:avLst>
          </a:prstGeom>
          <a:solidFill>
            <a:srgbClr val="D7DF2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D1C2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ED1C29"/>
                </a:solidFill>
                <a:latin typeface="Raleway"/>
                <a:ea typeface="Raleway"/>
                <a:cs typeface="Raleway"/>
                <a:sym typeface="Raleway"/>
              </a:rPr>
              <a:t>сопровождение и поддержка предпринимателей</a:t>
            </a:r>
            <a:endParaRPr b="1" sz="1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76" name="Google Shape;27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5872" y="197569"/>
            <a:ext cx="1265533" cy="4647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"/>
          <p:cNvSpPr/>
          <p:nvPr/>
        </p:nvSpPr>
        <p:spPr>
          <a:xfrm>
            <a:off x="1683285" y="7221346"/>
            <a:ext cx="5895715" cy="223490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1816665" y="2843578"/>
            <a:ext cx="23310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</a:pPr>
            <a:r>
              <a:rPr b="1" lang="ru-RU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Бизнес уикенд.Старт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6"/>
          <p:cNvSpPr/>
          <p:nvPr/>
        </p:nvSpPr>
        <p:spPr>
          <a:xfrm>
            <a:off x="563814" y="3141411"/>
            <a:ext cx="468299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D1C29"/>
              </a:buClr>
              <a:buSzPts val="1200"/>
              <a:buFont typeface="Raleway"/>
              <a:buNone/>
            </a:pPr>
            <a:r>
              <a:rPr b="1" lang="ru-RU" sz="1200">
                <a:solidFill>
                  <a:srgbClr val="ED1C29"/>
                </a:solidFill>
                <a:latin typeface="Raleway"/>
                <a:ea typeface="Raleway"/>
                <a:cs typeface="Raleway"/>
                <a:sym typeface="Raleway"/>
              </a:rPr>
              <a:t>интерактивные мастер-классы       работа по трекам образовательного модуля</a:t>
            </a:r>
            <a:endParaRPr b="1" sz="1200">
              <a:solidFill>
                <a:srgbClr val="ED1C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6960347" y="2848920"/>
            <a:ext cx="3673375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None/>
            </a:pPr>
            <a:r>
              <a:rPr b="1" lang="ru-RU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Бизнес уикенд основной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5368515" y="3150886"/>
            <a:ext cx="65535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D1C29"/>
              </a:buClr>
              <a:buSzPts val="1200"/>
              <a:buFont typeface="Raleway"/>
              <a:buNone/>
            </a:pPr>
            <a:r>
              <a:rPr b="1" lang="ru-RU" sz="1200">
                <a:solidFill>
                  <a:srgbClr val="ED1C29"/>
                </a:solidFill>
                <a:latin typeface="Raleway"/>
                <a:ea typeface="Raleway"/>
                <a:cs typeface="Raleway"/>
                <a:sym typeface="Raleway"/>
              </a:rPr>
              <a:t>форумы/бизнес-игры         марафон       акселератор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None/>
            </a:pPr>
            <a:r>
              <a:rPr b="1" lang="ru-RU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воркшопы/работа в группах /менторство/выбор трека/домашние задания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0588" y="3262079"/>
            <a:ext cx="138144" cy="9902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"/>
          <p:cNvSpPr/>
          <p:nvPr/>
        </p:nvSpPr>
        <p:spPr>
          <a:xfrm>
            <a:off x="8797034" y="3684153"/>
            <a:ext cx="2068200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None/>
            </a:pPr>
            <a:r>
              <a:rPr b="1" lang="ru-RU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Трекинг-сервис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7786246" y="4034776"/>
            <a:ext cx="37818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570696" y="4499026"/>
            <a:ext cx="11317899" cy="391200"/>
          </a:xfrm>
          <a:prstGeom prst="rect">
            <a:avLst/>
          </a:prstGeom>
          <a:solidFill>
            <a:srgbClr val="F2F2F2"/>
          </a:solidFill>
          <a:ln cap="flat" cmpd="sng" w="28575">
            <a:solidFill>
              <a:srgbClr val="CCD427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6"/>
          <p:cNvSpPr/>
          <p:nvPr/>
        </p:nvSpPr>
        <p:spPr>
          <a:xfrm>
            <a:off x="5033683" y="4604833"/>
            <a:ext cx="3240889" cy="19904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aleway"/>
              <a:buNone/>
            </a:pPr>
            <a:r>
              <a:rPr b="1" lang="ru-RU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Отраслевые интенсивы (Л. Арифулина)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9561" y="3248933"/>
            <a:ext cx="138144" cy="9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1757" y="3257332"/>
            <a:ext cx="138144" cy="9902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"/>
          <p:cNvSpPr/>
          <p:nvPr/>
        </p:nvSpPr>
        <p:spPr>
          <a:xfrm>
            <a:off x="533739" y="3656091"/>
            <a:ext cx="7272654" cy="725941"/>
          </a:xfrm>
          <a:prstGeom prst="roundRect">
            <a:avLst>
              <a:gd fmla="val 1589" name="adj"/>
            </a:avLst>
          </a:prstGeom>
          <a:solidFill>
            <a:srgbClr val="D7DF2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0" name="Google Shape;290;p6"/>
          <p:cNvSpPr/>
          <p:nvPr/>
        </p:nvSpPr>
        <p:spPr>
          <a:xfrm>
            <a:off x="2991946" y="3700972"/>
            <a:ext cx="2254864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None/>
            </a:pPr>
            <a:r>
              <a:rPr b="1" lang="ru-RU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Спроси у города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6"/>
          <p:cNvSpPr/>
          <p:nvPr/>
        </p:nvSpPr>
        <p:spPr>
          <a:xfrm>
            <a:off x="672656" y="3992702"/>
            <a:ext cx="6897466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D1C29"/>
              </a:buClr>
              <a:buSzPts val="1200"/>
              <a:buFont typeface="Raleway"/>
              <a:buNone/>
            </a:pPr>
            <a:r>
              <a:rPr b="1" lang="ru-RU" sz="1200">
                <a:solidFill>
                  <a:srgbClr val="ED1C29"/>
                </a:solidFill>
                <a:latin typeface="Raleway"/>
                <a:ea typeface="Raleway"/>
                <a:cs typeface="Raleway"/>
                <a:sym typeface="Raleway"/>
              </a:rPr>
              <a:t>диалог с представителями органов гос. власти и институтов развития </a:t>
            </a:r>
            <a:endParaRPr b="1" sz="1200">
              <a:solidFill>
                <a:srgbClr val="ED1C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"/>
          <p:cNvSpPr txBox="1"/>
          <p:nvPr/>
        </p:nvSpPr>
        <p:spPr>
          <a:xfrm>
            <a:off x="11188590" y="2839639"/>
            <a:ext cx="710669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3" name="Google Shape;293;p6"/>
          <p:cNvSpPr txBox="1"/>
          <p:nvPr/>
        </p:nvSpPr>
        <p:spPr>
          <a:xfrm>
            <a:off x="11177932" y="3687404"/>
            <a:ext cx="710669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4" name="Google Shape;294;p6"/>
          <p:cNvSpPr txBox="1"/>
          <p:nvPr/>
        </p:nvSpPr>
        <p:spPr>
          <a:xfrm>
            <a:off x="562179" y="3675533"/>
            <a:ext cx="710669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NEW</a:t>
            </a:r>
            <a:endParaRPr b="1"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295;p6"/>
          <p:cNvSpPr txBox="1"/>
          <p:nvPr/>
        </p:nvSpPr>
        <p:spPr>
          <a:xfrm>
            <a:off x="8357882" y="4199785"/>
            <a:ext cx="328262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*Совместно с молодежным клубом «Business Update»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2022-09-13T07:17:57Z</dcterms:created>
  <dc:creator>Хохлова Яна Андреевна</dc:creator>
</cp:coreProperties>
</file>