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sldIdLst>
    <p:sldId id="256" r:id="rId6"/>
    <p:sldId id="276" r:id="rId7"/>
    <p:sldId id="273" r:id="rId8"/>
    <p:sldId id="280" r:id="rId9"/>
    <p:sldId id="259" r:id="rId10"/>
    <p:sldId id="260" r:id="rId11"/>
    <p:sldId id="282" r:id="rId12"/>
    <p:sldId id="269" r:id="rId13"/>
    <p:sldId id="281" r:id="rId14"/>
    <p:sldId id="275" r:id="rId15"/>
    <p:sldId id="272" r:id="rId16"/>
    <p:sldId id="27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жен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Лист3!$B$2:$B$5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26.16</c:v>
                </c:pt>
                <c:pt idx="1">
                  <c:v>37.65</c:v>
                </c:pt>
                <c:pt idx="2">
                  <c:v>41.19</c:v>
                </c:pt>
                <c:pt idx="3">
                  <c:v>27.05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F-4DA3-958F-CC87E82F308E}"/>
            </c:ext>
          </c:extLst>
        </c:ser>
        <c:ser>
          <c:idx val="1"/>
          <c:order val="1"/>
          <c:tx>
            <c:strRef>
              <c:f>Лист3!$D$1</c:f>
              <c:strCache>
                <c:ptCount val="1"/>
                <c:pt idx="0">
                  <c:v>муж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Лист3!$B$2:$B$5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Лист3!$D$2:$D$5</c:f>
              <c:numCache>
                <c:formatCode>General</c:formatCode>
                <c:ptCount val="4"/>
                <c:pt idx="0">
                  <c:v>17.91</c:v>
                </c:pt>
                <c:pt idx="1">
                  <c:v>23.68</c:v>
                </c:pt>
                <c:pt idx="2">
                  <c:v>24.08</c:v>
                </c:pt>
                <c:pt idx="3">
                  <c:v>21.09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F-4DA3-958F-CC87E82F3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17120"/>
        <c:axId val="81718656"/>
      </c:barChart>
      <c:catAx>
        <c:axId val="817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718656"/>
        <c:crosses val="autoZero"/>
        <c:auto val="1"/>
        <c:lblAlgn val="ctr"/>
        <c:lblOffset val="100"/>
        <c:noMultiLvlLbl val="0"/>
      </c:catAx>
      <c:valAx>
        <c:axId val="817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71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СД тип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Лист5!$A$2:$A$5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Лист5!$B$2:$B$5</c:f>
              <c:numCache>
                <c:formatCode>General</c:formatCode>
                <c:ptCount val="4"/>
                <c:pt idx="0">
                  <c:v>341</c:v>
                </c:pt>
                <c:pt idx="1">
                  <c:v>187</c:v>
                </c:pt>
                <c:pt idx="2">
                  <c:v>306</c:v>
                </c:pt>
                <c:pt idx="3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C-489D-A516-03AA2807F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41728"/>
        <c:axId val="71643520"/>
      </c:barChart>
      <c:catAx>
        <c:axId val="716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43520"/>
        <c:crosses val="autoZero"/>
        <c:auto val="1"/>
        <c:lblAlgn val="ctr"/>
        <c:lblOffset val="100"/>
        <c:noMultiLvlLbl val="0"/>
      </c:catAx>
      <c:valAx>
        <c:axId val="7164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41728"/>
        <c:crosses val="autoZero"/>
        <c:crossBetween val="between"/>
      </c:valAx>
      <c:spPr>
        <a:noFill/>
        <a:ln>
          <a:solidFill>
            <a:srgbClr val="00B050"/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СД тип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0.36</c:v>
                </c:pt>
                <c:pt idx="1">
                  <c:v>0.12</c:v>
                </c:pt>
                <c:pt idx="2">
                  <c:v>0.59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0-456B-A87A-FF27987B6975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СД тип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42.08</c:v>
                </c:pt>
                <c:pt idx="1">
                  <c:v>23.47</c:v>
                </c:pt>
                <c:pt idx="2">
                  <c:v>37.340000000000003</c:v>
                </c:pt>
                <c:pt idx="3">
                  <c:v>57.37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0-456B-A87A-FF27987B6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796928"/>
        <c:axId val="66802816"/>
      </c:barChart>
      <c:catAx>
        <c:axId val="667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02816"/>
        <c:crosses val="autoZero"/>
        <c:auto val="1"/>
        <c:lblAlgn val="ctr"/>
        <c:lblOffset val="100"/>
        <c:noMultiLvlLbl val="0"/>
      </c:catAx>
      <c:valAx>
        <c:axId val="668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79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8CB7EF2-172C-47C7-8D0F-1E378C18277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72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9" name="Номер слайда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5897E34-B143-4DE7-96F8-367ADB34D7C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8CB7EF2-172C-47C7-8D0F-1E378C182778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46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ftahovaMV\Downloads\11.png"/>
          <p:cNvPicPr/>
          <p:nvPr/>
        </p:nvPicPr>
        <p:blipFill>
          <a:blip r:embed="rId14"/>
          <a:stretch/>
        </p:blipFill>
        <p:spPr>
          <a:xfrm>
            <a:off x="3844440" y="630720"/>
            <a:ext cx="4338000" cy="1012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/>
          <p:nvPr/>
        </p:nvSpPr>
        <p:spPr>
          <a:xfrm>
            <a:off x="2878560" y="110160"/>
            <a:ext cx="657936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2" descr="C:\Users\MiftahovaMV\Downloads\22.png"/>
          <p:cNvPicPr/>
          <p:nvPr/>
        </p:nvPicPr>
        <p:blipFill>
          <a:blip r:embed="rId14"/>
          <a:stretch/>
        </p:blipFill>
        <p:spPr>
          <a:xfrm>
            <a:off x="415080" y="221400"/>
            <a:ext cx="2200320" cy="61020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/>
          <p:nvPr/>
        </p:nvSpPr>
        <p:spPr>
          <a:xfrm>
            <a:off x="2878560" y="110160"/>
            <a:ext cx="657936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Picture 2" descr="C:\Users\MiftahovaMV\Downloads\22.png"/>
          <p:cNvPicPr/>
          <p:nvPr/>
        </p:nvPicPr>
        <p:blipFill>
          <a:blip r:embed="rId14"/>
          <a:stretch/>
        </p:blipFill>
        <p:spPr>
          <a:xfrm>
            <a:off x="415080" y="221400"/>
            <a:ext cx="2200320" cy="61020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C:\Users\MiftahovaMV\Downloads\22.png"/>
          <p:cNvPicPr/>
          <p:nvPr/>
        </p:nvPicPr>
        <p:blipFill>
          <a:blip r:embed="rId14"/>
          <a:stretch/>
        </p:blipFill>
        <p:spPr>
          <a:xfrm>
            <a:off x="415080" y="221400"/>
            <a:ext cx="2200320" cy="61020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5"/>
          <p:cNvSpPr/>
          <p:nvPr/>
        </p:nvSpPr>
        <p:spPr>
          <a:xfrm>
            <a:off x="3070440" y="3986640"/>
            <a:ext cx="6093720" cy="63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B050"/>
                </a:solidFill>
                <a:latin typeface="Calibri"/>
                <a:ea typeface="DejaVu Sans"/>
              </a:rPr>
              <a:t>ФГБУ СибФНКЦ ФМБА России, 636000, г. Северск, ул. Мира, 4</a:t>
            </a:r>
            <a:br/>
            <a:r>
              <a:rPr lang="ru-RU" sz="1200" b="0" strike="noStrike" spc="-1">
                <a:solidFill>
                  <a:srgbClr val="00B050"/>
                </a:solidFill>
                <a:latin typeface="Calibri"/>
                <a:ea typeface="DejaVu Sans"/>
              </a:rPr>
              <a:t>+7 (3823) 78-09-99</a:t>
            </a:r>
            <a:br/>
            <a:r>
              <a:rPr lang="en-US" sz="1200" b="0" strike="noStrike" spc="-1">
                <a:solidFill>
                  <a:srgbClr val="00B050"/>
                </a:solidFill>
                <a:latin typeface="Calibri"/>
                <a:ea typeface="DejaVu Sans"/>
              </a:rPr>
              <a:t>kb81@fmbamail.ru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59" name="TextBox 7"/>
          <p:cNvSpPr/>
          <p:nvPr/>
        </p:nvSpPr>
        <p:spPr>
          <a:xfrm>
            <a:off x="1106280" y="2753280"/>
            <a:ext cx="9887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B050"/>
                </a:solidFill>
                <a:latin typeface="Calibri"/>
                <a:ea typeface="DejaVu Sans"/>
              </a:rPr>
              <a:t>Спасибо за внимание!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60" name="Picture 2" descr="C:\Users\MiftahovaMV\Downloads\11.png"/>
          <p:cNvPicPr/>
          <p:nvPr/>
        </p:nvPicPr>
        <p:blipFill>
          <a:blip r:embed="rId14"/>
          <a:stretch/>
        </p:blipFill>
        <p:spPr>
          <a:xfrm>
            <a:off x="3844440" y="1040760"/>
            <a:ext cx="4338000" cy="101232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Заголовок 4"/>
          <p:cNvSpPr/>
          <p:nvPr/>
        </p:nvSpPr>
        <p:spPr>
          <a:xfrm>
            <a:off x="914400" y="2142000"/>
            <a:ext cx="10361160" cy="136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Скрининг сахарного диабета в рамках диспансеризации взрослого населения</a:t>
            </a:r>
            <a:endParaRPr lang="ru-RU" sz="36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06" name="Подзаголовок 5"/>
          <p:cNvSpPr/>
          <p:nvPr/>
        </p:nvSpPr>
        <p:spPr>
          <a:xfrm>
            <a:off x="5783283" y="4394105"/>
            <a:ext cx="5492278" cy="90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69A2E"/>
                </a:solidFill>
                <a:ea typeface="DejaVu Sans"/>
              </a:rPr>
              <a:t>Заместитель главного врача СКБ по АПП взрослому населению – начальник КДЦ №1</a:t>
            </a:r>
            <a:endParaRPr lang="ru-RU" sz="1400" b="0" strike="noStrike" spc="-1" dirty="0"/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69A2E"/>
                </a:solidFill>
                <a:ea typeface="DejaVu Sans"/>
              </a:rPr>
              <a:t>Кравчук Мария Павловна</a:t>
            </a:r>
            <a:endParaRPr lang="ru-RU" sz="1400" b="0" strike="noStrike" spc="-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904BFB-F1D0-35B4-D196-557762B0C798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9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754260"/>
              </p:ext>
            </p:extLst>
          </p:nvPr>
        </p:nvGraphicFramePr>
        <p:xfrm>
          <a:off x="3342542" y="1366092"/>
          <a:ext cx="7288735" cy="445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754216" y="138600"/>
            <a:ext cx="9232135" cy="10288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pc="-1" dirty="0">
                <a:solidFill>
                  <a:srgbClr val="00B050"/>
                </a:solidFill>
                <a:latin typeface="Calibri"/>
                <a:cs typeface="+mn-cs"/>
              </a:rPr>
              <a:t>Поставлено на диспансерный учет пациентов с СД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49EAE4-0028-0A99-06D8-CBFCD440BC52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2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9637" y="403454"/>
            <a:ext cx="8620923" cy="570267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</a:rPr>
              <a:t>Федеральный регистр больных сахарным диабетом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4785" y="973721"/>
            <a:ext cx="5044666" cy="5356742"/>
          </a:xfr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just"/>
            <a:r>
              <a:rPr lang="ru-RU" sz="2000" b="1" dirty="0">
                <a:latin typeface="+mn-lt"/>
              </a:rPr>
              <a:t>«Федеральный Регистр сахарного диабета» РФ </a:t>
            </a:r>
            <a:r>
              <a:rPr lang="ru-RU" sz="2000" dirty="0">
                <a:latin typeface="+mn-lt"/>
              </a:rPr>
              <a:t>реализуется ФГБУ Эндокринологическим Научным Центром совместно с ЗАО «Астон Консалтинг» в рамках программы клинико-эпидемиологического мониторинга сахарного диабета на территории Российской Федерации. </a:t>
            </a:r>
          </a:p>
          <a:p>
            <a:pPr algn="just"/>
            <a:endParaRPr lang="ru-RU" sz="2000" dirty="0">
              <a:latin typeface="+mn-lt"/>
            </a:endParaRPr>
          </a:p>
          <a:p>
            <a:pPr algn="just"/>
            <a:r>
              <a:rPr lang="ru-RU" sz="2000" b="1" dirty="0">
                <a:latin typeface="+mn-lt"/>
              </a:rPr>
              <a:t>Для медицинских специалистов:</a:t>
            </a:r>
            <a:endParaRPr lang="ru-RU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формирование собственной базы пациентов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удобство ввода данных и их использования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оценка потребности в лекарственных препаратах, изделиях медицинского назначения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</a:rPr>
              <a:t>готовые отчетные формы </a:t>
            </a:r>
          </a:p>
          <a:p>
            <a:pPr algn="just"/>
            <a:endParaRPr lang="ru-RU" sz="2000" dirty="0">
              <a:latin typeface="+mn-lt"/>
            </a:endParaRPr>
          </a:p>
        </p:txBody>
      </p:sp>
      <p:sp>
        <p:nvSpPr>
          <p:cNvPr id="4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10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512433"/>
              </p:ext>
            </p:extLst>
          </p:nvPr>
        </p:nvGraphicFramePr>
        <p:xfrm>
          <a:off x="6285527" y="1106945"/>
          <a:ext cx="5172075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285527" y="5648791"/>
            <a:ext cx="5172075" cy="574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</a:rPr>
              <a:t>Заболеваемость СД (на 100 тыс. ) г. Северск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469A05-ADF9-6A68-01B2-25F52C0A7D7F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1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34" y="865786"/>
            <a:ext cx="10972440" cy="61629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Выводы: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13080" y="1741726"/>
            <a:ext cx="10972440" cy="3711623"/>
          </a:xfr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endParaRPr lang="ru-RU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/>
              <a:t>Использование алгоритма обследования пациентов с нарушением углеводного обмена увеличивает эффективность диспансеризации взрослого населения.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/>
              <a:t>Расширение второго этапа (определение уровня гликемии и креатинина) способствует увеличению вероятности выявления СД, снижает риски возникновения осложнений применения препаратов группы </a:t>
            </a:r>
            <a:r>
              <a:rPr lang="ru-RU" sz="2000" dirty="0" err="1"/>
              <a:t>бигуанидов</a:t>
            </a:r>
            <a:r>
              <a:rPr lang="ru-RU" sz="2000" dirty="0"/>
              <a:t> и необходимость повторных консультаций врача-эндокринолога. </a:t>
            </a:r>
          </a:p>
        </p:txBody>
      </p:sp>
      <p:sp>
        <p:nvSpPr>
          <p:cNvPr id="4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11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17EF17-B571-F8C4-7AA4-8E88447F7181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1DECCA-678E-7B47-BDB3-3A4F0D5ADC26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63" y="1277957"/>
            <a:ext cx="4890499" cy="4880472"/>
          </a:xfr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dirty="0">
                <a:latin typeface="+mn-lt"/>
              </a:rPr>
              <a:t>Отмечается значительный рост заболеваемости СД 2 типа как в нашей стране, так и во </a:t>
            </a:r>
            <a:r>
              <a:rPr lang="ru-RU" sz="2000">
                <a:latin typeface="+mn-lt"/>
              </a:rPr>
              <a:t>всем мире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Результаты масштабного российского эпидемиологического исследования </a:t>
            </a:r>
            <a:r>
              <a:rPr lang="en-US" sz="2000" dirty="0">
                <a:latin typeface="+mn-lt"/>
              </a:rPr>
              <a:t>NATION</a:t>
            </a:r>
            <a:r>
              <a:rPr lang="ru-RU" sz="2000" dirty="0">
                <a:latin typeface="+mn-lt"/>
              </a:rPr>
              <a:t> подтверждают, что распространенность заболевания составляет 5,4% в популяции от 20 до 79 лет, но диагностируется лишь в 50% случаев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Диагностика не успевает за ростом заболеваемости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1" y="1793629"/>
            <a:ext cx="6189073" cy="3081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02923" y="4866175"/>
            <a:ext cx="6098581" cy="1034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00B050"/>
                </a:solidFill>
              </a:rPr>
              <a:t>Распространенность СД тип 2 в РФ на 01.01.2023г. 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00B050"/>
                </a:solidFill>
              </a:rPr>
              <a:t>по данным Федерального регистра сахарного диабета. </a:t>
            </a:r>
          </a:p>
        </p:txBody>
      </p:sp>
      <p:sp>
        <p:nvSpPr>
          <p:cNvPr id="5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2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CF5AC0-0FB7-4CD6-01A4-0328D5956B4D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F7491-7B83-86C9-644B-8BCF72BCC49D}"/>
              </a:ext>
            </a:extLst>
          </p:cNvPr>
          <p:cNvSpPr txBox="1"/>
          <p:nvPr/>
        </p:nvSpPr>
        <p:spPr>
          <a:xfrm>
            <a:off x="5010324" y="252186"/>
            <a:ext cx="34638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B050"/>
                </a:solidFill>
                <a:latin typeface="Calibri"/>
              </a:rPr>
              <a:t>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06689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441" y="5241447"/>
            <a:ext cx="3962520" cy="695558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Смертность с учетом пола (на 100 тыс.)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66694"/>
              </p:ext>
            </p:extLst>
          </p:nvPr>
        </p:nvGraphicFramePr>
        <p:xfrm>
          <a:off x="6541477" y="2057400"/>
          <a:ext cx="5134708" cy="298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0693" y="1813118"/>
            <a:ext cx="5599416" cy="2759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br>
              <a:rPr lang="ru-RU" dirty="0"/>
            </a:br>
            <a:r>
              <a:rPr lang="ru-RU" sz="2000" dirty="0"/>
              <a:t>Только ранняя диагностика и своевременное эффективное лечение СД позволяют снизить риски микро- и </a:t>
            </a:r>
            <a:r>
              <a:rPr lang="ru-RU" sz="2000" dirty="0" err="1"/>
              <a:t>макрососудистых</a:t>
            </a:r>
            <a:r>
              <a:rPr lang="ru-RU" sz="2000" dirty="0"/>
              <a:t> осложнений, предупредить </a:t>
            </a:r>
            <a:r>
              <a:rPr lang="ru-RU" sz="2000" dirty="0" err="1"/>
              <a:t>инвалидизацию</a:t>
            </a:r>
            <a:r>
              <a:rPr lang="ru-RU" sz="2000" dirty="0"/>
              <a:t> и преждевременную смертность пациентов. </a:t>
            </a:r>
          </a:p>
        </p:txBody>
      </p:sp>
      <p:sp>
        <p:nvSpPr>
          <p:cNvPr id="6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4AEC75-0069-1559-2CE0-2DB556F7E749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B4920-8109-A8C1-DA22-AEE484380585}"/>
              </a:ext>
            </a:extLst>
          </p:cNvPr>
          <p:cNvSpPr txBox="1"/>
          <p:nvPr/>
        </p:nvSpPr>
        <p:spPr>
          <a:xfrm>
            <a:off x="3490053" y="397240"/>
            <a:ext cx="61028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B050"/>
                </a:solidFill>
                <a:latin typeface="Calibri"/>
              </a:rPr>
              <a:t>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723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6775" y="1552575"/>
            <a:ext cx="5647005" cy="4686450"/>
          </a:xfr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+mn-lt"/>
              </a:rPr>
              <a:t>В программу государственных гарантий бесплатной медицинской помощи на 2023 год включены мероприятия по раннему выявлению сахарного диабета и внедрению современных методов его лечения, обеспечению пациентов необходимыми препаратами и средствами диагностики (системы суточного мониторирования глюкозы, помповые дозаторы инсулина), развитие «Школ диабета».</a:t>
            </a:r>
          </a:p>
        </p:txBody>
      </p:sp>
      <p:sp>
        <p:nvSpPr>
          <p:cNvPr id="4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4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026" name="Picture 2" descr="https://cdn.lifehacker.ru/wp-content/uploads/2017/11/CGM_1510593234-e1510593285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3933434"/>
            <a:ext cx="4162424" cy="23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3bc6b9198db4353f95857ec044ebdd00692cf54-823896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81" y="1273155"/>
            <a:ext cx="3599190" cy="25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B3DBA1-5C1E-403D-9777-0130F64E3918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31B57-E117-8BA1-0906-19CE9CD186E0}"/>
              </a:ext>
            </a:extLst>
          </p:cNvPr>
          <p:cNvSpPr txBox="1"/>
          <p:nvPr/>
        </p:nvSpPr>
        <p:spPr>
          <a:xfrm>
            <a:off x="3493214" y="277343"/>
            <a:ext cx="61028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B050"/>
                </a:solidFill>
                <a:latin typeface="Calibri"/>
              </a:rPr>
              <a:t>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4154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Номер слайда 3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484A606-65FE-4F07-9FDD-58E93866EFD5}" type="slidenum"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218" name="Заголовок 14"/>
          <p:cNvSpPr/>
          <p:nvPr/>
        </p:nvSpPr>
        <p:spPr>
          <a:xfrm>
            <a:off x="2822399" y="152280"/>
            <a:ext cx="7585321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Отделение медицинской профилактики КДЦ №1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19" name="Picture 3"/>
          <p:cNvPicPr/>
          <p:nvPr/>
        </p:nvPicPr>
        <p:blipFill>
          <a:blip r:embed="rId3"/>
          <a:stretch/>
        </p:blipFill>
        <p:spPr>
          <a:xfrm>
            <a:off x="4500000" y="1080000"/>
            <a:ext cx="3652560" cy="522756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4"/>
          <p:cNvPicPr/>
          <p:nvPr/>
        </p:nvPicPr>
        <p:blipFill>
          <a:blip r:embed="rId4"/>
          <a:stretch/>
        </p:blipFill>
        <p:spPr>
          <a:xfrm>
            <a:off x="8202960" y="1080000"/>
            <a:ext cx="3458880" cy="23047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5"/>
          <p:cNvPicPr/>
          <p:nvPr/>
        </p:nvPicPr>
        <p:blipFill>
          <a:blip r:embed="rId5"/>
          <a:stretch/>
        </p:blipFill>
        <p:spPr>
          <a:xfrm>
            <a:off x="8265600" y="3430440"/>
            <a:ext cx="3120840" cy="2924280"/>
          </a:xfrm>
          <a:prstGeom prst="rect">
            <a:avLst/>
          </a:prstGeom>
          <a:ln w="0">
            <a:noFill/>
          </a:ln>
        </p:spPr>
      </p:pic>
      <p:sp>
        <p:nvSpPr>
          <p:cNvPr id="222" name="Прямоугольник 221"/>
          <p:cNvSpPr/>
          <p:nvPr/>
        </p:nvSpPr>
        <p:spPr>
          <a:xfrm>
            <a:off x="378171" y="1260000"/>
            <a:ext cx="3940029" cy="469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Разделение потоков пациентов</a:t>
            </a: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Выполнение большей части обследований в одном блоке</a:t>
            </a: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Снижение времени ожидания приема</a:t>
            </a: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Возможность пройти весь объем обследования за 1-3 дня</a:t>
            </a: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Удобство прохождения диспансеризации - увеличение </a:t>
            </a:r>
            <a:r>
              <a:rPr lang="ru-RU" sz="2000" dirty="0" err="1"/>
              <a:t>комплаентности</a:t>
            </a:r>
            <a:r>
              <a:rPr lang="ru-RU" sz="2000" dirty="0"/>
              <a:t> пациентов</a:t>
            </a: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dirty="0"/>
              <a:t>Повышение доступности диспансеризации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A30B63-75FA-85A5-D71E-897B2E707B92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Номер слайда 3_0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74AAB70-9E26-46A0-8E8B-8831DE0C0656}" type="slidenum"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224" name="Заголовок 14_1"/>
          <p:cNvSpPr/>
          <p:nvPr/>
        </p:nvSpPr>
        <p:spPr>
          <a:xfrm>
            <a:off x="2822400" y="152280"/>
            <a:ext cx="657936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Организация диспансеризации на базе ОМП КДЦ №1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360000" y="2700000"/>
            <a:ext cx="2158920" cy="233892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Прямоугольник 225"/>
          <p:cNvSpPr/>
          <p:nvPr/>
        </p:nvSpPr>
        <p:spPr>
          <a:xfrm>
            <a:off x="1260000" y="3240000"/>
            <a:ext cx="1078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Прямоугольник 226"/>
          <p:cNvSpPr/>
          <p:nvPr/>
        </p:nvSpPr>
        <p:spPr>
          <a:xfrm>
            <a:off x="360000" y="2721960"/>
            <a:ext cx="2158920" cy="23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24B12"/>
                </a:solidFill>
                <a:latin typeface="Arial"/>
                <a:ea typeface="DejaVu Sans"/>
              </a:rPr>
              <a:t>Кабинеты доврачебного приема (6 этаж — 1 блок)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224B12"/>
                </a:solidFill>
                <a:latin typeface="Arial"/>
                <a:ea typeface="DejaVu Sans"/>
              </a:rPr>
              <a:t>Анкетирование, антропометрия, регистрация ЭКГ, пульсоксиметрия, измерение внутриглазного давления, печать направлений, запись к врачу-терапевту.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3240000" y="3302280"/>
            <a:ext cx="1618200" cy="89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Прямоугольник 228"/>
          <p:cNvSpPr/>
          <p:nvPr/>
        </p:nvSpPr>
        <p:spPr>
          <a:xfrm>
            <a:off x="3240000" y="353772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24B12"/>
                </a:solidFill>
                <a:latin typeface="Arial"/>
                <a:ea typeface="DejaVu Sans"/>
              </a:rPr>
              <a:t>Забор крови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24B12"/>
                </a:solidFill>
                <a:latin typeface="Arial"/>
                <a:ea typeface="DejaVu Sans"/>
              </a:rPr>
              <a:t>(6 этаж — 1 блок)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3238200" y="868770"/>
            <a:ext cx="1618200" cy="52308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Прямоугольник 230"/>
          <p:cNvSpPr/>
          <p:nvPr/>
        </p:nvSpPr>
        <p:spPr>
          <a:xfrm>
            <a:off x="3240000" y="5407616"/>
            <a:ext cx="1618200" cy="89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Прямоугольник 231"/>
          <p:cNvSpPr/>
          <p:nvPr/>
        </p:nvSpPr>
        <p:spPr>
          <a:xfrm>
            <a:off x="3238200" y="2318186"/>
            <a:ext cx="1618200" cy="89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Прямоугольник 232"/>
          <p:cNvSpPr/>
          <p:nvPr/>
        </p:nvSpPr>
        <p:spPr>
          <a:xfrm>
            <a:off x="3238200" y="1419986"/>
            <a:ext cx="1618200" cy="89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Прямоугольник 233"/>
          <p:cNvSpPr/>
          <p:nvPr/>
        </p:nvSpPr>
        <p:spPr>
          <a:xfrm>
            <a:off x="3238200" y="4352055"/>
            <a:ext cx="1618200" cy="89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Прямоугольник 234"/>
          <p:cNvSpPr/>
          <p:nvPr/>
        </p:nvSpPr>
        <p:spPr>
          <a:xfrm>
            <a:off x="6856208" y="2739113"/>
            <a:ext cx="2158200" cy="197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Полилиния 235"/>
          <p:cNvSpPr/>
          <p:nvPr/>
        </p:nvSpPr>
        <p:spPr>
          <a:xfrm>
            <a:off x="2520000" y="3600000"/>
            <a:ext cx="718200" cy="358200"/>
          </a:xfrm>
          <a:custGeom>
            <a:avLst/>
            <a:gdLst/>
            <a:ahLst/>
            <a:cxnLst/>
            <a:rect l="l" t="t" r="r" b="b"/>
            <a:pathLst>
              <a:path w="2002" h="1002">
                <a:moveTo>
                  <a:pt x="0" y="250"/>
                </a:moveTo>
                <a:lnTo>
                  <a:pt x="1500" y="250"/>
                </a:lnTo>
                <a:lnTo>
                  <a:pt x="1500" y="0"/>
                </a:lnTo>
                <a:lnTo>
                  <a:pt x="2001" y="500"/>
                </a:lnTo>
                <a:lnTo>
                  <a:pt x="1500" y="1001"/>
                </a:lnTo>
                <a:lnTo>
                  <a:pt x="15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069A2E"/>
          </a:solidFill>
          <a:ln w="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Прямоугольник 237"/>
          <p:cNvSpPr/>
          <p:nvPr/>
        </p:nvSpPr>
        <p:spPr>
          <a:xfrm>
            <a:off x="3238200" y="905675"/>
            <a:ext cx="1618200" cy="451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Маммография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8 этаж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240000" y="557820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Флюорография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1 этаж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6856208" y="2889720"/>
            <a:ext cx="2158200" cy="189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Кабинет врача-терапевта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(6 этаж — 1 блок)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Заключительное консультирование, определение группы здоровья, определение объема второго этапа.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238200" y="159057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Спирография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(6 этаж 2 блок)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3238200" y="2355091"/>
            <a:ext cx="161820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Осмотр акушеркой, забор мазка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(6 этаж — 1 блок)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3238200" y="4523844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Прием кала на анализ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(6 этаж — 1 блок)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49" name="Прямая соединительная линия 24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Полилиния 29"/>
          <p:cNvSpPr/>
          <p:nvPr/>
        </p:nvSpPr>
        <p:spPr>
          <a:xfrm>
            <a:off x="4856400" y="3584520"/>
            <a:ext cx="1920038" cy="373680"/>
          </a:xfrm>
          <a:custGeom>
            <a:avLst/>
            <a:gdLst/>
            <a:ahLst/>
            <a:cxnLst/>
            <a:rect l="l" t="t" r="r" b="b"/>
            <a:pathLst>
              <a:path w="2002" h="1002">
                <a:moveTo>
                  <a:pt x="0" y="250"/>
                </a:moveTo>
                <a:lnTo>
                  <a:pt x="1500" y="250"/>
                </a:lnTo>
                <a:lnTo>
                  <a:pt x="1500" y="0"/>
                </a:lnTo>
                <a:lnTo>
                  <a:pt x="2001" y="500"/>
                </a:lnTo>
                <a:lnTo>
                  <a:pt x="1500" y="1001"/>
                </a:lnTo>
                <a:lnTo>
                  <a:pt x="15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069A2E"/>
          </a:solidFill>
          <a:ln w="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344EEE-BD80-1170-C0EA-3AB15DBC4028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4D00048-07CA-4CCB-9DA4-B8CD47C489EE}" type="slidenum"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13" name="Заголовок 14_7"/>
          <p:cNvSpPr/>
          <p:nvPr/>
        </p:nvSpPr>
        <p:spPr>
          <a:xfrm>
            <a:off x="2822400" y="152280"/>
            <a:ext cx="6579360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Маршрутизация при выявлении сахарного диабета в рамках ДОГВН (исходное  состояние)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1260000" y="3240000"/>
            <a:ext cx="1078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Прямоугольник 316"/>
          <p:cNvSpPr/>
          <p:nvPr/>
        </p:nvSpPr>
        <p:spPr>
          <a:xfrm>
            <a:off x="3240000" y="353772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Прямоугольник 319"/>
          <p:cNvSpPr/>
          <p:nvPr/>
        </p:nvSpPr>
        <p:spPr>
          <a:xfrm>
            <a:off x="3160139" y="1754638"/>
            <a:ext cx="1618200" cy="720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Прямоугольник 320"/>
          <p:cNvSpPr/>
          <p:nvPr/>
        </p:nvSpPr>
        <p:spPr>
          <a:xfrm>
            <a:off x="8891996" y="3459060"/>
            <a:ext cx="2661619" cy="1179039"/>
          </a:xfrm>
          <a:prstGeom prst="rect">
            <a:avLst/>
          </a:prstGeom>
          <a:noFill/>
          <a:ln w="2540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Повторная консультация эндокринолога.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Уточнение диагноза, постановка на диспансерный учет, назначение лечения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1800000" y="1260000"/>
            <a:ext cx="1978200" cy="11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Прямая соединительная линия 3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TextBox 324"/>
          <p:cNvSpPr txBox="1"/>
          <p:nvPr/>
        </p:nvSpPr>
        <p:spPr>
          <a:xfrm>
            <a:off x="5580593" y="1540617"/>
            <a:ext cx="2085925" cy="913231"/>
          </a:xfrm>
          <a:prstGeom prst="rect">
            <a:avLst/>
          </a:prstGeom>
          <a:noFill/>
          <a:ln w="25400">
            <a:solidFill>
              <a:srgbClr val="168253"/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algn="ctr"/>
            <a:endParaRPr lang="ru-RU" sz="1200" b="1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algn="ctr"/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Анализ крови на</a:t>
            </a:r>
            <a:r>
              <a:rPr lang="ru-RU" sz="1200" spc="-1" dirty="0">
                <a:latin typeface="Arial"/>
              </a:rPr>
              <a:t> </a:t>
            </a:r>
            <a:r>
              <a:rPr lang="en-US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HbA1c</a:t>
            </a: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</a:t>
            </a:r>
            <a:endParaRPr lang="ru-RU" sz="1200" b="0" strike="noStrike" spc="-1" dirty="0">
              <a:latin typeface="Arial"/>
            </a:endParaRPr>
          </a:p>
          <a:p>
            <a:pPr algn="ctr"/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822400" y="1540589"/>
            <a:ext cx="2224307" cy="8972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Осмотр терапевта, интерпретация</a:t>
            </a:r>
            <a:endParaRPr lang="ru-RU" sz="1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200" b="1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р</a:t>
            </a:r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езультатов</a:t>
            </a:r>
          </a:p>
          <a:p>
            <a:pPr algn="ctr"/>
            <a:r>
              <a:rPr lang="ru-RU" sz="1200" b="1" spc="-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200" b="1" spc="-1" dirty="0">
                <a:solidFill>
                  <a:schemeClr val="accent6">
                    <a:lumMod val="50000"/>
                  </a:schemeClr>
                </a:solidFill>
              </a:rPr>
              <a:t>≥</a:t>
            </a:r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6,1 ммоль/л)</a:t>
            </a:r>
          </a:p>
          <a:p>
            <a:pPr algn="ctr"/>
            <a:r>
              <a:rPr lang="ru-RU" sz="10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29" name="Прямая соединительная линия 328"/>
          <p:cNvSpPr/>
          <p:nvPr/>
        </p:nvSpPr>
        <p:spPr>
          <a:xfrm flipV="1">
            <a:off x="1894869" y="1997233"/>
            <a:ext cx="923072" cy="1670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единительная линия 329"/>
          <p:cNvSpPr/>
          <p:nvPr/>
        </p:nvSpPr>
        <p:spPr>
          <a:xfrm flipH="1">
            <a:off x="9985325" y="2371586"/>
            <a:ext cx="0" cy="1070295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единительная линия 330"/>
          <p:cNvSpPr/>
          <p:nvPr/>
        </p:nvSpPr>
        <p:spPr>
          <a:xfrm>
            <a:off x="5013375" y="1997233"/>
            <a:ext cx="562759" cy="3781"/>
          </a:xfrm>
          <a:prstGeom prst="line">
            <a:avLst/>
          </a:prstGeom>
          <a:ln w="76320">
            <a:solidFill>
              <a:srgbClr val="16825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Прямая соединительная линия 331"/>
          <p:cNvSpPr/>
          <p:nvPr/>
        </p:nvSpPr>
        <p:spPr>
          <a:xfrm flipV="1">
            <a:off x="7666518" y="1997233"/>
            <a:ext cx="1235176" cy="0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Прямоугольник 32"/>
          <p:cNvSpPr/>
          <p:nvPr/>
        </p:nvSpPr>
        <p:spPr>
          <a:xfrm>
            <a:off x="460277" y="1503232"/>
            <a:ext cx="1416790" cy="932959"/>
          </a:xfrm>
          <a:prstGeom prst="rect">
            <a:avLst/>
          </a:prstGeom>
          <a:noFill/>
          <a:ln w="2540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200" b="1" spc="-1" dirty="0">
              <a:solidFill>
                <a:srgbClr val="224B1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224B12"/>
                </a:solidFill>
                <a:latin typeface="Arial"/>
              </a:rPr>
              <a:t>Исследование холестерина и глюкозы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56431" y="1054857"/>
            <a:ext cx="2761294" cy="319176"/>
          </a:xfrm>
          <a:prstGeom prst="rect">
            <a:avLst/>
          </a:prstGeom>
          <a:noFill/>
          <a:ln w="2540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224B12"/>
                </a:solidFill>
                <a:latin typeface="Arial"/>
              </a:rPr>
              <a:t>Второй этап ДОГВН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900" y="3756752"/>
            <a:ext cx="7858851" cy="271014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69A2E"/>
            </a:solidFill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1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Проблемы: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Необходимость ожидания приема терапевта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«Потери» результатов, имеющих отклонения, в процессе проведения диспансеризации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Увеличение сроков установления диагноза в связи с необходимостью дообследования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Необходимость повторной консультации эндокринолога при ограниченной доступности специалиста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spc="-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spc="-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spc="-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marL="228600" indent="-228600">
              <a:buAutoNum type="arabicPeriod"/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53693" y="5580475"/>
            <a:ext cx="2609625" cy="69869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Завершение второго этапа ДОГВН.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4" name="Прямая соединительная линия 43"/>
          <p:cNvSpPr/>
          <p:nvPr/>
        </p:nvSpPr>
        <p:spPr>
          <a:xfrm flipH="1">
            <a:off x="9985325" y="4655278"/>
            <a:ext cx="0" cy="925197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3D2FD-E801-BC4D-55BE-FFE8DF9D5950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0267A-DBC4-93EA-FFF7-A61C9F33C7E0}"/>
              </a:ext>
            </a:extLst>
          </p:cNvPr>
          <p:cNvSpPr txBox="1"/>
          <p:nvPr/>
        </p:nvSpPr>
        <p:spPr>
          <a:xfrm>
            <a:off x="8901694" y="1540589"/>
            <a:ext cx="2661626" cy="830997"/>
          </a:xfrm>
          <a:prstGeom prst="rect">
            <a:avLst/>
          </a:prstGeom>
          <a:noFill/>
          <a:ln w="25400">
            <a:solidFill>
              <a:srgbClr val="069A2E">
                <a:alpha val="99000"/>
              </a:srgbClr>
            </a:solidFill>
          </a:ln>
        </p:spPr>
        <p:txBody>
          <a:bodyPr wrap="none" rtlCol="0">
            <a:spAutoFit/>
          </a:bodyPr>
          <a:lstStyle/>
          <a:p>
            <a:endParaRPr lang="ru-RU" sz="1200" b="1" dirty="0"/>
          </a:p>
          <a:p>
            <a:r>
              <a:rPr lang="ru-RU" sz="1200" b="1" dirty="0"/>
              <a:t>Консультация эндокринолога</a:t>
            </a:r>
          </a:p>
          <a:p>
            <a:r>
              <a:rPr lang="ru-RU" sz="1200" b="1" dirty="0"/>
              <a:t>Дообследование по показаниям</a:t>
            </a:r>
          </a:p>
          <a:p>
            <a:endParaRPr lang="ru-RU" sz="1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09A8C4-C0CB-4C67-93DA-8834B184796D}"/>
              </a:ext>
            </a:extLst>
          </p:cNvPr>
          <p:cNvSpPr/>
          <p:nvPr/>
        </p:nvSpPr>
        <p:spPr>
          <a:xfrm>
            <a:off x="1132912" y="1012385"/>
            <a:ext cx="2645288" cy="319176"/>
          </a:xfrm>
          <a:prstGeom prst="rect">
            <a:avLst/>
          </a:prstGeom>
          <a:noFill/>
          <a:ln w="25400">
            <a:solidFill>
              <a:srgbClr val="069A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224B12"/>
                </a:solidFill>
                <a:latin typeface="Arial"/>
              </a:rPr>
              <a:t>Первый этап ДОГВН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79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4D00048-07CA-4CCB-9DA4-B8CD47C489EE}" type="slidenum"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13" name="Заголовок 14_7"/>
          <p:cNvSpPr/>
          <p:nvPr/>
        </p:nvSpPr>
        <p:spPr>
          <a:xfrm>
            <a:off x="2822400" y="152280"/>
            <a:ext cx="7313118" cy="70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Маршрутизация при выявлении сахарного диабета в рамках ДОГВН (достигнутое состояние)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360000" y="1678860"/>
            <a:ext cx="1440000" cy="7200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Прямоугольник 314"/>
          <p:cNvSpPr/>
          <p:nvPr/>
        </p:nvSpPr>
        <p:spPr>
          <a:xfrm>
            <a:off x="1260000" y="3240000"/>
            <a:ext cx="10782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Прямоугольник 316"/>
          <p:cNvSpPr/>
          <p:nvPr/>
        </p:nvSpPr>
        <p:spPr>
          <a:xfrm>
            <a:off x="3240000" y="3537720"/>
            <a:ext cx="1618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Прямоугольник 317"/>
          <p:cNvSpPr/>
          <p:nvPr/>
        </p:nvSpPr>
        <p:spPr>
          <a:xfrm>
            <a:off x="2447924" y="1603816"/>
            <a:ext cx="1589430" cy="77886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Прямоугольник 318"/>
          <p:cNvSpPr/>
          <p:nvPr/>
        </p:nvSpPr>
        <p:spPr>
          <a:xfrm>
            <a:off x="8311678" y="1519829"/>
            <a:ext cx="2138807" cy="95481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Прямоугольник 319"/>
          <p:cNvSpPr/>
          <p:nvPr/>
        </p:nvSpPr>
        <p:spPr>
          <a:xfrm>
            <a:off x="3160139" y="1754638"/>
            <a:ext cx="1618200" cy="720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Прямоугольник 320"/>
          <p:cNvSpPr/>
          <p:nvPr/>
        </p:nvSpPr>
        <p:spPr>
          <a:xfrm>
            <a:off x="8311678" y="3475125"/>
            <a:ext cx="2158200" cy="13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Консультация эндокринолога.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Уточнение диагноза, постановка на диспансерный учет, назначение лечения.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1800000" y="1260000"/>
            <a:ext cx="1978200" cy="11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Прямая соединительная линия 322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TextBox 324"/>
          <p:cNvSpPr txBox="1"/>
          <p:nvPr/>
        </p:nvSpPr>
        <p:spPr>
          <a:xfrm>
            <a:off x="8364560" y="1485629"/>
            <a:ext cx="2085925" cy="91323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Анализ крови на</a:t>
            </a:r>
            <a:r>
              <a:rPr lang="ru-RU" sz="1200" spc="-1" dirty="0">
                <a:latin typeface="Arial"/>
              </a:rPr>
              <a:t> </a:t>
            </a:r>
            <a:r>
              <a:rPr lang="en-US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HbA1c</a:t>
            </a: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</a:t>
            </a:r>
            <a:endParaRPr lang="ru-RU" sz="1200" b="0" strike="noStrike" spc="-1" dirty="0">
              <a:latin typeface="Arial"/>
            </a:endParaRPr>
          </a:p>
          <a:p>
            <a:pPr algn="ctr"/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algn="ctr"/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контроль гликемии</a:t>
            </a:r>
            <a:endParaRPr lang="ru-RU" sz="1200" b="0" strike="noStrike" spc="-1" dirty="0">
              <a:latin typeface="Arial"/>
            </a:endParaRPr>
          </a:p>
          <a:p>
            <a:pPr algn="ctr"/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и </a:t>
            </a:r>
            <a:r>
              <a:rPr lang="ru-RU" sz="1200" b="1" strike="noStrike" spc="-1" dirty="0" err="1">
                <a:solidFill>
                  <a:srgbClr val="224B12"/>
                </a:solidFill>
                <a:latin typeface="Arial"/>
                <a:ea typeface="DejaVu Sans"/>
              </a:rPr>
              <a:t>креатинина</a:t>
            </a: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(вне рамок ДОГВН)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4917061" y="1573398"/>
            <a:ext cx="2116017" cy="930923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TextBox 327"/>
          <p:cNvSpPr txBox="1"/>
          <p:nvPr/>
        </p:nvSpPr>
        <p:spPr>
          <a:xfrm>
            <a:off x="4861653" y="1602247"/>
            <a:ext cx="2224307" cy="106571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Интерпретация</a:t>
            </a:r>
            <a:endParaRPr lang="ru-RU" sz="1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результатов терапевтом</a:t>
            </a:r>
            <a:endParaRPr lang="ru-RU" sz="1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дистанционно</a:t>
            </a:r>
            <a:endParaRPr lang="ru-RU" sz="1200" b="1" spc="-1" dirty="0">
              <a:solidFill>
                <a:schemeClr val="accent6">
                  <a:lumMod val="50000"/>
                </a:schemeClr>
              </a:solidFill>
              <a:latin typeface="Arial"/>
              <a:ea typeface="DejaVu Sans"/>
            </a:endParaRPr>
          </a:p>
          <a:p>
            <a:pPr algn="ctr"/>
            <a:r>
              <a:rPr lang="en-US" sz="1200" b="1" spc="-1" dirty="0">
                <a:solidFill>
                  <a:schemeClr val="accent6">
                    <a:lumMod val="50000"/>
                  </a:schemeClr>
                </a:solidFill>
              </a:rPr>
              <a:t>≥</a:t>
            </a:r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6,1 </a:t>
            </a:r>
            <a:r>
              <a:rPr lang="ru-RU" sz="1200" b="1" strike="noStrike" spc="-1" dirty="0" err="1">
                <a:solidFill>
                  <a:schemeClr val="accent6">
                    <a:lumMod val="50000"/>
                  </a:schemeClr>
                </a:solidFill>
                <a:latin typeface="Arial"/>
              </a:rPr>
              <a:t>ммоль</a:t>
            </a:r>
            <a:r>
              <a:rPr lang="ru-RU" sz="12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/л</a:t>
            </a:r>
          </a:p>
          <a:p>
            <a:pPr algn="ctr"/>
            <a:r>
              <a:rPr lang="ru-RU" sz="10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29" name="Прямая соединительная линия 328"/>
          <p:cNvSpPr/>
          <p:nvPr/>
        </p:nvSpPr>
        <p:spPr>
          <a:xfrm flipV="1">
            <a:off x="1817999" y="1960740"/>
            <a:ext cx="629925" cy="3779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единительная линия 329"/>
          <p:cNvSpPr/>
          <p:nvPr/>
        </p:nvSpPr>
        <p:spPr>
          <a:xfrm flipH="1">
            <a:off x="9334499" y="2504322"/>
            <a:ext cx="1" cy="926478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единительная линия 330"/>
          <p:cNvSpPr/>
          <p:nvPr/>
        </p:nvSpPr>
        <p:spPr>
          <a:xfrm>
            <a:off x="4049100" y="1998904"/>
            <a:ext cx="856215" cy="3780"/>
          </a:xfrm>
          <a:prstGeom prst="line">
            <a:avLst/>
          </a:prstGeom>
          <a:ln w="76320">
            <a:solidFill>
              <a:srgbClr val="16825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Прямая соединительная линия 331"/>
          <p:cNvSpPr/>
          <p:nvPr/>
        </p:nvSpPr>
        <p:spPr>
          <a:xfrm flipV="1">
            <a:off x="7044824" y="1998904"/>
            <a:ext cx="1235176" cy="0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Прямоугольник 32"/>
          <p:cNvSpPr/>
          <p:nvPr/>
        </p:nvSpPr>
        <p:spPr>
          <a:xfrm>
            <a:off x="360000" y="1678859"/>
            <a:ext cx="1422000" cy="673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224B12"/>
                </a:solidFill>
                <a:latin typeface="Arial"/>
              </a:rPr>
              <a:t>Направление на ХС, глюкозу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062" y="1731960"/>
            <a:ext cx="162000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Журнал скрининга гипергликемии 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95607" y="1329850"/>
            <a:ext cx="973806" cy="531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224B12"/>
                </a:solidFill>
                <a:latin typeface="Arial"/>
              </a:rPr>
              <a:t>Второй этап ДОГВН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81799" y="3450330"/>
            <a:ext cx="2168686" cy="125820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TextBox 40"/>
          <p:cNvSpPr txBox="1"/>
          <p:nvPr/>
        </p:nvSpPr>
        <p:spPr>
          <a:xfrm>
            <a:off x="451695" y="3053295"/>
            <a:ext cx="7359264" cy="330322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00B050"/>
            </a:solidFill>
          </a:ln>
        </p:spPr>
        <p:txBody>
          <a:bodyPr lIns="90000" tIns="45000" rIns="90000" bIns="4500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trike="noStrike" spc="-1" dirty="0">
                <a:solidFill>
                  <a:schemeClr val="accent6">
                    <a:lumMod val="50000"/>
                  </a:schemeClr>
                </a:solidFill>
                <a:ea typeface="DejaVu Sans"/>
              </a:rPr>
              <a:t>Обучение терапевтов (Диагностические критерии сахарного диабета и других нарушений гликемии (ВОЗ 1999-2013))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trike="noStrike" spc="-1" dirty="0">
                <a:solidFill>
                  <a:schemeClr val="accent6">
                    <a:lumMod val="50000"/>
                  </a:schemeClr>
                </a:solidFill>
                <a:ea typeface="DejaVu Sans"/>
                <a:cs typeface="Times New Roman" panose="02020603050405020304" pitchFamily="18" charset="0"/>
              </a:rPr>
              <a:t> «Зеленый коридор» для записи к врачу-эндокринологу пациентов по результатам ДОГВН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Программный запрет на закрытие карт ДОГВН пациентам, не имеющим диагноза СД, при выявленном уровне глюкозы 7 и выше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accent6">
                    <a:lumMod val="50000"/>
                  </a:schemeClr>
                </a:solidFill>
              </a:rPr>
              <a:t>Возможность работы с лабораторными данными, полученных из разных источников, включая стационары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accent6">
                    <a:lumMod val="50000"/>
                  </a:schemeClr>
                </a:solidFill>
              </a:rPr>
              <a:t>Выявление пациентов с различными вариантами нарушения углеводного обмена</a:t>
            </a:r>
          </a:p>
          <a:p>
            <a:pPr marL="228600" indent="-228600" algn="just">
              <a:buFontTx/>
              <a:buAutoNum type="arabicPeriod"/>
            </a:pPr>
            <a:endParaRPr lang="ru-RU" sz="1200" b="1" spc="-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ru-RU" sz="1200" b="1" strike="noStrike" spc="-1" dirty="0">
              <a:solidFill>
                <a:srgbClr val="224B12"/>
              </a:solidFill>
              <a:latin typeface="Arial"/>
              <a:ea typeface="DejaVu Sans"/>
            </a:endParaRPr>
          </a:p>
          <a:p>
            <a:pPr marL="228600" indent="-228600" algn="just">
              <a:buAutoNum type="arabicPeriod"/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01192" y="5390550"/>
            <a:ext cx="2168686" cy="965970"/>
          </a:xfrm>
          <a:prstGeom prst="rect">
            <a:avLst/>
          </a:prstGeom>
          <a:noFill/>
          <a:ln w="2916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Прямоугольник 42"/>
          <p:cNvSpPr/>
          <p:nvPr/>
        </p:nvSpPr>
        <p:spPr>
          <a:xfrm>
            <a:off x="8322660" y="5390550"/>
            <a:ext cx="2158200" cy="886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224B12"/>
                </a:solidFill>
                <a:latin typeface="Arial"/>
                <a:ea typeface="DejaVu Sans"/>
              </a:rPr>
              <a:t>Завершение второго этапа ДОГВН.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4" name="Прямая соединительная линия 43"/>
          <p:cNvSpPr/>
          <p:nvPr/>
        </p:nvSpPr>
        <p:spPr>
          <a:xfrm flipH="1">
            <a:off x="9334498" y="4718219"/>
            <a:ext cx="1" cy="672331"/>
          </a:xfrm>
          <a:prstGeom prst="line">
            <a:avLst/>
          </a:prstGeom>
          <a:ln w="76320">
            <a:solidFill>
              <a:srgbClr val="12762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Овал 30"/>
          <p:cNvSpPr/>
          <p:nvPr/>
        </p:nvSpPr>
        <p:spPr>
          <a:xfrm>
            <a:off x="8252894" y="1754638"/>
            <a:ext cx="2347758" cy="834061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Овал 31"/>
          <p:cNvSpPr/>
          <p:nvPr/>
        </p:nvSpPr>
        <p:spPr>
          <a:xfrm>
            <a:off x="2098344" y="1602247"/>
            <a:ext cx="2347758" cy="834061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3D2FD-E801-BC4D-55BE-FFE8DF9D5950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262" y="310327"/>
            <a:ext cx="9177767" cy="461670"/>
          </a:xfrm>
        </p:spPr>
        <p:txBody>
          <a:bodyPr/>
          <a:lstStyle/>
          <a:p>
            <a:pPr algn="ctr"/>
            <a:r>
              <a:rPr lang="ru-RU" sz="2400" b="1" spc="-1" dirty="0">
                <a:solidFill>
                  <a:srgbClr val="00B050"/>
                </a:solidFill>
                <a:latin typeface="Calibri"/>
                <a:cs typeface="+mn-cs"/>
              </a:rPr>
              <a:t>Диагностические критерии сахарного диабета (ВОЗ, 1999-2013)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5232239"/>
            <a:ext cx="10972440" cy="666900"/>
          </a:xfrm>
        </p:spPr>
        <p:txBody>
          <a:bodyPr/>
          <a:lstStyle/>
          <a:p>
            <a:r>
              <a:rPr lang="ru-RU" sz="2400" dirty="0"/>
              <a:t>Уровень </a:t>
            </a:r>
            <a:r>
              <a:rPr lang="en-US" sz="2400" dirty="0"/>
              <a:t>HbA1c    6</a:t>
            </a:r>
            <a:r>
              <a:rPr lang="ru-RU" sz="2400" dirty="0"/>
              <a:t>,5%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93608"/>
              </p:ext>
            </p:extLst>
          </p:nvPr>
        </p:nvGraphicFramePr>
        <p:xfrm>
          <a:off x="705872" y="1471320"/>
          <a:ext cx="579119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930">
                  <a:extLst>
                    <a:ext uri="{9D8B030D-6E8A-4147-A177-3AD203B41FA5}">
                      <a16:colId xmlns:a16="http://schemas.microsoft.com/office/drawing/2014/main" val="2034742289"/>
                    </a:ext>
                  </a:extLst>
                </a:gridCol>
                <a:gridCol w="3395269">
                  <a:extLst>
                    <a:ext uri="{9D8B030D-6E8A-4147-A177-3AD203B41FA5}">
                      <a16:colId xmlns:a16="http://schemas.microsoft.com/office/drawing/2014/main" val="2914548813"/>
                    </a:ext>
                  </a:extLst>
                </a:gridCol>
              </a:tblGrid>
              <a:tr h="439655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Время определения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Концентрация глюкозы,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/л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03864"/>
                  </a:ext>
                </a:extLst>
              </a:tr>
              <a:tr h="36636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Венозная плазма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9190"/>
                  </a:ext>
                </a:extLst>
              </a:tr>
              <a:tr h="3663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САХАРНЫЙ ДИАБЕТ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0404"/>
                  </a:ext>
                </a:extLst>
              </a:tr>
              <a:tr h="3663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Натощак или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pc="-1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ru-RU" sz="2000" b="1" spc="-1" dirty="0">
                          <a:solidFill>
                            <a:schemeClr val="tx1"/>
                          </a:solidFill>
                        </a:rPr>
                        <a:t> 7,0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30140"/>
                  </a:ext>
                </a:extLst>
              </a:tr>
              <a:tr h="3663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Через 2 часа после ПГТТ или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≥11,1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32924"/>
                  </a:ext>
                </a:extLst>
              </a:tr>
              <a:tr h="3663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Случайное определение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pc="-1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ru-RU" sz="2000" b="1" spc="-1" dirty="0">
                          <a:solidFill>
                            <a:schemeClr val="tx1"/>
                          </a:solidFill>
                        </a:rPr>
                        <a:t>11,1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1212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68542" y="5386680"/>
            <a:ext cx="31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" dirty="0"/>
              <a:t>≥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/>
        </p:blipFill>
        <p:spPr>
          <a:xfrm>
            <a:off x="6972300" y="1471320"/>
            <a:ext cx="4924425" cy="5163428"/>
          </a:xfrm>
          <a:prstGeom prst="rect">
            <a:avLst/>
          </a:prstGeom>
          <a:ln w="0">
            <a:noFill/>
          </a:ln>
        </p:spPr>
      </p:pic>
      <p:sp>
        <p:nvSpPr>
          <p:cNvPr id="8" name="Овал 7"/>
          <p:cNvSpPr/>
          <p:nvPr/>
        </p:nvSpPr>
        <p:spPr>
          <a:xfrm>
            <a:off x="8445412" y="4317529"/>
            <a:ext cx="1978200" cy="454495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Номер слайда 3_7"/>
          <p:cNvSpPr/>
          <p:nvPr/>
        </p:nvSpPr>
        <p:spPr>
          <a:xfrm>
            <a:off x="11353680" y="6356520"/>
            <a:ext cx="835920" cy="36288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Calibri"/>
              </a:rPr>
              <a:t>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D86D0C-C36B-6484-81DF-CDB8C39C2E27}"/>
              </a:ext>
            </a:extLst>
          </p:cNvPr>
          <p:cNvSpPr/>
          <p:nvPr/>
        </p:nvSpPr>
        <p:spPr>
          <a:xfrm>
            <a:off x="1" y="0"/>
            <a:ext cx="26513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7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9160">
          <a:solidFill>
            <a:srgbClr val="069A2E"/>
          </a:solidFill>
          <a:round/>
        </a:ln>
      </a:spPr>
      <a:bodyPr wrap="square" anchor="ctr" anchorCtr="0">
        <a:noAutofit/>
      </a:bodyPr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5189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739</Words>
  <Application>Microsoft Office PowerPoint</Application>
  <PresentationFormat>Широкоэкранный</PresentationFormat>
  <Paragraphs>129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Отмечается значительный рост заболеваемости СД 2 типа как в нашей стране, так и во всем мире   Результаты масштабного российского эпидемиологического исследования NATION подтверждают, что распространенность заболевания составляет 5,4% в популяции от 20 до 79 лет, но диагностируется лишь в 50% случаев  Диагностика не успевает за ростом заболеваемости  </vt:lpstr>
      <vt:lpstr>Смертность с учетом пола (на 100 тыс.)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критерии сахарного диабета (ВОЗ, 1999-2013)</vt:lpstr>
      <vt:lpstr>Презентация PowerPoint</vt:lpstr>
      <vt:lpstr>Федеральный регистр больных сахарным диабетом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Овсянников Игорь Васильевич</dc:creator>
  <dc:description/>
  <cp:lastModifiedBy>Мария Кравчук</cp:lastModifiedBy>
  <cp:revision>101</cp:revision>
  <cp:lastPrinted>2022-07-14T08:59:38Z</cp:lastPrinted>
  <dcterms:created xsi:type="dcterms:W3CDTF">2018-12-24T09:09:56Z</dcterms:created>
  <dcterms:modified xsi:type="dcterms:W3CDTF">2023-06-18T03:55:03Z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8</vt:i4>
  </property>
</Properties>
</file>