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79" r:id="rId4"/>
    <p:sldId id="274" r:id="rId5"/>
    <p:sldId id="275" r:id="rId6"/>
    <p:sldId id="281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17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87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80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65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14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21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9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53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6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2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98FF-9600-46F2-806E-4602993811E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756C-3205-46C4-89C7-38D9A7E2B6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25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hyperlink" Target="mailto:primlab@primorsky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482332" y="6449682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672" y="1113246"/>
            <a:ext cx="6769707" cy="23287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1191" y="4485421"/>
            <a:ext cx="11189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Онлайн-сервис для получения гражданами сведений </a:t>
            </a:r>
          </a:p>
          <a:p>
            <a:pPr algn="ctr"/>
            <a:r>
              <a:rPr lang="ru-RU" sz="3600" b="1" dirty="0"/>
              <a:t>о суммах мер социальной поддержки (помощи)</a:t>
            </a:r>
          </a:p>
        </p:txBody>
      </p:sp>
    </p:spTree>
    <p:extLst>
      <p:ext uri="{BB962C8B-B14F-4D97-AF65-F5344CB8AC3E}">
        <p14:creationId xmlns:p14="http://schemas.microsoft.com/office/powerpoint/2010/main" val="294119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143365" y="775200"/>
            <a:ext cx="11661071" cy="248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294259" y="6500910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87421" y="236630"/>
            <a:ext cx="981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СОЗДАНИЕ ОНЛАЙН-СЕРВИСА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6783" y="1280590"/>
            <a:ext cx="11218162" cy="657243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6783" y="1291502"/>
            <a:ext cx="11218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Переход на автоматизированное предоставление информации о выплаченных суммах назначенных мер социальной поддержки (помощи)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6783" y="3411530"/>
            <a:ext cx="11218162" cy="883633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34186" y="358373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2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034213" y="3480133"/>
            <a:ext cx="10256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Сократить временные затраты граждан на получение информации о предоставленных мерах социальной поддержки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797971" y="818925"/>
            <a:ext cx="2333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Narrow" panose="020B0606020202030204" pitchFamily="34" charset="0"/>
              </a:rPr>
              <a:t>ЦЕЛЬ: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3319" y="2024592"/>
            <a:ext cx="126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ЗАДАЧИ: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4213" y="4684423"/>
            <a:ext cx="10202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Минимизировать количество личных обращений граждан (через МФЦ) по вопросам, связанными с предоставленными мерами социальной поддержки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16783" y="4619773"/>
            <a:ext cx="11218162" cy="75019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30368" y="468442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3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16783" y="2479148"/>
            <a:ext cx="11218162" cy="75019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085222" y="2591498"/>
            <a:ext cx="10451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Обеспечить получение гражданами в режиме 24/7 онлайн сведений о выплаченных мерах социальной поддержки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28970" y="25118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1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16783" y="5617999"/>
            <a:ext cx="11218162" cy="75019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28970" y="570071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4213" y="5669931"/>
            <a:ext cx="1018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Исключить участие специалистов органа социальной защиты в подготовке информации о предоставленных мерах социальной поддержки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22026" y="2479148"/>
            <a:ext cx="0" cy="7501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cxnSpLocks/>
          </p:cNvCxnSpPr>
          <p:nvPr/>
        </p:nvCxnSpPr>
        <p:spPr>
          <a:xfrm>
            <a:off x="922026" y="3418314"/>
            <a:ext cx="0" cy="87684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922026" y="4619773"/>
            <a:ext cx="0" cy="7501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22026" y="5617999"/>
            <a:ext cx="0" cy="7501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4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143365" y="775200"/>
            <a:ext cx="11661071" cy="248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294259" y="6500910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87421" y="236630"/>
            <a:ext cx="981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ЭТАПЫ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ru-RU" sz="2400" dirty="0">
                <a:latin typeface="Arial Narrow" panose="020B0606020202030204" pitchFamily="34" charset="0"/>
              </a:rPr>
              <a:t>РЕАЛИЗАЦИЯ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99554" y="1027980"/>
            <a:ext cx="10930095" cy="7620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9426" y="111539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1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08851" y="2819239"/>
            <a:ext cx="10930095" cy="893824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689426" y="297135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3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08852" y="3841360"/>
            <a:ext cx="10930095" cy="914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701063" y="399924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4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08852" y="4949139"/>
            <a:ext cx="10930095" cy="914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701063" y="510641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5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294641" y="3955455"/>
            <a:ext cx="100579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Создание формы подачи заявления на Региональном портале государственных и муниципальных услуг Приморского края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19366" y="5206284"/>
            <a:ext cx="10412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Популяризация сервиса среди населения через социальные сети</a:t>
            </a:r>
            <a:endParaRPr lang="ru-RU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94641" y="1194640"/>
            <a:ext cx="10038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Проведение организационных совещаний по вопросу создания и внедрения сервиса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313907" y="2900717"/>
            <a:ext cx="10057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Разработка нетипового функционала со стороны разработчиков Регионального портала государственных и муниципальных услуг Приморского края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313907" y="2087139"/>
            <a:ext cx="100386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Доработка информационной системы со стороны органов социальной защиты</a:t>
            </a:r>
            <a:endParaRPr lang="ru-RU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8851" y="1939711"/>
            <a:ext cx="10930095" cy="71020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89426" y="200693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2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21935" y="1027980"/>
            <a:ext cx="0" cy="7620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130204" y="1939711"/>
            <a:ext cx="0" cy="71020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21935" y="2819239"/>
            <a:ext cx="0" cy="90347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21935" y="3841360"/>
            <a:ext cx="0" cy="914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130204" y="4949139"/>
            <a:ext cx="1" cy="9144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64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143365" y="775200"/>
            <a:ext cx="11661071" cy="248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256159" y="6500910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06921" y="245350"/>
            <a:ext cx="981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МЕХАНИЗМ РЕАЛИЗАЦИИ СЕРВИСА</a:t>
            </a:r>
          </a:p>
        </p:txBody>
      </p:sp>
      <p:cxnSp>
        <p:nvCxnSpPr>
          <p:cNvPr id="11" name="Прямая со стрелкой 10"/>
          <p:cNvCxnSpPr>
            <a:cxnSpLocks/>
          </p:cNvCxnSpPr>
          <p:nvPr/>
        </p:nvCxnSpPr>
        <p:spPr>
          <a:xfrm>
            <a:off x="3099984" y="3085459"/>
            <a:ext cx="0" cy="442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68063" y="1521672"/>
            <a:ext cx="5412343" cy="1559403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16783" y="3528454"/>
            <a:ext cx="5412343" cy="187405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84523" y="1607354"/>
            <a:ext cx="51794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Заявитель на РПГУ подает заявление на предоставление услуги «Предоставление сведений о суммах мер социальной поддержки (помощи)» с указанием периода за который необходимо предоставить информацию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DC4AEF9-5718-408F-8851-AD30A9F92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043062"/>
            <a:ext cx="5004740" cy="30148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803A8B6-6339-4585-B124-CD7F3DC045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4420" y="800086"/>
            <a:ext cx="4913802" cy="293243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97D7355-6A38-4937-9732-28B3717646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8316" y="2623017"/>
            <a:ext cx="3155621" cy="235861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12B3592-3DF5-49B5-8489-5FCB2EBC3F6D}"/>
              </a:ext>
            </a:extLst>
          </p:cNvPr>
          <p:cNvSpPr/>
          <p:nvPr/>
        </p:nvSpPr>
        <p:spPr>
          <a:xfrm>
            <a:off x="484523" y="3697325"/>
            <a:ext cx="50932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Сервис в синхронном режиме получает сведения о заявителе из информационной системы органа социальной защиты, содержащей сведения по предоставленным мерам социальной поддержки (ИС Адресная социальная помощь)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31B047A-3A80-4D2C-B3E9-8160B3A69F62}"/>
              </a:ext>
            </a:extLst>
          </p:cNvPr>
          <p:cNvSpPr/>
          <p:nvPr/>
        </p:nvSpPr>
        <p:spPr>
          <a:xfrm>
            <a:off x="368063" y="961314"/>
            <a:ext cx="517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 1. Подача заявления</a:t>
            </a:r>
          </a:p>
        </p:txBody>
      </p:sp>
    </p:spTree>
    <p:extLst>
      <p:ext uri="{BB962C8B-B14F-4D97-AF65-F5344CB8AC3E}">
        <p14:creationId xmlns:p14="http://schemas.microsoft.com/office/powerpoint/2010/main" val="205438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143365" y="775200"/>
            <a:ext cx="11661071" cy="248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303557" y="6643785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87421" y="236630"/>
            <a:ext cx="981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ФУНКЦИОНАЛ ЦИФРОВОГО СЕРВИСА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6283" y="1928280"/>
            <a:ext cx="4433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В результате в автоматическом режиме формируется PDF документ, в котором указаны сведения о назначенных выплат в разрезе месяцев либо информация об отсутствии таких сведений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40601" y="1847853"/>
            <a:ext cx="4505231" cy="173089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7824" y="1104224"/>
            <a:ext cx="517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2. Результат услуги</a:t>
            </a:r>
          </a:p>
        </p:txBody>
      </p:sp>
      <p:sp>
        <p:nvSpPr>
          <p:cNvPr id="17" name="Скругленный прямоугольник 21">
            <a:extLst>
              <a:ext uri="{FF2B5EF4-FFF2-40B4-BE49-F238E27FC236}">
                <a16:creationId xmlns:a16="http://schemas.microsoft.com/office/drawing/2014/main" id="{8131D2CE-D106-448A-9346-5D0E5A88FC8E}"/>
              </a:ext>
            </a:extLst>
          </p:cNvPr>
          <p:cNvSpPr/>
          <p:nvPr/>
        </p:nvSpPr>
        <p:spPr>
          <a:xfrm>
            <a:off x="504918" y="3996297"/>
            <a:ext cx="4505231" cy="1820126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BA2C894-11E1-4917-BD48-B9140E5254C7}"/>
              </a:ext>
            </a:extLst>
          </p:cNvPr>
          <p:cNvSpPr/>
          <p:nvPr/>
        </p:nvSpPr>
        <p:spPr>
          <a:xfrm>
            <a:off x="576283" y="4276448"/>
            <a:ext cx="43669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Данный документ доступен в личном кабинете заявителя. Время на исполнение заявления занимает как правило </a:t>
            </a:r>
            <a:r>
              <a:rPr lang="ru-RU" b="1" dirty="0"/>
              <a:t>не более 1 минуты</a:t>
            </a:r>
          </a:p>
          <a:p>
            <a:pPr algn="just"/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F7025A9-F423-4513-9AF9-13EB981F4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9836" y="1518309"/>
            <a:ext cx="6324600" cy="42672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826EFC3-262F-46D3-9DE1-EAC0D9661A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3721" y="3578744"/>
            <a:ext cx="153811" cy="48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3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143365" y="775200"/>
            <a:ext cx="11661071" cy="248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303557" y="6355027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87421" y="236630"/>
            <a:ext cx="981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РЕЗУЛЬТАТЫ ВНЕДРЕНИЯ ЦИФРОВОГО СЕРВИСА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40968"/>
              </p:ext>
            </p:extLst>
          </p:nvPr>
        </p:nvGraphicFramePr>
        <p:xfrm>
          <a:off x="768965" y="1166393"/>
          <a:ext cx="10409869" cy="4265510"/>
        </p:xfrm>
        <a:graphic>
          <a:graphicData uri="http://schemas.openxmlformats.org/drawingml/2006/table">
            <a:tbl>
              <a:tblPr/>
              <a:tblGrid>
                <a:gridCol w="3517655">
                  <a:extLst>
                    <a:ext uri="{9D8B030D-6E8A-4147-A177-3AD203B41FA5}">
                      <a16:colId xmlns:a16="http://schemas.microsoft.com/office/drawing/2014/main" val="346633259"/>
                    </a:ext>
                  </a:extLst>
                </a:gridCol>
                <a:gridCol w="2733208">
                  <a:extLst>
                    <a:ext uri="{9D8B030D-6E8A-4147-A177-3AD203B41FA5}">
                      <a16:colId xmlns:a16="http://schemas.microsoft.com/office/drawing/2014/main" val="2752805505"/>
                    </a:ext>
                  </a:extLst>
                </a:gridCol>
                <a:gridCol w="4159006">
                  <a:extLst>
                    <a:ext uri="{9D8B030D-6E8A-4147-A177-3AD203B41FA5}">
                      <a16:colId xmlns:a16="http://schemas.microsoft.com/office/drawing/2014/main" val="4098772020"/>
                    </a:ext>
                  </a:extLst>
                </a:gridCol>
              </a:tblGrid>
              <a:tr h="66853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b="1" strike="noStrike" kern="12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strike="noStrike" kern="12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2022-1 полугодие 2023</a:t>
                      </a:r>
                      <a:r>
                        <a:rPr lang="ru-RU" sz="1400" b="1" strike="noStrike" kern="1200" spc="-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год</a:t>
                      </a:r>
                      <a:endParaRPr lang="ru-RU" sz="1400" b="1" strike="noStrike" kern="1200" spc="-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1" strike="noStrike" kern="12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С 09.06.2023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181588"/>
                  </a:ext>
                </a:extLst>
              </a:tr>
              <a:tr h="738908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i="1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Автоматизация процесса подготовки информации по мерам поддержки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отсутствует</a:t>
                      </a:r>
                      <a:endParaRPr lang="ru-RU" sz="1400" i="1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Процесс</a:t>
                      </a:r>
                      <a:r>
                        <a:rPr lang="ru-RU" sz="1400" baseline="0" dirty="0"/>
                        <a:t> автоматизирован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438048"/>
                  </a:ext>
                </a:extLst>
              </a:tr>
              <a:tr h="874036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i="1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Доступ граждан  к информации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b="1" i="1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24/7 онлайн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/>
                        <a:t>отсутствует</a:t>
                      </a:r>
                      <a:endParaRPr lang="ru-RU" sz="1400" i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Доступ в режиме 24/7 онлайн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153120"/>
                  </a:ext>
                </a:extLst>
              </a:tr>
              <a:tr h="864012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i="1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Сокращено время формирования сведений по мерам поддержки (результата услуги)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~ </a:t>
                      </a:r>
                      <a:r>
                        <a:rPr lang="ru-RU" sz="1400" dirty="0"/>
                        <a:t>5-10</a:t>
                      </a:r>
                      <a:r>
                        <a:rPr lang="en-US" sz="1400" dirty="0"/>
                        <a:t> </a:t>
                      </a:r>
                      <a:r>
                        <a:rPr lang="ru-RU" sz="1400" dirty="0"/>
                        <a:t>рабочих дней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менее</a:t>
                      </a:r>
                      <a:r>
                        <a:rPr lang="en-US" sz="1400" dirty="0"/>
                        <a:t> </a:t>
                      </a:r>
                      <a:r>
                        <a:rPr lang="ru-RU" sz="1400" dirty="0"/>
                        <a:t>1</a:t>
                      </a:r>
                      <a:r>
                        <a:rPr lang="en-US" sz="1400" dirty="0"/>
                        <a:t> </a:t>
                      </a:r>
                      <a:r>
                        <a:rPr lang="ru-RU" sz="1400" dirty="0"/>
                        <a:t>минуты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8202"/>
                  </a:ext>
                </a:extLst>
              </a:tr>
              <a:tr h="1120016"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400" b="1" i="1" strike="noStrike" kern="12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Участие специалистов органа социальной защиты в подготовке информации о предоставленных мерах социальной защиты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участвует</a:t>
                      </a:r>
                      <a:endParaRPr lang="ru-RU" sz="1400" b="1" i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trike="noStrike" spc="-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требуется</a:t>
                      </a:r>
                      <a:endParaRPr lang="ru-RU" sz="1400" b="1" i="1" strike="noStrike" spc="-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25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79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7">
            <a:extLst>
              <a:ext uri="{FF2B5EF4-FFF2-40B4-BE49-F238E27FC236}">
                <a16:creationId xmlns:a16="http://schemas.microsoft.com/office/drawing/2014/main" id="{EB3DF06F-9458-4034-9DBB-D2DCEF69985E}"/>
              </a:ext>
            </a:extLst>
          </p:cNvPr>
          <p:cNvSpPr/>
          <p:nvPr/>
        </p:nvSpPr>
        <p:spPr>
          <a:xfrm>
            <a:off x="2170444" y="251209"/>
            <a:ext cx="9445451" cy="673231"/>
          </a:xfrm>
          <a:prstGeom prst="roundRect">
            <a:avLst/>
          </a:prstGeom>
          <a:solidFill>
            <a:schemeClr val="accent1">
              <a:lumMod val="20000"/>
              <a:lumOff val="80000"/>
              <a:alpha val="12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КОНТАКТЫ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A17B11A-51F9-4CD8-B764-CDD118578DFE}"/>
              </a:ext>
            </a:extLst>
          </p:cNvPr>
          <p:cNvCxnSpPr>
            <a:cxnSpLocks/>
          </p:cNvCxnSpPr>
          <p:nvPr/>
        </p:nvCxnSpPr>
        <p:spPr>
          <a:xfrm>
            <a:off x="482332" y="6449682"/>
            <a:ext cx="1134068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5" name="Рисунок 4" descr="Изображение выглядит как знак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4446A3D9-88D9-421F-B754-9F8D68A05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83" y="238409"/>
            <a:ext cx="1336878" cy="459886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5AC5C10-3367-4128-8796-A0A8A6992808}"/>
              </a:ext>
            </a:extLst>
          </p:cNvPr>
          <p:cNvCxnSpPr/>
          <p:nvPr/>
        </p:nvCxnSpPr>
        <p:spPr>
          <a:xfrm>
            <a:off x="0" y="793820"/>
            <a:ext cx="217044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606" y="2493483"/>
            <a:ext cx="2387156" cy="23871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25761" y="2410741"/>
            <a:ext cx="5003074" cy="2680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/>
              <a:t>КГКУ «ПРИМЛАБ»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/>
              <a:t>PRIMLAB.PRIMORSKY.RU</a:t>
            </a:r>
          </a:p>
          <a:p>
            <a:pPr>
              <a:lnSpc>
                <a:spcPct val="150000"/>
              </a:lnSpc>
            </a:pPr>
            <a:r>
              <a:rPr lang="ru-RU" sz="2400" b="1" dirty="0"/>
              <a:t>8 (423) 239-21-66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hlinkClick r:id="rId4"/>
              </a:rPr>
              <a:t>PRIMLAB@PRIMORSKY.RU</a:t>
            </a:r>
            <a:endParaRPr lang="en-US" sz="2400" b="1" dirty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23" y="1417337"/>
            <a:ext cx="1986808" cy="19868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95978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5829</TotalTime>
  <Words>356</Words>
  <Application>Microsoft Office PowerPoint</Application>
  <PresentationFormat>Широкоэкранный</PresentationFormat>
  <Paragraphs>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Текущая ситуация с взаимодействием информационных систем.</dc:title>
  <dc:creator>Минеев Алексей Александрович</dc:creator>
  <cp:lastModifiedBy>Пользователь</cp:lastModifiedBy>
  <cp:revision>143</cp:revision>
  <dcterms:created xsi:type="dcterms:W3CDTF">2020-07-09T10:30:41Z</dcterms:created>
  <dcterms:modified xsi:type="dcterms:W3CDTF">2023-06-19T03:58:39Z</dcterms:modified>
</cp:coreProperties>
</file>