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71" r:id="rId5"/>
    <p:sldId id="265" r:id="rId6"/>
    <p:sldId id="263" r:id="rId7"/>
    <p:sldId id="274" r:id="rId8"/>
    <p:sldId id="273" r:id="rId9"/>
    <p:sldId id="269" r:id="rId10"/>
    <p:sldId id="266" r:id="rId11"/>
    <p:sldId id="264" r:id="rId12"/>
    <p:sldId id="268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JakobTT" charset="-52"/>
      <p:bold r:id="rId19"/>
    </p:embeddedFont>
    <p:embeddedFont>
      <p:font typeface="Montserrat" charset="-52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6A"/>
    <a:srgbClr val="6C2914"/>
    <a:srgbClr val="893419"/>
    <a:srgbClr val="E27F60"/>
    <a:srgbClr val="FC8501"/>
    <a:srgbClr val="FF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36" y="594"/>
      </p:cViewPr>
      <p:guideLst>
        <p:guide orient="horz" pos="1026"/>
        <p:guide pos="3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3972-52ED-416F-9025-FF401363327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8B3C0-5852-4BA6-A9AC-6FDF0935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9CDE34-3911-4FEE-BE55-65B4803DE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93419"/>
                </a:solidFill>
                <a:latin typeface="JakobTT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93180C-98E7-461B-AC11-3B8C126F5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893419"/>
                </a:solidFill>
                <a:latin typeface="Montserrat" panose="00000500000000000000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3D6356-78BF-4269-984E-FEB9D586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81B8-DD4A-4128-8B59-6A55BA2690F1}" type="datetime1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504159-9A51-4125-9197-DF46CE1C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5DEB08-97BE-4220-8F10-2201F5A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2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41A231-6307-4CA8-A514-BC58F69D3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938FB5-1A37-447A-80C8-E7166BE99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36812"/>
            <a:ext cx="5257800" cy="264953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027138">
            <a:off x="280254" y="963381"/>
            <a:ext cx="5887883" cy="4847695"/>
          </a:xfrm>
          <a:prstGeom prst="hexagon">
            <a:avLst>
              <a:gd name="adj" fmla="val 33887"/>
              <a:gd name="vf" fmla="val 115470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BFD-D8FB-4C04-8BDC-D2DE56245B4F}" type="datetime1">
              <a:rPr lang="ru-RU" smtClean="0"/>
              <a:t>02.08.2022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902" y="6356350"/>
            <a:ext cx="465898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F2E9BB72-E1DD-4618-BD66-24368B805A86}"/>
              </a:ext>
            </a:extLst>
          </p:cNvPr>
          <p:cNvSpPr/>
          <p:nvPr userDrawn="1"/>
        </p:nvSpPr>
        <p:spPr>
          <a:xfrm>
            <a:off x="5410200" y="5950211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38063E9-FAA0-4246-9BF3-60B7A33E8B3A}"/>
              </a:ext>
            </a:extLst>
          </p:cNvPr>
          <p:cNvSpPr/>
          <p:nvPr userDrawn="1"/>
        </p:nvSpPr>
        <p:spPr>
          <a:xfrm>
            <a:off x="1269380" y="411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46595-B802-41A4-970C-22C37E6A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E9B68-39C3-47AE-957F-45DBAADB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5184C6-2AC6-418B-8D71-FC789894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6B9D-738F-48D0-AE1E-08CD3D4CA0EB}" type="datetime1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C4D58-34FE-4406-B562-EC10E1E9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D14CA1-A58A-4E99-B728-FF28A9EB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012213-EC2F-4A6C-9D6A-399A60175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3177F-BDEB-4E02-9114-6BFC40A4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E4C9CB-1A24-4673-9F7A-6AFD56C86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C29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0B3A09-77B0-49BF-AB88-46D063CF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441B-DB14-4208-8ACA-AAA4CB256BB6}" type="datetime1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14870D-2B28-4C46-870E-914CC2FB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1562AD-CF6D-4775-BB23-6E90F346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8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B831AC-D268-44F0-B3C9-94DCF10A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60C430-9456-4678-B355-837F0E709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B9D0DD-4994-4E95-87A6-3A7AF120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0B3DBC-5636-43DC-9BD4-C355CBB0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EF83-AA60-42F5-9479-4FEEDB3AD045}" type="datetime1">
              <a:rPr lang="ru-RU" smtClean="0"/>
              <a:t>02.08.2022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135A61-5BEC-4248-85C1-9B73979E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65A635-53F7-47C0-BD69-1FD8DA75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7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4A6B3-7BF9-41A0-8A85-1634631F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DC1E2-A07C-4E1D-8194-FA6DDC07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69CF65-E5A1-4244-8341-6072CE76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91DC19A-F204-4904-99DE-A0F444117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9E7857A-64F3-434B-AC25-8EA7827A3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42CA96-06E7-49A1-BB20-A77DED95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772-920E-41C4-B9A1-EFDD625F4898}" type="datetime1">
              <a:rPr lang="ru-RU" smtClean="0"/>
              <a:t>02.08.2022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0359C3-D770-4EA5-B4FB-81A85B86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B4A02A8-5215-4D52-8EC1-1F0811DB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8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396AD-5534-41E0-8B9C-EC69C0CB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DA10C6-9251-4E0B-8469-8C189C44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2277-84BE-4559-9AEA-7E6BFA6D044D}" type="datetime1">
              <a:rPr lang="ru-RU" smtClean="0"/>
              <a:t>02.08.2022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74E1FA-3C40-4AB3-BF9C-31137188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6E1342D-2D51-482F-9AC3-498CE390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4D25E51C-2722-42A6-A1D6-F251B19B4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5658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2" name="Рисунок 30">
            <a:extLst>
              <a:ext uri="{FF2B5EF4-FFF2-40B4-BE49-F238E27FC236}">
                <a16:creationId xmlns:a16="http://schemas.microsoft.com/office/drawing/2014/main" xmlns="" id="{D08646DE-2724-42FC-94DB-809E72D9D4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3910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3" name="Рисунок 30">
            <a:extLst>
              <a:ext uri="{FF2B5EF4-FFF2-40B4-BE49-F238E27FC236}">
                <a16:creationId xmlns:a16="http://schemas.microsoft.com/office/drawing/2014/main" xmlns="" id="{EF5D67DD-4958-4606-8584-F9963F1D70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8122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09B7D95D-1409-4AB6-8677-E93F8736C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433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xmlns="" id="{E96436A9-B98C-48B9-8BC7-A0B8101314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3910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:a16="http://schemas.microsoft.com/office/drawing/2014/main" xmlns="" id="{85F0B919-3A0F-48D0-9288-70E8D58C2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5502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92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4038A7-8589-4789-BF09-DCCB4722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D3CC-1A94-46F4-B958-488E5ADC4BBB}" type="datetime1">
              <a:rPr lang="ru-RU" smtClean="0"/>
              <a:t>02.08.2022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78B02D-0950-45BA-99B7-5E4F9F5A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BE6AA8-06B0-4F9C-B36E-E4C57EF6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1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AB962-BF16-46A8-B04B-106C857F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5AB59A-1D5F-40FF-84B5-4E94D0C8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3F3383-F66E-4B3C-8925-6906B3A2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522687-8C53-4841-A0EB-D63BB33E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ED75-B3A5-4685-8DD5-20F2D7A200BF}" type="datetime1">
              <a:rPr lang="ru-RU" smtClean="0"/>
              <a:t>02.08.2022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01B798-7E0D-4667-B66C-C2BC7C70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398138-A0D8-428F-AF32-DF4BF627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7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CF1A94-467F-4423-9653-222E1AB8E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2CC3-1545-45CB-819B-BE3FBAF75594}" type="datetime1">
              <a:rPr lang="ru-RU" smtClean="0"/>
              <a:t>02.08.2022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19F6AE-9781-4E6B-A7CD-5D45D6814E8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7D190A-A4CF-4517-B191-F396888558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87232" y="-210693"/>
            <a:ext cx="3958207" cy="2400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6369D-5404-4314-9349-3E62E6B5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C3024F-676E-4F70-9F99-3DD9B3F8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172916-D50C-41AA-A02F-22473CAE1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0A82-DA1B-4225-B457-0DA4C71E0397}" type="datetime1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10E32F-14DE-4429-9F4F-39F285AB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41CF9E-FF3C-4A89-892D-7CB6086E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0388" y="6356350"/>
            <a:ext cx="49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4710876-FC82-5947-01A4-81D27313341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33676" y="690432"/>
            <a:ext cx="1600545" cy="6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BBA579-B4C0-4A1E-972E-3CD6DAFFE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87232" y="-210694"/>
            <a:ext cx="6645182" cy="40297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7F635-BD3B-4DAF-81EA-CD149C64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A2059B-3F27-4637-9572-F42A3763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9950"/>
            <a:ext cx="10515600" cy="382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A646DE-D392-4BC4-8560-A3EC72476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FE60-5282-412B-A9CE-03A255187899}" type="datetime1">
              <a:rPr lang="ru-RU" smtClean="0"/>
              <a:t>02.08.2022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89B5DA-52BD-4753-9C8A-1754C5638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7D4AA7-1018-4BBF-A95B-49559A6F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074F-C304-4DF7-850C-364CC43179B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0A11A1-2F9A-4FAE-B544-4E21D3F6BB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25050" y="681037"/>
            <a:ext cx="1428750" cy="6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5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C291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6C291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C291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.so/wp-content/themes/vuejs-wordpress-theme/src/assets/documents/agreemen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.so/wp-content/themes/vuejs-wordpress-theme/src/assets/documents/agreemen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8257F02-5CA0-4072-A6E1-9C4FF82F292E}"/>
              </a:ext>
            </a:extLst>
          </p:cNvPr>
          <p:cNvSpPr/>
          <p:nvPr/>
        </p:nvSpPr>
        <p:spPr>
          <a:xfrm>
            <a:off x="0" y="0"/>
            <a:ext cx="12192000" cy="1393371"/>
          </a:xfrm>
          <a:prstGeom prst="rect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6185B6-09CC-4817-9180-9F03EE0D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175383"/>
            <a:ext cx="12192000" cy="2413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16651-4783-4A27-90E1-B7B8818ED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063" y="3539491"/>
            <a:ext cx="9144000" cy="2042159"/>
          </a:xfrm>
        </p:spPr>
        <p:txBody>
          <a:bodyPr anchor="ctr" anchorCtr="0">
            <a:noAutofit/>
          </a:bodyPr>
          <a:lstStyle/>
          <a:p>
            <a:r>
              <a:rPr lang="ru-RU" sz="4000" dirty="0"/>
              <a:t>Традиции русской кухни-залог здорового питания дошкольников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778732-B499-4A33-A8EF-7E2142252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1412"/>
            <a:ext cx="9144000" cy="354812"/>
          </a:xfrm>
        </p:spPr>
        <p:txBody>
          <a:bodyPr/>
          <a:lstStyle/>
          <a:p>
            <a:r>
              <a:rPr lang="ru-RU" dirty="0"/>
              <a:t>МБДОУ «Детский сад №2 «Жемчужинка»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FFF09DE-2A89-4678-B836-B29A2F42F9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1775" y="2270125"/>
            <a:ext cx="1047750" cy="1123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49E3158-682C-419B-BC77-D7D2ECD761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525817" y="2832100"/>
            <a:ext cx="4876800" cy="1438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2246068-E8A9-4A3A-B6FD-06B48DC8E9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2438400" y="-1350106"/>
            <a:ext cx="4210050" cy="26384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781C5B1-B350-46CB-8620-E2520E3A5A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579549">
            <a:off x="1524000" y="1021263"/>
            <a:ext cx="1047750" cy="1123950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11C3AFA0-32E7-4C7B-AD09-0AB75A038FD1}"/>
              </a:ext>
            </a:extLst>
          </p:cNvPr>
          <p:cNvSpPr/>
          <p:nvPr/>
        </p:nvSpPr>
        <p:spPr>
          <a:xfrm>
            <a:off x="647700" y="3034667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761DAD94-16B6-4147-B95F-935805C444B3}"/>
              </a:ext>
            </a:extLst>
          </p:cNvPr>
          <p:cNvSpPr/>
          <p:nvPr/>
        </p:nvSpPr>
        <p:spPr>
          <a:xfrm>
            <a:off x="100334" y="5994721"/>
            <a:ext cx="490216" cy="490216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C9C63F98-1792-4DD4-B280-362CA1E3217B}"/>
              </a:ext>
            </a:extLst>
          </p:cNvPr>
          <p:cNvSpPr/>
          <p:nvPr/>
        </p:nvSpPr>
        <p:spPr>
          <a:xfrm>
            <a:off x="8290708" y="25833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A73157-8D7C-476B-8A10-EE1C200E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</a:t>
            </a:fld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65992CF4-4344-4D44-8CD2-11862D6B987A}"/>
              </a:ext>
            </a:extLst>
          </p:cNvPr>
          <p:cNvSpPr txBox="1">
            <a:spLocks/>
          </p:cNvSpPr>
          <p:nvPr/>
        </p:nvSpPr>
        <p:spPr>
          <a:xfrm>
            <a:off x="1524000" y="5941170"/>
            <a:ext cx="9144000" cy="35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893419"/>
                </a:solidFill>
                <a:latin typeface="Montserrat" panose="00000500000000000000" pitchFamily="50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Рязанская область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7F6E2CA-CF1F-44C6-D412-DB24386048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215" y="618171"/>
            <a:ext cx="2803570" cy="11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844087" y="6356350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10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C98EE2C-EDD2-4A01-996A-FD0915765A03}"/>
              </a:ext>
            </a:extLst>
          </p:cNvPr>
          <p:cNvSpPr txBox="1">
            <a:spLocks/>
          </p:cNvSpPr>
          <p:nvPr/>
        </p:nvSpPr>
        <p:spPr>
          <a:xfrm>
            <a:off x="703250" y="762955"/>
            <a:ext cx="802165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Другие необходимые ресурсы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354F938-35F0-41ED-82C1-42DDAB180B98}"/>
              </a:ext>
            </a:extLst>
          </p:cNvPr>
          <p:cNvGrpSpPr/>
          <p:nvPr/>
        </p:nvGrpSpPr>
        <p:grpSpPr>
          <a:xfrm>
            <a:off x="523876" y="2043551"/>
            <a:ext cx="10855679" cy="307777"/>
            <a:chOff x="1398492" y="1683828"/>
            <a:chExt cx="10316229" cy="307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0995D4E-74E0-433E-AD08-60389294D8A9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Обучающие курсы для команды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CB5B907-4582-4207-A0E6-1F4FDD6A8396}"/>
                </a:ext>
              </a:extLst>
            </p:cNvPr>
            <p:cNvSpPr txBox="1"/>
            <p:nvPr/>
          </p:nvSpPr>
          <p:spPr>
            <a:xfrm>
              <a:off x="5046560" y="1683828"/>
              <a:ext cx="6668161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/>
                <a:t>Да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37D75BD-377B-4B1E-95FD-49BFE47A50A5}"/>
              </a:ext>
            </a:extLst>
          </p:cNvPr>
          <p:cNvGrpSpPr/>
          <p:nvPr/>
        </p:nvGrpSpPr>
        <p:grpSpPr>
          <a:xfrm>
            <a:off x="433388" y="2539123"/>
            <a:ext cx="10946167" cy="360329"/>
            <a:chOff x="1582400" y="1683828"/>
            <a:chExt cx="10089550" cy="36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3ABBBD-F048-453E-9328-80E95385956B}"/>
                </a:ext>
              </a:extLst>
            </p:cNvPr>
            <p:cNvSpPr txBox="1"/>
            <p:nvPr/>
          </p:nvSpPr>
          <p:spPr>
            <a:xfrm>
              <a:off x="1582400" y="1683828"/>
              <a:ext cx="35277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Методическая поддержка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4A6E3E6-F0D2-46DD-BD69-82C513CA9212}"/>
                </a:ext>
              </a:extLst>
            </p:cNvPr>
            <p:cNvSpPr txBox="1"/>
            <p:nvPr/>
          </p:nvSpPr>
          <p:spPr>
            <a:xfrm>
              <a:off x="5204221" y="1683828"/>
              <a:ext cx="6467729" cy="36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ru-RU" sz="1400" i="0" dirty="0">
                  <a:solidFill>
                    <a:schemeClr val="tx1"/>
                  </a:solidFill>
                </a:rPr>
                <a:t>Книги: «Кухни народов мира «Русская кухня»,</a:t>
              </a:r>
            </a:p>
            <a:p>
              <a:r>
                <a:rPr lang="ru-RU" sz="1400" i="0" dirty="0">
                  <a:solidFill>
                    <a:schemeClr val="tx1"/>
                  </a:solidFill>
                </a:rPr>
                <a:t> </a:t>
              </a:r>
              <a:r>
                <a:rPr lang="ru-RU" sz="1400" i="0" dirty="0" err="1">
                  <a:solidFill>
                    <a:schemeClr val="tx1"/>
                  </a:solidFill>
                </a:rPr>
                <a:t>В.Кучин</a:t>
              </a:r>
              <a:r>
                <a:rPr lang="ru-RU" sz="1400" i="0" dirty="0">
                  <a:solidFill>
                    <a:schemeClr val="tx1"/>
                  </a:solidFill>
                </a:rPr>
                <a:t>, </a:t>
              </a:r>
              <a:r>
                <a:rPr lang="ru-RU" sz="1400" i="0" dirty="0" err="1">
                  <a:solidFill>
                    <a:schemeClr val="tx1"/>
                  </a:solidFill>
                </a:rPr>
                <a:t>Е.Кучина</a:t>
              </a:r>
              <a:r>
                <a:rPr lang="ru-RU" sz="1400" i="0" dirty="0">
                  <a:solidFill>
                    <a:schemeClr val="tx1"/>
                  </a:solidFill>
                </a:rPr>
                <a:t> «Старая русская кухня на плите»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05055308-501E-4E17-B64D-B80E989D14A2}"/>
              </a:ext>
            </a:extLst>
          </p:cNvPr>
          <p:cNvGrpSpPr/>
          <p:nvPr/>
        </p:nvGrpSpPr>
        <p:grpSpPr>
          <a:xfrm>
            <a:off x="523877" y="3074233"/>
            <a:ext cx="10855678" cy="307777"/>
            <a:chOff x="1398493" y="1683828"/>
            <a:chExt cx="10316229" cy="3077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E44917B-6368-41E2-B821-9396579552F6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Информационная поддержка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2EDD5FB-EB7F-444B-8614-FA52E8EE19DC}"/>
                </a:ext>
              </a:extLst>
            </p:cNvPr>
            <p:cNvSpPr txBox="1"/>
            <p:nvPr/>
          </p:nvSpPr>
          <p:spPr>
            <a:xfrm>
              <a:off x="5046561" y="1683828"/>
              <a:ext cx="6668161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D975671D-5298-462D-8E4A-7A991D9930C7}"/>
              </a:ext>
            </a:extLst>
          </p:cNvPr>
          <p:cNvGrpSpPr/>
          <p:nvPr/>
        </p:nvGrpSpPr>
        <p:grpSpPr>
          <a:xfrm>
            <a:off x="376238" y="3576542"/>
            <a:ext cx="11003317" cy="2133696"/>
            <a:chOff x="1258191" y="1683828"/>
            <a:chExt cx="10456531" cy="21336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DA9832E-9748-48ED-9ADE-3DEDC5380286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Иное (что именно?)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4E6979F-CFF5-45BC-843F-6C34CC334D53}"/>
                </a:ext>
              </a:extLst>
            </p:cNvPr>
            <p:cNvSpPr txBox="1"/>
            <p:nvPr/>
          </p:nvSpPr>
          <p:spPr>
            <a:xfrm>
              <a:off x="5046561" y="1683828"/>
              <a:ext cx="6668161" cy="21336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noAutofit/>
            </a:bodyPr>
            <a:lstStyle/>
            <a:p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405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20199-38A8-43B3-8721-2DF87642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Дорожная карта проекта*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3D8648-52C8-443B-A950-89564977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97561AC5-69DE-4325-BF72-34F24D2BF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4543"/>
              </p:ext>
            </p:extLst>
          </p:nvPr>
        </p:nvGraphicFramePr>
        <p:xfrm>
          <a:off x="247068" y="1367962"/>
          <a:ext cx="10772068" cy="6709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3961">
                  <a:extLst>
                    <a:ext uri="{9D8B030D-6E8A-4147-A177-3AD203B41FA5}">
                      <a16:colId xmlns:a16="http://schemas.microsoft.com/office/drawing/2014/main" xmlns="" val="79844682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xmlns="" val="3022045549"/>
                    </a:ext>
                  </a:extLst>
                </a:gridCol>
                <a:gridCol w="1044821">
                  <a:extLst>
                    <a:ext uri="{9D8B030D-6E8A-4147-A177-3AD203B41FA5}">
                      <a16:colId xmlns:a16="http://schemas.microsoft.com/office/drawing/2014/main" xmlns="" val="3944776569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448423498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488009441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532039501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2171129787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752922709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287143543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694363696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448576040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2454197682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793503030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3184116466"/>
                    </a:ext>
                  </a:extLst>
                </a:gridCol>
                <a:gridCol w="328031">
                  <a:extLst>
                    <a:ext uri="{9D8B030D-6E8A-4147-A177-3AD203B41FA5}">
                      <a16:colId xmlns:a16="http://schemas.microsoft.com/office/drawing/2014/main" xmlns="" val="1540413569"/>
                    </a:ext>
                  </a:extLst>
                </a:gridCol>
              </a:tblGrid>
              <a:tr h="26134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6C2914"/>
                          </a:solidFill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6C2914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8732653"/>
                  </a:ext>
                </a:extLst>
              </a:tr>
              <a:tr h="4065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Работы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Ответственные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Период реализации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II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III 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квартал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IV 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квартал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7493819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ru-RU" sz="1050" dirty="0"/>
                        <a:t>1.  Составление плана, написание конспектов мастер-классов, сценариев с театрализованными угощениями. 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Члены команды.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Январь-2023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3708678"/>
                  </a:ext>
                </a:extLst>
              </a:tr>
              <a:tr h="544467">
                <a:tc>
                  <a:txBody>
                    <a:bodyPr/>
                    <a:lstStyle/>
                    <a:p>
                      <a:r>
                        <a:rPr lang="ru-RU" sz="1050" dirty="0"/>
                        <a:t>2. Празднование Масленицы, выпечка блинов- угощение детей школы-интерната с инсценированием масленичного гуляния.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Музыкальный руководитель, воспитатели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Январь-февраль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1747057"/>
                  </a:ext>
                </a:extLst>
              </a:tr>
              <a:tr h="696918">
                <a:tc>
                  <a:txBody>
                    <a:bodyPr/>
                    <a:lstStyle/>
                    <a:p>
                      <a:r>
                        <a:rPr lang="ru-RU" sz="1050" dirty="0"/>
                        <a:t>3. Материально-техническое оснащение: установка мини-кухни, теплицы. Приготовление мартовских жаворонков, пасхальных </a:t>
                      </a:r>
                      <a:r>
                        <a:rPr lang="ru-RU" sz="1050" dirty="0" smtClean="0"/>
                        <a:t>куличей, роспись яиц. </a:t>
                      </a:r>
                      <a:r>
                        <a:rPr lang="ru-RU" sz="1050" dirty="0"/>
                        <a:t>Театрализованное представление с угощением детей школы-интерната.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Рабочий по зданию, воспитатели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Март-апрель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4768681"/>
                  </a:ext>
                </a:extLst>
              </a:tr>
              <a:tr h="533772">
                <a:tc>
                  <a:txBody>
                    <a:bodyPr/>
                    <a:lstStyle/>
                    <a:p>
                      <a:r>
                        <a:rPr lang="ru-RU" sz="1050" dirty="0"/>
                        <a:t>4. Посевные работы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Консультант по с\х воспитатели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Апрель-май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0175636"/>
                  </a:ext>
                </a:extLst>
              </a:tr>
              <a:tr h="544467">
                <a:tc>
                  <a:txBody>
                    <a:bodyPr/>
                    <a:lstStyle/>
                    <a:p>
                      <a:r>
                        <a:rPr lang="ru-RU" sz="1050" dirty="0"/>
                        <a:t>5. Экспериментальная и опытно-познавательная деятельность с воспитанниками сада  по выращиванию овощей.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Воспитатели, консультант по с\х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Июнь-август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186077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ru-RU" sz="1050" dirty="0"/>
                        <a:t>6. Сбор урожая.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Воспитатели.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Сентябрь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0718759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ru-RU" sz="1050" dirty="0"/>
                        <a:t>7.  Мастер-классы внутри ДОУ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Воспитатели, методист, диетическая сестра.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Сентябрь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0931670"/>
                  </a:ext>
                </a:extLst>
              </a:tr>
              <a:tr h="467786">
                <a:tc>
                  <a:txBody>
                    <a:bodyPr/>
                    <a:lstStyle/>
                    <a:p>
                      <a:r>
                        <a:rPr lang="ru-RU" sz="1050" dirty="0"/>
                        <a:t>8. Кулинарные поединки родителей,  проведение </a:t>
                      </a:r>
                      <a:r>
                        <a:rPr lang="ru-RU" sz="1050" dirty="0" smtClean="0"/>
                        <a:t>семинара-практикума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Воспитатели, родители воспитанников, воспитатели города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Октябрь-декабрь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189324"/>
                  </a:ext>
                </a:extLst>
              </a:tr>
              <a:tr h="358999">
                <a:tc>
                  <a:txBody>
                    <a:bodyPr/>
                    <a:lstStyle/>
                    <a:p>
                      <a:r>
                        <a:rPr lang="ru-RU" sz="1050" dirty="0"/>
                        <a:t>9. Создание иллюстрированной книги рецептов  апробированных в ходе проектной деятельности, с целью дальнейшего распространения опыта работы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Октябрь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0106466"/>
                  </a:ext>
                </a:extLst>
              </a:tr>
              <a:tr h="489544">
                <a:tc>
                  <a:txBody>
                    <a:bodyPr/>
                    <a:lstStyle/>
                    <a:p>
                      <a:r>
                        <a:rPr lang="ru-RU" sz="1050" dirty="0"/>
                        <a:t>10. </a:t>
                      </a:r>
                      <a:r>
                        <a:rPr lang="ru-RU" sz="1050" dirty="0" smtClean="0"/>
                        <a:t>Презентация</a:t>
                      </a:r>
                      <a:r>
                        <a:rPr lang="ru-RU" sz="1050" baseline="0" dirty="0" smtClean="0"/>
                        <a:t>  по проведенным мероприятиям.</a:t>
                      </a:r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Декабрь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61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6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AC7A69-64AB-499A-B1BB-EBF09AD02FA3}"/>
              </a:ext>
            </a:extLst>
          </p:cNvPr>
          <p:cNvSpPr txBox="1"/>
          <p:nvPr/>
        </p:nvSpPr>
        <p:spPr>
          <a:xfrm>
            <a:off x="5103624" y="5439032"/>
            <a:ext cx="5050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Отправляя данную заявку на участие в конкурсе, </a:t>
            </a:r>
            <a:br>
              <a:rPr lang="ru-RU" sz="1200" dirty="0"/>
            </a:br>
            <a:r>
              <a:rPr lang="ru-RU" sz="1200" dirty="0"/>
              <a:t>я принимаю </a:t>
            </a:r>
            <a:r>
              <a:rPr lang="ru-RU" sz="1200" dirty="0">
                <a:hlinkClick r:id="rId4"/>
              </a:rPr>
              <a:t>соглашение</a:t>
            </a:r>
            <a:r>
              <a:rPr lang="ru-RU" sz="1200" dirty="0"/>
              <a:t> на обработку персональных данных и распространение информации о проекте, </a:t>
            </a:r>
            <a:br>
              <a:rPr lang="ru-RU" sz="1200" dirty="0"/>
            </a:br>
            <a:r>
              <a:rPr lang="ru-RU" sz="1200" dirty="0"/>
              <a:t>а также соглашаюсь с условиями конкурсной документации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355AAB-7AEE-43B9-AD7D-A5C8487337A5}"/>
              </a:ext>
            </a:extLst>
          </p:cNvPr>
          <p:cNvSpPr txBox="1"/>
          <p:nvPr/>
        </p:nvSpPr>
        <p:spPr>
          <a:xfrm>
            <a:off x="4145833" y="5523374"/>
            <a:ext cx="8881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sz="1400"/>
              <a:t>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D7BE68C-8120-4867-8BB7-8F6B5B81F74F}"/>
              </a:ext>
            </a:extLst>
          </p:cNvPr>
          <p:cNvSpPr txBox="1">
            <a:spLocks/>
          </p:cNvSpPr>
          <p:nvPr/>
        </p:nvSpPr>
        <p:spPr>
          <a:xfrm>
            <a:off x="550851" y="610555"/>
            <a:ext cx="472600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Лидер проекта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4D6788D8-AE4A-4283-98BA-A729FAC04934}"/>
              </a:ext>
            </a:extLst>
          </p:cNvPr>
          <p:cNvGrpSpPr/>
          <p:nvPr/>
        </p:nvGrpSpPr>
        <p:grpSpPr>
          <a:xfrm>
            <a:off x="1416843" y="1675446"/>
            <a:ext cx="9358314" cy="438744"/>
            <a:chOff x="1398492" y="1683828"/>
            <a:chExt cx="8893272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D1BD984-0B8A-4366-9CD2-81EEA87F3380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ФИО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0C0C59F-5F60-4A48-B529-9CDA0270C211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2159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952352CA-54C9-4235-B4A8-7A35A8A76357}"/>
              </a:ext>
            </a:extLst>
          </p:cNvPr>
          <p:cNvGrpSpPr/>
          <p:nvPr/>
        </p:nvGrpSpPr>
        <p:grpSpPr>
          <a:xfrm>
            <a:off x="1276351" y="2161308"/>
            <a:ext cx="9448800" cy="543771"/>
            <a:chOff x="1582400" y="1656120"/>
            <a:chExt cx="8709363" cy="5437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420A58-168E-4C07-84AF-D3AC4521735F}"/>
                </a:ext>
              </a:extLst>
            </p:cNvPr>
            <p:cNvSpPr txBox="1"/>
            <p:nvPr/>
          </p:nvSpPr>
          <p:spPr>
            <a:xfrm>
              <a:off x="1582400" y="1656120"/>
              <a:ext cx="35277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Наименование </a:t>
              </a:r>
              <a:br>
                <a:rPr lang="ru-RU" sz="1400" dirty="0"/>
              </a:br>
              <a:r>
                <a:rPr lang="ru-RU" sz="1400" dirty="0"/>
                <a:t>образовательной организации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214466-26F8-4C42-8E29-C382D753C98C}"/>
                </a:ext>
              </a:extLst>
            </p:cNvPr>
            <p:cNvSpPr txBox="1"/>
            <p:nvPr/>
          </p:nvSpPr>
          <p:spPr>
            <a:xfrm>
              <a:off x="5204221" y="1683828"/>
              <a:ext cx="5087542" cy="516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2083109-47DF-49C0-BA13-14372450F059}"/>
              </a:ext>
            </a:extLst>
          </p:cNvPr>
          <p:cNvGrpSpPr/>
          <p:nvPr/>
        </p:nvGrpSpPr>
        <p:grpSpPr>
          <a:xfrm>
            <a:off x="1319994" y="3530517"/>
            <a:ext cx="9358312" cy="411956"/>
            <a:chOff x="1398493" y="1683828"/>
            <a:chExt cx="8893271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BA47828-964F-4479-9E63-74470702FD77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Населенный пункт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19FEE4C-3857-406D-B795-25E1AE19784B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2299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/>
                <a:t>Г. Рыбное, Рыбновского района, Рязанской области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9209B789-2976-442B-813E-DF88DBF9C3B9}"/>
              </a:ext>
            </a:extLst>
          </p:cNvPr>
          <p:cNvGrpSpPr/>
          <p:nvPr/>
        </p:nvGrpSpPr>
        <p:grpSpPr>
          <a:xfrm>
            <a:off x="1219200" y="4097992"/>
            <a:ext cx="9505951" cy="307777"/>
            <a:chOff x="1258191" y="1683828"/>
            <a:chExt cx="9033573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3B86E29-1A39-4326-8AF0-D08DA57BC9A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Должность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37AEC9A-D839-4586-B947-ED3C4E33A1E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E13E97C9-54FD-4C44-9797-41D17967FDC1}"/>
              </a:ext>
            </a:extLst>
          </p:cNvPr>
          <p:cNvGrpSpPr/>
          <p:nvPr/>
        </p:nvGrpSpPr>
        <p:grpSpPr>
          <a:xfrm>
            <a:off x="1219200" y="4536864"/>
            <a:ext cx="9505951" cy="307777"/>
            <a:chOff x="1258191" y="1683828"/>
            <a:chExt cx="9033573" cy="307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EAD7216-79D3-4BF1-8DE3-45395C26BD88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/>
                <a:t>E</a:t>
              </a:r>
              <a:r>
                <a:rPr lang="ru-RU" sz="1400"/>
                <a:t>-</a:t>
              </a:r>
              <a:r>
                <a:rPr lang="ru-RU" sz="1400" err="1"/>
                <a:t>mail</a:t>
              </a:r>
              <a:r>
                <a:rPr lang="ru-RU" sz="1400"/>
                <a:t> для связи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AE7D725-243C-40D4-87BB-8F5B8D9C5DE5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D16E8685-F117-4582-AAB5-47C2E3F1C61B}"/>
              </a:ext>
            </a:extLst>
          </p:cNvPr>
          <p:cNvGrpSpPr/>
          <p:nvPr/>
        </p:nvGrpSpPr>
        <p:grpSpPr>
          <a:xfrm>
            <a:off x="1219199" y="4975738"/>
            <a:ext cx="9505951" cy="307777"/>
            <a:chOff x="1258191" y="1683828"/>
            <a:chExt cx="9033573" cy="307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FE639E6-5ABC-4FBF-AC96-565CB199808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Телефон для связи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1752279-9347-4E65-9B22-759A1E0034C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D8C6DFA-3543-6D55-6369-B9C856FA78BD}"/>
              </a:ext>
            </a:extLst>
          </p:cNvPr>
          <p:cNvGrpSpPr/>
          <p:nvPr/>
        </p:nvGrpSpPr>
        <p:grpSpPr>
          <a:xfrm>
            <a:off x="914400" y="2735940"/>
            <a:ext cx="9810751" cy="754547"/>
            <a:chOff x="1248774" y="1503547"/>
            <a:chExt cx="9042989" cy="75454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972EAC0-95AF-79B1-5671-EFCCAA953391}"/>
                </a:ext>
              </a:extLst>
            </p:cNvPr>
            <p:cNvSpPr txBox="1"/>
            <p:nvPr/>
          </p:nvSpPr>
          <p:spPr>
            <a:xfrm>
              <a:off x="1248774" y="1683828"/>
              <a:ext cx="38613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Реализуемая образовательная программа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1C77404-F114-26AC-FBE9-CA42106C8AA1}"/>
                </a:ext>
              </a:extLst>
            </p:cNvPr>
            <p:cNvSpPr txBox="1"/>
            <p:nvPr/>
          </p:nvSpPr>
          <p:spPr>
            <a:xfrm>
              <a:off x="5204221" y="1503547"/>
              <a:ext cx="5087542" cy="754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ru-RU" sz="1400" i="0" dirty="0">
                  <a:solidFill>
                    <a:schemeClr val="tx1"/>
                  </a:solidFill>
                </a:rPr>
                <a:t>Основная образовательная программа дошкольного образования Муниципального бюджетного дошкольного образовательного учреждения «Детский сад №2 «Жемчужинка»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20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3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AC7A69-64AB-499A-B1BB-EBF09AD02FA3}"/>
              </a:ext>
            </a:extLst>
          </p:cNvPr>
          <p:cNvSpPr txBox="1"/>
          <p:nvPr/>
        </p:nvSpPr>
        <p:spPr>
          <a:xfrm>
            <a:off x="5103623" y="5133806"/>
            <a:ext cx="50500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Отправляя данную заявку на участие в конкурсе, </a:t>
            </a:r>
            <a:br>
              <a:rPr lang="ru-RU" sz="1200" dirty="0"/>
            </a:br>
            <a:r>
              <a:rPr lang="ru-RU" sz="1200" dirty="0"/>
              <a:t>я принимаю </a:t>
            </a:r>
            <a:r>
              <a:rPr lang="ru-RU" sz="1200" dirty="0">
                <a:hlinkClick r:id="rId4"/>
              </a:rPr>
              <a:t>соглашение</a:t>
            </a:r>
            <a:r>
              <a:rPr lang="ru-RU" sz="1200" dirty="0"/>
              <a:t> на обработку персональных данных и распространение информации о проекте, </a:t>
            </a:r>
            <a:br>
              <a:rPr lang="ru-RU" sz="1200" dirty="0"/>
            </a:br>
            <a:r>
              <a:rPr lang="ru-RU" sz="1200" dirty="0"/>
              <a:t>а также соглашаюсь с условиями конкурсной документации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355AAB-7AEE-43B9-AD7D-A5C8487337A5}"/>
              </a:ext>
            </a:extLst>
          </p:cNvPr>
          <p:cNvSpPr txBox="1"/>
          <p:nvPr/>
        </p:nvSpPr>
        <p:spPr>
          <a:xfrm>
            <a:off x="4145832" y="5218148"/>
            <a:ext cx="8881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sz="1400"/>
              <a:t>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D7BE68C-8120-4867-8BB7-8F6B5B81F74F}"/>
              </a:ext>
            </a:extLst>
          </p:cNvPr>
          <p:cNvSpPr txBox="1">
            <a:spLocks/>
          </p:cNvSpPr>
          <p:nvPr/>
        </p:nvSpPr>
        <p:spPr>
          <a:xfrm>
            <a:off x="550851" y="610555"/>
            <a:ext cx="472600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Участник проекта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4D6788D8-AE4A-4283-98BA-A729FAC04934}"/>
              </a:ext>
            </a:extLst>
          </p:cNvPr>
          <p:cNvGrpSpPr/>
          <p:nvPr/>
        </p:nvGrpSpPr>
        <p:grpSpPr>
          <a:xfrm>
            <a:off x="1366839" y="1600700"/>
            <a:ext cx="9358314" cy="307777"/>
            <a:chOff x="1398492" y="1683828"/>
            <a:chExt cx="8893272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D1BD984-0B8A-4366-9CD2-81EEA87F3380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ФИО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0C0C59F-5F60-4A48-B529-9CDA0270C211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952352CA-54C9-4235-B4A8-7A35A8A76357}"/>
              </a:ext>
            </a:extLst>
          </p:cNvPr>
          <p:cNvGrpSpPr/>
          <p:nvPr/>
        </p:nvGrpSpPr>
        <p:grpSpPr>
          <a:xfrm>
            <a:off x="1276351" y="1996801"/>
            <a:ext cx="9448800" cy="600744"/>
            <a:chOff x="1582400" y="1683828"/>
            <a:chExt cx="8709363" cy="6007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420A58-168E-4C07-84AF-D3AC4521735F}"/>
                </a:ext>
              </a:extLst>
            </p:cNvPr>
            <p:cNvSpPr txBox="1"/>
            <p:nvPr/>
          </p:nvSpPr>
          <p:spPr>
            <a:xfrm>
              <a:off x="1582400" y="1683828"/>
              <a:ext cx="35277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Наименование </a:t>
              </a:r>
              <a:br>
                <a:rPr lang="ru-RU" sz="1400" dirty="0"/>
              </a:br>
              <a:r>
                <a:rPr lang="ru-RU" sz="1400" dirty="0"/>
                <a:t>образовательной организации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214466-26F8-4C42-8E29-C382D753C98C}"/>
                </a:ext>
              </a:extLst>
            </p:cNvPr>
            <p:cNvSpPr txBox="1"/>
            <p:nvPr/>
          </p:nvSpPr>
          <p:spPr>
            <a:xfrm>
              <a:off x="5204221" y="1720772"/>
              <a:ext cx="5087542" cy="563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2083109-47DF-49C0-BA13-14372450F059}"/>
              </a:ext>
            </a:extLst>
          </p:cNvPr>
          <p:cNvGrpSpPr/>
          <p:nvPr/>
        </p:nvGrpSpPr>
        <p:grpSpPr>
          <a:xfrm>
            <a:off x="1366838" y="3534137"/>
            <a:ext cx="9358312" cy="307777"/>
            <a:chOff x="1398493" y="1683828"/>
            <a:chExt cx="8893271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BA47828-964F-4479-9E63-74470702FD77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Населенный пункт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19FEE4C-3857-406D-B795-25E1AE19784B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9209B789-2976-442B-813E-DF88DBF9C3B9}"/>
              </a:ext>
            </a:extLst>
          </p:cNvPr>
          <p:cNvGrpSpPr/>
          <p:nvPr/>
        </p:nvGrpSpPr>
        <p:grpSpPr>
          <a:xfrm>
            <a:off x="1219199" y="3930237"/>
            <a:ext cx="9505951" cy="307777"/>
            <a:chOff x="1258191" y="1683828"/>
            <a:chExt cx="9033573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3B86E29-1A39-4326-8AF0-D08DA57BC9A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Должность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37AEC9A-D839-4586-B947-ED3C4E33A1E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E13E97C9-54FD-4C44-9797-41D17967FDC1}"/>
              </a:ext>
            </a:extLst>
          </p:cNvPr>
          <p:cNvGrpSpPr/>
          <p:nvPr/>
        </p:nvGrpSpPr>
        <p:grpSpPr>
          <a:xfrm>
            <a:off x="1219199" y="4326337"/>
            <a:ext cx="9505951" cy="307777"/>
            <a:chOff x="1258191" y="1683828"/>
            <a:chExt cx="9033573" cy="307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EAD7216-79D3-4BF1-8DE3-45395C26BD88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/>
                <a:t>E</a:t>
              </a:r>
              <a:r>
                <a:rPr lang="ru-RU" sz="1400"/>
                <a:t>-</a:t>
              </a:r>
              <a:r>
                <a:rPr lang="ru-RU" sz="1400" err="1"/>
                <a:t>mail</a:t>
              </a:r>
              <a:r>
                <a:rPr lang="ru-RU" sz="1400"/>
                <a:t> для связи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AE7D725-243C-40D4-87BB-8F5B8D9C5DE5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D16E8685-F117-4582-AAB5-47C2E3F1C61B}"/>
              </a:ext>
            </a:extLst>
          </p:cNvPr>
          <p:cNvGrpSpPr/>
          <p:nvPr/>
        </p:nvGrpSpPr>
        <p:grpSpPr>
          <a:xfrm>
            <a:off x="1219198" y="4722438"/>
            <a:ext cx="9505951" cy="307777"/>
            <a:chOff x="1258191" y="1683828"/>
            <a:chExt cx="9033573" cy="307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FE639E6-5ABC-4FBF-AC96-565CB199808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Телефон для связи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1752279-9347-4E65-9B22-759A1E0034C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DE80E24-F4AF-4EDB-A617-39B6D6AB7992}"/>
              </a:ext>
            </a:extLst>
          </p:cNvPr>
          <p:cNvSpPr txBox="1"/>
          <p:nvPr/>
        </p:nvSpPr>
        <p:spPr>
          <a:xfrm>
            <a:off x="1669861" y="5989426"/>
            <a:ext cx="7355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>
                <a:solidFill>
                  <a:schemeClr val="bg1">
                    <a:lumMod val="50000"/>
                  </a:schemeClr>
                </a:solidFill>
              </a:rPr>
              <a:t>Данный слайд добавляется и заполняется для каждого участника проекта.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>
                <a:solidFill>
                  <a:schemeClr val="bg1">
                    <a:lumMod val="50000"/>
                  </a:schemeClr>
                </a:solidFill>
              </a:rPr>
              <a:t>Для индивидуальных проектов данный слайд можно удалить.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DFE7ECDE-74BF-B12E-F5B0-AFA0113D8166}"/>
              </a:ext>
            </a:extLst>
          </p:cNvPr>
          <p:cNvGrpSpPr/>
          <p:nvPr/>
        </p:nvGrpSpPr>
        <p:grpSpPr>
          <a:xfrm>
            <a:off x="1219197" y="2685869"/>
            <a:ext cx="9505952" cy="759945"/>
            <a:chOff x="1872165" y="1763072"/>
            <a:chExt cx="8419596" cy="7599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3B37EE1-34B7-E22E-0B58-955415894364}"/>
                </a:ext>
              </a:extLst>
            </p:cNvPr>
            <p:cNvSpPr txBox="1"/>
            <p:nvPr/>
          </p:nvSpPr>
          <p:spPr>
            <a:xfrm>
              <a:off x="1872165" y="1773838"/>
              <a:ext cx="3440506" cy="749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ru-RU" sz="1200" dirty="0"/>
                <a:t>* </a:t>
              </a:r>
              <a:r>
                <a:rPr lang="ru-RU" sz="1000" dirty="0"/>
                <a:t>Является педагогом, в т.ч. педагоги дополнительного образования, руководители образовательной организации, реализующей программы общего </a:t>
              </a:r>
              <a:br>
                <a:rPr lang="ru-RU" sz="1000" dirty="0"/>
              </a:br>
              <a:r>
                <a:rPr lang="ru-RU" sz="1000" dirty="0"/>
                <a:t>и/или дошкольного образования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EE85A10-10F7-9D32-1E38-4084FF26FC89}"/>
                </a:ext>
              </a:extLst>
            </p:cNvPr>
            <p:cNvSpPr txBox="1"/>
            <p:nvPr/>
          </p:nvSpPr>
          <p:spPr>
            <a:xfrm>
              <a:off x="5403052" y="1763072"/>
              <a:ext cx="4888709" cy="7491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38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764035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11544006" y="60725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4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6645B60-ECA7-41AA-AE97-DAF0A495F9C6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Характеристики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6CFF511-11CE-41E2-8380-AE08764A7DE5}"/>
              </a:ext>
            </a:extLst>
          </p:cNvPr>
          <p:cNvGrpSpPr/>
          <p:nvPr/>
        </p:nvGrpSpPr>
        <p:grpSpPr>
          <a:xfrm>
            <a:off x="-1" y="3873299"/>
            <a:ext cx="11387575" cy="646331"/>
            <a:chOff x="1202156" y="1767905"/>
            <a:chExt cx="9089607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F59C623-F464-42DF-A026-27700C77133D}"/>
                </a:ext>
              </a:extLst>
            </p:cNvPr>
            <p:cNvSpPr txBox="1"/>
            <p:nvPr/>
          </p:nvSpPr>
          <p:spPr>
            <a:xfrm>
              <a:off x="1202156" y="1767905"/>
              <a:ext cx="22492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Срок реализации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05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(от 3 до 12 месяцев в период </a:t>
              </a:r>
              <a:br>
                <a:rPr kumimoji="0" lang="ru-RU" sz="105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05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Январь 2023 – Декабрь 2023)</a:t>
              </a:r>
              <a:endParaRPr kumimoji="0" lang="ru-RU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A822BF3-FBCB-4BFF-AEFE-7ACDFB41E81B}"/>
                </a:ext>
              </a:extLst>
            </p:cNvPr>
            <p:cNvSpPr txBox="1"/>
            <p:nvPr/>
          </p:nvSpPr>
          <p:spPr>
            <a:xfrm>
              <a:off x="3527081" y="1883735"/>
              <a:ext cx="6764682" cy="481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12 месяцев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773EA558-F905-4A11-874A-964B799F71BF}"/>
              </a:ext>
            </a:extLst>
          </p:cNvPr>
          <p:cNvGrpSpPr/>
          <p:nvPr/>
        </p:nvGrpSpPr>
        <p:grpSpPr>
          <a:xfrm>
            <a:off x="563008" y="4552409"/>
            <a:ext cx="10824567" cy="433540"/>
            <a:chOff x="1648247" y="1781438"/>
            <a:chExt cx="8640210" cy="4335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862CCC2-A42A-43BD-94DA-0F461AD5DB0F}"/>
                </a:ext>
              </a:extLst>
            </p:cNvPr>
            <p:cNvSpPr txBox="1"/>
            <p:nvPr/>
          </p:nvSpPr>
          <p:spPr>
            <a:xfrm>
              <a:off x="1648247" y="1846272"/>
              <a:ext cx="180956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Целевая аудитория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286C3C1-3FEF-4182-BB16-A6D2F58888FA}"/>
                </a:ext>
              </a:extLst>
            </p:cNvPr>
            <p:cNvSpPr txBox="1"/>
            <p:nvPr/>
          </p:nvSpPr>
          <p:spPr>
            <a:xfrm>
              <a:off x="3523776" y="1781438"/>
              <a:ext cx="6764681" cy="433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Воспитанники детского сада №2 «Жемчужинка», родители воспитанников детского сада №2, дети и сотрудники школы- интерната.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7AB2FF9E-2D59-4D7B-A361-D44AA4A3A867}"/>
              </a:ext>
            </a:extLst>
          </p:cNvPr>
          <p:cNvGrpSpPr/>
          <p:nvPr/>
        </p:nvGrpSpPr>
        <p:grpSpPr>
          <a:xfrm>
            <a:off x="550850" y="1497373"/>
            <a:ext cx="10824567" cy="2421319"/>
            <a:chOff x="542832" y="3462582"/>
            <a:chExt cx="10824567" cy="242131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6F1DF20-295B-46AA-8BB2-C16DB81F1C08}"/>
                </a:ext>
              </a:extLst>
            </p:cNvPr>
            <p:cNvSpPr txBox="1"/>
            <p:nvPr/>
          </p:nvSpPr>
          <p:spPr>
            <a:xfrm>
              <a:off x="542832" y="4512652"/>
              <a:ext cx="22670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Сота (номинация)</a:t>
              </a:r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A1389614-790F-4FBA-B451-6717F170DEB2}"/>
                </a:ext>
              </a:extLst>
            </p:cNvPr>
            <p:cNvGrpSpPr/>
            <p:nvPr/>
          </p:nvGrpSpPr>
          <p:grpSpPr>
            <a:xfrm>
              <a:off x="2892519" y="3462582"/>
              <a:ext cx="8474880" cy="2421319"/>
              <a:chOff x="2892519" y="3462582"/>
              <a:chExt cx="8474880" cy="2421319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xmlns="" id="{236E18F2-6B46-4DB8-8722-F65E20682C45}"/>
                  </a:ext>
                </a:extLst>
              </p:cNvPr>
              <p:cNvGrpSpPr/>
              <p:nvPr/>
            </p:nvGrpSpPr>
            <p:grpSpPr>
              <a:xfrm>
                <a:off x="2892519" y="3462582"/>
                <a:ext cx="8474880" cy="2421319"/>
                <a:chOff x="2892519" y="3462582"/>
                <a:chExt cx="8474880" cy="2421319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xmlns="" id="{BD40A270-6381-4D82-B7ED-B8B008EBC9C8}"/>
                    </a:ext>
                  </a:extLst>
                </p:cNvPr>
                <p:cNvSpPr txBox="1"/>
                <p:nvPr/>
              </p:nvSpPr>
              <p:spPr>
                <a:xfrm>
                  <a:off x="2892519" y="3462582"/>
                  <a:ext cx="8474880" cy="24213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1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xmlns="" id="{E442817C-DFB7-40D3-8221-F98221F42F88}"/>
                    </a:ext>
                  </a:extLst>
                </p:cNvPr>
                <p:cNvGrpSpPr/>
                <p:nvPr/>
              </p:nvGrpSpPr>
              <p:grpSpPr>
                <a:xfrm>
                  <a:off x="3390489" y="3544818"/>
                  <a:ext cx="7540817" cy="2031113"/>
                  <a:chOff x="956871" y="2142366"/>
                  <a:chExt cx="10470651" cy="3041615"/>
                </a:xfrm>
              </p:grpSpPr>
              <p:grpSp>
                <p:nvGrpSpPr>
                  <p:cNvPr id="50" name="Группа 49">
                    <a:extLst>
                      <a:ext uri="{FF2B5EF4-FFF2-40B4-BE49-F238E27FC236}">
                        <a16:creationId xmlns:a16="http://schemas.microsoft.com/office/drawing/2014/main" xmlns="" id="{BA7EA81C-AC0B-40F2-B5CD-A7508AA38454}"/>
                      </a:ext>
                    </a:extLst>
                  </p:cNvPr>
                  <p:cNvGrpSpPr/>
                  <p:nvPr/>
                </p:nvGrpSpPr>
                <p:grpSpPr>
                  <a:xfrm>
                    <a:off x="4456830" y="2142366"/>
                    <a:ext cx="3116735" cy="3041615"/>
                    <a:chOff x="6228480" y="1007168"/>
                    <a:chExt cx="3116735" cy="3041615"/>
                  </a:xfrm>
                </p:grpSpPr>
                <p:sp>
                  <p:nvSpPr>
                    <p:cNvPr id="57" name="Шестиугольник 56">
                      <a:extLst>
                        <a:ext uri="{FF2B5EF4-FFF2-40B4-BE49-F238E27FC236}">
                          <a16:creationId xmlns:a16="http://schemas.microsoft.com/office/drawing/2014/main" xmlns="" id="{2F401166-AD78-4B61-ACB2-FBAFF1DF603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523" y="302895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Шестиугольник 57">
                      <a:extLst>
                        <a:ext uri="{FF2B5EF4-FFF2-40B4-BE49-F238E27FC236}">
                          <a16:creationId xmlns:a16="http://schemas.microsoft.com/office/drawing/2014/main" xmlns="" id="{C013ED88-1FF9-4666-9323-A15A0516815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325383" y="2062162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Шестиугольник 58">
                      <a:extLst>
                        <a:ext uri="{FF2B5EF4-FFF2-40B4-BE49-F238E27FC236}">
                          <a16:creationId xmlns:a16="http://schemas.microsoft.com/office/drawing/2014/main" xmlns="" id="{B851B423-9844-4E40-871C-87A64A4DA57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96479" y="1082712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0" name="Шестиугольник 59">
                      <a:extLst>
                        <a:ext uri="{FF2B5EF4-FFF2-40B4-BE49-F238E27FC236}">
                          <a16:creationId xmlns:a16="http://schemas.microsoft.com/office/drawing/2014/main" xmlns="" id="{AF73F6B2-0F6C-4911-9D98-15C2CA21ABF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704996" y="108271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1" name="Шестиугольник 60">
                      <a:extLst>
                        <a:ext uri="{FF2B5EF4-FFF2-40B4-BE49-F238E27FC236}">
                          <a16:creationId xmlns:a16="http://schemas.microsoft.com/office/drawing/2014/main" xmlns="" id="{83BED362-D053-4D32-A82D-7C56BE84B2F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152937" y="206216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" name="Шестиугольник 61">
                      <a:extLst>
                        <a:ext uri="{FF2B5EF4-FFF2-40B4-BE49-F238E27FC236}">
                          <a16:creationId xmlns:a16="http://schemas.microsoft.com/office/drawing/2014/main" xmlns="" id="{E48BCB89-83CB-49B3-A6B1-88B03DEA363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681911" y="302895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xmlns="" id="{3870CDED-028B-4665-83A1-4F655754EE0C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662" y="2493181"/>
                    <a:ext cx="4189860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/>
                      <a:t>Здоровье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xmlns="" id="{EC132D66-1B5D-4F5B-8689-48553DF55C56}"/>
                      </a:ext>
                    </a:extLst>
                  </p:cNvPr>
                  <p:cNvSpPr txBox="1"/>
                  <p:nvPr/>
                </p:nvSpPr>
                <p:spPr>
                  <a:xfrm>
                    <a:off x="956871" y="2523006"/>
                    <a:ext cx="3815511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200" dirty="0"/>
                      <a:t>Новая образовательная среда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xmlns="" id="{57A25E79-57E0-444D-9DFC-F20C4223F52A}"/>
                      </a:ext>
                    </a:extLst>
                  </p:cNvPr>
                  <p:cNvSpPr txBox="1"/>
                  <p:nvPr/>
                </p:nvSpPr>
                <p:spPr>
                  <a:xfrm>
                    <a:off x="1871723" y="4481629"/>
                    <a:ext cx="2899532" cy="41480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200" dirty="0"/>
                      <a:t>Таланты</a:t>
                    </a: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xmlns="" id="{200F2DF6-CECA-4C01-B517-17FFA8AA64D6}"/>
                      </a:ext>
                    </a:extLst>
                  </p:cNvPr>
                  <p:cNvSpPr txBox="1"/>
                  <p:nvPr/>
                </p:nvSpPr>
                <p:spPr>
                  <a:xfrm>
                    <a:off x="7626596" y="3465733"/>
                    <a:ext cx="1965929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/>
                      <a:t>Социализация</a:t>
                    </a:r>
                    <a:endParaRPr lang="ru-RU" sz="1400" dirty="0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xmlns="" id="{B1305D93-B950-4E8B-B712-C2495822C862}"/>
                      </a:ext>
                    </a:extLst>
                  </p:cNvPr>
                  <p:cNvSpPr txBox="1"/>
                  <p:nvPr/>
                </p:nvSpPr>
                <p:spPr>
                  <a:xfrm>
                    <a:off x="1085783" y="3458363"/>
                    <a:ext cx="3366957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200" dirty="0"/>
                      <a:t>Непрерывное образование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xmlns="" id="{21639CFF-67D8-4B71-ACE3-017B836087AD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661" y="4470162"/>
                    <a:ext cx="3716262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/>
                      <a:t>Культурное многообразие</a:t>
                    </a:r>
                  </a:p>
                </p:txBody>
              </p:sp>
            </p:grp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CF6E73C2-47F4-4473-8293-62C5C666E882}"/>
                  </a:ext>
                </a:extLst>
              </p:cNvPr>
              <p:cNvSpPr txBox="1"/>
              <p:nvPr/>
            </p:nvSpPr>
            <p:spPr>
              <a:xfrm>
                <a:off x="3002798" y="5584384"/>
                <a:ext cx="640794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* Перетащите желтый маркер в поле, соответствующее соте (номинации) проекта</a:t>
                </a:r>
              </a:p>
            </p:txBody>
          </p:sp>
        </p:grpSp>
      </p:grpSp>
      <p:sp>
        <p:nvSpPr>
          <p:cNvPr id="63" name="Шестиугольник 62">
            <a:extLst>
              <a:ext uri="{FF2B5EF4-FFF2-40B4-BE49-F238E27FC236}">
                <a16:creationId xmlns:a16="http://schemas.microsoft.com/office/drawing/2014/main" xmlns="" id="{66C1EA30-D734-460F-9B6E-BA09664ECCF0}"/>
              </a:ext>
            </a:extLst>
          </p:cNvPr>
          <p:cNvSpPr/>
          <p:nvPr/>
        </p:nvSpPr>
        <p:spPr>
          <a:xfrm rot="5400000">
            <a:off x="7206690" y="1725704"/>
            <a:ext cx="472249" cy="439062"/>
          </a:xfrm>
          <a:prstGeom prst="hexag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0362238D-5730-4E82-B08B-028B160AC656}"/>
              </a:ext>
            </a:extLst>
          </p:cNvPr>
          <p:cNvGrpSpPr/>
          <p:nvPr/>
        </p:nvGrpSpPr>
        <p:grpSpPr>
          <a:xfrm>
            <a:off x="538692" y="5524980"/>
            <a:ext cx="10836725" cy="492443"/>
            <a:chOff x="1641847" y="1786377"/>
            <a:chExt cx="8649916" cy="49244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ACF749F-489B-437B-AA87-D29ECD23FD30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Ссылка на видео</a:t>
              </a:r>
              <a:br>
                <a:rPr lang="ru-RU" sz="1400" b="1" dirty="0">
                  <a:solidFill>
                    <a:srgbClr val="6C2914"/>
                  </a:solidFill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(до 10 мин, до 1 Гб)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E04C98F6-E10C-487C-8A6B-A036F5AD5CC4}"/>
                </a:ext>
              </a:extLst>
            </p:cNvPr>
            <p:cNvSpPr txBox="1"/>
            <p:nvPr/>
          </p:nvSpPr>
          <p:spPr>
            <a:xfrm>
              <a:off x="3527081" y="1883735"/>
              <a:ext cx="6764682" cy="340281"/>
            </a:xfrm>
            <a:prstGeom prst="rect">
              <a:avLst/>
            </a:prstGeom>
            <a:solidFill>
              <a:srgbClr val="FFF06A"/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6D183ABA-6CCF-9706-D140-793C90A86F71}"/>
              </a:ext>
            </a:extLst>
          </p:cNvPr>
          <p:cNvGrpSpPr/>
          <p:nvPr/>
        </p:nvGrpSpPr>
        <p:grpSpPr>
          <a:xfrm>
            <a:off x="0" y="5052730"/>
            <a:ext cx="11387575" cy="492443"/>
            <a:chOff x="1198852" y="1744676"/>
            <a:chExt cx="9089605" cy="49244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FA501F1-6291-D6C2-8605-492DB704A5A0}"/>
                </a:ext>
              </a:extLst>
            </p:cNvPr>
            <p:cNvSpPr txBox="1"/>
            <p:nvPr/>
          </p:nvSpPr>
          <p:spPr>
            <a:xfrm>
              <a:off x="1198852" y="1744676"/>
              <a:ext cx="225895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Охват целевой аудитории </a:t>
              </a:r>
              <a:r>
                <a:rPr lang="ru-RU" sz="1200" dirty="0">
                  <a:solidFill>
                    <a:srgbClr val="6C2914"/>
                  </a:solidFill>
                </a:rPr>
                <a:t>(число человек)</a:t>
              </a:r>
              <a:endParaRPr lang="ru-RU" sz="1400" dirty="0">
                <a:solidFill>
                  <a:srgbClr val="6C291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E414C1F-1D78-FA39-A020-14081E9674F0}"/>
                </a:ext>
              </a:extLst>
            </p:cNvPr>
            <p:cNvSpPr txBox="1"/>
            <p:nvPr/>
          </p:nvSpPr>
          <p:spPr>
            <a:xfrm>
              <a:off x="3523776" y="1781438"/>
              <a:ext cx="6764681" cy="433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К познавательно-исследовательской деятельности будет привлечено 60 воспитанников старшей и подготовительной групп, </a:t>
              </a:r>
              <a:r>
                <a:rPr lang="ru-RU" sz="1100" dirty="0">
                  <a:latin typeface="Montserrat"/>
                </a:rPr>
                <a:t>в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обмене кулинарным опытом будет задействовано 20 родителей воспитанников, количество угощаемых продукцией, полученной в ходе проектной деятельности возрастет до 100 человек.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C190977-5B0F-8276-FCDE-1EAD3105B536}"/>
              </a:ext>
            </a:extLst>
          </p:cNvPr>
          <p:cNvSpPr txBox="1"/>
          <p:nvPr/>
        </p:nvSpPr>
        <p:spPr>
          <a:xfrm>
            <a:off x="2801895" y="6000561"/>
            <a:ext cx="826268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tabLst>
                <a:tab pos="180975" algn="l"/>
              </a:tabLst>
            </a:pPr>
            <a:r>
              <a:rPr lang="ru-RU" sz="1100" b="0" dirty="0"/>
              <a:t>*	</a:t>
            </a:r>
            <a:r>
              <a:rPr lang="ru-RU" sz="1000" b="0" dirty="0"/>
              <a:t>В видео расскажите о проекте и покажите ресурсы и наработки: технологию, методику, ключевых участников </a:t>
            </a:r>
            <a:br>
              <a:rPr lang="ru-RU" sz="1000" b="0" dirty="0"/>
            </a:br>
            <a:r>
              <a:rPr lang="ru-RU" sz="1000" b="0" dirty="0"/>
              <a:t>(если применимо). Оценивается реализуемость проекта, а не качество видео-съемки и монтажа. Проекты без </a:t>
            </a:r>
            <a:br>
              <a:rPr lang="ru-RU" sz="1000" b="0" dirty="0"/>
            </a:br>
            <a:r>
              <a:rPr lang="ru-RU" sz="1000" b="0" dirty="0"/>
              <a:t>видео не рассматриваются. Проверьте, что ссылка на ваше видео работает, и видео находится в открытом доступе.</a:t>
            </a:r>
            <a:endParaRPr lang="ru-RU" sz="1100" b="0" dirty="0"/>
          </a:p>
        </p:txBody>
      </p:sp>
    </p:spTree>
    <p:extLst>
      <p:ext uri="{BB962C8B-B14F-4D97-AF65-F5344CB8AC3E}">
        <p14:creationId xmlns:p14="http://schemas.microsoft.com/office/powerpoint/2010/main" val="41327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5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9DDEA86-5D35-41F0-893C-422798853FAB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Актуальность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AADD8FD-9A9E-4634-812E-CE6B25C30038}"/>
              </a:ext>
            </a:extLst>
          </p:cNvPr>
          <p:cNvGrpSpPr/>
          <p:nvPr/>
        </p:nvGrpSpPr>
        <p:grpSpPr>
          <a:xfrm>
            <a:off x="347662" y="2915235"/>
            <a:ext cx="11031894" cy="1850728"/>
            <a:chOff x="1486062" y="1073176"/>
            <a:chExt cx="8805701" cy="18507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AB864E6-3D03-41C4-8E19-F2F5307D94AA}"/>
                </a:ext>
              </a:extLst>
            </p:cNvPr>
            <p:cNvSpPr txBox="1"/>
            <p:nvPr/>
          </p:nvSpPr>
          <p:spPr>
            <a:xfrm>
              <a:off x="1486062" y="1527146"/>
              <a:ext cx="19653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Какую проблему решает проект и как?</a:t>
              </a:r>
              <a:br>
                <a:rPr lang="ru-RU" sz="1400" b="1">
                  <a:solidFill>
                    <a:srgbClr val="6C2914"/>
                  </a:solidFill>
                </a:rPr>
              </a:b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88F3961-8C72-4007-98C5-D212EFFCAD17}"/>
                </a:ext>
              </a:extLst>
            </p:cNvPr>
            <p:cNvSpPr txBox="1"/>
            <p:nvPr/>
          </p:nvSpPr>
          <p:spPr>
            <a:xfrm>
              <a:off x="3527081" y="1073176"/>
              <a:ext cx="6764682" cy="1850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«Перекусить на бегу» с гамбургером в руках- лет 30 назад такое русский человек мог увидеть только в иностранных фильмах. А сейчас-это реалии нашей жизни. </a:t>
              </a:r>
              <a:r>
                <a:rPr lang="ru-RU" sz="1100" dirty="0">
                  <a:latin typeface="Montserrat"/>
                </a:rPr>
                <a:t>Современному человеку не хватает времени на приготовление здорового завтрака, обеда, ужина. Все большее количество семей прибегает к фаст-</a:t>
              </a:r>
              <a:r>
                <a:rPr lang="ru-RU" sz="1100" dirty="0" err="1">
                  <a:latin typeface="Montserrat"/>
                </a:rPr>
                <a:t>фудам</a:t>
              </a:r>
              <a:r>
                <a:rPr lang="ru-RU" sz="1100" dirty="0">
                  <a:latin typeface="Montserrat"/>
                </a:rPr>
                <a:t>, приобщая к быстрому питанию  </a:t>
              </a:r>
              <a:r>
                <a:rPr lang="ru-RU" sz="1100" dirty="0" smtClean="0">
                  <a:latin typeface="Montserrat"/>
                </a:rPr>
                <a:t>детей</a:t>
              </a:r>
              <a:r>
                <a:rPr lang="ru-RU" sz="1100" dirty="0">
                  <a:latin typeface="Montserrat"/>
                </a:rPr>
                <a:t>. «Быстрое питание»-без столовых приборов, без этикета, без семейных бесед. К чему привела такая спешка? К </a:t>
              </a:r>
              <a:r>
                <a:rPr lang="ru-RU" sz="1100" dirty="0" smtClean="0">
                  <a:latin typeface="Montserrat"/>
                </a:rPr>
                <a:t>ожирению и разобщению. Ожирение </a:t>
              </a:r>
              <a:r>
                <a:rPr lang="ru-RU" sz="1100" dirty="0">
                  <a:latin typeface="Montserrat"/>
                </a:rPr>
                <a:t>приводит к бесплодию (как мужскому так и женскому). А это уже угроза демографии страны. Наш проект, используя мастер-классы по приготовлению блюд русской кухни, сформирует в детях и родителях устойчивую потребность к здоровому </a:t>
              </a:r>
              <a:r>
                <a:rPr lang="ru-RU" sz="1100" dirty="0" smtClean="0">
                  <a:latin typeface="Montserrat"/>
                </a:rPr>
                <a:t>питанию .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66C3A60-1172-4A5A-B321-B0E297ED4496}"/>
              </a:ext>
            </a:extLst>
          </p:cNvPr>
          <p:cNvGrpSpPr/>
          <p:nvPr/>
        </p:nvGrpSpPr>
        <p:grpSpPr>
          <a:xfrm>
            <a:off x="542832" y="1613205"/>
            <a:ext cx="10895137" cy="1173009"/>
            <a:chOff x="1641847" y="1493924"/>
            <a:chExt cx="8696541" cy="11730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6C61DDF-CF50-4B1D-87DD-1FEDB9AC27CB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Цель</a:t>
              </a: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50 слов)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1962572-780C-4A4F-A117-1C57045453F0}"/>
                </a:ext>
              </a:extLst>
            </p:cNvPr>
            <p:cNvSpPr txBox="1"/>
            <p:nvPr/>
          </p:nvSpPr>
          <p:spPr>
            <a:xfrm>
              <a:off x="3573706" y="1493924"/>
              <a:ext cx="6764682" cy="1173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 smtClean="0">
                  <a:latin typeface="Montserrat"/>
                </a:rPr>
                <a:t>Приобщение </a:t>
              </a:r>
              <a:r>
                <a:rPr lang="ru-RU" sz="1100" dirty="0">
                  <a:latin typeface="Montserrat"/>
                </a:rPr>
                <a:t>воспитанников и родителей к здоровому </a:t>
              </a:r>
              <a:r>
                <a:rPr lang="ru-RU" sz="1100" dirty="0" smtClean="0">
                  <a:latin typeface="Montserrat"/>
                </a:rPr>
                <a:t>питанию и </a:t>
              </a:r>
              <a:r>
                <a:rPr lang="ru-RU" sz="1100" dirty="0" smtClean="0">
                  <a:latin typeface="Montserrat"/>
                </a:rPr>
                <a:t>формирование </a:t>
              </a:r>
              <a:r>
                <a:rPr lang="ru-RU" sz="1100" dirty="0">
                  <a:latin typeface="Montserrat"/>
                </a:rPr>
                <a:t>устойчивой потребности </a:t>
              </a:r>
              <a:r>
                <a:rPr lang="ru-RU" sz="1100" dirty="0" smtClean="0">
                  <a:latin typeface="Montserrat"/>
                </a:rPr>
                <a:t>в семейном застолье </a:t>
              </a:r>
              <a:r>
                <a:rPr lang="ru-RU" sz="1100" dirty="0" smtClean="0">
                  <a:latin typeface="Montserrat"/>
                </a:rPr>
                <a:t> «со всем родом» через </a:t>
              </a:r>
              <a:r>
                <a:rPr lang="ru-RU" sz="1100" dirty="0" smtClean="0">
                  <a:latin typeface="Montserrat"/>
                </a:rPr>
                <a:t>знакомство с традиционной русской кухней, используя эмпирический метод взаимодействия с целью формирования здорового контингента  воспитанников  нашего  сада и их семей, </a:t>
              </a:r>
              <a:r>
                <a:rPr lang="ru-RU" sz="1100" dirty="0" smtClean="0">
                  <a:latin typeface="Montserrat"/>
                </a:rPr>
                <a:t>с последующим</a:t>
              </a:r>
              <a:r>
                <a:rPr lang="ru-RU" sz="1100" dirty="0" smtClean="0">
                  <a:latin typeface="Montserrat"/>
                </a:rPr>
                <a:t>  формированием здорового </a:t>
              </a:r>
              <a:r>
                <a:rPr lang="ru-RU" sz="1100" dirty="0" smtClean="0">
                  <a:latin typeface="Montserrat"/>
                </a:rPr>
                <a:t>социума нашего </a:t>
              </a:r>
              <a:r>
                <a:rPr lang="ru-RU" sz="1100" dirty="0" smtClean="0">
                  <a:latin typeface="Montserrat"/>
                </a:rPr>
                <a:t>города с сохранением  традиционных семейных ценностей.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1ADA74F7-F3EC-4CB7-BEBB-D720A4EAD7AB}"/>
              </a:ext>
            </a:extLst>
          </p:cNvPr>
          <p:cNvGrpSpPr/>
          <p:nvPr/>
        </p:nvGrpSpPr>
        <p:grpSpPr>
          <a:xfrm>
            <a:off x="550850" y="4765963"/>
            <a:ext cx="10828709" cy="1504883"/>
            <a:chOff x="1648247" y="1196672"/>
            <a:chExt cx="8643516" cy="15048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24E6900-01DC-4103-8BCA-35D6EBED4A25}"/>
                </a:ext>
              </a:extLst>
            </p:cNvPr>
            <p:cNvSpPr txBox="1"/>
            <p:nvPr/>
          </p:nvSpPr>
          <p:spPr>
            <a:xfrm>
              <a:off x="1648247" y="1411289"/>
              <a:ext cx="1809563" cy="1215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Как в проекте отражены сквозные образовательные траектории?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50 слов)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A425356-CE86-48E1-90EB-FA9716D57566}"/>
                </a:ext>
              </a:extLst>
            </p:cNvPr>
            <p:cNvSpPr txBox="1"/>
            <p:nvPr/>
          </p:nvSpPr>
          <p:spPr>
            <a:xfrm>
              <a:off x="3527081" y="1196672"/>
              <a:ext cx="6764682" cy="15048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Проектная и событийная  деятельность-  «Каша-мать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наша»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др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..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 smtClean="0">
                  <a:latin typeface="Montserrat"/>
                </a:rPr>
                <a:t>Э</a:t>
              </a:r>
              <a:r>
                <a:rPr kumimoji="0" lang="ru-RU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кспериментальная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и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опытно-поисковая  деятельность « Как большую репу вырастить?» ( и др. овощи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).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Виртуальные экскурсии ( знакомство с домашней утварью </a:t>
              </a:r>
              <a:r>
                <a:rPr lang="ru-RU" sz="1100" dirty="0">
                  <a:latin typeface="Montserrat"/>
                </a:rPr>
                <a:t>через репродукции картин</a:t>
              </a:r>
              <a:r>
                <a:rPr lang="ru-RU" sz="1100" dirty="0" smtClean="0">
                  <a:latin typeface="Montserrat"/>
                </a:rPr>
                <a:t>).</a:t>
              </a:r>
              <a:endParaRPr lang="ru-RU" sz="1100" dirty="0">
                <a:latin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Практическая де</a:t>
              </a:r>
              <a:r>
                <a:rPr lang="ru-RU" sz="1100" dirty="0" err="1">
                  <a:latin typeface="Montserrat"/>
                </a:rPr>
                <a:t>ятельность</a:t>
              </a:r>
              <a:r>
                <a:rPr lang="ru-RU" sz="1100" dirty="0">
                  <a:latin typeface="Montserrat"/>
                </a:rPr>
                <a:t> </a:t>
              </a:r>
              <a:r>
                <a:rPr lang="ru-RU" sz="1100" dirty="0" smtClean="0">
                  <a:latin typeface="Montserrat"/>
                </a:rPr>
                <a:t>-приготовление блюд.</a:t>
              </a:r>
              <a:endPara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>
                <a:defRPr/>
              </a:pPr>
              <a:r>
                <a:rPr lang="ru-RU" sz="1100" dirty="0" smtClean="0">
                  <a:latin typeface="Montserrat"/>
                </a:rPr>
                <a:t>Социальное партнерство: детский сад –родители, детский сад-школа –интернат; детский сад-приусадебное хозяйство.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7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E2104-9B27-4E1E-B54E-CF29DC8D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Суть проекта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9442F2-3CCD-4A3D-AEF2-05C341F9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6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B5A5310-54E8-41B2-8C30-B7E159216E20}"/>
              </a:ext>
            </a:extLst>
          </p:cNvPr>
          <p:cNvGrpSpPr/>
          <p:nvPr/>
        </p:nvGrpSpPr>
        <p:grpSpPr>
          <a:xfrm>
            <a:off x="599396" y="1860651"/>
            <a:ext cx="10824479" cy="2037795"/>
            <a:chOff x="1651622" y="1446095"/>
            <a:chExt cx="8640141" cy="20377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3B12484-1FA9-439B-89FC-60FCCE4A3320}"/>
                </a:ext>
              </a:extLst>
            </p:cNvPr>
            <p:cNvSpPr txBox="1"/>
            <p:nvPr/>
          </p:nvSpPr>
          <p:spPr>
            <a:xfrm>
              <a:off x="1651622" y="2174180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Основная идея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5A3DF1A-6797-492D-8E4A-574B3854FC94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2037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Создание опытно-экспериментальной площадки для выращивания традиционных русских овощей и злаков, с последующей их обработкой на кулинарной площадке с применением традиционных русских рецептов. Угощение </a:t>
              </a:r>
              <a:r>
                <a:rPr lang="ru-RU" sz="1100" dirty="0">
                  <a:latin typeface="Montserrat"/>
                </a:rPr>
                <a:t>при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готовленными блюдами детей других групп и детей школы-интерната. Вовлечение родителей и детей в кулинарное мастерство, сближение родителей и детей общей деятельностью, </a:t>
              </a:r>
              <a:r>
                <a:rPr lang="ru-RU" sz="1100" dirty="0" smtClean="0">
                  <a:latin typeface="Montserrat"/>
                </a:rPr>
                <a:t>предоставление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возможности для общения и сближения членов семьи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. Возвращение русской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семьи к традиционным семейным ценностям с гендерным распределением  домашних обязанностей.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Вовлечение домохозяек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в активную общественную деятельность.</a:t>
              </a:r>
              <a:r>
                <a:rPr lang="ru-RU" sz="1100" dirty="0"/>
                <a:t> Предоставление возможности родителям разного социального, материального, образовательного уровня проявить себя, как талантливого </a:t>
              </a:r>
              <a:r>
                <a:rPr lang="ru-RU" sz="1100" dirty="0" smtClean="0"/>
                <a:t>кулинара, заботливого родителя, </a:t>
              </a:r>
              <a:r>
                <a:rPr lang="ru-RU" sz="1100" smtClean="0"/>
                <a:t>гостеприимного хозяина </a:t>
              </a:r>
              <a:r>
                <a:rPr lang="ru-RU" sz="1100" dirty="0" smtClean="0"/>
                <a:t>и утвердиться в обществе.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7C336B0-4065-4E0D-AFE1-1C370EE53D88}"/>
              </a:ext>
            </a:extLst>
          </p:cNvPr>
          <p:cNvGrpSpPr/>
          <p:nvPr/>
        </p:nvGrpSpPr>
        <p:grpSpPr>
          <a:xfrm>
            <a:off x="587150" y="4094036"/>
            <a:ext cx="10836725" cy="1994529"/>
            <a:chOff x="1641847" y="1446095"/>
            <a:chExt cx="8649916" cy="15649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81D41EA-79AB-4CD9-806A-C9327057E122}"/>
                </a:ext>
              </a:extLst>
            </p:cNvPr>
            <p:cNvSpPr txBox="1"/>
            <p:nvPr/>
          </p:nvSpPr>
          <p:spPr>
            <a:xfrm>
              <a:off x="1641847" y="1939749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Новизна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1B0AD94-490D-4294-AE65-0E5F29B3F1D5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5649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Новизна проекта заключается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Montserrat"/>
                </a:rPr>
                <a:t>-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в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системном интегрированном подходе к ознакомлению с традициями русской кухни,( знакомясь с русскими блюдами, традиционными продуктами, застольным этикетом, кухонной утварью на примере литературных произведений и репродукций картин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);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в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сочетании современных и далеко архаичных приемов  опытно-экспериментального производства продуктов питания (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н-р,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разные способы сбивания масла)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;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100" dirty="0" smtClean="0">
                  <a:latin typeface="Montserrat"/>
                </a:rPr>
                <a:t>в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эмпирическом 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методе освоения новым материалом  применяемым детьми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,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позволяющим на практике применить полученные теоретические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знания (дети самостоятельно опытно-практическим путем создают кулинарный продукт)</a:t>
              </a:r>
              <a:r>
                <a:rPr lang="ru-RU" sz="1100" dirty="0" smtClean="0">
                  <a:latin typeface="Montserrat"/>
                </a:rPr>
                <a:t>;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100" dirty="0" smtClean="0">
                  <a:latin typeface="Montserrat"/>
                </a:rPr>
                <a:t>в интерпретации кулинарных традиций русских блюд  как народный промысел, культурный фактор, имеющий общие объединяющие мотивы, элементы, приемы, присущие русским народным промыслам           ( резьба, роспись, плетение ) и русским блюдам.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 и наработки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DE68C6-4F10-4A18-859E-6EC2B3BD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7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0425B00-07EA-418F-B15C-ED013445B9DF}"/>
              </a:ext>
            </a:extLst>
          </p:cNvPr>
          <p:cNvGrpSpPr/>
          <p:nvPr/>
        </p:nvGrpSpPr>
        <p:grpSpPr>
          <a:xfrm>
            <a:off x="542832" y="4364206"/>
            <a:ext cx="10836725" cy="1291255"/>
            <a:chOff x="1641847" y="1446095"/>
            <a:chExt cx="8649916" cy="11730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942F955-257C-417C-98D6-7E5F2C6C9C65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Наработки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70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13B698E-2915-41A9-967F-BE7C25A8450F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173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Проекты «Хлеб-всему голова!», «Каша-мать наша»,  «Мы питаемся супами и растем богатырями», «Пейте, дети, молоко». Кулинарные игры: «Логика Малыш» «Кто быстрее?», «Собери меню». Экспериментальная деятельность «Чудеса в решете». Результат сотрудничества с родителями-книга «Традиционные семейные рецепты». Доу ежегодно проводит празднование Масленицы с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блинами,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театрализованные чайные церемонии народов России, инсценировку по стихотворению </a:t>
              </a:r>
              <a:r>
                <a:rPr kumimoji="0" lang="ru-RU" sz="11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С.Есенина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«В хате»,  спектакль теневого театра по региональной русской народной сказке «Горошек».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0ED03BD9-24A8-4E47-A9B7-C13176A05DE6}"/>
              </a:ext>
            </a:extLst>
          </p:cNvPr>
          <p:cNvGrpSpPr/>
          <p:nvPr/>
        </p:nvGrpSpPr>
        <p:grpSpPr>
          <a:xfrm>
            <a:off x="591818" y="1952341"/>
            <a:ext cx="10787739" cy="2227773"/>
            <a:chOff x="1680948" y="1446095"/>
            <a:chExt cx="8610815" cy="22277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6CC909A-AA06-42ED-9F27-D2C85EEA0F92}"/>
                </a:ext>
              </a:extLst>
            </p:cNvPr>
            <p:cNvSpPr txBox="1"/>
            <p:nvPr/>
          </p:nvSpPr>
          <p:spPr>
            <a:xfrm>
              <a:off x="1680948" y="2370123"/>
              <a:ext cx="180956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Имеющиеся ресурсы</a:t>
              </a:r>
              <a:br>
                <a:rPr lang="ru-RU" sz="1400" b="1" dirty="0">
                  <a:solidFill>
                    <a:srgbClr val="6C2914"/>
                  </a:solidFill>
                </a:rPr>
              </a:br>
              <a:r>
                <a:rPr lang="ru-RU" sz="1400" b="1" dirty="0">
                  <a:solidFill>
                    <a:srgbClr val="6C2914"/>
                  </a:solidFill>
                </a:rPr>
                <a:t>и партнеры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53533DE-3CC3-43D7-A702-7591D93034CF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2227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Все группы детского сада и музыкальный зал оборудованы мультимедийными проекторами с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экраном,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подключен интернет, что позволяет совершать виртуальные экскурсии по музеям и картинным галереям. В саду оборудован музей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старины.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На территории сада расположен огород для выращивания овощей. В стенах детского сада расположен пищеблок, позволяющий поварам провести термический заключительный этап кулинарной деятельности детей и родителей.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В штат детского сада входит диетическая сестра, </a:t>
              </a:r>
              <a:r>
                <a:rPr lang="ru-RU" sz="1100" dirty="0">
                  <a:latin typeface="Montserrat"/>
                </a:rPr>
                <a:t>контролирующая качество и калорийность  употребляемых продуктов. Сотрудником сада является врач-педиатр из детской поликлиники, контролирующая вес детей.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Давним партнером является школа</a:t>
              </a:r>
              <a:r>
                <a:rPr lang="ru-RU" sz="1100" dirty="0">
                  <a:latin typeface="Montserrat"/>
                </a:rPr>
                <a:t>-интернат, чьи воспитанники регулярно приглашаются на праздники и театральные представления, с последующим угощением и чаепитием.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latin typeface="Montserrat"/>
                </a:rPr>
                <a:t>Дипломированный к</a:t>
              </a:r>
              <a:r>
                <a:rPr kumimoji="0" lang="ru-RU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онсультант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по сельхозпроизводству с личным приусадебным хозяйством.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3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8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FFC1571-8E5E-457F-B114-E4BAA6F90782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Результаты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F70EAE7-E096-4B93-87CC-C18A1807466F}"/>
              </a:ext>
            </a:extLst>
          </p:cNvPr>
          <p:cNvGrpSpPr/>
          <p:nvPr/>
        </p:nvGrpSpPr>
        <p:grpSpPr>
          <a:xfrm>
            <a:off x="718986" y="1860651"/>
            <a:ext cx="10795376" cy="3735287"/>
            <a:chOff x="1674852" y="1446095"/>
            <a:chExt cx="8616911" cy="3735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3FE6B72-5FA7-4AF3-83D4-024E7A077A23}"/>
                </a:ext>
              </a:extLst>
            </p:cNvPr>
            <p:cNvSpPr txBox="1"/>
            <p:nvPr/>
          </p:nvSpPr>
          <p:spPr>
            <a:xfrm>
              <a:off x="1674852" y="2403357"/>
              <a:ext cx="180956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Ожидаемые результаты и перспективы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200 слов)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Чем проект может быть полезен другим школам?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CE8773E-7D5B-4804-9300-07EAE278CDBE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3735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Создание кулинарной площадки позволит реализовать новый формат взаимодействия ДОУ с  воспитанниками и социумом города: родительского сообщества, детей и сотрудников школы-интерната. Способствует проведению ряда мероприятий и благотворительных акций по выпечке и передаче детям школы –интерната традиционных русских блюд, сопровождающих традиционные русские праздники: жаворонки- на встречу весны, блины-на Масленицу, куличи-на Пасху, </a:t>
              </a:r>
              <a:r>
                <a:rPr lang="ru-RU" sz="1100" dirty="0">
                  <a:latin typeface="Montserrat"/>
                </a:rPr>
                <a:t> </a:t>
              </a:r>
              <a:r>
                <a:rPr lang="ru-RU" sz="1100" dirty="0" smtClean="0">
                  <a:latin typeface="Montserrat"/>
                </a:rPr>
                <a:t>роспись пасхальных яиц.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.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Появится возможность провести </a:t>
              </a:r>
              <a:r>
                <a:rPr lang="ru-RU" sz="1100" dirty="0">
                  <a:latin typeface="Montserrat"/>
                </a:rPr>
                <a:t>3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мастер-класса воспитателей по распространению опыта изготовления традиционных русских </a:t>
              </a:r>
              <a:r>
                <a:rPr lang="ru-RU" sz="1100" dirty="0">
                  <a:latin typeface="Montserrat"/>
                </a:rPr>
                <a:t>б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люд внутри ДОУ, 2 кулинарных поединка среди родителей, по обмену опытом семейными рецептами, 1  </a:t>
              </a:r>
              <a:r>
                <a:rPr lang="ru-RU" sz="1100" dirty="0">
                  <a:latin typeface="Montserrat"/>
                </a:rPr>
                <a:t> </a:t>
              </a:r>
              <a:r>
                <a:rPr lang="ru-RU" sz="1100" dirty="0" smtClean="0">
                  <a:latin typeface="Montserrat"/>
                </a:rPr>
                <a:t>семинар-практикум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для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воспитателей  г. Рыбное.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ru-RU" sz="1100" dirty="0">
                  <a:latin typeface="Montserrat"/>
                </a:rPr>
                <a:t>Результатом проектной деятельности станет рост лиц, применяемых в своих семейных рационах традиционные русские блюда. Количество блюд увеличится с 3 (блины, каша, щи) до 15 (минимум). Главным результатом проекта  станет осознание необходимости и  важности приготовления пищи из максимально полезных продуктов, приобретенных или выращенных в своем регионе, приготовленных в домашних условиях с привлечением  детей в процесс приготовления, с организацией застольной трапезы всех членов семей, с душевными беседами и разговорами. Что будет способствовать укреплению </a:t>
              </a:r>
              <a:r>
                <a:rPr lang="ru-RU" sz="1100" dirty="0">
                  <a:latin typeface="Montserrat"/>
                </a:rPr>
                <a:t> </a:t>
              </a:r>
              <a:r>
                <a:rPr lang="ru-RU" sz="1100" dirty="0" smtClean="0">
                  <a:latin typeface="Montserrat"/>
                </a:rPr>
                <a:t>внутри</a:t>
              </a:r>
              <a:r>
                <a:rPr lang="ru-RU" sz="1100" dirty="0" smtClean="0">
                  <a:latin typeface="Montserrat"/>
                </a:rPr>
                <a:t>семейных </a:t>
              </a:r>
              <a:r>
                <a:rPr lang="ru-RU" sz="1100" dirty="0">
                  <a:latin typeface="Montserrat"/>
                </a:rPr>
                <a:t>отношений, </a:t>
              </a:r>
              <a:r>
                <a:rPr lang="ru-RU" sz="1100" dirty="0" smtClean="0">
                  <a:latin typeface="Montserrat"/>
                </a:rPr>
                <a:t> улучшению физического </a:t>
              </a:r>
              <a:r>
                <a:rPr lang="ru-RU" sz="1100" dirty="0">
                  <a:latin typeface="Montserrat"/>
                </a:rPr>
                <a:t>и психического здоровья и  формированию устойчивой привычки в здоровом питании </a:t>
              </a:r>
              <a:r>
                <a:rPr lang="ru-RU" sz="1100" dirty="0" smtClean="0">
                  <a:latin typeface="Montserrat"/>
                </a:rPr>
                <a:t> воспитанников и их родителей.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Перспективой станет создание проекта «Традиции национальной кухни представителей разных культур»</a:t>
              </a:r>
            </a:p>
          </p:txBody>
        </p:sp>
      </p:grp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568326BA-93DD-41DD-A0B6-2A3C2251B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86435"/>
              </p:ext>
            </p:extLst>
          </p:nvPr>
        </p:nvGraphicFramePr>
        <p:xfrm>
          <a:off x="1759414" y="2013015"/>
          <a:ext cx="8673172" cy="4334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8391">
                  <a:extLst>
                    <a:ext uri="{9D8B030D-6E8A-4147-A177-3AD203B41FA5}">
                      <a16:colId xmlns:a16="http://schemas.microsoft.com/office/drawing/2014/main" xmlns="" val="2449829355"/>
                    </a:ext>
                  </a:extLst>
                </a:gridCol>
                <a:gridCol w="2564781">
                  <a:extLst>
                    <a:ext uri="{9D8B030D-6E8A-4147-A177-3AD203B41FA5}">
                      <a16:colId xmlns:a16="http://schemas.microsoft.com/office/drawing/2014/main" xmlns="" val="2936215115"/>
                    </a:ext>
                  </a:extLst>
                </a:gridCol>
              </a:tblGrid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Направления расходов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Сумма, 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433881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Теплица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30 000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9877612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Мини-кухня детская с оборудованием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145 000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093548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Посевной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материал 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сельхозинвентарь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10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000 руб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220041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Заработная плата членам команды проекта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 150 000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2804871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Основное и вспомогательное сырье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создания продукта проектной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деятельности на детской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мини-кухне.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30 000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519096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Спецодежда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(комплект детский-10шт,  комплект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взрослый-3шт.)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20 000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9684706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 Изготовление полиграфической продукции (наглядный, декоративный материал)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50 000</a:t>
                      </a: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2339159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 Традиционная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русская  посуда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          60 000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471214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495 000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3452892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A38C8F8-113E-4A21-933A-AACAB5128824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Финансовое обоснование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F74507-6653-656A-4B93-CB19B66F2D8E}"/>
              </a:ext>
            </a:extLst>
          </p:cNvPr>
          <p:cNvSpPr txBox="1"/>
          <p:nvPr/>
        </p:nvSpPr>
        <p:spPr>
          <a:xfrm>
            <a:off x="1637718" y="6294815"/>
            <a:ext cx="22288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000" dirty="0"/>
              <a:t>* в том числе налоги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1E7B4E-0BC3-0942-500D-5833A7610B45}"/>
              </a:ext>
            </a:extLst>
          </p:cNvPr>
          <p:cNvSpPr txBox="1"/>
          <p:nvPr/>
        </p:nvSpPr>
        <p:spPr>
          <a:xfrm>
            <a:off x="1637718" y="6048594"/>
            <a:ext cx="31190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000" dirty="0"/>
              <a:t>* итоговая сумма не более 500 000 руб.</a:t>
            </a:r>
          </a:p>
        </p:txBody>
      </p:sp>
    </p:spTree>
    <p:extLst>
      <p:ext uri="{BB962C8B-B14F-4D97-AF65-F5344CB8AC3E}">
        <p14:creationId xmlns:p14="http://schemas.microsoft.com/office/powerpoint/2010/main" val="3698024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862900"/>
      </a:accent3>
      <a:accent4>
        <a:srgbClr val="EC7016"/>
      </a:accent4>
      <a:accent5>
        <a:srgbClr val="E64823"/>
      </a:accent5>
      <a:accent6>
        <a:srgbClr val="BC4A4A"/>
      </a:accent6>
      <a:hlink>
        <a:srgbClr val="2998E3"/>
      </a:hlink>
      <a:folHlink>
        <a:srgbClr val="7F723D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1510</Words>
  <Application>Microsoft Office PowerPoint</Application>
  <PresentationFormat>Произвольный</PresentationFormat>
  <Paragraphs>159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JakobTT</vt:lpstr>
      <vt:lpstr>Montserrat</vt:lpstr>
      <vt:lpstr>Тема Office</vt:lpstr>
      <vt:lpstr>Специальное оформление</vt:lpstr>
      <vt:lpstr>Традиции русской кухни-залог здорового питания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Суть проекта</vt:lpstr>
      <vt:lpstr>Ресурсы и наработки</vt:lpstr>
      <vt:lpstr>Презентация PowerPoint</vt:lpstr>
      <vt:lpstr>Презентация PowerPoint</vt:lpstr>
      <vt:lpstr>Презентация PowerPoint</vt:lpstr>
      <vt:lpstr>Дорожная карта проекта*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Александрова</dc:creator>
  <cp:lastModifiedBy>Юля</cp:lastModifiedBy>
  <cp:revision>77</cp:revision>
  <dcterms:created xsi:type="dcterms:W3CDTF">2021-05-06T10:28:53Z</dcterms:created>
  <dcterms:modified xsi:type="dcterms:W3CDTF">2022-08-02T11:50:20Z</dcterms:modified>
</cp:coreProperties>
</file>