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7"/>
  </p:notesMasterIdLst>
  <p:handoutMasterIdLst>
    <p:handoutMasterId r:id="rId18"/>
  </p:handoutMasterIdLst>
  <p:sldIdLst>
    <p:sldId id="958" r:id="rId2"/>
    <p:sldId id="976" r:id="rId3"/>
    <p:sldId id="977" r:id="rId4"/>
    <p:sldId id="1018" r:id="rId5"/>
    <p:sldId id="1019" r:id="rId6"/>
    <p:sldId id="993" r:id="rId7"/>
    <p:sldId id="1020" r:id="rId8"/>
    <p:sldId id="988" r:id="rId9"/>
    <p:sldId id="1021" r:id="rId10"/>
    <p:sldId id="1017" r:id="rId11"/>
    <p:sldId id="1010" r:id="rId12"/>
    <p:sldId id="1012" r:id="rId13"/>
    <p:sldId id="1014" r:id="rId14"/>
    <p:sldId id="1015" r:id="rId15"/>
    <p:sldId id="1016" r:id="rId16"/>
  </p:sldIdLst>
  <p:sldSz cx="12195175" cy="6859588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544388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1088776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633164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2177552" algn="l" rtl="0" fontAlgn="base">
      <a:spcBef>
        <a:spcPct val="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721940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3266328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810716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4355104" algn="l" defTabSz="1088776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1F497D"/>
    <a:srgbClr val="007E39"/>
    <a:srgbClr val="385D8A"/>
    <a:srgbClr val="C6D9F1"/>
    <a:srgbClr val="6683A7"/>
    <a:srgbClr val="01FF44"/>
    <a:srgbClr val="2FC753"/>
    <a:srgbClr val="8D5FA9"/>
    <a:srgbClr val="48D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96" autoAdjust="0"/>
    <p:restoredTop sz="96947" autoAdjust="0"/>
  </p:normalViewPr>
  <p:slideViewPr>
    <p:cSldViewPr>
      <p:cViewPr varScale="1">
        <p:scale>
          <a:sx n="112" d="100"/>
          <a:sy n="112" d="100"/>
        </p:scale>
        <p:origin x="108" y="96"/>
      </p:cViewPr>
      <p:guideLst>
        <p:guide orient="horz" pos="2161"/>
        <p:guide pos="3841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132" y="10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580051389089113E-3"/>
          <c:y val="0"/>
          <c:w val="0.9160861559117545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260350"/>
              </a:sp3d>
            </c:spPr>
            <c:extLst>
              <c:ext xmlns:c16="http://schemas.microsoft.com/office/drawing/2014/chart" uri="{C3380CC4-5D6E-409C-BE32-E72D297353CC}">
                <c16:uniqueId val="{00000001-7376-4D4B-BB81-BBB2AFE141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376-4D4B-BB81-BBB2AFE141F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D7A4AFE-A5F1-4D60-87BF-D661D2F3778E}" type="PERCENTAGE">
                      <a:rPr lang="en-US" sz="14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76-4D4B-BB81-BBB2AFE141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6AE164E-CA28-4227-95F9-5E046C351DC4}" type="PERCENTAGE">
                      <a:rPr lang="en-US" sz="14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76-4D4B-BB81-BBB2AFE141F5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Бригады НП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3386</c:v>
                </c:pt>
                <c:pt idx="1">
                  <c:v>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0-4C0C-95BD-BF55FE1130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9622762008801065E-2"/>
          <c:y val="0.87760050608603501"/>
          <c:w val="0.89599617899598449"/>
          <c:h val="0.1200992750947549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08147864966839"/>
          <c:y val="0.38258847914519117"/>
          <c:w val="0.52561280873431482"/>
          <c:h val="0.6253170036774856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1143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B853-4313-8699-FCA8848653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CF-42D0-BE8C-588EEF0B3C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8CF-42D0-BE8C-588EEF0B3C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CF-42D0-BE8C-588EEF0B3C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Неотложное состояние</c:v>
                </c:pt>
                <c:pt idx="1">
                  <c:v>Не нуждались в НП</c:v>
                </c:pt>
                <c:pt idx="2">
                  <c:v>Старше 80 лет</c:v>
                </c:pt>
                <c:pt idx="3">
                  <c:v>Злоупотреблящие алкоголем и запрещенными веществами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2519</c:v>
                </c:pt>
                <c:pt idx="1">
                  <c:v>266</c:v>
                </c:pt>
                <c:pt idx="2">
                  <c:v>534</c:v>
                </c:pt>
                <c:pt idx="3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C-4432-8042-035236DA07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1.2635127538861788E-2"/>
          <c:w val="1"/>
          <c:h val="0.372090017465437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579840335200854E-3"/>
          <c:y val="0"/>
          <c:w val="0.9160861559117545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260350"/>
              </a:sp3d>
            </c:spPr>
            <c:extLst>
              <c:ext xmlns:c16="http://schemas.microsoft.com/office/drawing/2014/chart" uri="{C3380CC4-5D6E-409C-BE32-E72D297353CC}">
                <c16:uniqueId val="{00000001-47BE-4007-882A-20DF4DAD3D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7BE-4007-882A-20DF4DAD3D3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D7A4AFE-A5F1-4D60-87BF-D661D2F3778E}" type="PERCENTAGE">
                      <a:rPr lang="en-US" sz="14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7BE-4007-882A-20DF4DAD3D3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6AE164E-CA28-4227-95F9-5E046C351DC4}" type="PERCENTAGE">
                      <a:rPr lang="en-US" sz="14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7BE-4007-882A-20DF4DAD3D3A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Бригады НП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2826</c:v>
                </c:pt>
                <c:pt idx="1">
                  <c:v>2380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BE-4007-882A-20DF4DAD3D3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9622762008801065E-2"/>
          <c:y val="0.87760050608603501"/>
          <c:w val="0.89599617899598449"/>
          <c:h val="0.1200992750947549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105242274667896E-2"/>
          <c:y val="0"/>
          <c:w val="0.9160861559117545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260350"/>
              </a:sp3d>
            </c:spPr>
            <c:extLst>
              <c:ext xmlns:c16="http://schemas.microsoft.com/office/drawing/2014/chart" uri="{C3380CC4-5D6E-409C-BE32-E72D297353CC}">
                <c16:uniqueId val="{00000001-366A-48C9-8829-367C9DD818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66A-48C9-8829-367C9DD818F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D7A4AFE-A5F1-4D60-87BF-D661D2F3778E}" type="PERCENTAGE">
                      <a:rPr lang="en-US" sz="14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66A-48C9-8829-367C9DD818F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6AE164E-CA28-4227-95F9-5E046C351DC4}" type="PERCENTAGE">
                      <a:rPr lang="en-US" sz="140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66A-48C9-8829-367C9DD818FA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Бригады НП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3386</c:v>
                </c:pt>
                <c:pt idx="1">
                  <c:v>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6A-48C9-8829-367C9DD818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9622762008801065E-2"/>
          <c:y val="0.87760050608603501"/>
          <c:w val="0.89599617899598449"/>
          <c:h val="0.1200992750947549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ХНИЗ</c:v>
                </c:pt>
                <c:pt idx="1">
                  <c:v>Процедуры на дому</c:v>
                </c:pt>
                <c:pt idx="2">
                  <c:v>ЛЛО</c:v>
                </c:pt>
                <c:pt idx="3">
                  <c:v>ЛВН</c:v>
                </c:pt>
                <c:pt idx="4">
                  <c:v>ОНКО</c:v>
                </c:pt>
                <c:pt idx="5">
                  <c:v>Злоупотребляющие алкоголем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53</c:v>
                </c:pt>
                <c:pt idx="1">
                  <c:v>98</c:v>
                </c:pt>
                <c:pt idx="2">
                  <c:v>15</c:v>
                </c:pt>
                <c:pt idx="3">
                  <c:v>7</c:v>
                </c:pt>
                <c:pt idx="4">
                  <c:v>15</c:v>
                </c:pt>
                <c:pt idx="5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0-4C0C-95BD-BF55FE11304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ХНИЗ</c:v>
                </c:pt>
                <c:pt idx="1">
                  <c:v>Процедуры на дому</c:v>
                </c:pt>
                <c:pt idx="2">
                  <c:v>ЛЛО</c:v>
                </c:pt>
                <c:pt idx="3">
                  <c:v>ЛВН</c:v>
                </c:pt>
                <c:pt idx="4">
                  <c:v>ОНКО</c:v>
                </c:pt>
                <c:pt idx="5">
                  <c:v>Злоупотребляющие алкоголем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28</c:v>
                </c:pt>
                <c:pt idx="1">
                  <c:v>79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A-4C69-822D-275526E45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0106120"/>
        <c:axId val="470108088"/>
      </c:barChart>
      <c:catAx>
        <c:axId val="47010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0108088"/>
        <c:crosses val="autoZero"/>
        <c:auto val="1"/>
        <c:lblAlgn val="ctr"/>
        <c:lblOffset val="100"/>
        <c:noMultiLvlLbl val="0"/>
      </c:catAx>
      <c:valAx>
        <c:axId val="470108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0106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 явки в поликлинику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95250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27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048-4CC8-AD2E-0C8A9E09F7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27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9048-4CC8-AD2E-0C8A9E09F7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27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48-4CC8-AD2E-0C8A9E09F7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27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48-4CC8-AD2E-0C8A9E09F7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270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48-4CC8-AD2E-0C8A9E09F7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Вызов  НП</c:v>
                </c:pt>
                <c:pt idx="1">
                  <c:v>Актив СМП</c:v>
                </c:pt>
                <c:pt idx="2">
                  <c:v>Вызов врача</c:v>
                </c:pt>
                <c:pt idx="3">
                  <c:v>Актив текущей МО</c:v>
                </c:pt>
                <c:pt idx="4">
                  <c:v>Актив из другой МО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</c:v>
                </c:pt>
                <c:pt idx="1">
                  <c:v>34</c:v>
                </c:pt>
                <c:pt idx="2">
                  <c:v>5</c:v>
                </c:pt>
                <c:pt idx="3">
                  <c:v>43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8-4CC8-AD2E-0C8A9E09F7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982" cy="497366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927" y="1"/>
            <a:ext cx="2971981" cy="497366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AE029-F010-47F7-9DC1-E76188C4493E}" type="datetimeFigureOut">
              <a:rPr lang="ru-RU"/>
              <a:pPr>
                <a:defRPr/>
              </a:pPr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7609"/>
            <a:ext cx="2971982" cy="497366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927" y="9447609"/>
            <a:ext cx="2971981" cy="497366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9FFB5F-C8A9-4B74-893F-FD3837F1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5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71982" cy="4973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927" y="1"/>
            <a:ext cx="2971981" cy="4973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B97DBF17-2317-4324-A986-363D727113C5}" type="datetimeFigureOut">
              <a:rPr lang="ru-RU"/>
              <a:pPr>
                <a:defRPr/>
              </a:pPr>
              <a:t>21.06.2023</a:t>
            </a:fld>
            <a:endParaRPr lang="ru-RU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3" y="746125"/>
            <a:ext cx="66325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347" y="4724955"/>
            <a:ext cx="5486400" cy="44762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7609"/>
            <a:ext cx="2971982" cy="4973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927" y="9447609"/>
            <a:ext cx="2971981" cy="4973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A0EA824A-ECAA-4660-A371-1DD77E95C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5443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08877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63316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17755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721940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EA824A-ECAA-4660-A371-1DD77E95C13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9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638" y="2130919"/>
            <a:ext cx="10365899" cy="147036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276" y="3887100"/>
            <a:ext cx="8536623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4A4E-5B18-43A8-AE30-E1EB2203D540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8DC8-D69B-4DD4-B705-BAB4D5582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04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F8D9F-F1BB-4AF3-8C94-C6AFCA048898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C4B0C-5B1C-4D2D-BC6C-401DA1BA2B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9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41502" y="274702"/>
            <a:ext cx="2743914" cy="58528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759" y="274702"/>
            <a:ext cx="8028490" cy="58528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CB117-0054-4B7C-A018-84E6207C869D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A8B8-A5A1-467E-AAA9-A273952E32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60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3ECA-A14C-4648-92D2-E6CE3DAF21E8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03EE-5A49-4316-A1E6-2B88028E4D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87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335" y="4407921"/>
            <a:ext cx="10365899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335" y="2907387"/>
            <a:ext cx="10365899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3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7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31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5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6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7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5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895D-838D-4059-822B-1CC2D1463E83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28155-2C58-4376-9E9F-B37F8CBA56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70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600571"/>
            <a:ext cx="5386202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9214" y="1600571"/>
            <a:ext cx="5386202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0DC9B-E080-46FC-9A59-826F610187E5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2EFB-B466-4B93-8DD8-6B8D17B459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0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35469"/>
            <a:ext cx="5388320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388" indent="0">
              <a:buNone/>
              <a:defRPr sz="2400" b="1"/>
            </a:lvl2pPr>
            <a:lvl3pPr marL="1088776" indent="0">
              <a:buNone/>
              <a:defRPr sz="2100" b="1"/>
            </a:lvl3pPr>
            <a:lvl4pPr marL="1633164" indent="0">
              <a:buNone/>
              <a:defRPr sz="1900" b="1"/>
            </a:lvl4pPr>
            <a:lvl5pPr marL="2177552" indent="0">
              <a:buNone/>
              <a:defRPr sz="1900" b="1"/>
            </a:lvl5pPr>
            <a:lvl6pPr marL="2721940" indent="0">
              <a:buNone/>
              <a:defRPr sz="1900" b="1"/>
            </a:lvl6pPr>
            <a:lvl7pPr marL="3266328" indent="0">
              <a:buNone/>
              <a:defRPr sz="1900" b="1"/>
            </a:lvl7pPr>
            <a:lvl8pPr marL="3810716" indent="0">
              <a:buNone/>
              <a:defRPr sz="1900" b="1"/>
            </a:lvl8pPr>
            <a:lvl9pPr marL="4355104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759" y="2175379"/>
            <a:ext cx="5388320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4980" y="1535469"/>
            <a:ext cx="5390437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388" indent="0">
              <a:buNone/>
              <a:defRPr sz="2400" b="1"/>
            </a:lvl2pPr>
            <a:lvl3pPr marL="1088776" indent="0">
              <a:buNone/>
              <a:defRPr sz="2100" b="1"/>
            </a:lvl3pPr>
            <a:lvl4pPr marL="1633164" indent="0">
              <a:buNone/>
              <a:defRPr sz="1900" b="1"/>
            </a:lvl4pPr>
            <a:lvl5pPr marL="2177552" indent="0">
              <a:buNone/>
              <a:defRPr sz="1900" b="1"/>
            </a:lvl5pPr>
            <a:lvl6pPr marL="2721940" indent="0">
              <a:buNone/>
              <a:defRPr sz="1900" b="1"/>
            </a:lvl6pPr>
            <a:lvl7pPr marL="3266328" indent="0">
              <a:buNone/>
              <a:defRPr sz="1900" b="1"/>
            </a:lvl7pPr>
            <a:lvl8pPr marL="3810716" indent="0">
              <a:buNone/>
              <a:defRPr sz="1900" b="1"/>
            </a:lvl8pPr>
            <a:lvl9pPr marL="4355104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4980" y="2175379"/>
            <a:ext cx="5390437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7B51A-0692-43F6-B1C2-287A183BF260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2DFC3-A927-4FD5-998D-5FEF529FDC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81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9146-97B5-43C5-9CB7-4618E8EB6AD7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66FA-4276-447F-A3C7-9121683CB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6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63853-D433-48A4-B90A-1D9DEB1E5DE2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CE58-DD8F-41A7-82C0-941C977FA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273113"/>
            <a:ext cx="4012129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74" y="273114"/>
            <a:ext cx="6817442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759" y="1435433"/>
            <a:ext cx="4012129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388" indent="0">
              <a:buNone/>
              <a:defRPr sz="1400"/>
            </a:lvl2pPr>
            <a:lvl3pPr marL="1088776" indent="0">
              <a:buNone/>
              <a:defRPr sz="1200"/>
            </a:lvl3pPr>
            <a:lvl4pPr marL="1633164" indent="0">
              <a:buNone/>
              <a:defRPr sz="1100"/>
            </a:lvl4pPr>
            <a:lvl5pPr marL="2177552" indent="0">
              <a:buNone/>
              <a:defRPr sz="1100"/>
            </a:lvl5pPr>
            <a:lvl6pPr marL="2721940" indent="0">
              <a:buNone/>
              <a:defRPr sz="1100"/>
            </a:lvl6pPr>
            <a:lvl7pPr marL="3266328" indent="0">
              <a:buNone/>
              <a:defRPr sz="1100"/>
            </a:lvl7pPr>
            <a:lvl8pPr marL="3810716" indent="0">
              <a:buNone/>
              <a:defRPr sz="1100"/>
            </a:lvl8pPr>
            <a:lvl9pPr marL="4355104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2B2B3-6044-43E9-9C77-E1FE25456D29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71D5-AFD1-4600-87B8-EC0E16363B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57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340" y="4801712"/>
            <a:ext cx="7317105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340" y="612917"/>
            <a:ext cx="7317105" cy="4115753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4388" indent="0">
              <a:buNone/>
              <a:defRPr sz="3300"/>
            </a:lvl2pPr>
            <a:lvl3pPr marL="1088776" indent="0">
              <a:buNone/>
              <a:defRPr sz="2900"/>
            </a:lvl3pPr>
            <a:lvl4pPr marL="1633164" indent="0">
              <a:buNone/>
              <a:defRPr sz="2400"/>
            </a:lvl4pPr>
            <a:lvl5pPr marL="2177552" indent="0">
              <a:buNone/>
              <a:defRPr sz="2400"/>
            </a:lvl5pPr>
            <a:lvl6pPr marL="2721940" indent="0">
              <a:buNone/>
              <a:defRPr sz="2400"/>
            </a:lvl6pPr>
            <a:lvl7pPr marL="3266328" indent="0">
              <a:buNone/>
              <a:defRPr sz="2400"/>
            </a:lvl7pPr>
            <a:lvl8pPr marL="3810716" indent="0">
              <a:buNone/>
              <a:defRPr sz="2400"/>
            </a:lvl8pPr>
            <a:lvl9pPr marL="4355104" indent="0">
              <a:buNone/>
              <a:defRPr sz="24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340" y="5368581"/>
            <a:ext cx="7317105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388" indent="0">
              <a:buNone/>
              <a:defRPr sz="1400"/>
            </a:lvl2pPr>
            <a:lvl3pPr marL="1088776" indent="0">
              <a:buNone/>
              <a:defRPr sz="1200"/>
            </a:lvl3pPr>
            <a:lvl4pPr marL="1633164" indent="0">
              <a:buNone/>
              <a:defRPr sz="1100"/>
            </a:lvl4pPr>
            <a:lvl5pPr marL="2177552" indent="0">
              <a:buNone/>
              <a:defRPr sz="1100"/>
            </a:lvl5pPr>
            <a:lvl6pPr marL="2721940" indent="0">
              <a:buNone/>
              <a:defRPr sz="1100"/>
            </a:lvl6pPr>
            <a:lvl7pPr marL="3266328" indent="0">
              <a:buNone/>
              <a:defRPr sz="1100"/>
            </a:lvl7pPr>
            <a:lvl8pPr marL="3810716" indent="0">
              <a:buNone/>
              <a:defRPr sz="1100"/>
            </a:lvl8pPr>
            <a:lvl9pPr marL="4355104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56081-7DB9-4236-BA92-F838A0C7C393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B163-F42F-4558-B02B-D3FE901361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759" y="274701"/>
            <a:ext cx="10975658" cy="114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78" tIns="54439" rIns="108878" bIns="544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759" y="1600571"/>
            <a:ext cx="10975658" cy="4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78" tIns="54439" rIns="108878" bIns="54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759" y="6357822"/>
            <a:ext cx="2845541" cy="365210"/>
          </a:xfrm>
          <a:prstGeom prst="rect">
            <a:avLst/>
          </a:prstGeom>
        </p:spPr>
        <p:txBody>
          <a:bodyPr vert="horz" lIns="108878" tIns="54439" rIns="108878" bIns="5443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6F7FB4-A35E-4277-A725-B5529D5FED2C}" type="datetime1">
              <a:rPr lang="ru-RU" smtClean="0"/>
              <a:t>21.06.2023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6685" y="6357822"/>
            <a:ext cx="3861805" cy="365210"/>
          </a:xfrm>
          <a:prstGeom prst="rect">
            <a:avLst/>
          </a:prstGeom>
        </p:spPr>
        <p:txBody>
          <a:bodyPr vert="horz" lIns="108878" tIns="54439" rIns="108878" bIns="5443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9875" y="6357822"/>
            <a:ext cx="2845541" cy="365210"/>
          </a:xfrm>
          <a:prstGeom prst="rect">
            <a:avLst/>
          </a:prstGeom>
        </p:spPr>
        <p:txBody>
          <a:bodyPr vert="horz" lIns="108878" tIns="54439" rIns="108878" bIns="5443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122BA-4C5C-4491-A08D-C4920A45C1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544388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88776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33164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77552" algn="ctr" rtl="0" eaLnBrk="1" fontAlgn="base" hangingPunct="1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8291" indent="-4082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631" indent="-34024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970" indent="-2721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358" indent="-2721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746" indent="-2721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4134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522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910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7298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8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7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16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552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94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32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71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510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697" y="0"/>
            <a:ext cx="13546872" cy="6859588"/>
          </a:xfrm>
          <a:prstGeom prst="rect">
            <a:avLst/>
          </a:prstGeom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457627" y="4581923"/>
            <a:ext cx="61561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5443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1088776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633164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2177552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721940" algn="l" defTabSz="1088776" rtl="0" eaLnBrk="1" latinLnBrk="0" hangingPunct="1"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3266328" algn="l" defTabSz="1088776" rtl="0" eaLnBrk="1" latinLnBrk="0" hangingPunct="1"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810716" algn="l" defTabSz="1088776" rtl="0" eaLnBrk="1" latinLnBrk="0" hangingPunct="1"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4355104" algn="l" defTabSz="1088776" rtl="0" eaLnBrk="1" latinLnBrk="0" hangingPunct="1">
              <a:defRPr sz="24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sz="16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Бегиш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Ирина Сергеевна</a:t>
            </a:r>
          </a:p>
          <a:p>
            <a:pPr eaLnBrk="1" hangingPunct="1"/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отделением неотложной медицинской помощи</a:t>
            </a:r>
          </a:p>
          <a:p>
            <a:pPr eaLnBrk="1" hangingPunct="1"/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ГАУЗ ТО «Городская поликлиника №6»</a:t>
            </a:r>
            <a:endParaRPr lang="ru-RU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работы отделения неотложной медицинской помощи</a:t>
            </a:r>
            <a:endParaRPr lang="ru-RU" sz="4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3427" y="53969"/>
            <a:ext cx="8536623" cy="175300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923312515"/>
              </p:ext>
            </p:extLst>
          </p:nvPr>
        </p:nvGraphicFramePr>
        <p:xfrm>
          <a:off x="6723651" y="1641410"/>
          <a:ext cx="4032448" cy="39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361008932"/>
              </p:ext>
            </p:extLst>
          </p:nvPr>
        </p:nvGraphicFramePr>
        <p:xfrm>
          <a:off x="1164789" y="1641410"/>
          <a:ext cx="4032448" cy="39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-17727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результаты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1386" y="1125538"/>
            <a:ext cx="5386202" cy="4527011"/>
          </a:xfrm>
        </p:spPr>
        <p:txBody>
          <a:bodyPr/>
          <a:lstStyle/>
          <a:p>
            <a:endParaRPr lang="ru-RU" sz="24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2022 год</a:t>
            </a:r>
            <a:endParaRPr lang="ru-RU" sz="24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167638" y="1153688"/>
            <a:ext cx="5386202" cy="4527011"/>
          </a:xfrm>
        </p:spPr>
        <p:txBody>
          <a:bodyPr/>
          <a:lstStyle/>
          <a:p>
            <a:endParaRPr lang="ru-RU" sz="24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месяца </a:t>
            </a: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57027" y="5767149"/>
            <a:ext cx="10081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3 месяца 2023 года доля вызовов бригады неотложной помощи сократилась на 29% по сравнению с 2022 годом.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8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-17727"/>
            <a:ext cx="10975658" cy="1143265"/>
          </a:xfrm>
        </p:spPr>
        <p:txBody>
          <a:bodyPr/>
          <a:lstStyle/>
          <a:p>
            <a:r>
              <a:rPr lang="ru-RU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результаты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2952" y="1600571"/>
            <a:ext cx="11485276" cy="4527011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категориям вызовов наблюдается снижение количества выездов бригады неотложной помощи: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снизилось количество вызовов БНП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выписки льготных препаратов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71%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осмотры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продления больничного листка 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временно маломобильных пациентов;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осмотры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онкологических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пациентов, не имеющих неотложного состояния, а также для выписки обезболивающих препаратов;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52%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снизилось количество обращений от пациентов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злоупотребляющих алкоголем и </a:t>
            </a:r>
            <a:r>
              <a:rPr lang="ru-RU" sz="1800" b="1" dirty="0" err="1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-активными 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веществами. Информация о данных пациентах передается в наркологический диспансер.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47%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вызова от пациентов с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ХНИЗ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имеющих неотложного состояния на момент осмотра;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19%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уменьшилось количество </a:t>
            </a:r>
            <a:r>
              <a:rPr lang="ru-RU" sz="1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на дому</a:t>
            </a:r>
            <a:r>
              <a:rPr lang="ru-RU" sz="18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счет перераспределения плановых мероприятий на участковую службу и отделение МСО. 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66756987"/>
              </p:ext>
            </p:extLst>
          </p:nvPr>
        </p:nvGraphicFramePr>
        <p:xfrm>
          <a:off x="653373" y="981522"/>
          <a:ext cx="10888429" cy="258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2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-17727"/>
            <a:ext cx="10975658" cy="1143265"/>
          </a:xfrm>
        </p:spPr>
        <p:txBody>
          <a:bodyPr/>
          <a:lstStyle/>
          <a:p>
            <a:r>
              <a:rPr lang="ru-RU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результаты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557587"/>
            <a:ext cx="5386202" cy="456999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обработки вызовов за 3 месяца 2023 года фельдшер перенаправил 122 пациента на самостоятельную явку в поликлинику.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Поводом для вызова неотложной помощи у таких пациентов являлось повышение температуры, менее 38,5С, признаки ОРВИ.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Пациентов, вызывавших врача или переданных активом, привлекала возможность быстрого обследования и посещения узких специалистов при самостоятельной явке.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4279439"/>
              </p:ext>
            </p:extLst>
          </p:nvPr>
        </p:nvGraphicFramePr>
        <p:xfrm>
          <a:off x="6199188" y="1269554"/>
          <a:ext cx="5386387" cy="4858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1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-17727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Профилактическая работа</a:t>
            </a:r>
            <a:endParaRPr lang="ru-RU" sz="44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59" y="1042941"/>
            <a:ext cx="5595840" cy="532859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январе 2022 года за неотложной помощью обратились 1685 человек.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года 21% из них не прошли профилактический осмотр и диспансеризацию.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решение привлечь отделение неотложной медицинской помощи к профилактической работе.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– обследование пациентов,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обращавшиеся в поликлинику более двух лет, неблагополучное население, имеющее риск распространения социально-значимых заболеваний, таких как туберкулез и ВИЧ-инфекция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эффективного </a:t>
            </a: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 в медицинской организации создан </a:t>
            </a: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«зеленый коридор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разработан маршрутный лист.</a:t>
            </a:r>
            <a:endParaRPr 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706" y="4097735"/>
            <a:ext cx="2273798" cy="2273798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pic>
        <p:nvPicPr>
          <p:cNvPr id="7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1743" y="1278485"/>
            <a:ext cx="3739724" cy="262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67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-17727"/>
            <a:ext cx="10975658" cy="114326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направления пациента на обследование</a:t>
            </a:r>
            <a:endParaRPr lang="ru-RU" sz="32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4009355" y="1237664"/>
            <a:ext cx="4176464" cy="576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Пациент, обратившийся за неотложной помощью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7753631" y="2886383"/>
            <a:ext cx="4176464" cy="1248946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ФЕЛЬДШЕР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необходимость обследования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Выписывает электронные направления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Передает информацию бригаде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7753631" y="4512779"/>
            <a:ext cx="4176464" cy="1005369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Фельдшер бригады НП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нформирует пациента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Выдает маршрутный лист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9697863" y="2535658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9697863" y="4151663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1093031" y="2034345"/>
            <a:ext cx="2520000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8581863" y="2034345"/>
            <a:ext cx="2520000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264799" y="2905759"/>
            <a:ext cx="4176464" cy="1248946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ФЕЛЬДШЕР НП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 анализов крови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ЭКГ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на флюорографию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2209031" y="2540085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2389355" y="1525664"/>
            <a:ext cx="1620000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8184524" y="1525664"/>
            <a:ext cx="1620000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>
          <a:xfrm>
            <a:off x="9702748" y="1519960"/>
            <a:ext cx="288000" cy="46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2204426" y="1517178"/>
            <a:ext cx="288000" cy="46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2713211" y="4854471"/>
            <a:ext cx="4680380" cy="784658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ПРОФИЛАКТИКИ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результатов обследований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работа с пациентом</a:t>
            </a:r>
          </a:p>
        </p:txBody>
      </p:sp>
      <p:sp>
        <p:nvSpPr>
          <p:cNvPr id="25" name="Стрелка вниз 24"/>
          <p:cNvSpPr/>
          <p:nvPr/>
        </p:nvSpPr>
        <p:spPr>
          <a:xfrm>
            <a:off x="3055355" y="4180587"/>
            <a:ext cx="288000" cy="61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6817771" y="3536468"/>
            <a:ext cx="936000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трелка вниз 26"/>
          <p:cNvSpPr/>
          <p:nvPr/>
        </p:nvSpPr>
        <p:spPr>
          <a:xfrm>
            <a:off x="6673771" y="3521246"/>
            <a:ext cx="288000" cy="1281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7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-17727"/>
            <a:ext cx="10975658" cy="1143265"/>
          </a:xfrm>
        </p:spPr>
        <p:txBody>
          <a:bodyPr/>
          <a:lstStyle/>
          <a:p>
            <a:r>
              <a:rPr lang="ru-RU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результаты</a:t>
            </a:r>
            <a:endParaRPr lang="ru-RU" sz="44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месяца выездными бригадами неотложной помощи на профилактическое обследование </a:t>
            </a:r>
            <a:r>
              <a:rPr lang="ru-RU" sz="2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 157  человек</a:t>
            </a: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57%</a:t>
            </a: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них обследование </a:t>
            </a:r>
            <a:r>
              <a:rPr lang="ru-RU" sz="2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прошли</a:t>
            </a: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11 ВИЧ-положительных результатов, 2% из которых первичные.</a:t>
            </a:r>
            <a:endParaRPr lang="ru-RU" sz="24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800" y="1773610"/>
            <a:ext cx="5386387" cy="302984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5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07540" y="6074518"/>
            <a:ext cx="2845541" cy="365210"/>
          </a:xfrm>
        </p:spPr>
        <p:txBody>
          <a:bodyPr/>
          <a:lstStyle/>
          <a:p>
            <a:pPr>
              <a:defRPr/>
            </a:pPr>
            <a:r>
              <a:rPr lang="ru-RU" dirty="0"/>
              <a:t>3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1256321" y="2687888"/>
            <a:ext cx="5184576" cy="1606002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ценности работы с пациентами, обратившимися за неотложной помощью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424A63-DAF1-4452-881A-ECE51B59DB46}"/>
              </a:ext>
            </a:extLst>
          </p:cNvPr>
          <p:cNvSpPr/>
          <p:nvPr/>
        </p:nvSpPr>
        <p:spPr>
          <a:xfrm>
            <a:off x="-1319237" y="1112340"/>
            <a:ext cx="6252856" cy="562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dirty="0">
              <a:solidFill>
                <a:schemeClr val="tx2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58944" y="981522"/>
            <a:ext cx="23462" cy="507600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58944" y="3501802"/>
            <a:ext cx="590319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723" y="1845618"/>
            <a:ext cx="4141593" cy="32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000" y="76493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ПРОЕКТА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3</a:t>
            </a:r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1E7DBAA6-F786-4DF0-B4A0-C1FF05692896}"/>
              </a:ext>
            </a:extLst>
          </p:cNvPr>
          <p:cNvSpPr/>
          <p:nvPr/>
        </p:nvSpPr>
        <p:spPr>
          <a:xfrm>
            <a:off x="985019" y="2597707"/>
            <a:ext cx="4752000" cy="864000"/>
          </a:xfrm>
          <a:prstGeom prst="rect">
            <a:avLst/>
          </a:prstGeom>
          <a:ln>
            <a:solidFill>
              <a:srgbClr val="385D8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категории пациентов, не нуждающихся в оказании неотложной помощи</a:t>
            </a:r>
            <a:endParaRPr lang="ru-RU" sz="1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424A63-DAF1-4452-881A-ECE51B59DB46}"/>
              </a:ext>
            </a:extLst>
          </p:cNvPr>
          <p:cNvSpPr/>
          <p:nvPr/>
        </p:nvSpPr>
        <p:spPr>
          <a:xfrm>
            <a:off x="0" y="1523987"/>
            <a:ext cx="6252856" cy="562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dirty="0">
              <a:solidFill>
                <a:schemeClr val="tx2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372951" y="1342062"/>
            <a:ext cx="1680" cy="378000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94700" y="4149874"/>
            <a:ext cx="590319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72951" y="3029707"/>
            <a:ext cx="590319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бъект 18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 txBox="1">
            <a:spLocks/>
          </p:cNvSpPr>
          <p:nvPr/>
        </p:nvSpPr>
        <p:spPr bwMode="auto">
          <a:xfrm>
            <a:off x="6904427" y="3722171"/>
            <a:ext cx="4752000" cy="864000"/>
          </a:xfrm>
          <a:prstGeom prst="rect">
            <a:avLst/>
          </a:prstGeom>
          <a:solidFill>
            <a:schemeClr val="bg1"/>
          </a:solidFill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08878" tIns="54439" rIns="108878" bIns="54439" numCol="1" rtlCol="0" anchor="ctr" anchorCtr="0" compatLnSpc="1">
            <a:prstTxWarp prst="textNoShape">
              <a:avLst/>
            </a:prstTxWarp>
          </a:bodyPr>
          <a:lstStyle>
            <a:lvl1pPr marL="408291" indent="-40829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84631" indent="-34024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360970" indent="-2721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05358" indent="-2721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49746" indent="-2721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994134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538522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082910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627298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5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обследование пациентов, направленных бригадами неотложной помощи, вне очереди при однократной явке в поликлинику</a:t>
            </a:r>
            <a:endParaRPr lang="ru-RU" sz="1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6313611" y="1359154"/>
            <a:ext cx="1680" cy="378000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13611" y="3033123"/>
            <a:ext cx="590319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313611" y="4149874"/>
            <a:ext cx="590319" cy="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105D60AC-2C94-48C1-92E6-F00A70B8A5BF}"/>
              </a:ext>
            </a:extLst>
          </p:cNvPr>
          <p:cNvSpPr/>
          <p:nvPr/>
        </p:nvSpPr>
        <p:spPr>
          <a:xfrm>
            <a:off x="985019" y="3717874"/>
            <a:ext cx="4752000" cy="864000"/>
          </a:xfrm>
          <a:prstGeom prst="rect">
            <a:avLst/>
          </a:prstGeom>
          <a:ln>
            <a:solidFill>
              <a:srgbClr val="385D8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приверженность пациентов к посещению поликлиники</a:t>
            </a:r>
            <a:endParaRPr lang="ru-RU" sz="15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Объект 18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 txBox="1">
            <a:spLocks/>
          </p:cNvSpPr>
          <p:nvPr/>
        </p:nvSpPr>
        <p:spPr bwMode="auto">
          <a:xfrm>
            <a:off x="6926207" y="2597707"/>
            <a:ext cx="4752000" cy="864000"/>
          </a:xfrm>
          <a:prstGeom prst="rect">
            <a:avLst/>
          </a:prstGeom>
          <a:solidFill>
            <a:schemeClr val="bg1"/>
          </a:solidFill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08878" tIns="54439" rIns="108878" bIns="54439" numCol="1" rtlCol="0" anchor="ctr" anchorCtr="0" compatLnSpc="1">
            <a:prstTxWarp prst="textNoShape">
              <a:avLst/>
            </a:prstTxWarp>
          </a:bodyPr>
          <a:lstStyle>
            <a:lvl1pPr marL="408291" indent="-40829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84631" indent="-34024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360970" indent="-2721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05358" indent="-2721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49746" indent="-2721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994134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538522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082910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627298" indent="-272194" algn="l" defTabSz="108877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5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сотрудников отделения неотложной медицинской помощи к профилактической работе</a:t>
            </a:r>
            <a:endParaRPr lang="ru-RU" sz="15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49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9414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ВЫЗОВОВ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F497D"/>
                </a:solidFill>
              </a:rPr>
              <a:t> 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55352"/>
              </p:ext>
            </p:extLst>
          </p:nvPr>
        </p:nvGraphicFramePr>
        <p:xfrm>
          <a:off x="2497187" y="2003287"/>
          <a:ext cx="7236804" cy="370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310">
                  <a:extLst>
                    <a:ext uri="{9D8B030D-6E8A-4147-A177-3AD203B41FA5}">
                      <a16:colId xmlns:a16="http://schemas.microsoft.com/office/drawing/2014/main" val="2610879989"/>
                    </a:ext>
                  </a:extLst>
                </a:gridCol>
                <a:gridCol w="4639494">
                  <a:extLst>
                    <a:ext uri="{9D8B030D-6E8A-4147-A177-3AD203B41FA5}">
                      <a16:colId xmlns:a16="http://schemas.microsoft.com/office/drawing/2014/main" val="4272557844"/>
                    </a:ext>
                  </a:extLst>
                </a:gridCol>
              </a:tblGrid>
              <a:tr h="45137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вызова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800" b="1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вызова</a:t>
                      </a:r>
                      <a:endParaRPr lang="ru-RU" sz="1800" b="1" i="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049703"/>
                  </a:ext>
                </a:extLst>
              </a:tr>
              <a:tr h="88461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Неотложная помощь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Скорая медицинская помощь;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Население.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090193"/>
                  </a:ext>
                </a:extLst>
              </a:tr>
              <a:tr h="884610">
                <a:tc>
                  <a:txBody>
                    <a:bodyPr/>
                    <a:lstStyle/>
                    <a:p>
                      <a:pPr marL="0" marR="0" indent="0" algn="ctr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Вызов врача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800" b="1" i="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Население.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314893"/>
                  </a:ext>
                </a:extLst>
              </a:tr>
              <a:tr h="884610">
                <a:tc>
                  <a:txBody>
                    <a:bodyPr/>
                    <a:lstStyle/>
                    <a:p>
                      <a:pPr marL="0" marR="0" indent="0" algn="ctr" defTabSz="1088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Активы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800" b="1" i="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Скорая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медицинская помощь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Текущая медицинская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 (после оказания неотложной помощи, после лечения в дневном стационаре)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Другая медицинская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142" marR="111142" marT="55571" marB="555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504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0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9414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Поводы для вызова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F497D"/>
                </a:solidFill>
              </a:rPr>
              <a:t> 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15766"/>
              </p:ext>
            </p:extLst>
          </p:nvPr>
        </p:nvGraphicFramePr>
        <p:xfrm>
          <a:off x="274025" y="1152680"/>
          <a:ext cx="11584202" cy="5672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5910">
                  <a:extLst>
                    <a:ext uri="{9D8B030D-6E8A-4147-A177-3AD203B41FA5}">
                      <a16:colId xmlns:a16="http://schemas.microsoft.com/office/drawing/2014/main" val="3010211046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4272557844"/>
                    </a:ext>
                  </a:extLst>
                </a:gridCol>
              </a:tblGrid>
              <a:tr h="44091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Неотложная помощь</a:t>
                      </a:r>
                      <a:endParaRPr lang="ru-RU" sz="1800" dirty="0"/>
                    </a:p>
                  </a:txBody>
                  <a:tcPr marL="111142" marR="111142" marT="55571" marB="555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Вызов врача</a:t>
                      </a:r>
                      <a:endParaRPr lang="ru-RU" sz="1800" dirty="0"/>
                    </a:p>
                  </a:txBody>
                  <a:tcPr marL="111142" marR="111142" marT="55571" marB="55571"/>
                </a:tc>
                <a:extLst>
                  <a:ext uri="{0D108BD9-81ED-4DB2-BD59-A6C34878D82A}">
                    <a16:rowId xmlns:a16="http://schemas.microsoft.com/office/drawing/2014/main" val="3755049703"/>
                  </a:ext>
                </a:extLst>
              </a:tr>
              <a:tr h="3732762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Легкие травмы;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Головная боль, головокружение, слабость, повышение АД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отсутствии: потери сознания, многократной рвоты, травмы головы, одышки, нарушения речи и/или движения, отравления;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Парализовало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(давно) – без признаков угрозы жизни;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в суставах, старые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травмы;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в ухе, глазу при отсутствии травмы, ожога, инородного тела;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в животе, в боку при отсутствии тревожных симптомов;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Купирование болевого синдрома у онкологических больных по назначению врача;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Симптомы ОРВИ;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Температура выше 38,5С;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Понос, рвота, боли в животе, температура;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Сыпь;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Задержка мочи (смена катетера);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Несостоятельность дренажных систем (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стомы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зонды);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Задыхается (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онко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туберкулез);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Злоупотребление алкоголем;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Критические лабораторные показатели;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Истерия, стресс;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Зубная боль, кровотечение после удаления зуба;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Стоматит;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Констатация смерти</a:t>
                      </a:r>
                      <a:endParaRPr lang="ru-RU" sz="1600" dirty="0"/>
                    </a:p>
                  </a:txBody>
                  <a:tcPr marL="111142" marR="111142" marT="55571" marB="55571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ХНИЗ, коррекция лечения;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Выписка лекарственных препаратов, в т. ч. онкологическим больным;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dirty="0" smtClean="0"/>
                        <a:t>Длительные</a:t>
                      </a:r>
                      <a:r>
                        <a:rPr lang="ru-RU" sz="1600" baseline="0" dirty="0" smtClean="0"/>
                        <a:t> ЛВН;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aseline="0" dirty="0" smtClean="0"/>
                        <a:t>Осмотр маломобильных и паллиативных пациентов, назначение обследований и процедур на дому;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aseline="0" dirty="0" smtClean="0"/>
                        <a:t>Вызов узкого специалиста;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600" baseline="0" dirty="0" smtClean="0"/>
                        <a:t>Наблюдение беременных с ОРВИ.</a:t>
                      </a:r>
                      <a:endParaRPr lang="ru-RU" sz="1600" dirty="0"/>
                    </a:p>
                  </a:txBody>
                  <a:tcPr marL="111142" marR="111142" marT="55571" marB="55571"/>
                </a:tc>
                <a:extLst>
                  <a:ext uri="{0D108BD9-81ED-4DB2-BD59-A6C34878D82A}">
                    <a16:rowId xmlns:a16="http://schemas.microsoft.com/office/drawing/2014/main" val="1924409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0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8" y="39659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ВЫЗОВОВ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F497D"/>
                </a:solidFill>
              </a:rPr>
              <a:t> 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sz="half" idx="2"/>
          </p:nvPr>
        </p:nvSpPr>
        <p:spPr>
          <a:xfrm>
            <a:off x="711385" y="2013416"/>
            <a:ext cx="5386202" cy="4527011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2022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обслужено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4080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вызовов на дом;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83%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них пришлось на бригады неотложной помощи.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3844536271"/>
              </p:ext>
            </p:extLst>
          </p:nvPr>
        </p:nvGraphicFramePr>
        <p:xfrm>
          <a:off x="7285719" y="1773610"/>
          <a:ext cx="4032448" cy="39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80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8" y="-71779"/>
            <a:ext cx="10975658" cy="114326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месяца 2022 года при вызове бригады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5759" y="1413570"/>
            <a:ext cx="5386202" cy="452701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F497D"/>
                </a:solidFill>
              </a:rPr>
              <a:t> </a:t>
            </a:r>
            <a:endParaRPr lang="ru-RU" dirty="0">
              <a:solidFill>
                <a:srgbClr val="1F497D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66199632"/>
              </p:ext>
            </p:extLst>
          </p:nvPr>
        </p:nvGraphicFramePr>
        <p:xfrm>
          <a:off x="5809769" y="1305558"/>
          <a:ext cx="5775648" cy="505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421793" y="1305558"/>
            <a:ext cx="5387975" cy="117983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пациентов не нуждались в оказании неотложной помощи;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16%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находились в возрастной категории 80+, имели множество хронических заболеваний и часто вызывали скорую помощь без неотложного состояния;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пациенты, злоупотребляющие алкоголем и запрещенными веществами.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изменилось?</a:t>
            </a: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4" name="Нашивка 4"/>
          <p:cNvSpPr/>
          <p:nvPr/>
        </p:nvSpPr>
        <p:spPr>
          <a:xfrm>
            <a:off x="755251" y="5978964"/>
            <a:ext cx="10203427" cy="48493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019" tIns="50673" rIns="50673" bIns="50673" numCol="1" spcCol="1270" anchor="ctr" anchorCtr="0">
            <a:noAutofit/>
          </a:bodyPr>
          <a:lstStyle/>
          <a:p>
            <a:pPr lvl="0" algn="ctr" defTabSz="1689100">
              <a:lnSpc>
                <a:spcPct val="90000"/>
              </a:lnSpc>
              <a:spcAft>
                <a:spcPct val="35000"/>
              </a:spcAft>
            </a:pPr>
            <a:endParaRPr lang="ru-RU" sz="38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411919" y="1197547"/>
            <a:ext cx="4245509" cy="6480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336947" y="1269554"/>
            <a:ext cx="4176464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 от пациента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6717901" y="1197547"/>
            <a:ext cx="473594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5568527" y="2068841"/>
            <a:ext cx="1043886" cy="609412"/>
          </a:xfrm>
          <a:prstGeom prst="chevron">
            <a:avLst/>
          </a:prstGeom>
          <a:solidFill>
            <a:schemeClr val="accent1"/>
          </a:solidFill>
          <a:ln>
            <a:solidFill>
              <a:srgbClr val="1F497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328563" y="2137248"/>
            <a:ext cx="4176464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РЕГИСТРАТОР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323945" y="3033750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Бригада НМП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2570014" y="3033750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Участковый терапевт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7681763" y="1269554"/>
            <a:ext cx="4176464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 от пациента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7675914" y="2137247"/>
            <a:ext cx="4176464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РЕГИСТРАТОР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7682916" y="2971559"/>
            <a:ext cx="4176464" cy="50131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ФЕЛЬДШЕР 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7723155" y="3856814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Бригада НМП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5274263" y="3872631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Участковый терапевт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10162645" y="3872632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Врач/фельдшер МСО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6612413" y="4740325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ЛЛО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8963899" y="4733631"/>
            <a:ext cx="1935832" cy="540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 в поликлинику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137179" y="1789488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147861" y="2667712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3393930" y="2667712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9769995" y="1779673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9769995" y="2659736"/>
            <a:ext cx="288000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25BEA760-BE2E-47F9-94D0-3D6A54FFF9F4}"/>
              </a:ext>
            </a:extLst>
          </p:cNvPr>
          <p:cNvSpPr/>
          <p:nvPr/>
        </p:nvSpPr>
        <p:spPr>
          <a:xfrm>
            <a:off x="4260927" y="4733631"/>
            <a:ext cx="1935832" cy="54000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ДКЦ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053771" y="3239777"/>
            <a:ext cx="2628000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097588" y="3239777"/>
            <a:ext cx="0" cy="632854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070563" y="3257323"/>
            <a:ext cx="0" cy="147600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8681329" y="3473255"/>
            <a:ext cx="0" cy="360000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11138147" y="3470677"/>
            <a:ext cx="0" cy="36000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580329" y="3255596"/>
            <a:ext cx="0" cy="147600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9922541" y="3478604"/>
            <a:ext cx="0" cy="1224000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8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вызовов, не нуждающихся в бригаде неотложной помощи:</a:t>
            </a:r>
            <a:endParaRPr lang="ru-RU" sz="4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758" y="1830811"/>
            <a:ext cx="10975658" cy="4527011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ХНИЗ (АГ, ИБС, БА, ХОБЛ, СД, заболевания суставов), не достигшие целевых показателей, но без признаков угрозы жизни на момент вызова.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льготных лекарственных препаратов.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маломобильных пациентов, не имеющих неотложного состояния на момент вызова.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Плановые процедуры на дому (перевязки, инъекции, замена катетеров/зондов и уход за ними).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ЛВН временно маломобильным пациентам.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Лихорадка менее 38,5 при возможности явиться на фильтр самостоятельно.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03EE-5A49-4316-A1E6-2B88028E4D4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3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_1_Оперативка_50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Z_1_Оперативка_509</Template>
  <TotalTime>20360</TotalTime>
  <Words>919</Words>
  <Application>Microsoft Office PowerPoint</Application>
  <PresentationFormat>Произвольный</PresentationFormat>
  <Paragraphs>155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Wingdings</vt:lpstr>
      <vt:lpstr>Z_1_Оперативка_509</vt:lpstr>
      <vt:lpstr>Повышение эффективности работы отделения неотложной медицинской помощи</vt:lpstr>
      <vt:lpstr>ЦЕЛЬ ПРОЕКТА </vt:lpstr>
      <vt:lpstr>ОСНОВНЫЕ ЗАДАЧИ ПРОЕКТА</vt:lpstr>
      <vt:lpstr>СТРУКТУРА ВЫЗОВОВ</vt:lpstr>
      <vt:lpstr>Поводы для вызова</vt:lpstr>
      <vt:lpstr>СТРУКТУРА ВЫЗОВОВ</vt:lpstr>
      <vt:lpstr>За 3 месяца 2022 года при вызове бригады</vt:lpstr>
      <vt:lpstr>Что изменилось? </vt:lpstr>
      <vt:lpstr>Категории вызовов, не нуждающихся в бригаде неотложной помощи:</vt:lpstr>
      <vt:lpstr>Промежуточные результаты</vt:lpstr>
      <vt:lpstr>Промежуточные результаты</vt:lpstr>
      <vt:lpstr>Промежуточные результаты</vt:lpstr>
      <vt:lpstr>Профилактическая работа</vt:lpstr>
      <vt:lpstr>Механизм направления пациента на обследование</vt:lpstr>
      <vt:lpstr>Промежуточные результаты</vt:lpstr>
    </vt:vector>
  </TitlesOfParts>
  <Company>Управление делами Президента РБ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Пестрецов Андрей Анатольевич</dc:creator>
  <cp:lastModifiedBy>User</cp:lastModifiedBy>
  <cp:revision>783</cp:revision>
  <cp:lastPrinted>2023-06-16T09:38:22Z</cp:lastPrinted>
  <dcterms:created xsi:type="dcterms:W3CDTF">2019-07-11T12:26:42Z</dcterms:created>
  <dcterms:modified xsi:type="dcterms:W3CDTF">2023-06-21T10:27:12Z</dcterms:modified>
</cp:coreProperties>
</file>