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104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FB0FC-B919-5210-054D-EF9C381E2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D9C9A5-32ED-C615-D38D-6F1433779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543BC-D4F3-523E-415F-A2704CAE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72043-AABD-4C12-A03E-CC5189076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85FBC0-CF27-5B6F-B044-991FD6D7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955A1-6A52-7E1E-C909-0389B089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59790-9FD6-1095-E412-4063CF047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733E12-6F6A-0DDF-2EB1-9E014656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E2566F-CFAE-5D05-9EB4-E3E3E28C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464AAD-5D33-A839-C7D1-E9CC5C2E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4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132B12-7D4F-87B2-D5D5-F4502A68E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59FA0D-6F47-9E3D-2FAF-DC8F7613C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25F1A-B67D-1EB1-D4B6-D98DCFFAA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DA52DB-9608-35CF-6AE1-1926E45B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ED61D-40A1-124A-2E9B-5F3C63F0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211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F72A7-9C8B-5A78-7B33-7D37FD51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AB9A4D-BDD5-E045-CE1B-059DDC373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8B1652-5472-F0ED-AC84-B00044851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A32332-EB8F-3908-7187-F974B3EDD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E0E3B-63C3-23C0-00CA-20361DCE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24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4771F-A2D0-BC7A-8CA7-99AC88A0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5D611A-D068-3F08-5D6B-94E6C7D31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A13E0-D191-2A7A-4940-729876CB3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F2930B-834A-0A33-553F-020C49BB6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AD605-43A5-CB92-E7FC-516F1278F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6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1737F-37ED-5621-4A5D-F948FFDB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2448-62C1-8291-A3AC-F610463E65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3CF45A-E614-138F-0BDE-582CE25D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B2A0-8B02-6690-95B6-985903B5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9DCBE2-1FC0-DCDC-9DD4-5D2259205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06AB7A-7DC6-0ABB-3E49-DD09A4ECC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61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DE9A9-7ABA-6CE8-A414-E39224D1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D86E8-7317-BF9D-A9E9-CED6C3AE5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D26B36-2942-1D85-DFD9-01D9950E7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81B20C-4C0C-7B6B-1B09-AD2EC2AC6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E6F512-27F9-0D52-6620-CAA1FABA2C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460BC3-38E5-8F68-1329-2AF64BD0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09CD59E-1DAE-F962-E4F0-D50AB06E9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662CEE-11E3-E04D-C7E7-7C263DEF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1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65572-71D0-FBF5-1DE5-22C5E2865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1EC379-B4A1-F599-1DAF-6529E83B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44DE96-392F-89C5-D955-098263F7D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4E9680-2875-2D82-78D7-C44176CB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57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E295CD6-9150-20CD-F8A4-D09CD076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7F1F4D-633F-FA48-625B-EEAFC1EA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19B08-6F48-A7E1-BB5A-FDA86BCA5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7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75C8D-0A4F-1611-56B9-B670E5A2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F0E130-8C0B-2781-D081-DF55BA829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A971B2-5B70-3D3E-DAF6-0D13940A1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74483B-16D6-2CD7-05A1-14DC67EA8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64BB7-5D88-BD20-C07D-361144C3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C26DD6-33A2-C8EA-5F6A-BB87CAA2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371344-C4D5-FB10-5A2A-C662101D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D1D4DC-9145-284E-7ABA-64288640C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83EDA6-0844-46AF-43C1-ADA61B209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2B0CDD-BC03-DB24-19BF-365FE549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0B1783-F950-A38F-605B-7E138774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BB7D5-D9B4-1351-386F-F6B9319FF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35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86F779-6647-0951-972C-8BC690C7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71B81-3DE9-A7DB-492B-A055BDBD1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F42BD7-85E4-DBEB-856F-51190F3D2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A9A9B-AD36-4476-A01B-03F4266746F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03165-5CFC-89F9-05C4-549721E19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D56DC-4036-095F-F824-725301F37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BD326-7A51-463F-9AF8-44D93D32F6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0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81DA84-A3DB-498A-5FCA-30E83A4B343D}"/>
              </a:ext>
            </a:extLst>
          </p:cNvPr>
          <p:cNvSpPr txBox="1"/>
          <p:nvPr/>
        </p:nvSpPr>
        <p:spPr>
          <a:xfrm>
            <a:off x="461962" y="2341172"/>
            <a:ext cx="1126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Предоставление субсидий на возмещение затрат </a:t>
            </a:r>
          </a:p>
          <a:p>
            <a:pPr algn="ctr"/>
            <a:r>
              <a:rPr lang="ru-RU" sz="3200" b="1" dirty="0"/>
              <a:t>в связи с трудоустройством несовершеннолетних </a:t>
            </a:r>
          </a:p>
          <a:p>
            <a:pPr algn="ctr"/>
            <a:r>
              <a:rPr lang="ru-RU" sz="3200" b="1" dirty="0"/>
              <a:t>в возрасте от 14 до 18 лет в свободное от учебы время</a:t>
            </a:r>
          </a:p>
        </p:txBody>
      </p:sp>
      <p:pic>
        <p:nvPicPr>
          <p:cNvPr id="6" name="Рисунок 5" descr="Изображение выглядит как герб, эмблема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105BF7E9-7A0B-FBD5-6B47-62AAABB3B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8" y="0"/>
            <a:ext cx="1638302" cy="16383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553BEC-5BD6-8167-0FAF-6E7141325363}"/>
              </a:ext>
            </a:extLst>
          </p:cNvPr>
          <p:cNvSpPr txBox="1"/>
          <p:nvPr/>
        </p:nvSpPr>
        <p:spPr>
          <a:xfrm>
            <a:off x="4881562" y="403652"/>
            <a:ext cx="4943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Администрация города Керчи Республики Крым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09ADA7D-E98B-D777-0957-05ED4DE8ADBB}"/>
              </a:ext>
            </a:extLst>
          </p:cNvPr>
          <p:cNvCxnSpPr>
            <a:cxnSpLocks/>
          </p:cNvCxnSpPr>
          <p:nvPr/>
        </p:nvCxnSpPr>
        <p:spPr>
          <a:xfrm>
            <a:off x="590550" y="4191000"/>
            <a:ext cx="10982325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8B08698-9066-3D13-71E6-DC100129ADF6}"/>
              </a:ext>
            </a:extLst>
          </p:cNvPr>
          <p:cNvSpPr txBox="1"/>
          <p:nvPr/>
        </p:nvSpPr>
        <p:spPr>
          <a:xfrm>
            <a:off x="528637" y="5457825"/>
            <a:ext cx="7558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Департамент городского развития </a:t>
            </a:r>
          </a:p>
          <a:p>
            <a:endParaRPr lang="ru-RU" sz="1600" b="1" dirty="0"/>
          </a:p>
          <a:p>
            <a:r>
              <a:rPr lang="ru-RU" sz="1600" b="1" dirty="0"/>
              <a:t>Отдел по вопросам физической культуры и спорта,</a:t>
            </a:r>
          </a:p>
          <a:p>
            <a:r>
              <a:rPr lang="ru-RU" sz="1600" b="1" dirty="0"/>
              <a:t>Работе с детьми и молодежью </a:t>
            </a:r>
          </a:p>
        </p:txBody>
      </p:sp>
    </p:spTree>
    <p:extLst>
      <p:ext uri="{BB962C8B-B14F-4D97-AF65-F5344CB8AC3E}">
        <p14:creationId xmlns:p14="http://schemas.microsoft.com/office/powerpoint/2010/main" val="2197300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3A3970D-3BFC-E65D-06FA-3B9C66700916}"/>
              </a:ext>
            </a:extLst>
          </p:cNvPr>
          <p:cNvSpPr txBox="1"/>
          <p:nvPr/>
        </p:nvSpPr>
        <p:spPr>
          <a:xfrm>
            <a:off x="685800" y="604533"/>
            <a:ext cx="10871200" cy="2649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Решение об определении победителя (победителей) отбора, а также о предоставлении субсидии или об отказе в предоставлении субсидии оформляется постановлениями Администрации и размещается на едином портале бюджетной системы Российской Федерации (в случае технической </a:t>
            </a:r>
            <a:b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возможности размещения) и на официальных сайтах Администрации города Керчи Республики Крым </a:t>
            </a:r>
            <a:b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течение 10 рабочих дней с даты окончания рабочего совещания.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Основанием для отказа участнику отбора в предоставлении субсидии является отсутствие лимитов бюджетных обязательств на предоставление субсидии на соответствующий финансовый год.</a:t>
            </a:r>
          </a:p>
          <a:p>
            <a:r>
              <a:rPr lang="ru-RU" sz="1400" dirty="0"/>
              <a:t>(п. 2.16, 2.17 раздела 2 пост. 811/1-п)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15D16-1DE9-8DC2-7EB1-D88BD226CB38}"/>
              </a:ext>
            </a:extLst>
          </p:cNvPr>
          <p:cNvSpPr txBox="1"/>
          <p:nvPr/>
        </p:nvSpPr>
        <p:spPr>
          <a:xfrm>
            <a:off x="685800" y="3710509"/>
            <a:ext cx="10871200" cy="8617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/>
              <a:t>После публикации соответствующего постановления участники отбора ставшие победителями отбора подают заявление на заключение соглашения. </a:t>
            </a:r>
          </a:p>
          <a:p>
            <a:r>
              <a:rPr lang="ru-RU" sz="1400" dirty="0"/>
              <a:t>(п. 3.2 раздела 3 пост. 811/1-п)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BA250B-A029-DA8D-FD1A-5DD58451F3A9}"/>
              </a:ext>
            </a:extLst>
          </p:cNvPr>
          <p:cNvSpPr txBox="1"/>
          <p:nvPr/>
        </p:nvSpPr>
        <p:spPr>
          <a:xfrm>
            <a:off x="685800" y="5029200"/>
            <a:ext cx="10871200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/>
              <a:t>После подписания соглашения получатель субсидии в адрес Администрации города Керчи Республики Крым направляет заявку на возмещение затрат с подтверждающими документами.</a:t>
            </a:r>
          </a:p>
          <a:p>
            <a:r>
              <a:rPr lang="ru-RU" sz="1400" dirty="0"/>
              <a:t>(п. 3.7 раздела 3 пост. 811/1-п)</a:t>
            </a:r>
          </a:p>
        </p:txBody>
      </p:sp>
    </p:spTree>
    <p:extLst>
      <p:ext uri="{BB962C8B-B14F-4D97-AF65-F5344CB8AC3E}">
        <p14:creationId xmlns:p14="http://schemas.microsoft.com/office/powerpoint/2010/main" val="375212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3E8ACB-EA93-4DD0-E841-E4C0A6725DDC}"/>
              </a:ext>
            </a:extLst>
          </p:cNvPr>
          <p:cNvSpPr txBox="1"/>
          <p:nvPr/>
        </p:nvSpPr>
        <p:spPr>
          <a:xfrm>
            <a:off x="2860675" y="3013501"/>
            <a:ext cx="647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3858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B50C9B-2654-0559-C4D7-5BD4F7500EC1}"/>
              </a:ext>
            </a:extLst>
          </p:cNvPr>
          <p:cNvSpPr txBox="1"/>
          <p:nvPr/>
        </p:nvSpPr>
        <p:spPr>
          <a:xfrm>
            <a:off x="871536" y="1720840"/>
            <a:ext cx="1044892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/>
                <a:ea typeface="Calibri" panose="020F0502020204030204" pitchFamily="34" charset="0"/>
              </a:rPr>
              <a:t>Порядок предоставления субсидий из бюджета муниципального образования городской округ Керчь Республики Крым на </a:t>
            </a:r>
          </a:p>
          <a:p>
            <a:pPr algn="ctr"/>
            <a:r>
              <a:rPr lang="ru-RU" sz="2400" b="1" dirty="0">
                <a:effectLst/>
                <a:ea typeface="Calibri" panose="020F0502020204030204" pitchFamily="34" charset="0"/>
              </a:rPr>
              <a:t>возмещение затрат в связи с трудоустройством несовершеннолетних в возрасте от 14 до 18 лет в свободное от учебы время, в рамках реализации муниципальной программы «Развитие молодежной политики в муниципальном образовании городской округ Керчь Республики Крым» утвержден постановлением Администрации города Керчи </a:t>
            </a:r>
          </a:p>
          <a:p>
            <a:pPr algn="ctr"/>
            <a:r>
              <a:rPr lang="ru-RU" sz="2400" b="1" dirty="0">
                <a:effectLst/>
                <a:ea typeface="Calibri" panose="020F0502020204030204" pitchFamily="34" charset="0"/>
              </a:rPr>
              <a:t>Республики Кры</a:t>
            </a:r>
            <a:r>
              <a:rPr lang="ru-RU" sz="2400" b="1" dirty="0">
                <a:ea typeface="Calibri" panose="020F0502020204030204" pitchFamily="34" charset="0"/>
              </a:rPr>
              <a:t>м от 26.04.2022 г. № 811-п </a:t>
            </a:r>
          </a:p>
          <a:p>
            <a:pPr algn="ctr"/>
            <a:r>
              <a:rPr lang="ru-RU" sz="2400" b="1" dirty="0"/>
              <a:t>(в редакции от 14.04.2023 г.)</a:t>
            </a:r>
          </a:p>
        </p:txBody>
      </p:sp>
      <p:pic>
        <p:nvPicPr>
          <p:cNvPr id="5" name="Рисунок 4" descr="Изображение выглядит как герб, эмблема, символ, корона&#10;&#10;Автоматически созданное описание">
            <a:extLst>
              <a:ext uri="{FF2B5EF4-FFF2-40B4-BE49-F238E27FC236}">
                <a16:creationId xmlns:a16="http://schemas.microsoft.com/office/drawing/2014/main" id="{2985074A-6128-29A0-92D7-10402F38B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48" y="-76200"/>
            <a:ext cx="1638302" cy="163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06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A4A66F-9C9E-68E7-1B86-9E9FB5586C56}"/>
              </a:ext>
            </a:extLst>
          </p:cNvPr>
          <p:cNvSpPr txBox="1"/>
          <p:nvPr/>
        </p:nvSpPr>
        <p:spPr>
          <a:xfrm>
            <a:off x="3024187" y="285750"/>
            <a:ext cx="6143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Получатели субсидии</a:t>
            </a:r>
          </a:p>
          <a:p>
            <a:pPr algn="ctr"/>
            <a:r>
              <a:rPr lang="ru-RU" sz="1400" dirty="0"/>
              <a:t>на дату подачи заявки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EDF6F-853F-5BAD-6371-22977282F93E}"/>
              </a:ext>
            </a:extLst>
          </p:cNvPr>
          <p:cNvSpPr txBox="1"/>
          <p:nvPr/>
        </p:nvSpPr>
        <p:spPr>
          <a:xfrm>
            <a:off x="771524" y="1316057"/>
            <a:ext cx="10963276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254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Юридические лица </a:t>
            </a:r>
            <a:r>
              <a:rPr lang="ru-RU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 исключением государственных (муниципальных) учреждений), индивидуальные предприниматели, которые организовывают (выделают) временные рабочие места несовершеннолетним в возрасте от 14 до 18 лет для работы в свободное от учебы время </a:t>
            </a:r>
          </a:p>
          <a:p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4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1.4.1 п. 1.4 раздела 1 Пост. № 811/1-п)</a:t>
            </a:r>
            <a:endParaRPr lang="ru-R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A54B73-9734-E6D8-EEDE-B922DD54BF98}"/>
              </a:ext>
            </a:extLst>
          </p:cNvPr>
          <p:cNvSpPr txBox="1"/>
          <p:nvPr/>
        </p:nvSpPr>
        <p:spPr>
          <a:xfrm>
            <a:off x="771524" y="3079730"/>
            <a:ext cx="10963276" cy="28161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Обязательными критериями отбора Получателя субсидии являются:</a:t>
            </a:r>
            <a:endParaRPr lang="ru-RU" b="1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- государственная регистрация и постановка на налоговый учет в Федеральной налоговой службе и осуществление деятельности на территории муниципального образования городской округ Керчь Республики Крым;</a:t>
            </a:r>
          </a:p>
          <a:p>
            <a:pPr indent="450215" algn="just">
              <a:spcAft>
                <a:spcPts val="600"/>
              </a:spcAft>
            </a:pPr>
            <a:r>
              <a:rPr lang="ru-RU" sz="1800" b="1" dirty="0">
                <a:effectLst/>
                <a:ea typeface="Times New Roman" panose="02020603050405020304" pitchFamily="18" charset="0"/>
              </a:rPr>
              <a:t>- наличие договора на организацию временного трудоустройства несовершеннолетних в возрасте </a:t>
            </a:r>
            <a:br>
              <a:rPr lang="ru-RU" sz="1800" b="1" dirty="0">
                <a:effectLst/>
                <a:ea typeface="Times New Roman" panose="02020603050405020304" pitchFamily="18" charset="0"/>
              </a:rPr>
            </a:br>
            <a:r>
              <a:rPr lang="ru-RU" sz="1800" b="1" dirty="0">
                <a:effectLst/>
                <a:ea typeface="Times New Roman" panose="02020603050405020304" pitchFamily="18" charset="0"/>
              </a:rPr>
              <a:t>от 14 до 18 лет в свободное от учебы время, заключенного между работодателем и территориальным отделением Государственного казенного учреждения Республики Крым «Центр занятости населения» в городе Керчь.</a:t>
            </a:r>
            <a:endParaRPr lang="ru-RU" b="1" dirty="0"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пп</a:t>
            </a:r>
            <a:r>
              <a:rPr lang="ru-R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. 1.4.2 п. 1.4 раздела 1 Пост. № 811/1-п)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6374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084CEF-CCCB-45AE-8A91-7A4F875A4103}"/>
              </a:ext>
            </a:extLst>
          </p:cNvPr>
          <p:cNvSpPr txBox="1"/>
          <p:nvPr/>
        </p:nvSpPr>
        <p:spPr>
          <a:xfrm>
            <a:off x="1528762" y="219075"/>
            <a:ext cx="9134475" cy="12311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effectLst/>
                <a:ea typeface="Calibri" panose="020F0502020204030204" pitchFamily="34" charset="0"/>
              </a:rPr>
              <a:t>Участник отбора на первое число месяца, предшествующего месяцу, в котором планируется проведение отбора, должен соответствовать следующим требованиям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(п. 2.2 раздела 2 Пост. № 811/1-п)</a:t>
            </a:r>
            <a:endParaRPr lang="ru-RU" sz="1400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F35AFE9-3E40-BB59-7411-4FB98E97EE31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607220" y="834628"/>
            <a:ext cx="92154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055D6DD-144A-F4DC-6AD3-4CA06B5F8AEF}"/>
              </a:ext>
            </a:extLst>
          </p:cNvPr>
          <p:cNvCxnSpPr>
            <a:cxnSpLocks/>
          </p:cNvCxnSpPr>
          <p:nvPr/>
        </p:nvCxnSpPr>
        <p:spPr>
          <a:xfrm>
            <a:off x="638175" y="834628"/>
            <a:ext cx="0" cy="60233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1695F68-2EE8-EEF9-0A6D-C868426A7AAE}"/>
              </a:ext>
            </a:extLst>
          </p:cNvPr>
          <p:cNvSpPr txBox="1"/>
          <p:nvPr/>
        </p:nvSpPr>
        <p:spPr>
          <a:xfrm>
            <a:off x="1528762" y="1564110"/>
            <a:ext cx="9134475" cy="1855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 отбора – юридические лица, индивидуальные предприниматели не должны находиться в процессе реорганизации (за исключением реорганизации в форме присоединения к заявителю другого юридического лица), ликвидации, в отношении их не введена процедура банкротства, деятельность участника отбора не приостановлена в порядке, предусмотренном законодательством Российской Федерации;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5D0206-075A-D876-02C5-BCDB012959F8}"/>
              </a:ext>
            </a:extLst>
          </p:cNvPr>
          <p:cNvSpPr txBox="1"/>
          <p:nvPr/>
        </p:nvSpPr>
        <p:spPr>
          <a:xfrm>
            <a:off x="1528764" y="3597389"/>
            <a:ext cx="9134473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участник отбора не должен получать средства из бюджета муниципального образования городской округ Керчь Республики Крым, бюджета Республики Крым и бюджета Российской Федерации на основании иных правовых актов на цели, указанные в пункте 1.3 раздела 1 настоящего Порядка;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798AE-04E7-ECFE-C798-76BE7393C3C5}"/>
              </a:ext>
            </a:extLst>
          </p:cNvPr>
          <p:cNvSpPr txBox="1"/>
          <p:nvPr/>
        </p:nvSpPr>
        <p:spPr>
          <a:xfrm>
            <a:off x="1528763" y="5067383"/>
            <a:ext cx="91344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реестре дисквалифицированных лиц отсутствуют сведения о дисквалифицированных руководителе, членах коллегиального исполнительного органа, лице, исполняющем функции единоличного исполнительного органа, или главном бухгалтере участника отбора;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4B0F7BE-7AB9-F339-4595-EECC769111A0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47701" y="2492057"/>
            <a:ext cx="881061" cy="125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F7D899C1-C720-48EB-385D-BB991ED5BB43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647701" y="4197554"/>
            <a:ext cx="8810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F6C9AFA-58DF-FD9E-7D9B-D37A1DF693CB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638175" y="5667548"/>
            <a:ext cx="89058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69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854B4B3-4FF5-10EB-7EAE-D4F50843B847}"/>
              </a:ext>
            </a:extLst>
          </p:cNvPr>
          <p:cNvCxnSpPr>
            <a:cxnSpLocks/>
          </p:cNvCxnSpPr>
          <p:nvPr/>
        </p:nvCxnSpPr>
        <p:spPr>
          <a:xfrm>
            <a:off x="638175" y="-25167"/>
            <a:ext cx="0" cy="558706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D5C9636-A109-E5B2-3D5A-80980BA3329F}"/>
              </a:ext>
            </a:extLst>
          </p:cNvPr>
          <p:cNvSpPr txBox="1"/>
          <p:nvPr/>
        </p:nvSpPr>
        <p:spPr>
          <a:xfrm>
            <a:off x="1476377" y="149198"/>
            <a:ext cx="9791693" cy="42267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участник отбора не должен являться иностранным юридическим лицом, в том числе местом регистрации которого является государство или территория, включенные в утверждаемый Министерством финансов Российской Федерации перечень государств и территорий, используемых для промежуточного (офшорного) владения активами в Российской Федерации (далее - офшорные компании), а также российским юридическим лицом, в уставном (складочном) капитале которого доля прямого или косвенного (через третьих лиц) участия офшорных компаний в совокупности превышает 25 процентов (если иное не предусмотрено законодательством Российской Федерации). При расчете доли участия офшорных компаний в капитале российских юридических лиц не учитывается прямое и (или) косвенное участие офшорных компаний в капитале публичных акционерных обществ (в том числе со статусом международной компании), акции которых обращаются на организованных торгах в Российской Федерации, а также косвенное участие таких офшорных компаний в капитале других российских юридических лиц, реализованное через участие в капитале указанных публичных акционерных обществ;</a:t>
            </a:r>
            <a:endParaRPr lang="ru-RU" sz="1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555BBA-F983-8B2F-0B58-0BF677A9AA83}"/>
              </a:ext>
            </a:extLst>
          </p:cNvPr>
          <p:cNvSpPr txBox="1"/>
          <p:nvPr/>
        </p:nvSpPr>
        <p:spPr>
          <a:xfrm>
            <a:off x="1447802" y="4924425"/>
            <a:ext cx="97916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наличие у участника отбора заключенного договора на организацию временного трудоустройства несовершеннолетних в возрасте от 14 до 18 лет в свободное от учебы время, заключенного между работодателем и территориальным отделением Государственного казенного учреждения Республики Крым «Центр занятости населения» в городе Керчь.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2D407D3-B821-4F07-775D-9AEDF1F5A0F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38175" y="2262597"/>
            <a:ext cx="83820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F66B9CD-891F-FE8C-5816-6E0A4149CD2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38175" y="5524590"/>
            <a:ext cx="80962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29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BC66EF-39A1-B56A-CDB2-50DF90FFC47B}"/>
              </a:ext>
            </a:extLst>
          </p:cNvPr>
          <p:cNvSpPr txBox="1"/>
          <p:nvPr/>
        </p:nvSpPr>
        <p:spPr>
          <a:xfrm>
            <a:off x="3994483" y="489972"/>
            <a:ext cx="4203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Прием документации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9C477F-4B2D-10AF-848F-EDE190704F42}"/>
              </a:ext>
            </a:extLst>
          </p:cNvPr>
          <p:cNvSpPr txBox="1"/>
          <p:nvPr/>
        </p:nvSpPr>
        <p:spPr>
          <a:xfrm>
            <a:off x="638175" y="1215834"/>
            <a:ext cx="1091565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Заявочная документация согласно пункту 2.3 раздела 2 Порядка (пост. № 811/1-п) участниками отбора предоставляется в адрес Администрации города Керчи Республики Крым на бумажном носителе. Документация должна быть заверена подписью участника отбора, прошнурована, пронумерована и скреплена печатью (при наличии), копии документов должны содержать отметку «Копия верна».</a:t>
            </a:r>
            <a:endParaRPr lang="ru-RU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8B168B-44CE-11E4-1D5C-1C0FF10F53EB}"/>
              </a:ext>
            </a:extLst>
          </p:cNvPr>
          <p:cNvSpPr txBox="1"/>
          <p:nvPr/>
        </p:nvSpPr>
        <p:spPr>
          <a:xfrm>
            <a:off x="638176" y="2988137"/>
            <a:ext cx="10915649" cy="17661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  <a:scene3d>
            <a:camera prst="orthographicFront"/>
            <a:lightRig rig="threePt" dir="t"/>
          </a:scene3d>
          <a:sp3d prstMaterial="matte"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Прием заявочной документации осуществляется Администрацией города Керчи Республики Крым в течение срока, указанного в объявлении. По истечении срока, указанного в объявлении, заявочная документация не принимается.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проведения отбора заявочная документация участнику отбора не возвращается.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(п. 2.5 раздела 2 пост. 811/1-п)</a:t>
            </a:r>
            <a:endParaRPr lang="ru-RU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9C5B9-118F-3A6E-4C97-97451780EF5C}"/>
              </a:ext>
            </a:extLst>
          </p:cNvPr>
          <p:cNvSpPr txBox="1"/>
          <p:nvPr/>
        </p:nvSpPr>
        <p:spPr>
          <a:xfrm>
            <a:off x="638175" y="5072779"/>
            <a:ext cx="10915648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b="1" dirty="0"/>
              <a:t>Структурное подразделение Администрации в течение определённого срока проверяет документацию, в случае выявления замечаний, уведомляет участника отбора с целью устранения замечаний. Участник отбора за отпрядённое время устраняет замечания.</a:t>
            </a:r>
          </a:p>
          <a:p>
            <a:r>
              <a:rPr lang="ru-RU" sz="1400" dirty="0"/>
              <a:t>(п. 2.6, 2.7, 2.8 раздела 2 пост. № 811/1-п)</a:t>
            </a:r>
          </a:p>
        </p:txBody>
      </p:sp>
    </p:spTree>
    <p:extLst>
      <p:ext uri="{BB962C8B-B14F-4D97-AF65-F5344CB8AC3E}">
        <p14:creationId xmlns:p14="http://schemas.microsoft.com/office/powerpoint/2010/main" val="405352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B08190-245E-3107-C757-6BD2CB0CC1D1}"/>
              </a:ext>
            </a:extLst>
          </p:cNvPr>
          <p:cNvSpPr txBox="1"/>
          <p:nvPr/>
        </p:nvSpPr>
        <p:spPr>
          <a:xfrm>
            <a:off x="2876550" y="424190"/>
            <a:ext cx="6438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Проведение рабочего совещания</a:t>
            </a:r>
          </a:p>
          <a:p>
            <a:pPr algn="ctr"/>
            <a:r>
              <a:rPr lang="ru-RU" sz="1600" dirty="0"/>
              <a:t>(п. 2.11 раздела 2 пост. № 811/1-п)</a:t>
            </a:r>
          </a:p>
        </p:txBody>
      </p:sp>
      <p:pic>
        <p:nvPicPr>
          <p:cNvPr id="6" name="Рисунок 5" descr="Изображение выглядит как стол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59F7A27A-FF91-58BE-86E3-14A9DA1E5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64" y="1193631"/>
            <a:ext cx="8959272" cy="567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7B75A0-7AD0-AE85-D637-08C52D892151}"/>
              </a:ext>
            </a:extLst>
          </p:cNvPr>
          <p:cNvSpPr txBox="1"/>
          <p:nvPr/>
        </p:nvSpPr>
        <p:spPr>
          <a:xfrm>
            <a:off x="737937" y="529389"/>
            <a:ext cx="10716126" cy="1415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ea typeface="Calibri" panose="020F0502020204030204" pitchFamily="34" charset="0"/>
              </a:rPr>
              <a:t>Участнику отбора, в отношении которого принято решение об отклонении его заявочной документации, Администрация в течение 3 рабочих дней со дня принятия данного решения направляет письменное уведомление об отклонении заявочной документации с указанием мотивированной причины ее отклонения</a:t>
            </a:r>
          </a:p>
          <a:p>
            <a:r>
              <a:rPr lang="ru-RU" sz="1400" dirty="0"/>
              <a:t>(п. 2.12 раздела 2 пост. № 811/-1п)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CA26F-6849-6C8B-8EA9-05001A6C2937}"/>
              </a:ext>
            </a:extLst>
          </p:cNvPr>
          <p:cNvSpPr txBox="1"/>
          <p:nvPr/>
        </p:nvSpPr>
        <p:spPr>
          <a:xfrm>
            <a:off x="737938" y="2438400"/>
            <a:ext cx="10716125" cy="3918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Основания для отклонения заявочной документации на стадии рассмотрения и оценки заявочной документации: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несоответствие участника отбора категориям и (или) критериям отбора, установленным пунктом 1.4 раздела 1 настоящего Порядка;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несоответствие участника отбора требованиям, установленным пунктом 2.2 раздела 2 настоящего Порядка;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несоответствие представленной участником отбора заявочной документации требованиям к заявочной документации, установленным настоящим Порядком и указанным в объявлении;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недостоверность представленной участником отбора информации, в том числе информации о месте нахождения и адресе юридического лица, индивидуального предпринимателя;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подача участником отбора заявочной документации после даты и (или) времени, определенных для подачи заявочной документации;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представление заявочной документации лицом, не имеющим на это полномочий.</a:t>
            </a:r>
          </a:p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4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2.13.1-2.13.6 п. 2.13 раздела 2 пост. № 811/1-п)</a:t>
            </a:r>
          </a:p>
        </p:txBody>
      </p:sp>
    </p:spTree>
    <p:extLst>
      <p:ext uri="{BB962C8B-B14F-4D97-AF65-F5344CB8AC3E}">
        <p14:creationId xmlns:p14="http://schemas.microsoft.com/office/powerpoint/2010/main" val="1733409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557C47-6698-03B4-4130-F9D8E2E395BB}"/>
              </a:ext>
            </a:extLst>
          </p:cNvPr>
          <p:cNvSpPr txBox="1"/>
          <p:nvPr/>
        </p:nvSpPr>
        <p:spPr>
          <a:xfrm>
            <a:off x="742950" y="389235"/>
            <a:ext cx="10839450" cy="1138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ea typeface="Calibri" panose="020F0502020204030204" pitchFamily="34" charset="0"/>
              </a:rPr>
              <a:t>В случае соответствия заявочной документации (заявочных документаций) и участника (участников) отбора требованиям, установленным настоящим Порядком и указанным в объявлении, на рабочем совещании принимается решение о предоставлении субсидии или об отказе в предоставлении субсидии.</a:t>
            </a:r>
          </a:p>
          <a:p>
            <a:r>
              <a:rPr lang="ru-RU" sz="1400" dirty="0"/>
              <a:t>(п. 2.14 раздела 2 пост. 811/1-п)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B7D4FC-EAF3-B186-4D02-501F3EAE4154}"/>
              </a:ext>
            </a:extLst>
          </p:cNvPr>
          <p:cNvSpPr txBox="1"/>
          <p:nvPr/>
        </p:nvSpPr>
        <p:spPr>
          <a:xfrm>
            <a:off x="742950" y="1689100"/>
            <a:ext cx="10839450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800" b="1" dirty="0">
                <a:effectLst/>
                <a:ea typeface="Calibri" panose="020F0502020204030204" pitchFamily="34" charset="0"/>
              </a:rPr>
              <a:t>Для принятия решения о предоставлении субсидии участниками рабочего совещания на основании предоставленных участниками отбора справки-расчета планируемого объема средств, необходимого для возмещения затрат в связи с трудоустройством несовершеннолетних в возрасте от 14 до 18 лет в свободное от учебы время, по форме согласно приложению 4 к настоящему Порядку рассчитывается общая сумма.</a:t>
            </a:r>
          </a:p>
          <a:p>
            <a:r>
              <a:rPr lang="ru-RU" sz="1800" dirty="0"/>
              <a:t>(п. 2.15.1 раздела 2 пост. 811/1-п)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CCA657-8F9C-E991-49F4-743736EF83AA}"/>
              </a:ext>
            </a:extLst>
          </p:cNvPr>
          <p:cNvSpPr txBox="1"/>
          <p:nvPr/>
        </p:nvSpPr>
        <p:spPr>
          <a:xfrm>
            <a:off x="742950" y="3797300"/>
            <a:ext cx="10750550" cy="26490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общая сумма, запрашиваемая участниками отбора превышает лимит бюджетных обязательств на предоставление субсидии на соответствующий финансовый год, то в таком случае необходимо руководствоваться пунктом 3.1.5 раздела 3 настоящего Порядка.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Если общая сумма, запрашиваемая участниками отбора, не превышает лимит бюджетных обязательств на предоставление субсидии на соответствующий финансовый год, то в таком случае принимается решение о предоставлении субсидии каждому участнику отбора в соответствии с пунктом 2.14 раздела 2 настоящего Порядка.</a:t>
            </a:r>
          </a:p>
          <a:p>
            <a:r>
              <a:rPr lang="ru-RU" sz="1800" dirty="0"/>
              <a:t>(</a:t>
            </a:r>
            <a:r>
              <a:rPr lang="ru-RU" sz="1800" dirty="0" err="1"/>
              <a:t>пп</a:t>
            </a:r>
            <a:r>
              <a:rPr lang="ru-RU" sz="1800" dirty="0"/>
              <a:t>. 2.15.1.1, 2.15.1.2 п. 2.15.1 раздела 2 пост. 811/1-п)</a:t>
            </a:r>
          </a:p>
        </p:txBody>
      </p:sp>
    </p:spTree>
    <p:extLst>
      <p:ext uri="{BB962C8B-B14F-4D97-AF65-F5344CB8AC3E}">
        <p14:creationId xmlns:p14="http://schemas.microsoft.com/office/powerpoint/2010/main" val="1906549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1321</Words>
  <Application>Microsoft Office PowerPoint</Application>
  <PresentationFormat>Широкоэкранный</PresentationFormat>
  <Paragraphs>61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 Савченко</dc:creator>
  <cp:lastModifiedBy>Валентин Савченко</cp:lastModifiedBy>
  <cp:revision>3</cp:revision>
  <dcterms:created xsi:type="dcterms:W3CDTF">2023-06-21T06:38:49Z</dcterms:created>
  <dcterms:modified xsi:type="dcterms:W3CDTF">2023-06-21T09:53:58Z</dcterms:modified>
</cp:coreProperties>
</file>