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72" r:id="rId4"/>
    <p:sldId id="260" r:id="rId5"/>
    <p:sldId id="264" r:id="rId6"/>
    <p:sldId id="257" r:id="rId7"/>
    <p:sldId id="266" r:id="rId8"/>
    <p:sldId id="267" r:id="rId9"/>
    <p:sldId id="268" r:id="rId10"/>
    <p:sldId id="269" r:id="rId11"/>
  </p:sldIdLst>
  <p:sldSz cx="9144000" cy="6858000" type="screen4x3"/>
  <p:notesSz cx="6808788" cy="9940925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41E5D-6362-40C7-9479-5214C798BA8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BD61-0235-4C2D-950B-3184D8251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4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630;g8b385fd27f_0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7" name="Google Shape;631;g8b385fd27f_0_0:notes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0BD61-0235-4C2D-950B-3184D82515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7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630;g8b385fd27f_0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5" name="Google Shape;631;g8b385fd27f_0_0:notes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3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0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6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9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7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1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4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7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7D9F-87EE-42CF-A66B-146662F6D3F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692696"/>
            <a:ext cx="7196336" cy="864096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Департамент социального развития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Ханты-Мансийского автономного округа – Югры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2778" y="220486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Автоматизация социального обслуживания с использованием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нефинансового банковского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процессинга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32259" cy="576064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73" y="260648"/>
            <a:ext cx="576064" cy="57606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7" y="4293096"/>
            <a:ext cx="2408403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1189030" y="353494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043609" y="476672"/>
            <a:ext cx="7272808" cy="7949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Достигнутые результаты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5" name="Объект 5"/>
          <p:cNvSpPr txBox="1">
            <a:spLocks/>
          </p:cNvSpPr>
          <p:nvPr/>
        </p:nvSpPr>
        <p:spPr>
          <a:xfrm>
            <a:off x="834305" y="1136539"/>
            <a:ext cx="7416824" cy="2093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00" indent="0" algn="just">
              <a:spcBef>
                <a:spcPts val="100"/>
              </a:spcBef>
              <a:buFont typeface="Arial" panose="020B0604020202020204" pitchFamily="34" charset="0"/>
              <a:buNone/>
            </a:pPr>
            <a:endParaRPr lang="ru-RU" sz="1300" dirty="0" smtClean="0"/>
          </a:p>
          <a:p>
            <a:pPr marL="17100" indent="0" algn="just">
              <a:spcBef>
                <a:spcPts val="100"/>
              </a:spcBef>
              <a:buNone/>
            </a:pPr>
            <a:r>
              <a:rPr lang="ru-RU" sz="2400" dirty="0" smtClean="0"/>
              <a:t>           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556792"/>
            <a:ext cx="5911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Все </a:t>
            </a:r>
            <a:r>
              <a:rPr lang="ru-RU" sz="1600" dirty="0">
                <a:solidFill>
                  <a:srgbClr val="0070C0"/>
                </a:solidFill>
              </a:rPr>
              <a:t>виды социальных услуг проходят транзакцию и автоматически фиксируются в </a:t>
            </a:r>
            <a:r>
              <a:rPr lang="ru-RU" sz="1600" dirty="0" smtClean="0">
                <a:solidFill>
                  <a:srgbClr val="0070C0"/>
                </a:solidFill>
              </a:rPr>
              <a:t>ППО АСОИ</a:t>
            </a:r>
            <a:r>
              <a:rPr lang="ru-RU" sz="1600" dirty="0">
                <a:solidFill>
                  <a:srgbClr val="0070C0"/>
                </a:solidFill>
              </a:rPr>
              <a:t>, формируются в акт сдачи-приемки оказанных услуг, который можно распечатать сразу после оказания </a:t>
            </a:r>
            <a:r>
              <a:rPr lang="ru-RU" sz="1600" dirty="0" smtClean="0">
                <a:solidFill>
                  <a:srgbClr val="0070C0"/>
                </a:solidFill>
              </a:rPr>
              <a:t>услуги.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0960" y="2714870"/>
            <a:ext cx="4920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Специалисты</a:t>
            </a:r>
            <a:r>
              <a:rPr lang="ru-RU" sz="1600" dirty="0">
                <a:solidFill>
                  <a:srgbClr val="0070C0"/>
                </a:solidFill>
              </a:rPr>
              <a:t>, предоставляющие социальные услуги с использованием средств электронной идентификации, отмечают положительные стороны системы в части уменьшения трудозатрат на фиксацию предоставленных социальных услугах в АСОИ. </a:t>
            </a:r>
            <a:endParaRPr lang="ru-RU" sz="1600" dirty="0" smtClean="0">
              <a:solidFill>
                <a:srgbClr val="0070C0"/>
              </a:solidFill>
            </a:endParaRPr>
          </a:p>
        </p:txBody>
      </p:sp>
      <p:pic>
        <p:nvPicPr>
          <p:cNvPr id="13" name="Рисунок 12" descr="C:\Users\TissenTG\AppData\Local\Microsoft\Windows\Temporary Internet Files\Content.Word\PHOTO-2023-05-17-15-22-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5" r="18430"/>
          <a:stretch/>
        </p:blipFill>
        <p:spPr bwMode="auto">
          <a:xfrm>
            <a:off x="539553" y="1268760"/>
            <a:ext cx="1872208" cy="1365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team-chikara.com/wp-content/uploads/2018/05/%E3%83%87%E3%82%B9%E3%82%AF%E3%83%AF%E3%83%BC%E3%82%A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7858"/>
            <a:ext cx="2433141" cy="19392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940152" y="2526288"/>
            <a:ext cx="2433141" cy="1910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940152" y="2497858"/>
            <a:ext cx="2433141" cy="1939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32259" cy="576064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73" y="260648"/>
            <a:ext cx="576064" cy="57606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Рисунок 16" descr="C:\Users\TissenTG\AppData\Local\Microsoft\Windows\Temporary Internet Files\Content.Word\IMG_198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0" y="4437112"/>
            <a:ext cx="3233483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3764665" y="4725144"/>
            <a:ext cx="5026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Анализ </a:t>
            </a:r>
            <a:r>
              <a:rPr lang="ru-RU" sz="1600" dirty="0">
                <a:solidFill>
                  <a:srgbClr val="0070C0"/>
                </a:solidFill>
              </a:rPr>
              <a:t>анкет мини-опроса получателей социальных услуг, об удовлетворенности полученной услугой, показал, что 87% граждан удовлетворены получением социальных услуг с использованием средств электронной </a:t>
            </a:r>
            <a:r>
              <a:rPr lang="ru-RU" sz="1600" dirty="0" smtClean="0">
                <a:solidFill>
                  <a:srgbClr val="0070C0"/>
                </a:solidFill>
              </a:rPr>
              <a:t>идентификации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9" name="Google Shape;987;p45"/>
          <p:cNvSpPr txBox="1">
            <a:spLocks noChangeArrowheads="1"/>
          </p:cNvSpPr>
          <p:nvPr/>
        </p:nvSpPr>
        <p:spPr>
          <a:xfrm>
            <a:off x="6002600" y="6543497"/>
            <a:ext cx="3141400" cy="299329"/>
          </a:xfrm>
          <a:prstGeom prst="rect">
            <a:avLst/>
          </a:prstGeom>
          <a:gradFill flip="none" rotWithShape="1">
            <a:gsLst>
              <a:gs pos="0">
                <a:srgbClr val="5E9EFF">
                  <a:lumMod val="31000"/>
                  <a:lumOff val="69000"/>
                </a:srgbClr>
              </a:gs>
              <a:gs pos="66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ct val="0"/>
              </a:spcAft>
              <a:buClr>
                <a:srgbClr val="FFFFFF"/>
              </a:buClr>
              <a:buFont typeface="Krona One" pitchFamily="2" charset="0"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sym typeface="Krona One" pitchFamily="2" charset="0"/>
              </a:rPr>
              <a:t>10</a:t>
            </a:r>
            <a:endParaRPr lang="ru-RU" altLang="ru-RU" sz="20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  <a:sym typeface="Krona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34;p40"/>
          <p:cNvSpPr/>
          <p:nvPr/>
        </p:nvSpPr>
        <p:spPr>
          <a:xfrm>
            <a:off x="5205414" y="5132919"/>
            <a:ext cx="3741737" cy="1204383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rgbClr val="00B050">
                  <a:alpha val="800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34;p40"/>
          <p:cNvSpPr/>
          <p:nvPr/>
        </p:nvSpPr>
        <p:spPr>
          <a:xfrm>
            <a:off x="5186364" y="3966758"/>
            <a:ext cx="3706812" cy="924983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rgbClr val="00B050">
                  <a:alpha val="800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34;p40"/>
          <p:cNvSpPr/>
          <p:nvPr/>
        </p:nvSpPr>
        <p:spPr>
          <a:xfrm>
            <a:off x="774701" y="5181601"/>
            <a:ext cx="3736975" cy="1151467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rgbClr val="00B050">
                  <a:alpha val="800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34;p40"/>
          <p:cNvSpPr/>
          <p:nvPr/>
        </p:nvSpPr>
        <p:spPr>
          <a:xfrm>
            <a:off x="774701" y="3884085"/>
            <a:ext cx="3706813" cy="931333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rgbClr val="00B050">
                  <a:alpha val="800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34;p40"/>
          <p:cNvSpPr/>
          <p:nvPr/>
        </p:nvSpPr>
        <p:spPr>
          <a:xfrm>
            <a:off x="5205414" y="1847851"/>
            <a:ext cx="3706812" cy="194733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rgbClr val="00B050">
                  <a:alpha val="800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34;p40"/>
          <p:cNvSpPr/>
          <p:nvPr/>
        </p:nvSpPr>
        <p:spPr>
          <a:xfrm>
            <a:off x="774701" y="1960035"/>
            <a:ext cx="3706813" cy="1502833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7000">
                <a:srgbClr val="00B050">
                  <a:alpha val="800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2296" name="Google Shape;633;p37"/>
          <p:cNvSpPr txBox="1">
            <a:spLocks noGrp="1" noChangeArrowheads="1"/>
          </p:cNvSpPr>
          <p:nvPr>
            <p:ph type="title"/>
          </p:nvPr>
        </p:nvSpPr>
        <p:spPr>
          <a:xfrm>
            <a:off x="998309" y="404664"/>
            <a:ext cx="7451676" cy="50405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buClr>
                <a:srgbClr val="FFFFFF"/>
              </a:buClr>
            </a:pPr>
            <a:r>
              <a:rPr lang="ru-RU" altLang="ru-RU" sz="2200" b="1" dirty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  <a:sym typeface="Krona One" pitchFamily="2" charset="0"/>
              </a:rPr>
              <a:t>Что такое </a:t>
            </a:r>
            <a:r>
              <a:rPr lang="ru-RU" altLang="ru-RU" sz="22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  <a:sym typeface="Krona One" pitchFamily="2" charset="0"/>
              </a:rPr>
              <a:t>нефинансовый банковский процессинг </a:t>
            </a:r>
            <a:endParaRPr lang="ru-RU" altLang="ru-RU" sz="4267" dirty="0">
              <a:solidFill>
                <a:srgbClr val="FFFFFF"/>
              </a:solidFill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  <a:sym typeface="Krona One" pitchFamily="2" charset="0"/>
            </a:endParaRPr>
          </a:p>
        </p:txBody>
      </p:sp>
      <p:sp>
        <p:nvSpPr>
          <p:cNvPr id="12297" name="Google Shape;635;p37"/>
          <p:cNvSpPr txBox="1">
            <a:spLocks noChangeArrowheads="1"/>
          </p:cNvSpPr>
          <p:nvPr/>
        </p:nvSpPr>
        <p:spPr bwMode="auto">
          <a:xfrm>
            <a:off x="774701" y="961534"/>
            <a:ext cx="7704137" cy="94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В социальной сфере - это </a:t>
            </a:r>
            <a:r>
              <a:rPr lang="ru-RU" altLang="ru-RU" sz="1800" b="1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система регистрации </a:t>
            </a:r>
            <a:r>
              <a:rPr lang="ru-RU" altLang="ru-RU" sz="1800" b="1" dirty="0" smtClean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событий                  с использованием </a:t>
            </a:r>
            <a:r>
              <a:rPr lang="ru-RU" altLang="ru-RU" sz="1800" b="1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мобильных касс </a:t>
            </a:r>
            <a:r>
              <a:rPr lang="ru-RU" altLang="ru-RU" sz="1800" b="1" dirty="0" smtClean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(</a:t>
            </a:r>
            <a:r>
              <a:rPr lang="en-US" altLang="ru-RU" sz="1800" b="1" dirty="0" err="1" smtClean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pos</a:t>
            </a:r>
            <a:r>
              <a:rPr lang="en-US" altLang="ru-RU" sz="1800" b="1" dirty="0" smtClean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-</a:t>
            </a:r>
            <a:r>
              <a:rPr lang="ru-RU" altLang="ru-RU" sz="1800" b="1" dirty="0" smtClean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терминалов) </a:t>
            </a:r>
            <a:r>
              <a:rPr lang="ru-RU" altLang="ru-RU" sz="1800" b="1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в процессе </a:t>
            </a:r>
            <a:r>
              <a:rPr lang="ru-RU" altLang="ru-RU" sz="1800" b="1" dirty="0" smtClean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деятельности, </a:t>
            </a:r>
            <a:r>
              <a:rPr lang="ru-RU" altLang="ru-RU" sz="1800" b="1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помогающая: </a:t>
            </a:r>
          </a:p>
        </p:txBody>
      </p:sp>
      <p:sp>
        <p:nvSpPr>
          <p:cNvPr id="12298" name="TextBox 7"/>
          <p:cNvSpPr txBox="1">
            <a:spLocks noChangeArrowheads="1"/>
          </p:cNvSpPr>
          <p:nvPr/>
        </p:nvSpPr>
        <p:spPr bwMode="auto">
          <a:xfrm>
            <a:off x="720725" y="1905002"/>
            <a:ext cx="3705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</a:rPr>
              <a:t>Повысить удовлетворенность граждан от предоставляемых услуг без повышения стоимости, благодаря современным и привычным механизмам онлайн-сервисов в сфере обслуживания</a:t>
            </a:r>
          </a:p>
        </p:txBody>
      </p:sp>
      <p:sp>
        <p:nvSpPr>
          <p:cNvPr id="12299" name="TextBox 9"/>
          <p:cNvSpPr txBox="1">
            <a:spLocks noChangeArrowheads="1"/>
          </p:cNvSpPr>
          <p:nvPr/>
        </p:nvSpPr>
        <p:spPr bwMode="auto">
          <a:xfrm>
            <a:off x="5177039" y="1821982"/>
            <a:ext cx="36099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</a:rPr>
              <a:t>Регистрировать факты оказания услуг (объем услуг, время, место оказания) на принципах взаимного подтверждения со стороны социального работника и </a:t>
            </a:r>
            <a:r>
              <a:rPr lang="ru-RU" altLang="ru-RU" sz="16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получателя услуг с помощью банковской карты</a:t>
            </a:r>
            <a:endParaRPr lang="ru-RU" altLang="ru-RU" sz="1600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sp>
        <p:nvSpPr>
          <p:cNvPr id="12300" name="TextBox 11"/>
          <p:cNvSpPr txBox="1">
            <a:spLocks noChangeArrowheads="1"/>
          </p:cNvSpPr>
          <p:nvPr/>
        </p:nvSpPr>
        <p:spPr bwMode="auto">
          <a:xfrm>
            <a:off x="720726" y="3913719"/>
            <a:ext cx="4024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</a:rPr>
              <a:t>Принимать оплату картой за дополнительные услуги</a:t>
            </a:r>
          </a:p>
        </p:txBody>
      </p:sp>
      <p:sp>
        <p:nvSpPr>
          <p:cNvPr id="12301" name="TextBox 13"/>
          <p:cNvSpPr txBox="1">
            <a:spLocks noChangeArrowheads="1"/>
          </p:cNvSpPr>
          <p:nvPr/>
        </p:nvSpPr>
        <p:spPr bwMode="auto">
          <a:xfrm>
            <a:off x="801689" y="5099052"/>
            <a:ext cx="3309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</a:rPr>
              <a:t>Обрабатывать </a:t>
            </a:r>
            <a:r>
              <a:rPr lang="ru-RU" altLang="ru-RU" sz="16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поступающие претензии </a:t>
            </a: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</a:rPr>
              <a:t>в момент обслуживания</a:t>
            </a:r>
          </a:p>
        </p:txBody>
      </p:sp>
      <p:sp>
        <p:nvSpPr>
          <p:cNvPr id="12302" name="TextBox 15"/>
          <p:cNvSpPr txBox="1">
            <a:spLocks noChangeArrowheads="1"/>
          </p:cNvSpPr>
          <p:nvPr/>
        </p:nvSpPr>
        <p:spPr bwMode="auto">
          <a:xfrm>
            <a:off x="5240338" y="4038094"/>
            <a:ext cx="3090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2133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</a:rPr>
              <a:t>Фиксировать общее время оказания услуг</a:t>
            </a:r>
            <a:endParaRPr lang="ru-RU" altLang="ru-RU" sz="1600" dirty="0">
              <a:solidFill>
                <a:srgbClr val="0070C0"/>
              </a:solidFill>
              <a:latin typeface="Bahnschrift" panose="020B0502040204020203" pitchFamily="34" charset="0"/>
              <a:sym typeface="Lato" charset="0"/>
            </a:endParaRPr>
          </a:p>
        </p:txBody>
      </p:sp>
      <p:sp>
        <p:nvSpPr>
          <p:cNvPr id="12303" name="TextBox 17"/>
          <p:cNvSpPr txBox="1">
            <a:spLocks noChangeArrowheads="1"/>
          </p:cNvSpPr>
          <p:nvPr/>
        </p:nvSpPr>
        <p:spPr bwMode="auto">
          <a:xfrm>
            <a:off x="5183189" y="5065185"/>
            <a:ext cx="33004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Цифровая трансформация процесса, исключающая идеологию бумажного документооборота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9" name="Google Shape;7707;p78"/>
          <p:cNvGrpSpPr/>
          <p:nvPr/>
        </p:nvGrpSpPr>
        <p:grpSpPr>
          <a:xfrm>
            <a:off x="210215" y="2080701"/>
            <a:ext cx="323524" cy="478365"/>
            <a:chOff x="-57162350" y="3982000"/>
            <a:chExt cx="287500" cy="318825"/>
          </a:xfrm>
          <a:solidFill>
            <a:schemeClr val="tx1"/>
          </a:solidFill>
        </p:grpSpPr>
        <p:sp>
          <p:nvSpPr>
            <p:cNvPr id="20" name="Google Shape;7708;p78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709;p78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710;p78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711;p78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712;p78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713;p78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714;p78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715;p78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7336;p78"/>
          <p:cNvGrpSpPr/>
          <p:nvPr/>
        </p:nvGrpSpPr>
        <p:grpSpPr>
          <a:xfrm>
            <a:off x="225294" y="5345799"/>
            <a:ext cx="336445" cy="472175"/>
            <a:chOff x="-33277650" y="3226875"/>
            <a:chExt cx="277275" cy="291850"/>
          </a:xfrm>
          <a:solidFill>
            <a:schemeClr val="tx1"/>
          </a:solidFill>
        </p:grpSpPr>
        <p:sp>
          <p:nvSpPr>
            <p:cNvPr id="29" name="Google Shape;7337;p7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338;p7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339;p7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340;p7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341;p7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7342;p7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7343;p7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8986;p81"/>
          <p:cNvGrpSpPr/>
          <p:nvPr/>
        </p:nvGrpSpPr>
        <p:grpSpPr>
          <a:xfrm>
            <a:off x="211665" y="4050423"/>
            <a:ext cx="369730" cy="561033"/>
            <a:chOff x="-778700" y="3612425"/>
            <a:chExt cx="256775" cy="292225"/>
          </a:xfrm>
          <a:solidFill>
            <a:schemeClr val="tx1"/>
          </a:solidFill>
        </p:grpSpPr>
        <p:sp>
          <p:nvSpPr>
            <p:cNvPr id="37" name="Google Shape;8987;p81"/>
            <p:cNvSpPr/>
            <p:nvPr/>
          </p:nvSpPr>
          <p:spPr>
            <a:xfrm>
              <a:off x="-692850" y="3699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8988;p81"/>
            <p:cNvSpPr/>
            <p:nvPr/>
          </p:nvSpPr>
          <p:spPr>
            <a:xfrm>
              <a:off x="-777925" y="3612425"/>
              <a:ext cx="204800" cy="34675"/>
            </a:xfrm>
            <a:custGeom>
              <a:avLst/>
              <a:gdLst/>
              <a:ahLst/>
              <a:cxnLst/>
              <a:rect l="l" t="t" r="r" b="b"/>
              <a:pathLst>
                <a:path w="8192" h="1387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87"/>
                  </a:lnTo>
                  <a:lnTo>
                    <a:pt x="8192" y="1387"/>
                  </a:lnTo>
                  <a:lnTo>
                    <a:pt x="8192" y="1009"/>
                  </a:lnTo>
                  <a:cubicBezTo>
                    <a:pt x="8192" y="473"/>
                    <a:pt x="7719" y="0"/>
                    <a:pt x="71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8989;p81"/>
            <p:cNvSpPr/>
            <p:nvPr/>
          </p:nvSpPr>
          <p:spPr>
            <a:xfrm>
              <a:off x="-727525" y="36990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8990;p81"/>
            <p:cNvSpPr/>
            <p:nvPr/>
          </p:nvSpPr>
          <p:spPr>
            <a:xfrm>
              <a:off x="-778700" y="3664400"/>
              <a:ext cx="205575" cy="102425"/>
            </a:xfrm>
            <a:custGeom>
              <a:avLst/>
              <a:gdLst/>
              <a:ahLst/>
              <a:cxnLst/>
              <a:rect l="l" t="t" r="r" b="b"/>
              <a:pathLst>
                <a:path w="8223" h="4097" extrusionOk="0">
                  <a:moveTo>
                    <a:pt x="3781" y="694"/>
                  </a:moveTo>
                  <a:cubicBezTo>
                    <a:pt x="4316" y="694"/>
                    <a:pt x="4789" y="1166"/>
                    <a:pt x="4789" y="1733"/>
                  </a:cubicBezTo>
                  <a:cubicBezTo>
                    <a:pt x="4789" y="2301"/>
                    <a:pt x="4316" y="2773"/>
                    <a:pt x="3781" y="2773"/>
                  </a:cubicBezTo>
                  <a:cubicBezTo>
                    <a:pt x="3497" y="2773"/>
                    <a:pt x="3245" y="2647"/>
                    <a:pt x="3088" y="2490"/>
                  </a:cubicBezTo>
                  <a:cubicBezTo>
                    <a:pt x="2899" y="2647"/>
                    <a:pt x="2678" y="2773"/>
                    <a:pt x="2426" y="2773"/>
                  </a:cubicBezTo>
                  <a:cubicBezTo>
                    <a:pt x="1890" y="2773"/>
                    <a:pt x="1418" y="2301"/>
                    <a:pt x="1418" y="1733"/>
                  </a:cubicBezTo>
                  <a:cubicBezTo>
                    <a:pt x="1418" y="1198"/>
                    <a:pt x="1890" y="694"/>
                    <a:pt x="2426" y="694"/>
                  </a:cubicBezTo>
                  <a:cubicBezTo>
                    <a:pt x="2710" y="694"/>
                    <a:pt x="2930" y="820"/>
                    <a:pt x="3088" y="977"/>
                  </a:cubicBezTo>
                  <a:cubicBezTo>
                    <a:pt x="3308" y="820"/>
                    <a:pt x="3529" y="694"/>
                    <a:pt x="3781" y="694"/>
                  </a:cubicBezTo>
                  <a:close/>
                  <a:moveTo>
                    <a:pt x="0" y="1"/>
                  </a:moveTo>
                  <a:lnTo>
                    <a:pt x="0" y="3088"/>
                  </a:lnTo>
                  <a:cubicBezTo>
                    <a:pt x="0" y="3624"/>
                    <a:pt x="473" y="4096"/>
                    <a:pt x="1008" y="4096"/>
                  </a:cubicBezTo>
                  <a:lnTo>
                    <a:pt x="6837" y="4096"/>
                  </a:lnTo>
                  <a:lnTo>
                    <a:pt x="6837" y="3498"/>
                  </a:lnTo>
                  <a:lnTo>
                    <a:pt x="5766" y="2458"/>
                  </a:lnTo>
                  <a:cubicBezTo>
                    <a:pt x="5034" y="1726"/>
                    <a:pt x="5756" y="674"/>
                    <a:pt x="6558" y="674"/>
                  </a:cubicBezTo>
                  <a:cubicBezTo>
                    <a:pt x="6792" y="674"/>
                    <a:pt x="7033" y="764"/>
                    <a:pt x="7246" y="977"/>
                  </a:cubicBezTo>
                  <a:lnTo>
                    <a:pt x="8223" y="1985"/>
                  </a:lnTo>
                  <a:lnTo>
                    <a:pt x="82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8991;p81"/>
            <p:cNvSpPr/>
            <p:nvPr/>
          </p:nvSpPr>
          <p:spPr>
            <a:xfrm>
              <a:off x="-659775" y="3835325"/>
              <a:ext cx="137850" cy="69325"/>
            </a:xfrm>
            <a:custGeom>
              <a:avLst/>
              <a:gdLst/>
              <a:ahLst/>
              <a:cxnLst/>
              <a:rect l="l" t="t" r="r" b="b"/>
              <a:pathLst>
                <a:path w="5514" h="2773" extrusionOk="0">
                  <a:moveTo>
                    <a:pt x="1733" y="693"/>
                  </a:moveTo>
                  <a:cubicBezTo>
                    <a:pt x="1922" y="693"/>
                    <a:pt x="2080" y="851"/>
                    <a:pt x="2080" y="1040"/>
                  </a:cubicBezTo>
                  <a:cubicBezTo>
                    <a:pt x="2080" y="1229"/>
                    <a:pt x="1922" y="1386"/>
                    <a:pt x="1733" y="1386"/>
                  </a:cubicBezTo>
                  <a:cubicBezTo>
                    <a:pt x="1544" y="1386"/>
                    <a:pt x="1387" y="1229"/>
                    <a:pt x="1387" y="1040"/>
                  </a:cubicBezTo>
                  <a:cubicBezTo>
                    <a:pt x="1387" y="851"/>
                    <a:pt x="1544" y="693"/>
                    <a:pt x="1733" y="693"/>
                  </a:cubicBezTo>
                  <a:close/>
                  <a:moveTo>
                    <a:pt x="63" y="0"/>
                  </a:moveTo>
                  <a:cubicBezTo>
                    <a:pt x="32" y="126"/>
                    <a:pt x="0" y="252"/>
                    <a:pt x="0" y="378"/>
                  </a:cubicBezTo>
                  <a:lnTo>
                    <a:pt x="0" y="2426"/>
                  </a:lnTo>
                  <a:cubicBezTo>
                    <a:pt x="0" y="2615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5"/>
                    <a:pt x="5514" y="2426"/>
                  </a:cubicBezTo>
                  <a:lnTo>
                    <a:pt x="5514" y="378"/>
                  </a:lnTo>
                  <a:cubicBezTo>
                    <a:pt x="5514" y="252"/>
                    <a:pt x="5482" y="126"/>
                    <a:pt x="5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8992;p81"/>
            <p:cNvSpPr/>
            <p:nvPr/>
          </p:nvSpPr>
          <p:spPr>
            <a:xfrm>
              <a:off x="-658200" y="3669925"/>
              <a:ext cx="136275" cy="148875"/>
            </a:xfrm>
            <a:custGeom>
              <a:avLst/>
              <a:gdLst/>
              <a:ahLst/>
              <a:cxnLst/>
              <a:rect l="l" t="t" r="r" b="b"/>
              <a:pathLst>
                <a:path w="5451" h="5955" extrusionOk="0">
                  <a:moveTo>
                    <a:pt x="4064" y="0"/>
                  </a:moveTo>
                  <a:lnTo>
                    <a:pt x="4064" y="2615"/>
                  </a:lnTo>
                  <a:cubicBezTo>
                    <a:pt x="4064" y="2829"/>
                    <a:pt x="3905" y="2970"/>
                    <a:pt x="3734" y="2970"/>
                  </a:cubicBezTo>
                  <a:cubicBezTo>
                    <a:pt x="3652" y="2970"/>
                    <a:pt x="3568" y="2938"/>
                    <a:pt x="3497" y="2867"/>
                  </a:cubicBezTo>
                  <a:lnTo>
                    <a:pt x="1922" y="1292"/>
                  </a:lnTo>
                  <a:cubicBezTo>
                    <a:pt x="1858" y="1228"/>
                    <a:pt x="1780" y="1201"/>
                    <a:pt x="1701" y="1201"/>
                  </a:cubicBezTo>
                  <a:cubicBezTo>
                    <a:pt x="1429" y="1201"/>
                    <a:pt x="1150" y="1520"/>
                    <a:pt x="1418" y="1764"/>
                  </a:cubicBezTo>
                  <a:lnTo>
                    <a:pt x="2615" y="2930"/>
                  </a:lnTo>
                  <a:cubicBezTo>
                    <a:pt x="2710" y="3025"/>
                    <a:pt x="2741" y="3088"/>
                    <a:pt x="2741" y="3182"/>
                  </a:cubicBezTo>
                  <a:lnTo>
                    <a:pt x="2741" y="3970"/>
                  </a:lnTo>
                  <a:cubicBezTo>
                    <a:pt x="2741" y="4222"/>
                    <a:pt x="2804" y="4505"/>
                    <a:pt x="2930" y="4789"/>
                  </a:cubicBezTo>
                  <a:cubicBezTo>
                    <a:pt x="3052" y="5074"/>
                    <a:pt x="2833" y="5280"/>
                    <a:pt x="2611" y="5280"/>
                  </a:cubicBezTo>
                  <a:cubicBezTo>
                    <a:pt x="2490" y="5280"/>
                    <a:pt x="2367" y="5218"/>
                    <a:pt x="2300" y="5072"/>
                  </a:cubicBezTo>
                  <a:cubicBezTo>
                    <a:pt x="2206" y="4915"/>
                    <a:pt x="2174" y="4757"/>
                    <a:pt x="2143" y="4600"/>
                  </a:cubicBezTo>
                  <a:lnTo>
                    <a:pt x="0" y="4600"/>
                  </a:lnTo>
                  <a:lnTo>
                    <a:pt x="0" y="4631"/>
                  </a:lnTo>
                  <a:cubicBezTo>
                    <a:pt x="0" y="5104"/>
                    <a:pt x="126" y="5545"/>
                    <a:pt x="378" y="5923"/>
                  </a:cubicBezTo>
                  <a:lnTo>
                    <a:pt x="5104" y="5923"/>
                  </a:lnTo>
                  <a:lnTo>
                    <a:pt x="5104" y="5955"/>
                  </a:lnTo>
                  <a:cubicBezTo>
                    <a:pt x="5325" y="5577"/>
                    <a:pt x="5451" y="5104"/>
                    <a:pt x="5451" y="4663"/>
                  </a:cubicBezTo>
                  <a:lnTo>
                    <a:pt x="5451" y="2111"/>
                  </a:lnTo>
                  <a:cubicBezTo>
                    <a:pt x="5451" y="1638"/>
                    <a:pt x="5262" y="1197"/>
                    <a:pt x="4947" y="882"/>
                  </a:cubicBezTo>
                  <a:lnTo>
                    <a:pt x="4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7459;p78"/>
          <p:cNvGrpSpPr/>
          <p:nvPr/>
        </p:nvGrpSpPr>
        <p:grpSpPr>
          <a:xfrm>
            <a:off x="4737285" y="4067333"/>
            <a:ext cx="354586" cy="472781"/>
            <a:chOff x="-30735200" y="3192625"/>
            <a:chExt cx="292225" cy="292225"/>
          </a:xfrm>
          <a:solidFill>
            <a:schemeClr val="tx1"/>
          </a:solidFill>
        </p:grpSpPr>
        <p:sp>
          <p:nvSpPr>
            <p:cNvPr id="47" name="Google Shape;7460;p78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7461;p78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7462;p78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7463;p78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7464;p78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7465;p78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7466;p78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7137;p77"/>
          <p:cNvGrpSpPr/>
          <p:nvPr/>
        </p:nvGrpSpPr>
        <p:grpSpPr>
          <a:xfrm>
            <a:off x="4740846" y="1955512"/>
            <a:ext cx="351024" cy="433952"/>
            <a:chOff x="6543825" y="3202075"/>
            <a:chExt cx="296975" cy="275350"/>
          </a:xfrm>
          <a:solidFill>
            <a:schemeClr val="tx1"/>
          </a:solidFill>
        </p:grpSpPr>
        <p:sp>
          <p:nvSpPr>
            <p:cNvPr id="55" name="Google Shape;7138;p77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7139;p77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7140;p77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7141;p77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7142;p77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7143;p77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7144;p77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7123;p77"/>
          <p:cNvGrpSpPr/>
          <p:nvPr/>
        </p:nvGrpSpPr>
        <p:grpSpPr>
          <a:xfrm>
            <a:off x="4719824" y="5233410"/>
            <a:ext cx="351024" cy="469255"/>
            <a:chOff x="5355300" y="3598250"/>
            <a:chExt cx="296975" cy="297750"/>
          </a:xfrm>
          <a:solidFill>
            <a:schemeClr val="tx1"/>
          </a:solidFill>
        </p:grpSpPr>
        <p:sp>
          <p:nvSpPr>
            <p:cNvPr id="63" name="Google Shape;7124;p77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7125;p77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7126;p77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7127;p77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7128;p77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7129;p77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7130;p77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131;p77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" name="Рисунок 7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32259" cy="576064"/>
          </a:xfrm>
          <a:prstGeom prst="rect">
            <a:avLst/>
          </a:prstGeom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73" y="260648"/>
            <a:ext cx="576064" cy="57606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9" name="Google Shape;987;p45"/>
          <p:cNvSpPr txBox="1">
            <a:spLocks noChangeArrowheads="1"/>
          </p:cNvSpPr>
          <p:nvPr/>
        </p:nvSpPr>
        <p:spPr>
          <a:xfrm>
            <a:off x="6002600" y="6543497"/>
            <a:ext cx="3141400" cy="299329"/>
          </a:xfrm>
          <a:prstGeom prst="rect">
            <a:avLst/>
          </a:prstGeom>
          <a:gradFill flip="none" rotWithShape="1">
            <a:gsLst>
              <a:gs pos="0">
                <a:srgbClr val="5E9EFF">
                  <a:lumMod val="31000"/>
                  <a:lumOff val="69000"/>
                </a:srgbClr>
              </a:gs>
              <a:gs pos="66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ct val="0"/>
              </a:spcAft>
              <a:buClr>
                <a:srgbClr val="FFFFFF"/>
              </a:buClr>
              <a:buFont typeface="Krona One" pitchFamily="2" charset="0"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sym typeface="Krona One" pitchFamily="2" charset="0"/>
              </a:rPr>
              <a:t>2</a:t>
            </a:r>
            <a:endParaRPr lang="ru-RU" altLang="ru-RU" sz="20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  <a:sym typeface="Krona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7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7;p45"/>
          <p:cNvSpPr txBox="1">
            <a:spLocks noGrp="1" noChangeArrowheads="1"/>
          </p:cNvSpPr>
          <p:nvPr>
            <p:ph type="title"/>
          </p:nvPr>
        </p:nvSpPr>
        <p:spPr>
          <a:xfrm>
            <a:off x="827584" y="548680"/>
            <a:ext cx="7702550" cy="63711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Krona One" pitchFamily="2" charset="0"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sym typeface="Krona One" pitchFamily="2" charset="0"/>
              </a:rPr>
              <a:t>Достоверный учет данных об оказанных услугах</a:t>
            </a:r>
          </a:p>
        </p:txBody>
      </p:sp>
      <p:grpSp>
        <p:nvGrpSpPr>
          <p:cNvPr id="5" name="Google Shape;6306;p75"/>
          <p:cNvGrpSpPr>
            <a:grpSpLocks/>
          </p:cNvGrpSpPr>
          <p:nvPr/>
        </p:nvGrpSpPr>
        <p:grpSpPr bwMode="auto">
          <a:xfrm>
            <a:off x="1066800" y="1435102"/>
            <a:ext cx="704850" cy="920751"/>
            <a:chOff x="1492675" y="4992125"/>
            <a:chExt cx="481825" cy="481825"/>
          </a:xfrm>
        </p:grpSpPr>
        <p:sp>
          <p:nvSpPr>
            <p:cNvPr id="6" name="Google Shape;6307;p75"/>
            <p:cNvSpPr>
              <a:spLocks/>
            </p:cNvSpPr>
            <p:nvPr/>
          </p:nvSpPr>
          <p:spPr bwMode="auto">
            <a:xfrm>
              <a:off x="1492675" y="4992125"/>
              <a:ext cx="481825" cy="481825"/>
            </a:xfrm>
            <a:custGeom>
              <a:avLst/>
              <a:gdLst>
                <a:gd name="T0" fmla="*/ 318200 w 19273"/>
                <a:gd name="T1" fmla="*/ 149750 h 19273"/>
                <a:gd name="T2" fmla="*/ 348125 w 19273"/>
                <a:gd name="T3" fmla="*/ 162175 h 19273"/>
                <a:gd name="T4" fmla="*/ 348200 w 19273"/>
                <a:gd name="T5" fmla="*/ 222100 h 19273"/>
                <a:gd name="T6" fmla="*/ 250700 w 19273"/>
                <a:gd name="T7" fmla="*/ 319500 h 19273"/>
                <a:gd name="T8" fmla="*/ 220750 w 19273"/>
                <a:gd name="T9" fmla="*/ 332000 h 19273"/>
                <a:gd name="T10" fmla="*/ 220375 w 19273"/>
                <a:gd name="T11" fmla="*/ 332000 h 19273"/>
                <a:gd name="T12" fmla="*/ 220100 w 19273"/>
                <a:gd name="T13" fmla="*/ 332000 h 19273"/>
                <a:gd name="T14" fmla="*/ 190550 w 19273"/>
                <a:gd name="T15" fmla="*/ 319725 h 19273"/>
                <a:gd name="T16" fmla="*/ 133650 w 19273"/>
                <a:gd name="T17" fmla="*/ 263200 h 19273"/>
                <a:gd name="T18" fmla="*/ 132200 w 19273"/>
                <a:gd name="T19" fmla="*/ 201925 h 19273"/>
                <a:gd name="T20" fmla="*/ 162125 w 19273"/>
                <a:gd name="T21" fmla="*/ 189525 h 19273"/>
                <a:gd name="T22" fmla="*/ 193425 w 19273"/>
                <a:gd name="T23" fmla="*/ 203350 h 19273"/>
                <a:gd name="T24" fmla="*/ 220300 w 19273"/>
                <a:gd name="T25" fmla="*/ 230150 h 19273"/>
                <a:gd name="T26" fmla="*/ 288275 w 19273"/>
                <a:gd name="T27" fmla="*/ 162175 h 19273"/>
                <a:gd name="T28" fmla="*/ 318200 w 19273"/>
                <a:gd name="T29" fmla="*/ 149750 h 19273"/>
                <a:gd name="T30" fmla="*/ 240925 w 19273"/>
                <a:gd name="T31" fmla="*/ 25 h 19273"/>
                <a:gd name="T32" fmla="*/ 71225 w 19273"/>
                <a:gd name="T33" fmla="*/ 71225 h 19273"/>
                <a:gd name="T34" fmla="*/ 25 w 19273"/>
                <a:gd name="T35" fmla="*/ 240925 h 19273"/>
                <a:gd name="T36" fmla="*/ 71225 w 19273"/>
                <a:gd name="T37" fmla="*/ 410600 h 19273"/>
                <a:gd name="T38" fmla="*/ 240925 w 19273"/>
                <a:gd name="T39" fmla="*/ 481825 h 19273"/>
                <a:gd name="T40" fmla="*/ 410525 w 19273"/>
                <a:gd name="T41" fmla="*/ 410600 h 19273"/>
                <a:gd name="T42" fmla="*/ 481825 w 19273"/>
                <a:gd name="T43" fmla="*/ 240925 h 19273"/>
                <a:gd name="T44" fmla="*/ 410525 w 19273"/>
                <a:gd name="T45" fmla="*/ 71225 h 19273"/>
                <a:gd name="T46" fmla="*/ 240925 w 19273"/>
                <a:gd name="T47" fmla="*/ 25 h 192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ru-RU" sz="2400">
                <a:latin typeface="Bahnschrift" panose="020B0502040204020203" pitchFamily="34" charset="0"/>
              </a:endParaRPr>
            </a:p>
          </p:txBody>
        </p:sp>
        <p:sp>
          <p:nvSpPr>
            <p:cNvPr id="7" name="Google Shape;6308;p75"/>
            <p:cNvSpPr>
              <a:spLocks/>
            </p:cNvSpPr>
            <p:nvPr/>
          </p:nvSpPr>
          <p:spPr bwMode="auto">
            <a:xfrm>
              <a:off x="1639625" y="5170175"/>
              <a:ext cx="190100" cy="125750"/>
            </a:xfrm>
            <a:custGeom>
              <a:avLst/>
              <a:gdLst>
                <a:gd name="T0" fmla="*/ 171300 w 7604"/>
                <a:gd name="T1" fmla="*/ 0 h 5030"/>
                <a:gd name="T2" fmla="*/ 171200 w 7604"/>
                <a:gd name="T3" fmla="*/ 0 h 5030"/>
                <a:gd name="T4" fmla="*/ 161275 w 7604"/>
                <a:gd name="T5" fmla="*/ 4075 h 5030"/>
                <a:gd name="T6" fmla="*/ 83350 w 7604"/>
                <a:gd name="T7" fmla="*/ 81975 h 5030"/>
                <a:gd name="T8" fmla="*/ 73375 w 7604"/>
                <a:gd name="T9" fmla="*/ 86175 h 5030"/>
                <a:gd name="T10" fmla="*/ 63400 w 7604"/>
                <a:gd name="T11" fmla="*/ 81975 h 5030"/>
                <a:gd name="T12" fmla="*/ 63250 w 7604"/>
                <a:gd name="T13" fmla="*/ 81900 h 5030"/>
                <a:gd name="T14" fmla="*/ 62425 w 7604"/>
                <a:gd name="T15" fmla="*/ 81150 h 5030"/>
                <a:gd name="T16" fmla="*/ 26525 w 7604"/>
                <a:gd name="T17" fmla="*/ 45250 h 5030"/>
                <a:gd name="T18" fmla="*/ 15725 w 7604"/>
                <a:gd name="T19" fmla="*/ 40275 h 5030"/>
                <a:gd name="T20" fmla="*/ 5825 w 7604"/>
                <a:gd name="T21" fmla="*/ 44425 h 5030"/>
                <a:gd name="T22" fmla="*/ 6650 w 7604"/>
                <a:gd name="T23" fmla="*/ 65125 h 5030"/>
                <a:gd name="T24" fmla="*/ 63550 w 7604"/>
                <a:gd name="T25" fmla="*/ 121725 h 5030"/>
                <a:gd name="T26" fmla="*/ 73150 w 7604"/>
                <a:gd name="T27" fmla="*/ 125725 h 5030"/>
                <a:gd name="T28" fmla="*/ 73425 w 7604"/>
                <a:gd name="T29" fmla="*/ 125725 h 5030"/>
                <a:gd name="T30" fmla="*/ 73575 w 7604"/>
                <a:gd name="T31" fmla="*/ 125725 h 5030"/>
                <a:gd name="T32" fmla="*/ 83800 w 7604"/>
                <a:gd name="T33" fmla="*/ 121500 h 5030"/>
                <a:gd name="T34" fmla="*/ 181225 w 7604"/>
                <a:gd name="T35" fmla="*/ 24100 h 5030"/>
                <a:gd name="T36" fmla="*/ 171300 w 7604"/>
                <a:gd name="T37" fmla="*/ 0 h 50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ru-RU" sz="2400">
                <a:latin typeface="Bahnschrift" panose="020B0502040204020203" pitchFamily="34" charset="0"/>
              </a:endParaRPr>
            </a:p>
          </p:txBody>
        </p:sp>
      </p:grpSp>
      <p:cxnSp>
        <p:nvCxnSpPr>
          <p:cNvPr id="8" name="Google Shape;996;p45"/>
          <p:cNvCxnSpPr>
            <a:cxnSpLocks/>
          </p:cNvCxnSpPr>
          <p:nvPr/>
        </p:nvCxnSpPr>
        <p:spPr bwMode="auto">
          <a:xfrm>
            <a:off x="1633538" y="1993900"/>
            <a:ext cx="19446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oogle Shape;7459;p78"/>
          <p:cNvGrpSpPr/>
          <p:nvPr/>
        </p:nvGrpSpPr>
        <p:grpSpPr>
          <a:xfrm>
            <a:off x="3509714" y="1583251"/>
            <a:ext cx="664040" cy="790767"/>
            <a:chOff x="-30735200" y="3192625"/>
            <a:chExt cx="292225" cy="292225"/>
          </a:xfrm>
          <a:solidFill>
            <a:schemeClr val="tx1"/>
          </a:solidFill>
        </p:grpSpPr>
        <p:sp>
          <p:nvSpPr>
            <p:cNvPr id="10" name="Google Shape;7460;p78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7461;p78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7462;p78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7463;p78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7464;p78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465;p78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466;p78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" name="Google Shape;1001;p45"/>
          <p:cNvCxnSpPr>
            <a:cxnSpLocks noChangeShapeType="1"/>
          </p:cNvCxnSpPr>
          <p:nvPr/>
        </p:nvCxnSpPr>
        <p:spPr bwMode="auto">
          <a:xfrm flipV="1">
            <a:off x="4108450" y="1981202"/>
            <a:ext cx="1531938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oogle Shape;6060;p75"/>
          <p:cNvGrpSpPr/>
          <p:nvPr/>
        </p:nvGrpSpPr>
        <p:grpSpPr>
          <a:xfrm>
            <a:off x="5536517" y="1592891"/>
            <a:ext cx="664390" cy="771449"/>
            <a:chOff x="5049725" y="1435050"/>
            <a:chExt cx="486550" cy="481850"/>
          </a:xfrm>
          <a:solidFill>
            <a:schemeClr val="tx1"/>
          </a:solidFill>
        </p:grpSpPr>
        <p:sp>
          <p:nvSpPr>
            <p:cNvPr id="20" name="Google Shape;6061;p75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solidFill>
                  <a:srgbClr val="435D74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062;p75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solidFill>
                  <a:srgbClr val="435D74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063;p75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solidFill>
                  <a:srgbClr val="435D74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6064;p75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solidFill>
                  <a:srgbClr val="435D74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4" name="Google Shape;1002;p45"/>
          <p:cNvCxnSpPr>
            <a:cxnSpLocks noChangeShapeType="1"/>
          </p:cNvCxnSpPr>
          <p:nvPr/>
        </p:nvCxnSpPr>
        <p:spPr bwMode="auto">
          <a:xfrm>
            <a:off x="6097589" y="1970619"/>
            <a:ext cx="1628775" cy="1058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oogle Shape;7301;p78"/>
          <p:cNvGrpSpPr/>
          <p:nvPr/>
        </p:nvGrpSpPr>
        <p:grpSpPr>
          <a:xfrm>
            <a:off x="7623168" y="1514044"/>
            <a:ext cx="662762" cy="808037"/>
            <a:chOff x="-31809525" y="3192625"/>
            <a:chExt cx="290650" cy="292875"/>
          </a:xfrm>
          <a:solidFill>
            <a:schemeClr val="tx1"/>
          </a:solidFill>
        </p:grpSpPr>
        <p:sp>
          <p:nvSpPr>
            <p:cNvPr id="26" name="Google Shape;7302;p78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303;p78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304;p78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305;p78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0" name="Google Shape;996;p45"/>
          <p:cNvCxnSpPr>
            <a:cxnSpLocks/>
          </p:cNvCxnSpPr>
          <p:nvPr/>
        </p:nvCxnSpPr>
        <p:spPr bwMode="auto">
          <a:xfrm flipH="1">
            <a:off x="2857500" y="2078567"/>
            <a:ext cx="12700" cy="3530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Google Shape;996;p45"/>
          <p:cNvCxnSpPr>
            <a:cxnSpLocks/>
          </p:cNvCxnSpPr>
          <p:nvPr/>
        </p:nvCxnSpPr>
        <p:spPr bwMode="auto">
          <a:xfrm flipH="1">
            <a:off x="4821238" y="2051051"/>
            <a:ext cx="0" cy="355811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Google Shape;996;p45"/>
          <p:cNvCxnSpPr>
            <a:cxnSpLocks/>
          </p:cNvCxnSpPr>
          <p:nvPr/>
        </p:nvCxnSpPr>
        <p:spPr bwMode="auto">
          <a:xfrm>
            <a:off x="6875463" y="2076453"/>
            <a:ext cx="0" cy="334644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Google Shape;988;p45"/>
          <p:cNvSpPr txBox="1">
            <a:spLocks noChangeArrowheads="1"/>
          </p:cNvSpPr>
          <p:nvPr/>
        </p:nvSpPr>
        <p:spPr bwMode="auto">
          <a:xfrm>
            <a:off x="-50800" y="2493435"/>
            <a:ext cx="2849563" cy="101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Двойное подтверждение </a:t>
            </a: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с помощью банковской карты </a:t>
            </a:r>
            <a:r>
              <a:rPr lang="ru-RU" altLang="ru-RU" sz="1600" dirty="0" smtClean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получателя</a:t>
            </a:r>
            <a:endParaRPr lang="ru-RU" altLang="ru-RU" sz="1600" dirty="0">
              <a:solidFill>
                <a:srgbClr val="0070C0"/>
              </a:solidFill>
              <a:latin typeface="Bahnschrift" panose="020B0502040204020203" pitchFamily="34" charset="0"/>
              <a:sym typeface="Krona One" pitchFamily="2" charset="0"/>
            </a:endParaRPr>
          </a:p>
        </p:txBody>
      </p:sp>
      <p:sp>
        <p:nvSpPr>
          <p:cNvPr id="34" name="Google Shape;989;p45"/>
          <p:cNvSpPr txBox="1">
            <a:spLocks noChangeArrowheads="1"/>
          </p:cNvSpPr>
          <p:nvPr/>
        </p:nvSpPr>
        <p:spPr bwMode="auto">
          <a:xfrm>
            <a:off x="82672" y="3745558"/>
            <a:ext cx="2625725" cy="197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Перед началом оказания услуг и после.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система </a:t>
            </a:r>
            <a:r>
              <a:rPr lang="ru-RU" altLang="ru-RU" sz="1600" b="1" dirty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не </a:t>
            </a:r>
            <a:r>
              <a:rPr lang="ru-RU" altLang="ru-RU" sz="1600" b="1" dirty="0" smtClean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позволит </a:t>
            </a:r>
            <a:r>
              <a:rPr lang="ru-RU" altLang="ru-RU" sz="1600" b="1" dirty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начинать и завершать заказ без получателя услуг</a:t>
            </a:r>
          </a:p>
        </p:txBody>
      </p:sp>
      <p:sp>
        <p:nvSpPr>
          <p:cNvPr id="35" name="Google Shape;990;p45"/>
          <p:cNvSpPr txBox="1">
            <a:spLocks noChangeArrowheads="1"/>
          </p:cNvSpPr>
          <p:nvPr/>
        </p:nvSpPr>
        <p:spPr bwMode="auto">
          <a:xfrm>
            <a:off x="2857501" y="2311402"/>
            <a:ext cx="1895475" cy="129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Фиксация </a:t>
            </a:r>
            <a:r>
              <a:rPr lang="ru-RU" altLang="ru-RU" sz="1600" b="1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времени</a:t>
            </a: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 выполнения услуг и </a:t>
            </a:r>
            <a:r>
              <a:rPr lang="ru-RU" altLang="ru-RU" sz="1600" b="1" dirty="0" smtClean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адреса</a:t>
            </a:r>
            <a:endParaRPr lang="ru-RU" altLang="ru-RU" sz="1600" b="1" dirty="0">
              <a:solidFill>
                <a:srgbClr val="0070C0"/>
              </a:solidFill>
              <a:latin typeface="Bahnschrift" panose="020B0502040204020203" pitchFamily="34" charset="0"/>
              <a:sym typeface="Krona One" pitchFamily="2" charset="0"/>
            </a:endParaRPr>
          </a:p>
        </p:txBody>
      </p:sp>
      <p:sp>
        <p:nvSpPr>
          <p:cNvPr id="36" name="Google Shape;991;p45"/>
          <p:cNvSpPr txBox="1">
            <a:spLocks noChangeArrowheads="1"/>
          </p:cNvSpPr>
          <p:nvPr/>
        </p:nvSpPr>
        <p:spPr bwMode="auto">
          <a:xfrm>
            <a:off x="2753678" y="3609415"/>
            <a:ext cx="2165350" cy="239606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В системе фиксируется отклонения </a:t>
            </a:r>
            <a:r>
              <a:rPr lang="ru-RU" altLang="ru-RU" sz="1600" b="1" dirty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от нормативов по времени выполнения </a:t>
            </a:r>
            <a:r>
              <a:rPr lang="ru-RU" altLang="ru-RU" sz="1600" b="1" dirty="0" smtClean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услуг, </a:t>
            </a:r>
            <a:endParaRPr lang="ru-RU" altLang="ru-RU" sz="1600" b="1" dirty="0">
              <a:solidFill>
                <a:srgbClr val="0070C0"/>
              </a:solidFill>
              <a:latin typeface="Bahnschrift" panose="020B0502040204020203" pitchFamily="34" charset="0"/>
              <a:sym typeface="Lato" charset="0"/>
            </a:endParaRPr>
          </a:p>
          <a:p>
            <a:pPr algn="ctr" eaLnBrk="1" hangingPunct="1"/>
            <a:r>
              <a:rPr lang="ru-RU" altLang="ru-RU" sz="1600" b="1" dirty="0" smtClean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регистрация фактического адреса </a:t>
            </a:r>
            <a:r>
              <a:rPr lang="ru-RU" altLang="ru-RU" sz="1600" b="1" dirty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оказания услуг</a:t>
            </a:r>
          </a:p>
        </p:txBody>
      </p:sp>
      <p:sp>
        <p:nvSpPr>
          <p:cNvPr id="37" name="Google Shape;994;p45"/>
          <p:cNvSpPr txBox="1">
            <a:spLocks noChangeArrowheads="1"/>
          </p:cNvSpPr>
          <p:nvPr/>
        </p:nvSpPr>
        <p:spPr bwMode="auto">
          <a:xfrm>
            <a:off x="4782032" y="2484980"/>
            <a:ext cx="2239962" cy="92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Подтвержденный </a:t>
            </a:r>
            <a:r>
              <a:rPr lang="ru-RU" altLang="ru-RU" sz="1600" b="1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состав услуг </a:t>
            </a: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со стороны Получателя</a:t>
            </a:r>
          </a:p>
        </p:txBody>
      </p:sp>
      <p:sp>
        <p:nvSpPr>
          <p:cNvPr id="38" name="Google Shape;995;p45"/>
          <p:cNvSpPr txBox="1">
            <a:spLocks noChangeArrowheads="1"/>
          </p:cNvSpPr>
          <p:nvPr/>
        </p:nvSpPr>
        <p:spPr bwMode="auto">
          <a:xfrm>
            <a:off x="4919028" y="3378466"/>
            <a:ext cx="1895475" cy="249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С</a:t>
            </a:r>
            <a:r>
              <a:rPr lang="ru-RU" altLang="ru-RU" sz="1600" b="1" dirty="0" smtClean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истема </a:t>
            </a:r>
            <a:r>
              <a:rPr lang="ru-RU" altLang="ru-RU" sz="1600" b="1" dirty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позволяет получателю ознакомиться со списком оказанных услуг перед прикладыванием к терминалу карты в конце заказа</a:t>
            </a:r>
          </a:p>
        </p:txBody>
      </p:sp>
      <p:sp>
        <p:nvSpPr>
          <p:cNvPr id="39" name="Google Shape;993;p45"/>
          <p:cNvSpPr txBox="1">
            <a:spLocks noChangeArrowheads="1"/>
          </p:cNvSpPr>
          <p:nvPr/>
        </p:nvSpPr>
        <p:spPr bwMode="auto">
          <a:xfrm>
            <a:off x="7096762" y="2473255"/>
            <a:ext cx="1516063" cy="8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Разбор претензий </a:t>
            </a:r>
            <a:r>
              <a:rPr lang="ru-RU" altLang="ru-RU" sz="1600" b="1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на месте </a:t>
            </a:r>
          </a:p>
        </p:txBody>
      </p:sp>
      <p:sp>
        <p:nvSpPr>
          <p:cNvPr id="40" name="Google Shape;992;p45"/>
          <p:cNvSpPr txBox="1">
            <a:spLocks noChangeArrowheads="1"/>
          </p:cNvSpPr>
          <p:nvPr/>
        </p:nvSpPr>
        <p:spPr bwMode="auto">
          <a:xfrm>
            <a:off x="6924757" y="3414113"/>
            <a:ext cx="2054225" cy="178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Достоверная регистрация соцработника, выполняющего заказ.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70C0"/>
                </a:solidFill>
                <a:latin typeface="Bahnschrift" panose="020B0502040204020203" pitchFamily="34" charset="0"/>
                <a:sym typeface="Lato" charset="0"/>
              </a:rPr>
              <a:t>Оперативное реагирование на жалобы в момент обслуживания</a:t>
            </a:r>
          </a:p>
        </p:txBody>
      </p:sp>
      <p:grpSp>
        <p:nvGrpSpPr>
          <p:cNvPr id="41" name="Google Shape;7180;p77"/>
          <p:cNvGrpSpPr/>
          <p:nvPr/>
        </p:nvGrpSpPr>
        <p:grpSpPr>
          <a:xfrm>
            <a:off x="3769388" y="5709545"/>
            <a:ext cx="871201" cy="961805"/>
            <a:chOff x="5716825" y="3235950"/>
            <a:chExt cx="300900" cy="295375"/>
          </a:xfrm>
          <a:solidFill>
            <a:schemeClr val="tx1">
              <a:alpha val="33182"/>
            </a:schemeClr>
          </a:solidFill>
        </p:grpSpPr>
        <p:sp>
          <p:nvSpPr>
            <p:cNvPr id="42" name="Google Shape;7181;p77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7182;p77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7183;p77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7184;p77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" name="Рисунок 5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32259" cy="576064"/>
          </a:xfrm>
          <a:prstGeom prst="rect">
            <a:avLst/>
          </a:prstGeom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73" y="260648"/>
            <a:ext cx="576064" cy="57606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" name="Google Shape;987;p45"/>
          <p:cNvSpPr txBox="1">
            <a:spLocks noChangeArrowheads="1"/>
          </p:cNvSpPr>
          <p:nvPr/>
        </p:nvSpPr>
        <p:spPr>
          <a:xfrm>
            <a:off x="6002600" y="6543497"/>
            <a:ext cx="3141400" cy="299329"/>
          </a:xfrm>
          <a:prstGeom prst="rect">
            <a:avLst/>
          </a:prstGeom>
          <a:gradFill flip="none" rotWithShape="1">
            <a:gsLst>
              <a:gs pos="0">
                <a:srgbClr val="5E9EFF">
                  <a:lumMod val="31000"/>
                  <a:lumOff val="69000"/>
                </a:srgbClr>
              </a:gs>
              <a:gs pos="66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ct val="0"/>
              </a:spcAft>
              <a:buClr>
                <a:srgbClr val="FFFFFF"/>
              </a:buClr>
              <a:buFont typeface="Krona One" pitchFamily="2" charset="0"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sym typeface="Krona One" pitchFamily="2" charset="0"/>
              </a:rPr>
              <a:t>3</a:t>
            </a:r>
            <a:endParaRPr lang="ru-RU" altLang="ru-RU" sz="20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  <a:sym typeface="Krona One" pitchFamily="2" charset="0"/>
            </a:endParaRPr>
          </a:p>
        </p:txBody>
      </p:sp>
      <p:grpSp>
        <p:nvGrpSpPr>
          <p:cNvPr id="46" name="Google Shape;6967;p77"/>
          <p:cNvGrpSpPr/>
          <p:nvPr/>
        </p:nvGrpSpPr>
        <p:grpSpPr>
          <a:xfrm>
            <a:off x="6261140" y="5807521"/>
            <a:ext cx="885096" cy="765854"/>
            <a:chOff x="946175" y="3619500"/>
            <a:chExt cx="296975" cy="293825"/>
          </a:xfrm>
          <a:solidFill>
            <a:schemeClr val="tx1">
              <a:alpha val="28723"/>
            </a:schemeClr>
          </a:solidFill>
        </p:grpSpPr>
        <p:sp>
          <p:nvSpPr>
            <p:cNvPr id="47" name="Google Shape;6968;p77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969;p77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6970;p77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6971;p77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6972;p77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6973;p77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7318;p78"/>
          <p:cNvGrpSpPr/>
          <p:nvPr/>
        </p:nvGrpSpPr>
        <p:grpSpPr>
          <a:xfrm>
            <a:off x="8179773" y="5701204"/>
            <a:ext cx="751075" cy="888695"/>
            <a:chOff x="-30354000" y="3569100"/>
            <a:chExt cx="292250" cy="292225"/>
          </a:xfrm>
          <a:solidFill>
            <a:schemeClr val="tx1">
              <a:alpha val="36000"/>
            </a:schemeClr>
          </a:solidFill>
        </p:grpSpPr>
        <p:sp>
          <p:nvSpPr>
            <p:cNvPr id="54" name="Google Shape;7319;p7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7320;p7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7321;p7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7322;p7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7323;p7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7324;p7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02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32259" cy="57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73" y="260648"/>
            <a:ext cx="576064" cy="57606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Google Shape;987;p45"/>
          <p:cNvSpPr txBox="1">
            <a:spLocks noGrp="1" noChangeArrowheads="1"/>
          </p:cNvSpPr>
          <p:nvPr>
            <p:ph type="title"/>
          </p:nvPr>
        </p:nvSpPr>
        <p:spPr>
          <a:xfrm>
            <a:off x="1331640" y="404664"/>
            <a:ext cx="6061074" cy="63500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Krona One" pitchFamily="2" charset="0"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sym typeface="Krona One" pitchFamily="2" charset="0"/>
              </a:rPr>
              <a:t>Описание процесса</a:t>
            </a:r>
          </a:p>
        </p:txBody>
      </p:sp>
      <p:sp>
        <p:nvSpPr>
          <p:cNvPr id="7" name="Google Shape;997;p45"/>
          <p:cNvSpPr>
            <a:spLocks noChangeArrowheads="1"/>
          </p:cNvSpPr>
          <p:nvPr/>
        </p:nvSpPr>
        <p:spPr bwMode="auto">
          <a:xfrm>
            <a:off x="731236" y="1767165"/>
            <a:ext cx="1608516" cy="1805851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rgbClr val="FFFFFF">
                  <a:alpha val="0"/>
                </a:srgbClr>
              </a:gs>
            </a:gsLst>
            <a:lin ang="8040000"/>
          </a:gradFill>
          <a:ln>
            <a:noFill/>
          </a:ln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67">
              <a:latin typeface="Bahnschrift" panose="020B0502040204020203" pitchFamily="34" charset="0"/>
            </a:endParaRPr>
          </a:p>
        </p:txBody>
      </p:sp>
      <p:grpSp>
        <p:nvGrpSpPr>
          <p:cNvPr id="9" name="Google Shape;7945;p79"/>
          <p:cNvGrpSpPr/>
          <p:nvPr/>
        </p:nvGrpSpPr>
        <p:grpSpPr>
          <a:xfrm>
            <a:off x="1207726" y="1976841"/>
            <a:ext cx="555962" cy="620213"/>
            <a:chOff x="-49764975" y="3183375"/>
            <a:chExt cx="299300" cy="299125"/>
          </a:xfrm>
          <a:solidFill>
            <a:schemeClr val="tx1"/>
          </a:solidFill>
        </p:grpSpPr>
        <p:sp>
          <p:nvSpPr>
            <p:cNvPr id="10" name="Google Shape;7946;p79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7947;p79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7948;p79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7949;p79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7950;p79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951;p79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952;p79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953;p79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954;p79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987;p45"/>
          <p:cNvSpPr txBox="1">
            <a:spLocks noChangeArrowheads="1"/>
          </p:cNvSpPr>
          <p:nvPr/>
        </p:nvSpPr>
        <p:spPr bwMode="auto">
          <a:xfrm>
            <a:off x="851535" y="2679180"/>
            <a:ext cx="1341438" cy="55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  <a:buFont typeface="Krona One" pitchFamily="2" charset="0"/>
              <a:buNone/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ППО АСОИ </a:t>
            </a:r>
          </a:p>
        </p:txBody>
      </p:sp>
      <p:sp>
        <p:nvSpPr>
          <p:cNvPr id="20" name="Google Shape;997;p45"/>
          <p:cNvSpPr>
            <a:spLocks noChangeArrowheads="1"/>
          </p:cNvSpPr>
          <p:nvPr/>
        </p:nvSpPr>
        <p:spPr bwMode="auto">
          <a:xfrm>
            <a:off x="3779912" y="1772815"/>
            <a:ext cx="1584176" cy="1800201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rgbClr val="FFFFFF">
                  <a:alpha val="0"/>
                </a:srgbClr>
              </a:gs>
            </a:gsLst>
            <a:lin ang="8040000"/>
          </a:gradFill>
          <a:ln>
            <a:noFill/>
          </a:ln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67">
              <a:latin typeface="Bahnschrift" panose="020B0502040204020203" pitchFamily="34" charset="0"/>
            </a:endParaRPr>
          </a:p>
        </p:txBody>
      </p:sp>
      <p:sp>
        <p:nvSpPr>
          <p:cNvPr id="21" name="Google Shape;997;p45"/>
          <p:cNvSpPr>
            <a:spLocks noChangeArrowheads="1"/>
          </p:cNvSpPr>
          <p:nvPr/>
        </p:nvSpPr>
        <p:spPr bwMode="auto">
          <a:xfrm>
            <a:off x="6516216" y="1785346"/>
            <a:ext cx="1584176" cy="178767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rgbClr val="FFFFFF">
                  <a:alpha val="0"/>
                </a:srgbClr>
              </a:gs>
            </a:gsLst>
            <a:lin ang="8040000"/>
          </a:gradFill>
          <a:ln>
            <a:noFill/>
          </a:ln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67">
              <a:latin typeface="Bahnschrift" panose="020B0502040204020203" pitchFamily="34" charset="0"/>
            </a:endParaRPr>
          </a:p>
        </p:txBody>
      </p:sp>
      <p:sp>
        <p:nvSpPr>
          <p:cNvPr id="22" name="Google Shape;997;p45"/>
          <p:cNvSpPr>
            <a:spLocks noChangeArrowheads="1"/>
          </p:cNvSpPr>
          <p:nvPr/>
        </p:nvSpPr>
        <p:spPr bwMode="auto">
          <a:xfrm>
            <a:off x="6523646" y="4077072"/>
            <a:ext cx="1584176" cy="1693333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rgbClr val="FFFFFF">
                  <a:alpha val="0"/>
                </a:srgbClr>
              </a:gs>
            </a:gsLst>
            <a:lin ang="8040000"/>
          </a:gradFill>
          <a:ln>
            <a:noFill/>
          </a:ln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67">
              <a:latin typeface="Bahnschrift" panose="020B0502040204020203" pitchFamily="34" charset="0"/>
            </a:endParaRPr>
          </a:p>
        </p:txBody>
      </p:sp>
      <p:grpSp>
        <p:nvGrpSpPr>
          <p:cNvPr id="23" name="Google Shape;5984;p75"/>
          <p:cNvGrpSpPr/>
          <p:nvPr/>
        </p:nvGrpSpPr>
        <p:grpSpPr>
          <a:xfrm>
            <a:off x="4283968" y="2028980"/>
            <a:ext cx="576064" cy="641110"/>
            <a:chOff x="2685825" y="840375"/>
            <a:chExt cx="481900" cy="481825"/>
          </a:xfrm>
          <a:solidFill>
            <a:schemeClr val="tx1"/>
          </a:solidFill>
        </p:grpSpPr>
        <p:sp>
          <p:nvSpPr>
            <p:cNvPr id="24" name="Google Shape;5985;p75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435D74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986;p75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435D74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987;p45"/>
          <p:cNvSpPr txBox="1">
            <a:spLocks noChangeArrowheads="1"/>
          </p:cNvSpPr>
          <p:nvPr/>
        </p:nvSpPr>
        <p:spPr bwMode="auto">
          <a:xfrm>
            <a:off x="3624262" y="2695886"/>
            <a:ext cx="1895475" cy="65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  <a:buFont typeface="Krona One" pitchFamily="2" charset="0"/>
              <a:buNone/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Система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  <a:buFont typeface="Krona One" pitchFamily="2" charset="0"/>
              <a:buNone/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Мониторинга</a:t>
            </a:r>
          </a:p>
        </p:txBody>
      </p:sp>
      <p:grpSp>
        <p:nvGrpSpPr>
          <p:cNvPr id="27" name="Google Shape;6277;p75"/>
          <p:cNvGrpSpPr/>
          <p:nvPr/>
        </p:nvGrpSpPr>
        <p:grpSpPr>
          <a:xfrm>
            <a:off x="7154932" y="1962491"/>
            <a:ext cx="353552" cy="634530"/>
            <a:chOff x="3330525" y="4399275"/>
            <a:chExt cx="390650" cy="481850"/>
          </a:xfrm>
          <a:solidFill>
            <a:schemeClr val="tx1"/>
          </a:solidFill>
        </p:grpSpPr>
        <p:sp>
          <p:nvSpPr>
            <p:cNvPr id="28" name="Google Shape;6278;p75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435D74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279;p75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435D74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280;p75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435D74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281;p75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435D74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282;p75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435D74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6283;p75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435D74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6284;p75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435D74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987;p45"/>
          <p:cNvSpPr txBox="1">
            <a:spLocks noChangeArrowheads="1"/>
          </p:cNvSpPr>
          <p:nvPr/>
        </p:nvSpPr>
        <p:spPr bwMode="auto">
          <a:xfrm>
            <a:off x="6435851" y="2734514"/>
            <a:ext cx="1895475" cy="5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  <a:buFont typeface="Krona One" pitchFamily="2" charset="0"/>
              <a:buNone/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Поставщики</a:t>
            </a:r>
          </a:p>
        </p:txBody>
      </p:sp>
      <p:sp>
        <p:nvSpPr>
          <p:cNvPr id="36" name="Выноска 1 (черта) 6"/>
          <p:cNvSpPr/>
          <p:nvPr/>
        </p:nvSpPr>
        <p:spPr>
          <a:xfrm>
            <a:off x="2066588" y="4356471"/>
            <a:ext cx="3314700" cy="1134533"/>
          </a:xfrm>
          <a:prstGeom prst="accentCallout1">
            <a:avLst/>
          </a:prstGeom>
          <a:gradFill>
            <a:gsLst>
              <a:gs pos="0">
                <a:srgbClr val="00B050"/>
              </a:gs>
              <a:gs pos="100000">
                <a:srgbClr val="FFFFFF">
                  <a:alpha val="0"/>
                </a:srgbClr>
              </a:gs>
            </a:gsLst>
            <a:lin ang="8040000" scaled="0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</a:rPr>
              <a:t>Система мониторинга интегрирована с </a:t>
            </a:r>
            <a:r>
              <a:rPr lang="ru-RU" altLang="ru-RU" sz="16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региональной  </a:t>
            </a: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</a:rPr>
              <a:t>ППО АСОИ</a:t>
            </a:r>
          </a:p>
        </p:txBody>
      </p:sp>
      <p:grpSp>
        <p:nvGrpSpPr>
          <p:cNvPr id="37" name="Google Shape;1003;p45"/>
          <p:cNvGrpSpPr>
            <a:grpSpLocks/>
          </p:cNvGrpSpPr>
          <p:nvPr/>
        </p:nvGrpSpPr>
        <p:grpSpPr bwMode="auto">
          <a:xfrm>
            <a:off x="1450459" y="5656213"/>
            <a:ext cx="852487" cy="376767"/>
            <a:chOff x="2990941" y="3799255"/>
            <a:chExt cx="577510" cy="191882"/>
          </a:xfrm>
        </p:grpSpPr>
        <p:sp>
          <p:nvSpPr>
            <p:cNvPr id="38" name="Google Shape;1004;p45"/>
            <p:cNvSpPr>
              <a:spLocks/>
            </p:cNvSpPr>
            <p:nvPr/>
          </p:nvSpPr>
          <p:spPr bwMode="auto">
            <a:xfrm>
              <a:off x="2990941" y="3799255"/>
              <a:ext cx="414063" cy="63373"/>
            </a:xfrm>
            <a:custGeom>
              <a:avLst/>
              <a:gdLst>
                <a:gd name="T0" fmla="*/ 381726 w 4456"/>
                <a:gd name="T1" fmla="*/ 8084 h 682"/>
                <a:gd name="T2" fmla="*/ 406258 w 4456"/>
                <a:gd name="T3" fmla="*/ 31687 h 682"/>
                <a:gd name="T4" fmla="*/ 381726 w 4456"/>
                <a:gd name="T5" fmla="*/ 55382 h 682"/>
                <a:gd name="T6" fmla="*/ 31501 w 4456"/>
                <a:gd name="T7" fmla="*/ 55382 h 682"/>
                <a:gd name="T8" fmla="*/ 7805 w 4456"/>
                <a:gd name="T9" fmla="*/ 31687 h 682"/>
                <a:gd name="T10" fmla="*/ 31501 w 4456"/>
                <a:gd name="T11" fmla="*/ 8084 h 682"/>
                <a:gd name="T12" fmla="*/ 381726 w 4456"/>
                <a:gd name="T13" fmla="*/ 8084 h 682"/>
                <a:gd name="T14" fmla="*/ 31501 w 4456"/>
                <a:gd name="T15" fmla="*/ 93 h 682"/>
                <a:gd name="T16" fmla="*/ 93 w 4456"/>
                <a:gd name="T17" fmla="*/ 31687 h 682"/>
                <a:gd name="T18" fmla="*/ 31501 w 4456"/>
                <a:gd name="T19" fmla="*/ 63280 h 682"/>
                <a:gd name="T20" fmla="*/ 381726 w 4456"/>
                <a:gd name="T21" fmla="*/ 63280 h 682"/>
                <a:gd name="T22" fmla="*/ 414063 w 4456"/>
                <a:gd name="T23" fmla="*/ 31687 h 682"/>
                <a:gd name="T24" fmla="*/ 381726 w 4456"/>
                <a:gd name="T25" fmla="*/ 93 h 682"/>
                <a:gd name="T26" fmla="*/ 31501 w 4456"/>
                <a:gd name="T27" fmla="*/ 93 h 6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56" h="682" extrusionOk="0">
                  <a:moveTo>
                    <a:pt x="4108" y="87"/>
                  </a:moveTo>
                  <a:cubicBezTo>
                    <a:pt x="4252" y="87"/>
                    <a:pt x="4372" y="205"/>
                    <a:pt x="4372" y="341"/>
                  </a:cubicBezTo>
                  <a:cubicBezTo>
                    <a:pt x="4372" y="486"/>
                    <a:pt x="4252" y="596"/>
                    <a:pt x="4108" y="596"/>
                  </a:cubicBezTo>
                  <a:lnTo>
                    <a:pt x="339" y="596"/>
                  </a:lnTo>
                  <a:cubicBezTo>
                    <a:pt x="196" y="596"/>
                    <a:pt x="84" y="486"/>
                    <a:pt x="84" y="341"/>
                  </a:cubicBezTo>
                  <a:cubicBezTo>
                    <a:pt x="84" y="205"/>
                    <a:pt x="196" y="87"/>
                    <a:pt x="339" y="87"/>
                  </a:cubicBezTo>
                  <a:lnTo>
                    <a:pt x="4108" y="87"/>
                  </a:lnTo>
                  <a:close/>
                  <a:moveTo>
                    <a:pt x="339" y="1"/>
                  </a:moveTo>
                  <a:cubicBezTo>
                    <a:pt x="154" y="1"/>
                    <a:pt x="1" y="154"/>
                    <a:pt x="1" y="341"/>
                  </a:cubicBezTo>
                  <a:cubicBezTo>
                    <a:pt x="1" y="529"/>
                    <a:pt x="154" y="681"/>
                    <a:pt x="339" y="681"/>
                  </a:cubicBezTo>
                  <a:lnTo>
                    <a:pt x="4108" y="681"/>
                  </a:lnTo>
                  <a:cubicBezTo>
                    <a:pt x="4303" y="681"/>
                    <a:pt x="4456" y="529"/>
                    <a:pt x="4456" y="341"/>
                  </a:cubicBezTo>
                  <a:cubicBezTo>
                    <a:pt x="4456" y="154"/>
                    <a:pt x="4303" y="1"/>
                    <a:pt x="4108" y="1"/>
                  </a:cubicBezTo>
                  <a:lnTo>
                    <a:pt x="339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67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Google Shape;1005;p45"/>
            <p:cNvSpPr>
              <a:spLocks/>
            </p:cNvSpPr>
            <p:nvPr/>
          </p:nvSpPr>
          <p:spPr bwMode="auto">
            <a:xfrm>
              <a:off x="3153366" y="3927114"/>
              <a:ext cx="415085" cy="64024"/>
            </a:xfrm>
            <a:custGeom>
              <a:avLst/>
              <a:gdLst>
                <a:gd name="T0" fmla="*/ 382655 w 4467"/>
                <a:gd name="T1" fmla="*/ 7991 h 689"/>
                <a:gd name="T2" fmla="*/ 406257 w 4467"/>
                <a:gd name="T3" fmla="*/ 31594 h 689"/>
                <a:gd name="T4" fmla="*/ 382655 w 4467"/>
                <a:gd name="T5" fmla="*/ 56033 h 689"/>
                <a:gd name="T6" fmla="*/ 32430 w 4467"/>
                <a:gd name="T7" fmla="*/ 56033 h 689"/>
                <a:gd name="T8" fmla="*/ 8735 w 4467"/>
                <a:gd name="T9" fmla="*/ 31594 h 689"/>
                <a:gd name="T10" fmla="*/ 32430 w 4467"/>
                <a:gd name="T11" fmla="*/ 7991 h 689"/>
                <a:gd name="T12" fmla="*/ 382655 w 4467"/>
                <a:gd name="T13" fmla="*/ 7991 h 689"/>
                <a:gd name="T14" fmla="*/ 32430 w 4467"/>
                <a:gd name="T15" fmla="*/ 0 h 689"/>
                <a:gd name="T16" fmla="*/ 93 w 4467"/>
                <a:gd name="T17" fmla="*/ 31594 h 689"/>
                <a:gd name="T18" fmla="*/ 32430 w 4467"/>
                <a:gd name="T19" fmla="*/ 64024 h 689"/>
                <a:gd name="T20" fmla="*/ 382655 w 4467"/>
                <a:gd name="T21" fmla="*/ 64024 h 689"/>
                <a:gd name="T22" fmla="*/ 414992 w 4467"/>
                <a:gd name="T23" fmla="*/ 31594 h 689"/>
                <a:gd name="T24" fmla="*/ 382655 w 4467"/>
                <a:gd name="T25" fmla="*/ 0 h 689"/>
                <a:gd name="T26" fmla="*/ 32430 w 4467"/>
                <a:gd name="T27" fmla="*/ 0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7" h="689" extrusionOk="0">
                  <a:moveTo>
                    <a:pt x="4118" y="86"/>
                  </a:moveTo>
                  <a:cubicBezTo>
                    <a:pt x="4262" y="86"/>
                    <a:pt x="4372" y="204"/>
                    <a:pt x="4372" y="340"/>
                  </a:cubicBezTo>
                  <a:cubicBezTo>
                    <a:pt x="4372" y="485"/>
                    <a:pt x="4262" y="603"/>
                    <a:pt x="4118" y="603"/>
                  </a:cubicBezTo>
                  <a:lnTo>
                    <a:pt x="349" y="603"/>
                  </a:lnTo>
                  <a:cubicBezTo>
                    <a:pt x="204" y="603"/>
                    <a:pt x="94" y="485"/>
                    <a:pt x="94" y="340"/>
                  </a:cubicBezTo>
                  <a:cubicBezTo>
                    <a:pt x="94" y="204"/>
                    <a:pt x="204" y="86"/>
                    <a:pt x="349" y="86"/>
                  </a:cubicBezTo>
                  <a:lnTo>
                    <a:pt x="4118" y="86"/>
                  </a:lnTo>
                  <a:close/>
                  <a:moveTo>
                    <a:pt x="349" y="0"/>
                  </a:moveTo>
                  <a:cubicBezTo>
                    <a:pt x="162" y="0"/>
                    <a:pt x="1" y="153"/>
                    <a:pt x="1" y="340"/>
                  </a:cubicBezTo>
                  <a:cubicBezTo>
                    <a:pt x="1" y="536"/>
                    <a:pt x="162" y="689"/>
                    <a:pt x="349" y="689"/>
                  </a:cubicBezTo>
                  <a:lnTo>
                    <a:pt x="4118" y="689"/>
                  </a:lnTo>
                  <a:cubicBezTo>
                    <a:pt x="4313" y="689"/>
                    <a:pt x="4466" y="536"/>
                    <a:pt x="4466" y="340"/>
                  </a:cubicBezTo>
                  <a:cubicBezTo>
                    <a:pt x="4466" y="153"/>
                    <a:pt x="4313" y="0"/>
                    <a:pt x="4118" y="0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67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oogle Shape;7318;p78"/>
          <p:cNvGrpSpPr/>
          <p:nvPr/>
        </p:nvGrpSpPr>
        <p:grpSpPr>
          <a:xfrm>
            <a:off x="7102957" y="4232837"/>
            <a:ext cx="457910" cy="564315"/>
            <a:chOff x="-30354000" y="3569100"/>
            <a:chExt cx="292250" cy="292225"/>
          </a:xfrm>
          <a:solidFill>
            <a:schemeClr val="tx1"/>
          </a:solidFill>
        </p:grpSpPr>
        <p:sp>
          <p:nvSpPr>
            <p:cNvPr id="41" name="Google Shape;7319;p7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7320;p7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7321;p7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7322;p7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7323;p7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7324;p7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987;p45"/>
          <p:cNvSpPr txBox="1">
            <a:spLocks noChangeArrowheads="1"/>
          </p:cNvSpPr>
          <p:nvPr/>
        </p:nvSpPr>
        <p:spPr bwMode="auto">
          <a:xfrm>
            <a:off x="6435850" y="4906050"/>
            <a:ext cx="1895475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  <a:buFont typeface="Krona One" pitchFamily="2" charset="0"/>
              <a:buNone/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Получатели</a:t>
            </a:r>
          </a:p>
        </p:txBody>
      </p:sp>
      <p:cxnSp>
        <p:nvCxnSpPr>
          <p:cNvPr id="48" name="Прямая со стрелкой 47"/>
          <p:cNvCxnSpPr>
            <a:cxnSpLocks/>
          </p:cNvCxnSpPr>
          <p:nvPr/>
        </p:nvCxnSpPr>
        <p:spPr>
          <a:xfrm>
            <a:off x="2411760" y="2670090"/>
            <a:ext cx="131217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cxnSpLocks/>
            <a:endCxn id="21" idx="2"/>
          </p:cNvCxnSpPr>
          <p:nvPr/>
        </p:nvCxnSpPr>
        <p:spPr>
          <a:xfrm flipV="1">
            <a:off x="5381288" y="2679181"/>
            <a:ext cx="1134928" cy="167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cxnSpLocks/>
          </p:cNvCxnSpPr>
          <p:nvPr/>
        </p:nvCxnSpPr>
        <p:spPr>
          <a:xfrm flipH="1" flipV="1">
            <a:off x="7328647" y="3633852"/>
            <a:ext cx="10213" cy="43204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990;p45"/>
          <p:cNvSpPr txBox="1">
            <a:spLocks noChangeArrowheads="1"/>
          </p:cNvSpPr>
          <p:nvPr/>
        </p:nvSpPr>
        <p:spPr bwMode="auto">
          <a:xfrm>
            <a:off x="2061675" y="1721287"/>
            <a:ext cx="2066925" cy="5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Передача данных о получателях</a:t>
            </a:r>
          </a:p>
        </p:txBody>
      </p:sp>
      <p:sp>
        <p:nvSpPr>
          <p:cNvPr id="58" name="Google Shape;990;p45"/>
          <p:cNvSpPr txBox="1">
            <a:spLocks noChangeArrowheads="1"/>
          </p:cNvSpPr>
          <p:nvPr/>
        </p:nvSpPr>
        <p:spPr bwMode="auto">
          <a:xfrm>
            <a:off x="1832594" y="2950539"/>
            <a:ext cx="2296006" cy="11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Отправка данных о зарегистрированных фактах оказания услуг</a:t>
            </a:r>
          </a:p>
        </p:txBody>
      </p:sp>
      <p:sp>
        <p:nvSpPr>
          <p:cNvPr id="59" name="Google Shape;990;p45"/>
          <p:cNvSpPr txBox="1">
            <a:spLocks noChangeArrowheads="1"/>
          </p:cNvSpPr>
          <p:nvPr/>
        </p:nvSpPr>
        <p:spPr bwMode="auto">
          <a:xfrm>
            <a:off x="4936720" y="1835017"/>
            <a:ext cx="2024063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sym typeface="Krona One" pitchFamily="2" charset="0"/>
              </a:rPr>
              <a:t>Регистрация событий процесса оказания услуг</a:t>
            </a:r>
          </a:p>
        </p:txBody>
      </p:sp>
      <p:sp>
        <p:nvSpPr>
          <p:cNvPr id="52" name="Google Shape;987;p45"/>
          <p:cNvSpPr txBox="1">
            <a:spLocks noChangeArrowheads="1"/>
          </p:cNvSpPr>
          <p:nvPr/>
        </p:nvSpPr>
        <p:spPr>
          <a:xfrm>
            <a:off x="6002600" y="6543497"/>
            <a:ext cx="3141400" cy="299329"/>
          </a:xfrm>
          <a:prstGeom prst="rect">
            <a:avLst/>
          </a:prstGeom>
          <a:gradFill flip="none" rotWithShape="1">
            <a:gsLst>
              <a:gs pos="0">
                <a:srgbClr val="5E9EFF">
                  <a:lumMod val="31000"/>
                  <a:lumOff val="69000"/>
                </a:srgbClr>
              </a:gs>
              <a:gs pos="66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ct val="0"/>
              </a:spcAft>
              <a:buClr>
                <a:srgbClr val="FFFFFF"/>
              </a:buClr>
              <a:buFont typeface="Krona One" pitchFamily="2" charset="0"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sym typeface="Krona One" pitchFamily="2" charset="0"/>
              </a:rPr>
              <a:t>4</a:t>
            </a:r>
            <a:endParaRPr lang="ru-RU" altLang="ru-RU" sz="20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  <a:sym typeface="Krona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734;p40"/>
          <p:cNvSpPr/>
          <p:nvPr/>
        </p:nvSpPr>
        <p:spPr>
          <a:xfrm>
            <a:off x="715961" y="5344584"/>
            <a:ext cx="8060411" cy="579967"/>
          </a:xfrm>
          <a:prstGeom prst="rect">
            <a:avLst/>
          </a:prstGeom>
          <a:solidFill>
            <a:srgbClr val="00B050">
              <a:alpha val="2100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defRPr/>
            </a:pPr>
            <a:endParaRPr sz="2400" kern="0"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34;p40"/>
          <p:cNvSpPr/>
          <p:nvPr/>
        </p:nvSpPr>
        <p:spPr>
          <a:xfrm>
            <a:off x="717549" y="4641850"/>
            <a:ext cx="8065095" cy="579967"/>
          </a:xfrm>
          <a:prstGeom prst="rect">
            <a:avLst/>
          </a:prstGeom>
          <a:solidFill>
            <a:srgbClr val="00B050">
              <a:alpha val="2100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defRPr/>
            </a:pPr>
            <a:endParaRPr sz="2400" kern="0"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4;p40"/>
          <p:cNvSpPr/>
          <p:nvPr/>
        </p:nvSpPr>
        <p:spPr>
          <a:xfrm>
            <a:off x="723899" y="3894666"/>
            <a:ext cx="8052473" cy="579967"/>
          </a:xfrm>
          <a:prstGeom prst="rect">
            <a:avLst/>
          </a:prstGeom>
          <a:solidFill>
            <a:srgbClr val="00B050">
              <a:alpha val="2100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defRPr/>
            </a:pPr>
            <a:endParaRPr sz="2400" kern="0"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34;p40"/>
          <p:cNvSpPr/>
          <p:nvPr/>
        </p:nvSpPr>
        <p:spPr>
          <a:xfrm>
            <a:off x="709612" y="3191933"/>
            <a:ext cx="8066761" cy="579967"/>
          </a:xfrm>
          <a:prstGeom prst="rect">
            <a:avLst/>
          </a:prstGeom>
          <a:solidFill>
            <a:srgbClr val="00B050">
              <a:alpha val="2100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defRPr/>
            </a:pPr>
            <a:endParaRPr sz="2400" kern="0"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34;p40"/>
          <p:cNvSpPr/>
          <p:nvPr/>
        </p:nvSpPr>
        <p:spPr>
          <a:xfrm>
            <a:off x="696912" y="2487084"/>
            <a:ext cx="8065096" cy="579967"/>
          </a:xfrm>
          <a:prstGeom prst="rect">
            <a:avLst/>
          </a:prstGeom>
          <a:solidFill>
            <a:srgbClr val="00B050">
              <a:alpha val="2100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defRPr/>
            </a:pPr>
            <a:endParaRPr sz="2400" kern="0"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34;p40"/>
          <p:cNvSpPr/>
          <p:nvPr/>
        </p:nvSpPr>
        <p:spPr>
          <a:xfrm>
            <a:off x="681037" y="1769533"/>
            <a:ext cx="8110059" cy="554567"/>
          </a:xfrm>
          <a:prstGeom prst="rect">
            <a:avLst/>
          </a:prstGeom>
          <a:solidFill>
            <a:srgbClr val="00B050">
              <a:alpha val="2100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defRPr/>
            </a:pPr>
            <a:endParaRPr sz="2400" kern="0"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4344" name="Google Shape;633;p37"/>
          <p:cNvSpPr txBox="1">
            <a:spLocks noGrp="1" noChangeArrowheads="1"/>
          </p:cNvSpPr>
          <p:nvPr>
            <p:ph type="title"/>
          </p:nvPr>
        </p:nvSpPr>
        <p:spPr>
          <a:xfrm>
            <a:off x="730300" y="352296"/>
            <a:ext cx="7702550" cy="637116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Krona One" pitchFamily="2" charset="0"/>
              <a:buNone/>
            </a:pPr>
            <a:r>
              <a:rPr lang="ru-RU" altLang="ru-RU" sz="2667" b="1" dirty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  <a:sym typeface="Krona One" pitchFamily="2" charset="0"/>
              </a:rPr>
              <a:t>Чем могут быть полезны данные </a:t>
            </a:r>
            <a:r>
              <a:rPr lang="ru-RU" altLang="ru-RU" sz="2667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  <a:sym typeface="Krona One" pitchFamily="2" charset="0"/>
              </a:rPr>
              <a:t>системы?</a:t>
            </a:r>
            <a:endParaRPr lang="ru-RU" altLang="ru-RU" sz="4267" dirty="0">
              <a:solidFill>
                <a:srgbClr val="0070C0"/>
              </a:solidFill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  <a:sym typeface="Krona One" pitchFamily="2" charset="0"/>
            </a:endParaRPr>
          </a:p>
        </p:txBody>
      </p:sp>
      <p:sp>
        <p:nvSpPr>
          <p:cNvPr id="635" name="Google Shape;635;p37"/>
          <p:cNvSpPr txBox="1"/>
          <p:nvPr/>
        </p:nvSpPr>
        <p:spPr>
          <a:xfrm>
            <a:off x="793478" y="1022968"/>
            <a:ext cx="7704138" cy="728133"/>
          </a:xfrm>
          <a:prstGeom prst="rect">
            <a:avLst/>
          </a:prstGeom>
          <a:noFill/>
          <a:ln>
            <a:noFill/>
          </a:ln>
        </p:spPr>
        <p:txBody>
          <a:bodyPr lIns="121900" tIns="121900" rIns="0" bIns="121900"/>
          <a:lstStyle>
            <a:lvl1pPr indent="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Сбор информации о зарегистрированных фактах оказания услуг позволяет получать различные срезы </a:t>
            </a:r>
            <a:r>
              <a:rPr lang="ru-RU" sz="16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данных:</a:t>
            </a:r>
            <a:endParaRPr lang="ru-RU" sz="1600" b="1" dirty="0">
              <a:solidFill>
                <a:srgbClr val="0070C0"/>
              </a:solidFill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sz="1600" b="1" dirty="0">
              <a:solidFill>
                <a:srgbClr val="0070C0"/>
              </a:solidFill>
              <a:latin typeface="Bahnschrift" panose="020B0502040204020203" pitchFamily="34" charset="0"/>
              <a:ea typeface="Lato" charset="0"/>
              <a:cs typeface="Lato" charset="0"/>
              <a:sym typeface="Lato" charset="0"/>
            </a:endParaRPr>
          </a:p>
        </p:txBody>
      </p:sp>
      <p:sp>
        <p:nvSpPr>
          <p:cNvPr id="14346" name="TextBox 7"/>
          <p:cNvSpPr txBox="1">
            <a:spLocks noChangeArrowheads="1"/>
          </p:cNvSpPr>
          <p:nvPr/>
        </p:nvSpPr>
        <p:spPr bwMode="auto">
          <a:xfrm>
            <a:off x="765175" y="1810962"/>
            <a:ext cx="7564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spcAft>
                <a:spcPts val="1067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Динамика развития в рамках 189-ФЗ по социальным сертификатам</a:t>
            </a:r>
          </a:p>
        </p:txBody>
      </p:sp>
      <p:sp>
        <p:nvSpPr>
          <p:cNvPr id="14347" name="TextBox 9"/>
          <p:cNvSpPr txBox="1">
            <a:spLocks noChangeArrowheads="1"/>
          </p:cNvSpPr>
          <p:nvPr/>
        </p:nvSpPr>
        <p:spPr bwMode="auto">
          <a:xfrm>
            <a:off x="795337" y="4624644"/>
            <a:ext cx="6791325" cy="4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Динамика использования сертификатов</a:t>
            </a:r>
          </a:p>
        </p:txBody>
      </p:sp>
      <p:sp>
        <p:nvSpPr>
          <p:cNvPr id="14348" name="TextBox 11"/>
          <p:cNvSpPr txBox="1">
            <a:spLocks noChangeArrowheads="1"/>
          </p:cNvSpPr>
          <p:nvPr/>
        </p:nvSpPr>
        <p:spPr bwMode="auto">
          <a:xfrm>
            <a:off x="763587" y="2487084"/>
            <a:ext cx="7397750" cy="4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Составление рейтингов востребованных поставщиков </a:t>
            </a: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795336" y="3911114"/>
            <a:ext cx="7534276" cy="4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Сопоставление доли бесплатных и дополнительных услуг</a:t>
            </a:r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755650" y="3265902"/>
            <a:ext cx="7723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spcAft>
                <a:spcPts val="1067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Сопоставление наиболее и наименее востребованных видов услуг </a:t>
            </a:r>
          </a:p>
        </p:txBody>
      </p:sp>
      <p:sp>
        <p:nvSpPr>
          <p:cNvPr id="14351" name="TextBox 17"/>
          <p:cNvSpPr txBox="1">
            <a:spLocks noChangeArrowheads="1"/>
          </p:cNvSpPr>
          <p:nvPr/>
        </p:nvSpPr>
        <p:spPr bwMode="auto">
          <a:xfrm>
            <a:off x="763587" y="5357519"/>
            <a:ext cx="8065096" cy="4115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Фиксирование зарегистрированных сведений об отказах от услуг</a:t>
            </a:r>
          </a:p>
        </p:txBody>
      </p:sp>
      <p:sp>
        <p:nvSpPr>
          <p:cNvPr id="82" name="Google Shape;734;p40"/>
          <p:cNvSpPr/>
          <p:nvPr/>
        </p:nvSpPr>
        <p:spPr>
          <a:xfrm>
            <a:off x="731836" y="6040966"/>
            <a:ext cx="8056769" cy="577851"/>
          </a:xfrm>
          <a:prstGeom prst="rect">
            <a:avLst/>
          </a:prstGeom>
          <a:solidFill>
            <a:srgbClr val="00B050">
              <a:alpha val="2100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defRPr/>
            </a:pPr>
            <a:endParaRPr lang="ru-RU" sz="2400" kern="0"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4353" name="TextBox 82"/>
          <p:cNvSpPr txBox="1">
            <a:spLocks noChangeArrowheads="1"/>
          </p:cNvSpPr>
          <p:nvPr/>
        </p:nvSpPr>
        <p:spPr bwMode="auto">
          <a:xfrm>
            <a:off x="747198" y="6103847"/>
            <a:ext cx="80354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spcAft>
                <a:spcPts val="1067"/>
              </a:spcAft>
            </a:pPr>
            <a:r>
              <a:rPr lang="ru-RU" altLang="ru-RU" sz="1600" dirty="0">
                <a:solidFill>
                  <a:srgbClr val="0070C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Динамика обслуживания сертификатов поставщиками и соцработниками</a:t>
            </a:r>
          </a:p>
        </p:txBody>
      </p:sp>
      <p:grpSp>
        <p:nvGrpSpPr>
          <p:cNvPr id="84" name="Google Shape;7287;p78"/>
          <p:cNvGrpSpPr/>
          <p:nvPr/>
        </p:nvGrpSpPr>
        <p:grpSpPr>
          <a:xfrm>
            <a:off x="119674" y="1810531"/>
            <a:ext cx="355526" cy="472781"/>
            <a:chOff x="-33646250" y="3586425"/>
            <a:chExt cx="293000" cy="292225"/>
          </a:xfrm>
          <a:solidFill>
            <a:schemeClr val="tx1"/>
          </a:solidFill>
        </p:grpSpPr>
        <p:sp>
          <p:nvSpPr>
            <p:cNvPr id="85" name="Google Shape;7288;p78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7289;p78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7287;p78"/>
          <p:cNvGrpSpPr/>
          <p:nvPr/>
        </p:nvGrpSpPr>
        <p:grpSpPr>
          <a:xfrm>
            <a:off x="115515" y="2541242"/>
            <a:ext cx="355526" cy="472781"/>
            <a:chOff x="-33646250" y="3586425"/>
            <a:chExt cx="293000" cy="292225"/>
          </a:xfrm>
          <a:solidFill>
            <a:schemeClr val="tx1"/>
          </a:solidFill>
        </p:grpSpPr>
        <p:sp>
          <p:nvSpPr>
            <p:cNvPr id="88" name="Google Shape;7288;p78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7289;p78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7287;p78"/>
          <p:cNvGrpSpPr/>
          <p:nvPr/>
        </p:nvGrpSpPr>
        <p:grpSpPr>
          <a:xfrm>
            <a:off x="108208" y="3301147"/>
            <a:ext cx="355526" cy="472781"/>
            <a:chOff x="-33646250" y="3586425"/>
            <a:chExt cx="293000" cy="292225"/>
          </a:xfrm>
          <a:solidFill>
            <a:schemeClr val="tx1"/>
          </a:solidFill>
        </p:grpSpPr>
        <p:sp>
          <p:nvSpPr>
            <p:cNvPr id="91" name="Google Shape;7288;p78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7289;p78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7287;p78"/>
          <p:cNvGrpSpPr/>
          <p:nvPr/>
        </p:nvGrpSpPr>
        <p:grpSpPr>
          <a:xfrm>
            <a:off x="123687" y="3968899"/>
            <a:ext cx="355526" cy="472781"/>
            <a:chOff x="-33646250" y="3586425"/>
            <a:chExt cx="293000" cy="292225"/>
          </a:xfrm>
          <a:solidFill>
            <a:schemeClr val="tx1"/>
          </a:solidFill>
        </p:grpSpPr>
        <p:sp>
          <p:nvSpPr>
            <p:cNvPr id="94" name="Google Shape;7288;p78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7289;p78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7287;p78"/>
          <p:cNvGrpSpPr/>
          <p:nvPr/>
        </p:nvGrpSpPr>
        <p:grpSpPr>
          <a:xfrm>
            <a:off x="125137" y="4703823"/>
            <a:ext cx="355526" cy="472781"/>
            <a:chOff x="-33646250" y="3586425"/>
            <a:chExt cx="293000" cy="292225"/>
          </a:xfrm>
          <a:solidFill>
            <a:schemeClr val="tx1"/>
          </a:solidFill>
        </p:grpSpPr>
        <p:sp>
          <p:nvSpPr>
            <p:cNvPr id="97" name="Google Shape;7288;p78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7289;p78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7287;p78"/>
          <p:cNvGrpSpPr/>
          <p:nvPr/>
        </p:nvGrpSpPr>
        <p:grpSpPr>
          <a:xfrm>
            <a:off x="138294" y="5450858"/>
            <a:ext cx="355526" cy="472781"/>
            <a:chOff x="-33646250" y="3586425"/>
            <a:chExt cx="293000" cy="292225"/>
          </a:xfrm>
          <a:solidFill>
            <a:schemeClr val="tx1"/>
          </a:solidFill>
        </p:grpSpPr>
        <p:sp>
          <p:nvSpPr>
            <p:cNvPr id="100" name="Google Shape;7288;p78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7289;p78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7287;p78"/>
          <p:cNvGrpSpPr/>
          <p:nvPr/>
        </p:nvGrpSpPr>
        <p:grpSpPr>
          <a:xfrm>
            <a:off x="180873" y="6025914"/>
            <a:ext cx="355526" cy="472781"/>
            <a:chOff x="-33646250" y="3586425"/>
            <a:chExt cx="293000" cy="292225"/>
          </a:xfrm>
          <a:solidFill>
            <a:schemeClr val="tx1"/>
          </a:solidFill>
        </p:grpSpPr>
        <p:sp>
          <p:nvSpPr>
            <p:cNvPr id="103" name="Google Shape;7288;p78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7289;p78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buClr>
                  <a:srgbClr val="000000"/>
                </a:buClr>
                <a:defRPr/>
              </a:pPr>
              <a:endParaRPr sz="2400" kern="0">
                <a:latin typeface="Bahnschrift" panose="020B0502040204020203" pitchFamily="34" charset="0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" name="Рисунок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32259" cy="576064"/>
          </a:xfrm>
          <a:prstGeom prst="rect">
            <a:avLst/>
          </a:prstGeom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73" y="260648"/>
            <a:ext cx="576064" cy="57606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Google Shape;987;p45"/>
          <p:cNvSpPr txBox="1">
            <a:spLocks noChangeArrowheads="1"/>
          </p:cNvSpPr>
          <p:nvPr/>
        </p:nvSpPr>
        <p:spPr>
          <a:xfrm>
            <a:off x="6002600" y="6543497"/>
            <a:ext cx="3141400" cy="299329"/>
          </a:xfrm>
          <a:prstGeom prst="rect">
            <a:avLst/>
          </a:prstGeom>
          <a:gradFill flip="none" rotWithShape="1">
            <a:gsLst>
              <a:gs pos="0">
                <a:srgbClr val="5E9EFF">
                  <a:lumMod val="31000"/>
                  <a:lumOff val="69000"/>
                </a:srgbClr>
              </a:gs>
              <a:gs pos="66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ct val="0"/>
              </a:spcAft>
              <a:buClr>
                <a:srgbClr val="FFFFFF"/>
              </a:buClr>
              <a:buFont typeface="Krona One" pitchFamily="2" charset="0"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sym typeface="Krona One" pitchFamily="2" charset="0"/>
              </a:rPr>
              <a:t>5</a:t>
            </a:r>
            <a:endParaRPr lang="ru-RU" altLang="ru-RU" sz="20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  <a:sym typeface="Krona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1297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Реализация проекта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066800" y="4779963"/>
            <a:ext cx="2295525" cy="1365250"/>
            <a:chOff x="471" y="272"/>
            <a:chExt cx="1161" cy="1539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066800" y="3484563"/>
            <a:ext cx="2295525" cy="1365250"/>
            <a:chOff x="471" y="272"/>
            <a:chExt cx="1161" cy="1539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066800" y="2112963"/>
            <a:ext cx="2295525" cy="1365250"/>
            <a:chOff x="471" y="272"/>
            <a:chExt cx="1161" cy="1539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AutoShape 12"/>
          <p:cNvSpPr>
            <a:spLocks noChangeArrowheads="1"/>
          </p:cNvSpPr>
          <p:nvPr/>
        </p:nvSpPr>
        <p:spPr bwMode="ltGray">
          <a:xfrm>
            <a:off x="3354388" y="2112963"/>
            <a:ext cx="4722812" cy="1355491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white">
          <a:xfrm>
            <a:off x="1044625" y="2646363"/>
            <a:ext cx="23065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Предварительный этап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gray">
          <a:xfrm>
            <a:off x="3857625" y="2072313"/>
            <a:ext cx="35814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проведение информационной кампании среди граждан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обучение специалистов работе информационной системой и </a:t>
            </a:r>
            <a:r>
              <a:rPr lang="en-US" sz="1600" b="1" dirty="0" err="1">
                <a:solidFill>
                  <a:srgbClr val="002060"/>
                </a:solidFill>
              </a:rPr>
              <a:t>pos</a:t>
            </a:r>
            <a:r>
              <a:rPr lang="en-US" sz="1600" b="1" dirty="0">
                <a:solidFill>
                  <a:srgbClr val="002060"/>
                </a:solidFill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</a:rPr>
              <a:t>терминалом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white">
          <a:xfrm>
            <a:off x="1115355" y="3971603"/>
            <a:ext cx="212883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Фиксирование услуг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white">
          <a:xfrm>
            <a:off x="1149350" y="5413375"/>
            <a:ext cx="2128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Учет услуг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gray">
          <a:xfrm>
            <a:off x="3351213" y="3706813"/>
            <a:ext cx="4649787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3941763" y="3751689"/>
            <a:ext cx="36020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фиксация услуг посредством </a:t>
            </a:r>
            <a:r>
              <a:rPr lang="ru-RU" sz="1600" b="1" dirty="0" err="1" smtClean="0">
                <a:solidFill>
                  <a:srgbClr val="002060"/>
                </a:solidFill>
              </a:rPr>
              <a:t>pos</a:t>
            </a:r>
            <a:r>
              <a:rPr lang="ru-RU" sz="1600" b="1" dirty="0" smtClean="0">
                <a:solidFill>
                  <a:srgbClr val="002060"/>
                </a:solidFill>
              </a:rPr>
              <a:t>-терминала </a:t>
            </a:r>
            <a:r>
              <a:rPr lang="ru-RU" sz="1600" b="1" dirty="0">
                <a:solidFill>
                  <a:srgbClr val="002060"/>
                </a:solidFill>
              </a:rPr>
              <a:t>и персональной банковской </a:t>
            </a:r>
            <a:r>
              <a:rPr lang="ru-RU" sz="1600" b="1" dirty="0" smtClean="0">
                <a:solidFill>
                  <a:srgbClr val="002060"/>
                </a:solidFill>
              </a:rPr>
              <a:t>карты гражданина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gray">
          <a:xfrm>
            <a:off x="3351213" y="5005388"/>
            <a:ext cx="4649787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3922712" y="5021380"/>
            <a:ext cx="350678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о</a:t>
            </a:r>
            <a:r>
              <a:rPr lang="ru-RU" sz="1600" b="1" dirty="0" smtClean="0">
                <a:solidFill>
                  <a:srgbClr val="000000"/>
                </a:solidFill>
              </a:rPr>
              <a:t>тображение услуг в ППО АСОИ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ф</a:t>
            </a:r>
            <a:r>
              <a:rPr lang="ru-RU" sz="1600" b="1" dirty="0" smtClean="0">
                <a:solidFill>
                  <a:srgbClr val="000000"/>
                </a:solidFill>
              </a:rPr>
              <a:t>ормирование акта </a:t>
            </a:r>
            <a:r>
              <a:rPr lang="ru-RU" sz="1600" b="1" dirty="0">
                <a:solidFill>
                  <a:srgbClr val="000000"/>
                </a:solidFill>
              </a:rPr>
              <a:t>сдачи-приемки оказанных </a:t>
            </a:r>
            <a:r>
              <a:rPr lang="ru-RU" sz="1600" b="1" dirty="0" smtClean="0">
                <a:solidFill>
                  <a:srgbClr val="000000"/>
                </a:solidFill>
              </a:rPr>
              <a:t>услуг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gray">
          <a:xfrm>
            <a:off x="3354388" y="264636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3362325" y="393541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gray">
          <a:xfrm>
            <a:off x="3352800" y="528161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" name="Рисунок 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32259" cy="576064"/>
          </a:xfrm>
          <a:prstGeom prst="rect">
            <a:avLst/>
          </a:prstGeom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73" y="260648"/>
            <a:ext cx="576064" cy="57606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Google Shape;987;p45"/>
          <p:cNvSpPr txBox="1">
            <a:spLocks noChangeArrowheads="1"/>
          </p:cNvSpPr>
          <p:nvPr/>
        </p:nvSpPr>
        <p:spPr>
          <a:xfrm>
            <a:off x="6002600" y="6543497"/>
            <a:ext cx="3141400" cy="299329"/>
          </a:xfrm>
          <a:prstGeom prst="rect">
            <a:avLst/>
          </a:prstGeom>
          <a:gradFill flip="none" rotWithShape="1">
            <a:gsLst>
              <a:gs pos="0">
                <a:srgbClr val="5E9EFF">
                  <a:lumMod val="31000"/>
                  <a:lumOff val="69000"/>
                </a:srgbClr>
              </a:gs>
              <a:gs pos="66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ct val="0"/>
              </a:spcAft>
              <a:buClr>
                <a:srgbClr val="FFFFFF"/>
              </a:buClr>
              <a:buFont typeface="Krona One" pitchFamily="2" charset="0"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sym typeface="Krona One" pitchFamily="2" charset="0"/>
              </a:rPr>
              <a:t>6</a:t>
            </a:r>
            <a:endParaRPr lang="ru-RU" altLang="ru-RU" sz="20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  <a:sym typeface="Krona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1189030" y="353494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344816" cy="7949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Предварительный этап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" y="1764379"/>
            <a:ext cx="2796800" cy="3998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Объект 5"/>
          <p:cNvSpPr>
            <a:spLocks noGrp="1"/>
          </p:cNvSpPr>
          <p:nvPr>
            <p:ph idx="1"/>
          </p:nvPr>
        </p:nvSpPr>
        <p:spPr>
          <a:xfrm>
            <a:off x="2843808" y="1732441"/>
            <a:ext cx="5544616" cy="4030265"/>
          </a:xfrm>
        </p:spPr>
        <p:txBody>
          <a:bodyPr>
            <a:normAutofit/>
          </a:bodyPr>
          <a:lstStyle/>
          <a:p>
            <a:pPr marL="360000" algn="just">
              <a:spcBef>
                <a:spcPts val="100"/>
              </a:spcBef>
            </a:pPr>
            <a:r>
              <a:rPr lang="ru-RU" sz="1800" dirty="0">
                <a:solidFill>
                  <a:srgbClr val="0070C0"/>
                </a:solidFill>
              </a:rPr>
              <a:t>проведена информационная кампания среди получателей </a:t>
            </a:r>
            <a:r>
              <a:rPr lang="ru-RU" sz="1800" dirty="0" smtClean="0">
                <a:solidFill>
                  <a:srgbClr val="0070C0"/>
                </a:solidFill>
              </a:rPr>
              <a:t>социальных;</a:t>
            </a:r>
          </a:p>
          <a:p>
            <a:pPr marL="360000" algn="just">
              <a:spcBef>
                <a:spcPts val="100"/>
              </a:spcBef>
            </a:pPr>
            <a:r>
              <a:rPr lang="ru-RU" sz="1800" dirty="0" smtClean="0">
                <a:solidFill>
                  <a:srgbClr val="0070C0"/>
                </a:solidFill>
              </a:rPr>
              <a:t>разработаны </a:t>
            </a:r>
            <a:r>
              <a:rPr lang="ru-RU" sz="1800" dirty="0">
                <a:solidFill>
                  <a:srgbClr val="0070C0"/>
                </a:solidFill>
              </a:rPr>
              <a:t>памятки для населения о 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предоставлении социальных услуг с использованием </a:t>
            </a:r>
            <a:r>
              <a:rPr lang="ru-RU" sz="1800" dirty="0" err="1" smtClean="0">
                <a:solidFill>
                  <a:srgbClr val="0070C0"/>
                </a:solidFill>
              </a:rPr>
              <a:t>pos</a:t>
            </a:r>
            <a:r>
              <a:rPr lang="ru-RU" sz="1800" dirty="0" smtClean="0">
                <a:solidFill>
                  <a:srgbClr val="0070C0"/>
                </a:solidFill>
              </a:rPr>
              <a:t>-терминалов; </a:t>
            </a:r>
            <a:endParaRPr lang="ru-RU" sz="1800" dirty="0">
              <a:solidFill>
                <a:srgbClr val="0070C0"/>
              </a:solidFill>
            </a:endParaRPr>
          </a:p>
          <a:p>
            <a:pPr marL="360000" algn="just">
              <a:spcBef>
                <a:spcPts val="100"/>
              </a:spcBef>
            </a:pPr>
            <a:r>
              <a:rPr lang="ru-RU" sz="1800" dirty="0">
                <a:solidFill>
                  <a:srgbClr val="0070C0"/>
                </a:solidFill>
              </a:rPr>
              <a:t>проведено обучение специалистов, оказывающих социальные </a:t>
            </a:r>
            <a:r>
              <a:rPr lang="ru-RU" sz="1800" dirty="0" smtClean="0">
                <a:solidFill>
                  <a:srgbClr val="0070C0"/>
                </a:solidFill>
              </a:rPr>
              <a:t>услуги, работе на </a:t>
            </a:r>
            <a:r>
              <a:rPr lang="en-US" sz="1800" dirty="0" err="1" smtClean="0">
                <a:solidFill>
                  <a:srgbClr val="0070C0"/>
                </a:solidFill>
              </a:rPr>
              <a:t>pos</a:t>
            </a:r>
            <a:r>
              <a:rPr lang="en-US" sz="1800" dirty="0" smtClean="0">
                <a:solidFill>
                  <a:srgbClr val="0070C0"/>
                </a:solidFill>
              </a:rPr>
              <a:t>-</a:t>
            </a:r>
            <a:r>
              <a:rPr lang="ru-RU" sz="1800" dirty="0" smtClean="0">
                <a:solidFill>
                  <a:srgbClr val="0070C0"/>
                </a:solidFill>
              </a:rPr>
              <a:t>терминалах;</a:t>
            </a:r>
            <a:endParaRPr lang="ru-RU" sz="1800" dirty="0">
              <a:solidFill>
                <a:srgbClr val="0070C0"/>
              </a:solidFill>
            </a:endParaRPr>
          </a:p>
          <a:p>
            <a:r>
              <a:rPr lang="ru-RU" sz="1900" dirty="0">
                <a:solidFill>
                  <a:srgbClr val="0070C0"/>
                </a:solidFill>
              </a:rPr>
              <a:t>информирование граждан на стадии признания нуждающимися в социальных услугах, о необходимости помимо основных документов, предоставлять сведения о банковской карте (номер карты) для его идентификации (по желанию гражданина) </a:t>
            </a: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81127"/>
            <a:ext cx="1351382" cy="180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Объект 5"/>
          <p:cNvSpPr txBox="1">
            <a:spLocks/>
          </p:cNvSpPr>
          <p:nvPr/>
        </p:nvSpPr>
        <p:spPr>
          <a:xfrm>
            <a:off x="2843808" y="4581127"/>
            <a:ext cx="4358337" cy="2093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00" indent="0" algn="just">
              <a:spcBef>
                <a:spcPts val="100"/>
              </a:spcBef>
              <a:buFont typeface="Arial" panose="020B0604020202020204" pitchFamily="34" charset="0"/>
              <a:buNone/>
            </a:pPr>
            <a:endParaRPr lang="ru-RU" sz="1300" dirty="0" smtClean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32259" cy="57606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73" y="260648"/>
            <a:ext cx="576064" cy="57606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Google Shape;987;p45"/>
          <p:cNvSpPr txBox="1">
            <a:spLocks noChangeArrowheads="1"/>
          </p:cNvSpPr>
          <p:nvPr/>
        </p:nvSpPr>
        <p:spPr>
          <a:xfrm>
            <a:off x="6002600" y="6543497"/>
            <a:ext cx="3141400" cy="299329"/>
          </a:xfrm>
          <a:prstGeom prst="rect">
            <a:avLst/>
          </a:prstGeom>
          <a:gradFill flip="none" rotWithShape="1">
            <a:gsLst>
              <a:gs pos="0">
                <a:srgbClr val="5E9EFF">
                  <a:lumMod val="31000"/>
                  <a:lumOff val="69000"/>
                </a:srgbClr>
              </a:gs>
              <a:gs pos="66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ct val="0"/>
              </a:spcAft>
              <a:buClr>
                <a:srgbClr val="FFFFFF"/>
              </a:buClr>
              <a:buFont typeface="Krona One" pitchFamily="2" charset="0"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sym typeface="Krona One" pitchFamily="2" charset="0"/>
              </a:rPr>
              <a:t>7</a:t>
            </a:r>
            <a:endParaRPr lang="ru-RU" altLang="ru-RU" sz="20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  <a:sym typeface="Krona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1189030" y="353494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879" cy="7949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Фиксирование услуг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5" name="Объект 5"/>
          <p:cNvSpPr txBox="1">
            <a:spLocks/>
          </p:cNvSpPr>
          <p:nvPr/>
        </p:nvSpPr>
        <p:spPr>
          <a:xfrm>
            <a:off x="815777" y="1340768"/>
            <a:ext cx="7416824" cy="2093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00" indent="0" algn="just">
              <a:spcBef>
                <a:spcPts val="100"/>
              </a:spcBef>
              <a:buFont typeface="Arial" panose="020B0604020202020204" pitchFamily="34" charset="0"/>
              <a:buNone/>
            </a:pPr>
            <a:endParaRPr lang="ru-RU" sz="1300" dirty="0" smtClean="0">
              <a:solidFill>
                <a:srgbClr val="0070C0"/>
              </a:solidFill>
            </a:endParaRPr>
          </a:p>
          <a:p>
            <a:pPr marL="17100" indent="0" algn="just">
              <a:spcBef>
                <a:spcPts val="10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Фиксирование </a:t>
            </a:r>
            <a:r>
              <a:rPr lang="ru-RU" sz="2400" dirty="0">
                <a:solidFill>
                  <a:srgbClr val="0070C0"/>
                </a:solidFill>
              </a:rPr>
              <a:t>полученной социальной услуги </a:t>
            </a:r>
            <a:r>
              <a:rPr lang="ru-RU" sz="2400" dirty="0" smtClean="0">
                <a:solidFill>
                  <a:srgbClr val="0070C0"/>
                </a:solidFill>
              </a:rPr>
              <a:t>в информационной системе осуществляется </a:t>
            </a:r>
            <a:r>
              <a:rPr lang="ru-RU" sz="2400" dirty="0">
                <a:solidFill>
                  <a:srgbClr val="0070C0"/>
                </a:solidFill>
              </a:rPr>
              <a:t>посредством </a:t>
            </a:r>
            <a:r>
              <a:rPr lang="ru-RU" sz="2400" dirty="0" err="1">
                <a:solidFill>
                  <a:srgbClr val="0070C0"/>
                </a:solidFill>
              </a:rPr>
              <a:t>pos</a:t>
            </a:r>
            <a:r>
              <a:rPr lang="ru-RU" sz="2400">
                <a:solidFill>
                  <a:srgbClr val="0070C0"/>
                </a:solidFill>
              </a:rPr>
              <a:t>-терминала </a:t>
            </a:r>
            <a:r>
              <a:rPr lang="ru-RU" sz="2400" smtClean="0">
                <a:solidFill>
                  <a:srgbClr val="0070C0"/>
                </a:solidFill>
              </a:rPr>
              <a:t>и </a:t>
            </a:r>
            <a:r>
              <a:rPr lang="ru-RU" sz="2400" dirty="0">
                <a:solidFill>
                  <a:srgbClr val="0070C0"/>
                </a:solidFill>
              </a:rPr>
              <a:t>персональной банковской карты гражданина.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C:\Users\TissenTG\AppData\Local\Microsoft\Windows\Temporary Internet Files\Content.Word\PHOTO-2023-05-17-15-22-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7"/>
          <a:stretch/>
        </p:blipFill>
        <p:spPr bwMode="auto">
          <a:xfrm>
            <a:off x="611560" y="3436849"/>
            <a:ext cx="427781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9"/>
          <a:stretch/>
        </p:blipFill>
        <p:spPr bwMode="auto">
          <a:xfrm>
            <a:off x="5199581" y="3433973"/>
            <a:ext cx="355163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32259" cy="57606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73" y="260648"/>
            <a:ext cx="576064" cy="57606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Google Shape;987;p45"/>
          <p:cNvSpPr txBox="1">
            <a:spLocks noChangeArrowheads="1"/>
          </p:cNvSpPr>
          <p:nvPr/>
        </p:nvSpPr>
        <p:spPr>
          <a:xfrm>
            <a:off x="6002600" y="6543497"/>
            <a:ext cx="3141400" cy="299329"/>
          </a:xfrm>
          <a:prstGeom prst="rect">
            <a:avLst/>
          </a:prstGeom>
          <a:gradFill flip="none" rotWithShape="1">
            <a:gsLst>
              <a:gs pos="0">
                <a:srgbClr val="5E9EFF">
                  <a:lumMod val="31000"/>
                  <a:lumOff val="69000"/>
                </a:srgbClr>
              </a:gs>
              <a:gs pos="66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ct val="0"/>
              </a:spcAft>
              <a:buClr>
                <a:srgbClr val="FFFFFF"/>
              </a:buClr>
              <a:buFont typeface="Krona One" pitchFamily="2" charset="0"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sym typeface="Krona One" pitchFamily="2" charset="0"/>
              </a:rPr>
              <a:t>8</a:t>
            </a:r>
            <a:endParaRPr lang="ru-RU" altLang="ru-RU" sz="20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  <a:sym typeface="Krona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1189030" y="353494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189030" y="341543"/>
            <a:ext cx="6911362" cy="7949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Учет услуг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5" name="Объект 5"/>
          <p:cNvSpPr txBox="1">
            <a:spLocks/>
          </p:cNvSpPr>
          <p:nvPr/>
        </p:nvSpPr>
        <p:spPr>
          <a:xfrm>
            <a:off x="853705" y="1052737"/>
            <a:ext cx="741682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00" indent="0" algn="just">
              <a:spcBef>
                <a:spcPts val="100"/>
              </a:spcBef>
              <a:buFont typeface="Arial" panose="020B0604020202020204" pitchFamily="34" charset="0"/>
              <a:buNone/>
            </a:pPr>
            <a:endParaRPr lang="ru-RU" sz="1300" dirty="0" smtClean="0">
              <a:solidFill>
                <a:srgbClr val="0070C0"/>
              </a:solidFill>
            </a:endParaRPr>
          </a:p>
          <a:p>
            <a:pPr marL="17100" indent="0" algn="just">
              <a:spcBef>
                <a:spcPts val="10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  Предоставленные </a:t>
            </a:r>
            <a:r>
              <a:rPr lang="ru-RU" sz="2400" dirty="0">
                <a:solidFill>
                  <a:srgbClr val="0070C0"/>
                </a:solidFill>
              </a:rPr>
              <a:t>гражданину социальные услуги автоматически фиксируются и отображаются в </a:t>
            </a:r>
            <a:r>
              <a:rPr lang="ru-RU" sz="2400" dirty="0" smtClean="0">
                <a:solidFill>
                  <a:srgbClr val="0070C0"/>
                </a:solidFill>
              </a:rPr>
              <a:t>ППО АСОИ после </a:t>
            </a:r>
            <a:r>
              <a:rPr lang="ru-RU" sz="2400" dirty="0">
                <a:solidFill>
                  <a:srgbClr val="0070C0"/>
                </a:solidFill>
              </a:rPr>
              <a:t>чего формируются в акт сдачи-приемки оказанных услуг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0"/>
          <a:stretch/>
        </p:blipFill>
        <p:spPr bwMode="auto">
          <a:xfrm>
            <a:off x="988585" y="3068960"/>
            <a:ext cx="7147063" cy="288032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653136"/>
            <a:ext cx="11586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96561" y="6036059"/>
            <a:ext cx="7238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</a:rPr>
              <a:t>в</a:t>
            </a:r>
            <a:r>
              <a:rPr lang="ru-RU" sz="1400" dirty="0" smtClean="0">
                <a:solidFill>
                  <a:srgbClr val="0070C0"/>
                </a:solidFill>
              </a:rPr>
              <a:t> ППО АСОИ услуги предоставленные с использованием банковской карты, высвечиваются синим цветом (как системный администратор)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32259" cy="576064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73" y="260648"/>
            <a:ext cx="576064" cy="57606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Google Shape;987;p45"/>
          <p:cNvSpPr txBox="1">
            <a:spLocks noChangeArrowheads="1"/>
          </p:cNvSpPr>
          <p:nvPr/>
        </p:nvSpPr>
        <p:spPr>
          <a:xfrm>
            <a:off x="6002600" y="6543497"/>
            <a:ext cx="3141400" cy="299329"/>
          </a:xfrm>
          <a:prstGeom prst="rect">
            <a:avLst/>
          </a:prstGeom>
          <a:gradFill flip="none" rotWithShape="1">
            <a:gsLst>
              <a:gs pos="0">
                <a:srgbClr val="5E9EFF">
                  <a:lumMod val="31000"/>
                  <a:lumOff val="69000"/>
                </a:srgbClr>
              </a:gs>
              <a:gs pos="66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ct val="0"/>
              </a:spcAft>
              <a:buClr>
                <a:srgbClr val="FFFFFF"/>
              </a:buClr>
              <a:buFont typeface="Krona One" pitchFamily="2" charset="0"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sym typeface="Krona One" pitchFamily="2" charset="0"/>
              </a:rPr>
              <a:t>9</a:t>
            </a:r>
            <a:endParaRPr lang="ru-RU" altLang="ru-RU" sz="20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  <a:sym typeface="Krona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c3d3574c1859d842d133b75594c728c79807b2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28103</TotalTime>
  <Words>564</Words>
  <Application>Microsoft Office PowerPoint</Application>
  <PresentationFormat>Экран (4:3)</PresentationFormat>
  <Paragraphs>84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Департамент социального развития  Ханты-Мансийского автономного округа – Югры</vt:lpstr>
      <vt:lpstr>Что такое нефинансовый банковский процессинг </vt:lpstr>
      <vt:lpstr>Достоверный учет данных об оказанных услугах</vt:lpstr>
      <vt:lpstr>Описание процесса</vt:lpstr>
      <vt:lpstr>Чем могут быть полезны данные системы?</vt:lpstr>
      <vt:lpstr>Реализация проекта</vt:lpstr>
      <vt:lpstr>Предварительный этап</vt:lpstr>
      <vt:lpstr>Фиксирование услуг</vt:lpstr>
      <vt:lpstr>Учет услуг</vt:lpstr>
      <vt:lpstr>Достигнутые результаты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мозаика - шаблон презентации с сайта http://presentation-creation.ru</dc:title>
  <dc:creator>obstinate</dc:creator>
  <dc:description>Шаблон презентации с сайта http://presentation-creation.ru/</dc:description>
  <cp:lastModifiedBy>Андрамонова Наталья Юрьевна</cp:lastModifiedBy>
  <cp:revision>55</cp:revision>
  <cp:lastPrinted>2023-06-01T07:03:52Z</cp:lastPrinted>
  <dcterms:created xsi:type="dcterms:W3CDTF">2017-06-26T17:55:09Z</dcterms:created>
  <dcterms:modified xsi:type="dcterms:W3CDTF">2023-06-27T15:55:32Z</dcterms:modified>
</cp:coreProperties>
</file>