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9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-720" y="-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45D8D-61D5-40AD-8DA2-5986EFDE7B8A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09F67-D086-4FBB-91AA-DEB7CF17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41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073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662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357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532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2429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5122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9131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1576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170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312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D4341-58EA-4C06-896F-6264B46BCBC1}" type="datetimeFigureOut">
              <a:rPr lang="ru-RU" smtClean="0"/>
              <a:pPr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CC138-3ECF-4181-848C-0BE45DB2B9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929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3916" y="0"/>
            <a:ext cx="11958084" cy="178510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/>
              <a:t>Что было не так до реализации проекта:</a:t>
            </a:r>
          </a:p>
          <a:p>
            <a:pPr lvl="0"/>
            <a:r>
              <a:rPr lang="ru-RU" sz="1200" dirty="0" smtClean="0"/>
              <a:t>1.Неоптимальное функционирование коллегиальных органов управления  и ученического самоуправления в Школе (противоречие законодательству). </a:t>
            </a:r>
          </a:p>
          <a:p>
            <a:pPr lvl="0"/>
            <a:r>
              <a:rPr lang="ru-RU" sz="1200" dirty="0" smtClean="0"/>
              <a:t>2.Отсутствовал порядок (алгоритм) принятия  локальных нормативных актов </a:t>
            </a:r>
          </a:p>
          <a:p>
            <a:pPr lvl="0"/>
            <a:r>
              <a:rPr lang="ru-RU" sz="1200" dirty="0" smtClean="0"/>
              <a:t>3.Избыточное количество контрольных работ: 844 (промежуточная аттестация + ВПР)</a:t>
            </a:r>
          </a:p>
          <a:p>
            <a:pPr lvl="0"/>
            <a:r>
              <a:rPr lang="ru-RU" sz="1200" dirty="0" smtClean="0"/>
              <a:t>4. Большое количество заполняемых протоколов по промежуточной аттестации + дублирование отметок в Электронные журналы (744 протоколов)</a:t>
            </a:r>
          </a:p>
          <a:p>
            <a:pPr lvl="0"/>
            <a:r>
              <a:rPr lang="ru-RU" sz="1200" dirty="0" smtClean="0"/>
              <a:t>5. Ведение части журналов в электронном виде (по учебным предметам) и части на бумажном носителе (внеурочная деятельность) (33 журнала)</a:t>
            </a:r>
          </a:p>
          <a:p>
            <a:pPr lvl="0"/>
            <a:r>
              <a:rPr lang="ru-RU" sz="1200" dirty="0" smtClean="0"/>
              <a:t>6. Большое количество локальных актов, сложность ориентирования участников</a:t>
            </a:r>
          </a:p>
          <a:p>
            <a:pPr lvl="0"/>
            <a:r>
              <a:rPr lang="ru-RU" sz="1200" dirty="0" smtClean="0"/>
              <a:t>7. Трудности реализации прав на обучение в </a:t>
            </a:r>
            <a:r>
              <a:rPr lang="ru-RU" sz="1200" dirty="0" err="1" smtClean="0"/>
              <a:t>очно-заочной</a:t>
            </a:r>
            <a:r>
              <a:rPr lang="ru-RU" sz="1200" dirty="0" smtClean="0"/>
              <a:t>, заочной формах, по индивидуальному учебному плану, организации практической подготовки и сетевой формы реализации ООП– отсутствие регламентации процессов</a:t>
            </a:r>
            <a:endParaRPr lang="en-US" sz="12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12652" y="1743741"/>
            <a:ext cx="11979348" cy="233910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just" fontAlgn="b">
              <a:defRPr/>
            </a:pPr>
            <a:r>
              <a:rPr lang="ru-RU" sz="1400" b="1" dirty="0" smtClean="0"/>
              <a:t>Что придумали и внедрили для решения проблемы:</a:t>
            </a:r>
          </a:p>
          <a:p>
            <a:r>
              <a:rPr lang="ru-RU" sz="1200" dirty="0" smtClean="0"/>
              <a:t>1.Утвердили Устав (в нов. ред.): сократили количество коллегиальных органов на 1, перераспределили между ними корректно полномочия, установили  требования к принимаемым решениям и утвердили их  шаблоны, формату заседаний, установили порядок принятия локальных актов.</a:t>
            </a:r>
          </a:p>
          <a:p>
            <a:r>
              <a:rPr lang="ru-RU" sz="1200" dirty="0" smtClean="0"/>
              <a:t>2. Сократили процедуры промежуточной аттестации с учетом ВПР путем внесения изменений в образовательную программу Школы</a:t>
            </a:r>
          </a:p>
          <a:p>
            <a:r>
              <a:rPr lang="ru-RU" sz="1200" dirty="0" smtClean="0"/>
              <a:t>3.  Нашли техническую возможность в едином электронном журнале по учебным предметам вести журналы по внеурочной деятельности</a:t>
            </a:r>
          </a:p>
          <a:p>
            <a:r>
              <a:rPr lang="ru-RU" sz="1200" dirty="0" smtClean="0"/>
              <a:t>4. Разработали </a:t>
            </a:r>
            <a:r>
              <a:rPr lang="ru-RU" sz="1200" b="1" dirty="0" smtClean="0"/>
              <a:t>7</a:t>
            </a:r>
            <a:r>
              <a:rPr lang="ru-RU" sz="1200" dirty="0" smtClean="0"/>
              <a:t> локальных актов, направленных на проведение оценивания, развитие сетевого взаимодействия, обучения по ИУП, по заочной, </a:t>
            </a:r>
            <a:r>
              <a:rPr lang="ru-RU" sz="1200" dirty="0" err="1" smtClean="0"/>
              <a:t>очно-заочной</a:t>
            </a:r>
            <a:r>
              <a:rPr lang="ru-RU" sz="1200" dirty="0" smtClean="0"/>
              <a:t> формам, содействие  развития общественного движения в Школе в соответствии с ФГОС</a:t>
            </a:r>
          </a:p>
          <a:p>
            <a:r>
              <a:rPr lang="ru-RU" sz="1200" dirty="0" smtClean="0"/>
              <a:t>5. Разработали содержание локального акта "Навигатора", позволяющего участникам образовательных отношений быстро ориентироваться в локальных актах Школы и находить нужное</a:t>
            </a:r>
          </a:p>
          <a:p>
            <a:r>
              <a:rPr lang="ru-RU" sz="1200" dirty="0" smtClean="0"/>
              <a:t>6. Создали 28 образцов (шаблонов) документов + управленческие кейсы принимаемых решений</a:t>
            </a:r>
          </a:p>
          <a:p>
            <a:r>
              <a:rPr lang="ru-RU" sz="1200" dirty="0" smtClean="0"/>
              <a:t>7. Создали структурное подразделение для осуществления практической подготовки обучающихся</a:t>
            </a:r>
          </a:p>
          <a:p>
            <a:r>
              <a:rPr lang="ru-RU" sz="1200" dirty="0" smtClean="0"/>
              <a:t>8. Заключили договор о сетевом взаимодействии</a:t>
            </a:r>
            <a:endParaRPr lang="ru-RU" sz="1200" dirty="0">
              <a:solidFill>
                <a:prstClr val="black"/>
              </a:solidFill>
              <a:latin typeface="Fira Sans Book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0121" y="4136066"/>
            <a:ext cx="12021879" cy="313932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/>
              <a:t>Результаты</a:t>
            </a:r>
            <a:r>
              <a:rPr lang="ru-RU" sz="1200" b="1" dirty="0" smtClean="0"/>
              <a:t>:</a:t>
            </a:r>
          </a:p>
          <a:p>
            <a:r>
              <a:rPr lang="ru-RU" sz="1200" dirty="0" smtClean="0"/>
              <a:t>1.Сокращение контрольных работ  и нагрузки на обучающихся и учителей на 12% в связи с легализацией ВПР</a:t>
            </a:r>
          </a:p>
          <a:p>
            <a:r>
              <a:rPr lang="ru-RU" sz="1200" dirty="0" smtClean="0"/>
              <a:t>2. Сокращение времени на заполнение журналов  по внеурочной деятельности (50%) в связи с переводом 33 журналов в электронный вид (100%)</a:t>
            </a:r>
          </a:p>
          <a:p>
            <a:r>
              <a:rPr lang="ru-RU" sz="1200" dirty="0" smtClean="0"/>
              <a:t>3. Снижение отчетной нагрузки  учителей по оформлению результатов промежуточных аттестаций (протоколов) ежегодно ( 95%)</a:t>
            </a:r>
          </a:p>
          <a:p>
            <a:r>
              <a:rPr lang="ru-RU" sz="1200" dirty="0" smtClean="0"/>
              <a:t>4. Сокращение времени на организацию заседаний и принятия решений коллегиальными органами (50%) (стало возможно законно принимать решения заочно и дистанционно)</a:t>
            </a:r>
          </a:p>
          <a:p>
            <a:r>
              <a:rPr lang="ru-RU" sz="1200" dirty="0" smtClean="0"/>
              <a:t>5. Снижение времени на принятие управленческих решений в соответствии с законодательством (50%)</a:t>
            </a:r>
          </a:p>
          <a:p>
            <a:r>
              <a:rPr lang="ru-RU" sz="1200" dirty="0" smtClean="0"/>
              <a:t>6. Развитие процедурно сетевой формы реализации образовательной программы, практической подготовки, обучения по ИУП, выбора форм обучения в соответствии с законодательством</a:t>
            </a:r>
          </a:p>
          <a:p>
            <a:r>
              <a:rPr lang="ru-RU" sz="1200" dirty="0" smtClean="0"/>
              <a:t>7. Создание 7 </a:t>
            </a:r>
            <a:r>
              <a:rPr lang="ru-RU" sz="1200" dirty="0" err="1" smtClean="0"/>
              <a:t>кейсов-готовых</a:t>
            </a:r>
            <a:r>
              <a:rPr lang="ru-RU" sz="1200" dirty="0" smtClean="0"/>
              <a:t> документов (решений)</a:t>
            </a:r>
          </a:p>
          <a:p>
            <a:r>
              <a:rPr lang="ru-RU" sz="1200" dirty="0" smtClean="0"/>
              <a:t>8. Внедрение полученной практики  по 7 направлениям в школы области (целевой показатель-450, идеальный показатель- 924)</a:t>
            </a:r>
          </a:p>
          <a:p>
            <a:r>
              <a:rPr lang="ru-RU" sz="1200" dirty="0" smtClean="0"/>
              <a:t>9. Проект одобрен Федеральной службой по надзору в сфере образования и науки и рекомендован к масштабированию на территории всей страны</a:t>
            </a:r>
          </a:p>
          <a:p>
            <a:r>
              <a:rPr lang="ru-RU" sz="1200" dirty="0" smtClean="0"/>
              <a:t>10. По результатам проекта создан публичный Чат-Бот </a:t>
            </a:r>
            <a:r>
              <a:rPr lang="en-US" sz="1200" dirty="0" smtClean="0"/>
              <a:t> PreObrazovanie52Bot</a:t>
            </a:r>
            <a:r>
              <a:rPr lang="ru-RU" sz="1200" dirty="0" smtClean="0"/>
              <a:t> для использования результатов проекта всеми заинтересованными лицами</a:t>
            </a:r>
          </a:p>
          <a:p>
            <a:r>
              <a:rPr lang="ru-RU" sz="1200" dirty="0" smtClean="0"/>
              <a:t>11.В 2023 г. проект признан победителем на Всероссийском конкурсе лучших практик в сфере образования </a:t>
            </a:r>
            <a:r>
              <a:rPr lang="ru-RU" dirty="0" smtClean="0"/>
              <a:t>«</a:t>
            </a:r>
            <a:r>
              <a:rPr lang="ru-RU" sz="1200" dirty="0" smtClean="0"/>
              <a:t>Эффективность и устойчивое развитие» в номинации «Лучшая практика в сфере надзора над образованием».</a:t>
            </a:r>
          </a:p>
          <a:p>
            <a:endParaRPr lang="ru-RU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5746454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521</Words>
  <Application>Microsoft Office PowerPoint</Application>
  <PresentationFormat>Произвольный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ukn-s015</cp:lastModifiedBy>
  <cp:revision>55</cp:revision>
  <dcterms:created xsi:type="dcterms:W3CDTF">2021-12-19T09:32:54Z</dcterms:created>
  <dcterms:modified xsi:type="dcterms:W3CDTF">2023-06-29T07:41:34Z</dcterms:modified>
</cp:coreProperties>
</file>