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3" r:id="rId2"/>
    <p:sldId id="274" r:id="rId3"/>
    <p:sldId id="277" r:id="rId4"/>
    <p:sldId id="278" r:id="rId5"/>
    <p:sldId id="279" r:id="rId6"/>
    <p:sldId id="259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7" autoAdjust="0"/>
    <p:restoredTop sz="94629" autoAdjust="0"/>
  </p:normalViewPr>
  <p:slideViewPr>
    <p:cSldViewPr>
      <p:cViewPr varScale="1">
        <p:scale>
          <a:sx n="107" d="100"/>
          <a:sy n="107" d="100"/>
        </p:scale>
        <p:origin x="-228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04E0D-177A-42FD-8E9E-DA00DF5AA957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5A9E5-A03B-4260-8837-B5A614A161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653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37007-4AF4-47D9-8E43-C337E150BE51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5AFED-8815-4D4A-AB91-CC0E5D8FB1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064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CC497-608E-4C9B-A702-467845672F3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261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5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1"/>
          <p:cNvSpPr txBox="1">
            <a:spLocks/>
          </p:cNvSpPr>
          <p:nvPr/>
        </p:nvSpPr>
        <p:spPr>
          <a:xfrm>
            <a:off x="4454122" y="1754357"/>
            <a:ext cx="7441953" cy="100027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/>
            <a:r>
              <a:rPr lang="ru-RU" sz="32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Трудоустройство молодежи </a:t>
            </a:r>
            <a:endParaRPr lang="ru-RU" sz="3200" b="1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32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30 лет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         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249728" y="820886"/>
            <a:ext cx="3614023" cy="3832250"/>
            <a:chOff x="0" y="1317044"/>
            <a:chExt cx="3504418" cy="3826456"/>
          </a:xfrm>
        </p:grpSpPr>
        <p:sp>
          <p:nvSpPr>
            <p:cNvPr id="15" name="object 4"/>
            <p:cNvSpPr/>
            <p:nvPr/>
          </p:nvSpPr>
          <p:spPr>
            <a:xfrm>
              <a:off x="755575" y="1912910"/>
              <a:ext cx="1811860" cy="2174979"/>
            </a:xfrm>
            <a:custGeom>
              <a:avLst/>
              <a:gdLst/>
              <a:ahLst/>
              <a:cxnLst/>
              <a:rect l="l" t="t" r="r" b="b"/>
              <a:pathLst>
                <a:path w="3117850" h="3513454">
                  <a:moveTo>
                    <a:pt x="89281" y="0"/>
                  </a:moveTo>
                  <a:lnTo>
                    <a:pt x="38709" y="8889"/>
                  </a:lnTo>
                  <a:lnTo>
                    <a:pt x="5029" y="47625"/>
                  </a:lnTo>
                  <a:lnTo>
                    <a:pt x="0" y="75184"/>
                  </a:lnTo>
                  <a:lnTo>
                    <a:pt x="0" y="3437763"/>
                  </a:lnTo>
                  <a:lnTo>
                    <a:pt x="5029" y="3465322"/>
                  </a:lnTo>
                  <a:lnTo>
                    <a:pt x="18643" y="3487801"/>
                  </a:lnTo>
                  <a:lnTo>
                    <a:pt x="38684" y="3504056"/>
                  </a:lnTo>
                  <a:lnTo>
                    <a:pt x="62953" y="3512947"/>
                  </a:lnTo>
                  <a:lnTo>
                    <a:pt x="89281" y="3512947"/>
                  </a:lnTo>
                  <a:lnTo>
                    <a:pt x="115443" y="3503168"/>
                  </a:lnTo>
                  <a:lnTo>
                    <a:pt x="1393698" y="2734056"/>
                  </a:lnTo>
                  <a:lnTo>
                    <a:pt x="1419860" y="2724150"/>
                  </a:lnTo>
                  <a:lnTo>
                    <a:pt x="1611503" y="2724150"/>
                  </a:lnTo>
                  <a:lnTo>
                    <a:pt x="1595373" y="2709545"/>
                  </a:lnTo>
                  <a:lnTo>
                    <a:pt x="1583182" y="2683764"/>
                  </a:lnTo>
                  <a:lnTo>
                    <a:pt x="1581404" y="2655824"/>
                  </a:lnTo>
                  <a:lnTo>
                    <a:pt x="1589659" y="2628773"/>
                  </a:lnTo>
                  <a:lnTo>
                    <a:pt x="1608201" y="2606040"/>
                  </a:lnTo>
                  <a:lnTo>
                    <a:pt x="1606296" y="2606040"/>
                  </a:lnTo>
                  <a:lnTo>
                    <a:pt x="3117342" y="1696847"/>
                  </a:lnTo>
                  <a:lnTo>
                    <a:pt x="2929001" y="1696847"/>
                  </a:lnTo>
                  <a:lnTo>
                    <a:pt x="2902839" y="1686940"/>
                  </a:lnTo>
                  <a:lnTo>
                    <a:pt x="115569" y="9906"/>
                  </a:lnTo>
                  <a:lnTo>
                    <a:pt x="89281" y="0"/>
                  </a:lnTo>
                  <a:close/>
                </a:path>
              </a:pathLst>
            </a:custGeom>
            <a:solidFill>
              <a:srgbClr val="CF45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0" y="1317044"/>
              <a:ext cx="3504418" cy="3826456"/>
              <a:chOff x="1" y="382525"/>
              <a:chExt cx="4421510" cy="4890152"/>
            </a:xfrm>
          </p:grpSpPr>
          <p:grpSp>
            <p:nvGrpSpPr>
              <p:cNvPr id="17" name="Группа 16"/>
              <p:cNvGrpSpPr/>
              <p:nvPr/>
            </p:nvGrpSpPr>
            <p:grpSpPr>
              <a:xfrm>
                <a:off x="1" y="382525"/>
                <a:ext cx="4214810" cy="4282907"/>
                <a:chOff x="0" y="382524"/>
                <a:chExt cx="5652769" cy="5270477"/>
              </a:xfrm>
            </p:grpSpPr>
            <p:sp>
              <p:nvSpPr>
                <p:cNvPr id="19" name="object 3"/>
                <p:cNvSpPr/>
                <p:nvPr/>
              </p:nvSpPr>
              <p:spPr>
                <a:xfrm>
                  <a:off x="2682646" y="3955647"/>
                  <a:ext cx="1500506" cy="16973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0504" h="1697354">
                      <a:moveTo>
                        <a:pt x="165354" y="0"/>
                      </a:moveTo>
                      <a:lnTo>
                        <a:pt x="0" y="0"/>
                      </a:lnTo>
                      <a:lnTo>
                        <a:pt x="24256" y="8890"/>
                      </a:lnTo>
                      <a:lnTo>
                        <a:pt x="44323" y="25146"/>
                      </a:lnTo>
                      <a:lnTo>
                        <a:pt x="58038" y="47625"/>
                      </a:lnTo>
                      <a:lnTo>
                        <a:pt x="62992" y="75184"/>
                      </a:lnTo>
                      <a:lnTo>
                        <a:pt x="62992" y="1621650"/>
                      </a:lnTo>
                      <a:lnTo>
                        <a:pt x="68072" y="1649209"/>
                      </a:lnTo>
                      <a:lnTo>
                        <a:pt x="81661" y="1671739"/>
                      </a:lnTo>
                      <a:lnTo>
                        <a:pt x="101727" y="1688020"/>
                      </a:lnTo>
                      <a:lnTo>
                        <a:pt x="125984" y="1696808"/>
                      </a:lnTo>
                      <a:lnTo>
                        <a:pt x="152273" y="1696872"/>
                      </a:lnTo>
                      <a:lnTo>
                        <a:pt x="178562" y="1686979"/>
                      </a:lnTo>
                      <a:lnTo>
                        <a:pt x="1463675" y="913765"/>
                      </a:lnTo>
                      <a:lnTo>
                        <a:pt x="1484122" y="895858"/>
                      </a:lnTo>
                      <a:lnTo>
                        <a:pt x="1496440" y="873252"/>
                      </a:lnTo>
                      <a:lnTo>
                        <a:pt x="1500505" y="848487"/>
                      </a:lnTo>
                      <a:lnTo>
                        <a:pt x="1496440" y="823595"/>
                      </a:lnTo>
                      <a:lnTo>
                        <a:pt x="1484122" y="800989"/>
                      </a:lnTo>
                      <a:lnTo>
                        <a:pt x="1463675" y="783082"/>
                      </a:lnTo>
                      <a:lnTo>
                        <a:pt x="171577" y="5715"/>
                      </a:lnTo>
                      <a:lnTo>
                        <a:pt x="165354" y="0"/>
                      </a:lnTo>
                      <a:close/>
                    </a:path>
                  </a:pathLst>
                </a:custGeom>
                <a:solidFill>
                  <a:srgbClr val="CF452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0" name="object 5"/>
                <p:cNvSpPr/>
                <p:nvPr/>
              </p:nvSpPr>
              <p:spPr>
                <a:xfrm>
                  <a:off x="4151629" y="1292352"/>
                  <a:ext cx="1501140" cy="1697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1139" h="1697355">
                      <a:moveTo>
                        <a:pt x="152400" y="0"/>
                      </a:moveTo>
                      <a:lnTo>
                        <a:pt x="101727" y="8889"/>
                      </a:lnTo>
                      <a:lnTo>
                        <a:pt x="68072" y="47625"/>
                      </a:lnTo>
                      <a:lnTo>
                        <a:pt x="62992" y="75184"/>
                      </a:lnTo>
                      <a:lnTo>
                        <a:pt x="62992" y="1621663"/>
                      </a:lnTo>
                      <a:lnTo>
                        <a:pt x="58039" y="1649222"/>
                      </a:lnTo>
                      <a:lnTo>
                        <a:pt x="44450" y="1671701"/>
                      </a:lnTo>
                      <a:lnTo>
                        <a:pt x="24384" y="1688084"/>
                      </a:lnTo>
                      <a:lnTo>
                        <a:pt x="0" y="1696847"/>
                      </a:lnTo>
                      <a:lnTo>
                        <a:pt x="162052" y="1696847"/>
                      </a:lnTo>
                      <a:lnTo>
                        <a:pt x="1463675" y="913764"/>
                      </a:lnTo>
                      <a:lnTo>
                        <a:pt x="1484122" y="895858"/>
                      </a:lnTo>
                      <a:lnTo>
                        <a:pt x="1496441" y="873251"/>
                      </a:lnTo>
                      <a:lnTo>
                        <a:pt x="1500632" y="848487"/>
                      </a:lnTo>
                      <a:lnTo>
                        <a:pt x="1496441" y="823595"/>
                      </a:lnTo>
                      <a:lnTo>
                        <a:pt x="1484122" y="800988"/>
                      </a:lnTo>
                      <a:lnTo>
                        <a:pt x="1463675" y="783082"/>
                      </a:lnTo>
                      <a:lnTo>
                        <a:pt x="178562" y="9906"/>
                      </a:lnTo>
                      <a:lnTo>
                        <a:pt x="152400" y="0"/>
                      </a:lnTo>
                      <a:close/>
                    </a:path>
                  </a:pathLst>
                </a:custGeom>
                <a:solidFill>
                  <a:srgbClr val="CF452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1" name="object 6"/>
                <p:cNvSpPr/>
                <p:nvPr/>
              </p:nvSpPr>
              <p:spPr>
                <a:xfrm>
                  <a:off x="0" y="513587"/>
                  <a:ext cx="1122045" cy="14344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045" h="1434464">
                      <a:moveTo>
                        <a:pt x="0" y="0"/>
                      </a:moveTo>
                      <a:lnTo>
                        <a:pt x="0" y="1433957"/>
                      </a:lnTo>
                      <a:lnTo>
                        <a:pt x="1084491" y="782320"/>
                      </a:lnTo>
                      <a:lnTo>
                        <a:pt x="1105027" y="764413"/>
                      </a:lnTo>
                      <a:lnTo>
                        <a:pt x="1117346" y="741807"/>
                      </a:lnTo>
                      <a:lnTo>
                        <a:pt x="1121460" y="716914"/>
                      </a:lnTo>
                      <a:lnTo>
                        <a:pt x="1117346" y="692150"/>
                      </a:lnTo>
                      <a:lnTo>
                        <a:pt x="1105027" y="669544"/>
                      </a:lnTo>
                      <a:lnTo>
                        <a:pt x="1084491" y="6516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F452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2" name="object 7"/>
                <p:cNvSpPr/>
                <p:nvPr/>
              </p:nvSpPr>
              <p:spPr>
                <a:xfrm>
                  <a:off x="0" y="2328672"/>
                  <a:ext cx="1122045" cy="1435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045" h="1435735">
                      <a:moveTo>
                        <a:pt x="0" y="0"/>
                      </a:moveTo>
                      <a:lnTo>
                        <a:pt x="0" y="1435480"/>
                      </a:lnTo>
                      <a:lnTo>
                        <a:pt x="1084491" y="783081"/>
                      </a:lnTo>
                      <a:lnTo>
                        <a:pt x="1105027" y="765175"/>
                      </a:lnTo>
                      <a:lnTo>
                        <a:pt x="1117346" y="742568"/>
                      </a:lnTo>
                      <a:lnTo>
                        <a:pt x="1121460" y="717676"/>
                      </a:lnTo>
                      <a:lnTo>
                        <a:pt x="1117346" y="692912"/>
                      </a:lnTo>
                      <a:lnTo>
                        <a:pt x="1105027" y="670305"/>
                      </a:lnTo>
                      <a:lnTo>
                        <a:pt x="1084491" y="65239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9B3E7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3" name="object 8"/>
                <p:cNvSpPr/>
                <p:nvPr/>
              </p:nvSpPr>
              <p:spPr>
                <a:xfrm>
                  <a:off x="2702051" y="382524"/>
                  <a:ext cx="1437005" cy="16960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7004" h="1696085">
                      <a:moveTo>
                        <a:pt x="89281" y="0"/>
                      </a:moveTo>
                      <a:lnTo>
                        <a:pt x="38735" y="8889"/>
                      </a:lnTo>
                      <a:lnTo>
                        <a:pt x="5080" y="47625"/>
                      </a:lnTo>
                      <a:lnTo>
                        <a:pt x="0" y="75184"/>
                      </a:lnTo>
                      <a:lnTo>
                        <a:pt x="0" y="1620774"/>
                      </a:lnTo>
                      <a:lnTo>
                        <a:pt x="18668" y="1670812"/>
                      </a:lnTo>
                      <a:lnTo>
                        <a:pt x="62992" y="1695830"/>
                      </a:lnTo>
                      <a:lnTo>
                        <a:pt x="89281" y="1695958"/>
                      </a:lnTo>
                      <a:lnTo>
                        <a:pt x="115443" y="1686052"/>
                      </a:lnTo>
                      <a:lnTo>
                        <a:pt x="1399921" y="913256"/>
                      </a:lnTo>
                      <a:lnTo>
                        <a:pt x="1420495" y="895350"/>
                      </a:lnTo>
                      <a:lnTo>
                        <a:pt x="1432814" y="872743"/>
                      </a:lnTo>
                      <a:lnTo>
                        <a:pt x="1436877" y="847978"/>
                      </a:lnTo>
                      <a:lnTo>
                        <a:pt x="1432814" y="823087"/>
                      </a:lnTo>
                      <a:lnTo>
                        <a:pt x="1420495" y="800608"/>
                      </a:lnTo>
                      <a:lnTo>
                        <a:pt x="1399921" y="782701"/>
                      </a:lnTo>
                      <a:lnTo>
                        <a:pt x="115443" y="9905"/>
                      </a:lnTo>
                      <a:lnTo>
                        <a:pt x="89281" y="0"/>
                      </a:lnTo>
                      <a:close/>
                    </a:path>
                  </a:pathLst>
                </a:custGeom>
                <a:solidFill>
                  <a:srgbClr val="69B3E7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sp>
            <p:nvSpPr>
              <p:cNvPr id="18" name="object 9"/>
              <p:cNvSpPr/>
              <p:nvPr/>
            </p:nvSpPr>
            <p:spPr>
              <a:xfrm>
                <a:off x="3357554" y="4071942"/>
                <a:ext cx="1063957" cy="1200735"/>
              </a:xfrm>
              <a:custGeom>
                <a:avLst/>
                <a:gdLst/>
                <a:ahLst/>
                <a:cxnLst/>
                <a:rect l="l" t="t" r="r" b="b"/>
                <a:pathLst>
                  <a:path w="1437004" h="1696085">
                    <a:moveTo>
                      <a:pt x="89280" y="0"/>
                    </a:moveTo>
                    <a:lnTo>
                      <a:pt x="38734" y="8889"/>
                    </a:lnTo>
                    <a:lnTo>
                      <a:pt x="5079" y="47624"/>
                    </a:lnTo>
                    <a:lnTo>
                      <a:pt x="0" y="75183"/>
                    </a:lnTo>
                    <a:lnTo>
                      <a:pt x="0" y="1620710"/>
                    </a:lnTo>
                    <a:lnTo>
                      <a:pt x="18668" y="1670761"/>
                    </a:lnTo>
                    <a:lnTo>
                      <a:pt x="62991" y="1695818"/>
                    </a:lnTo>
                    <a:lnTo>
                      <a:pt x="89280" y="1695881"/>
                    </a:lnTo>
                    <a:lnTo>
                      <a:pt x="115442" y="1686001"/>
                    </a:lnTo>
                    <a:lnTo>
                      <a:pt x="1399921" y="913256"/>
                    </a:lnTo>
                    <a:lnTo>
                      <a:pt x="1420495" y="895349"/>
                    </a:lnTo>
                    <a:lnTo>
                      <a:pt x="1432813" y="872743"/>
                    </a:lnTo>
                    <a:lnTo>
                      <a:pt x="1436877" y="847978"/>
                    </a:lnTo>
                    <a:lnTo>
                      <a:pt x="1432813" y="823086"/>
                    </a:lnTo>
                    <a:lnTo>
                      <a:pt x="1420495" y="800607"/>
                    </a:lnTo>
                    <a:lnTo>
                      <a:pt x="1399921" y="782700"/>
                    </a:lnTo>
                    <a:lnTo>
                      <a:pt x="115442" y="9905"/>
                    </a:lnTo>
                    <a:lnTo>
                      <a:pt x="89280" y="0"/>
                    </a:lnTo>
                    <a:close/>
                  </a:path>
                </a:pathLst>
              </a:custGeom>
              <a:solidFill>
                <a:srgbClr val="69B3E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14" name="TextBox 13"/>
          <p:cNvSpPr txBox="1"/>
          <p:nvPr/>
        </p:nvSpPr>
        <p:spPr>
          <a:xfrm>
            <a:off x="551722" y="164637"/>
            <a:ext cx="8256919" cy="400105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ГКУ «Центр занятости населения города  Елабуги»</a:t>
            </a:r>
            <a:endParaRPr lang="ru-RU" sz="27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0" y="1"/>
            <a:ext cx="12048661" cy="957392"/>
            <a:chOff x="0" y="1"/>
            <a:chExt cx="9036496" cy="718044"/>
          </a:xfrm>
        </p:grpSpPr>
        <p:pic>
          <p:nvPicPr>
            <p:cNvPr id="25" name="Рисунок 24"/>
            <p:cNvPicPr>
              <a:picLocks noChangeAspect="1"/>
            </p:cNvPicPr>
            <p:nvPr/>
          </p:nvPicPr>
          <p:blipFill rotWithShape="1">
            <a:blip r:embed="rId3"/>
            <a:srcRect b="14852"/>
            <a:stretch/>
          </p:blipFill>
          <p:spPr>
            <a:xfrm>
              <a:off x="7164288" y="1"/>
              <a:ext cx="1872208" cy="718044"/>
            </a:xfrm>
            <a:prstGeom prst="rect">
              <a:avLst/>
            </a:prstGeom>
          </p:spPr>
        </p:pic>
        <p:cxnSp>
          <p:nvCxnSpPr>
            <p:cNvPr id="26" name="Прямая соединительная линия 25"/>
            <p:cNvCxnSpPr/>
            <p:nvPr/>
          </p:nvCxnSpPr>
          <p:spPr>
            <a:xfrm>
              <a:off x="0" y="555526"/>
              <a:ext cx="7020272" cy="0"/>
            </a:xfrm>
            <a:prstGeom prst="line">
              <a:avLst/>
            </a:prstGeom>
            <a:ln w="57150">
              <a:solidFill>
                <a:srgbClr val="CF45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413791" y="123478"/>
              <a:ext cx="61926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latin typeface="Arial" pitchFamily="34" charset="0"/>
                  <a:cs typeface="Arial" pitchFamily="34" charset="0"/>
                </a:rPr>
                <a:t>ГКУ «Центр занятости населения города  Елабуги»</a:t>
              </a:r>
              <a:endParaRPr lang="ru-RU" sz="27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D9CF-3B67-45FB-B01B-A198CAD1DE45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28" name="Подзаголовок 2"/>
          <p:cNvSpPr txBox="1">
            <a:spLocks/>
          </p:cNvSpPr>
          <p:nvPr/>
        </p:nvSpPr>
        <p:spPr>
          <a:xfrm>
            <a:off x="5591944" y="3318552"/>
            <a:ext cx="5616623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 smtClean="0"/>
              <a:t>ГКУ «Центр занятости населения города Елабуги»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075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533031" y="6488668"/>
            <a:ext cx="540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28846"/>
            <a:ext cx="730713" cy="92389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2" y="116658"/>
            <a:ext cx="2092465" cy="919736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1473687" y="217504"/>
            <a:ext cx="8039260" cy="718044"/>
            <a:chOff x="0" y="1"/>
            <a:chExt cx="8039260" cy="718044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4"/>
            <a:srcRect b="14852"/>
            <a:stretch/>
          </p:blipFill>
          <p:spPr>
            <a:xfrm>
              <a:off x="6167052" y="1"/>
              <a:ext cx="1872208" cy="718044"/>
            </a:xfrm>
            <a:prstGeom prst="rect">
              <a:avLst/>
            </a:prstGeom>
          </p:spPr>
        </p:pic>
        <p:cxnSp>
          <p:nvCxnSpPr>
            <p:cNvPr id="8" name="Прямая соединительная линия 7"/>
            <p:cNvCxnSpPr/>
            <p:nvPr/>
          </p:nvCxnSpPr>
          <p:spPr>
            <a:xfrm>
              <a:off x="157817" y="555526"/>
              <a:ext cx="5760640" cy="0"/>
            </a:xfrm>
            <a:prstGeom prst="line">
              <a:avLst/>
            </a:prstGeom>
            <a:ln w="57150">
              <a:solidFill>
                <a:srgbClr val="CF45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0" y="123478"/>
              <a:ext cx="61926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latin typeface="Arial" pitchFamily="34" charset="0"/>
                  <a:cs typeface="Arial" pitchFamily="34" charset="0"/>
                </a:rPr>
                <a:t>ГКУ «Центр занятости населения города  Елабуги»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657908" y="1399416"/>
            <a:ext cx="51500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8A0000"/>
                </a:solidFill>
                <a:latin typeface="Arial" pitchFamily="34" charset="0"/>
                <a:cs typeface="Arial" pitchFamily="34" charset="0"/>
              </a:rPr>
              <a:t>Постановление Правительства РФ от 13 марта 2021 г. N </a:t>
            </a:r>
            <a:r>
              <a:rPr lang="ru-RU" sz="1600" dirty="0" smtClean="0">
                <a:solidFill>
                  <a:srgbClr val="8A0000"/>
                </a:solidFill>
                <a:latin typeface="Arial" pitchFamily="34" charset="0"/>
                <a:cs typeface="Arial" pitchFamily="34" charset="0"/>
              </a:rPr>
              <a:t>362</a:t>
            </a:r>
          </a:p>
          <a:p>
            <a:pPr algn="ctr"/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>
                <a:latin typeface="Arial" pitchFamily="34" charset="0"/>
                <a:cs typeface="Arial" pitchFamily="34" charset="0"/>
              </a:rPr>
              <a:t>"О государственной поддержке в 2023 году юридических лиц, включая некоммерческие организации, и индивидуальных предпринимателей в целях стимулирования занятости отдельных категорий граждан"</a:t>
            </a:r>
          </a:p>
          <a:p>
            <a:pPr lvl="0" indent="355600"/>
            <a:endParaRPr lang="ru-RU" sz="1000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623392" y="1386359"/>
            <a:ext cx="5256584" cy="1970634"/>
          </a:xfrm>
          <a:prstGeom prst="rect">
            <a:avLst/>
          </a:prstGeom>
          <a:noFill/>
          <a:ln>
            <a:solidFill>
              <a:srgbClr val="8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384032" y="1556792"/>
            <a:ext cx="50141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5600" algn="just"/>
            <a:r>
              <a:rPr lang="ru-RU" sz="1600" dirty="0" smtClean="0"/>
              <a:t>Субсидия предоставляется </a:t>
            </a:r>
            <a:r>
              <a:rPr lang="ru-RU" sz="1600" dirty="0"/>
              <a:t>Фондом пенсионного и социального страхования Российской Федерации </a:t>
            </a:r>
            <a:endParaRPr lang="ru-RU" sz="1600" dirty="0">
              <a:solidFill>
                <a:prstClr val="black"/>
              </a:solidFill>
            </a:endParaRPr>
          </a:p>
        </p:txBody>
      </p:sp>
      <p:pic>
        <p:nvPicPr>
          <p:cNvPr id="5126" name="Picture 6" descr="https://ozmo.ru/files/image/36/57/27/lg!ws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780928"/>
            <a:ext cx="4037650" cy="266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47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533031" y="6488668"/>
            <a:ext cx="540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28846"/>
            <a:ext cx="730713" cy="92389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2" y="116658"/>
            <a:ext cx="2092465" cy="919736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1473687" y="217504"/>
            <a:ext cx="8039260" cy="718044"/>
            <a:chOff x="0" y="1"/>
            <a:chExt cx="8039260" cy="718044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4"/>
            <a:srcRect b="14852"/>
            <a:stretch/>
          </p:blipFill>
          <p:spPr>
            <a:xfrm>
              <a:off x="6167052" y="1"/>
              <a:ext cx="1872208" cy="718044"/>
            </a:xfrm>
            <a:prstGeom prst="rect">
              <a:avLst/>
            </a:prstGeom>
          </p:spPr>
        </p:pic>
        <p:cxnSp>
          <p:nvCxnSpPr>
            <p:cNvPr id="8" name="Прямая соединительная линия 7"/>
            <p:cNvCxnSpPr/>
            <p:nvPr/>
          </p:nvCxnSpPr>
          <p:spPr>
            <a:xfrm>
              <a:off x="157817" y="555526"/>
              <a:ext cx="5760640" cy="0"/>
            </a:xfrm>
            <a:prstGeom prst="line">
              <a:avLst/>
            </a:prstGeom>
            <a:ln w="57150">
              <a:solidFill>
                <a:srgbClr val="CF45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0" y="123478"/>
              <a:ext cx="61926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latin typeface="Arial" pitchFamily="34" charset="0"/>
                  <a:cs typeface="Arial" pitchFamily="34" charset="0"/>
                </a:rPr>
                <a:t>ГКУ «Центр занятости населения города  Елабуги»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657908" y="1399416"/>
            <a:ext cx="336269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lvl="0" indent="355600" algn="ctr"/>
            <a:r>
              <a:rPr lang="ru-RU" b="1" dirty="0" smtClean="0">
                <a:solidFill>
                  <a:srgbClr val="8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Получатели субсидии: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3392" y="1386359"/>
            <a:ext cx="3672408" cy="674489"/>
          </a:xfrm>
          <a:prstGeom prst="rect">
            <a:avLst/>
          </a:prstGeom>
          <a:noFill/>
          <a:ln>
            <a:solidFill>
              <a:srgbClr val="8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015880" y="142204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Работодатели, за исключением бюджетных учреждений, трудоустроивших граждан, определенной категории: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23392" y="2204864"/>
            <a:ext cx="540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• безработные </a:t>
            </a:r>
            <a:r>
              <a:rPr lang="ru-RU" sz="1200" dirty="0"/>
              <a:t>граждане, которые были сокращены в связи с  ликвидацией или сокращением численности штата организации /ИП;</a:t>
            </a:r>
          </a:p>
          <a:p>
            <a:r>
              <a:rPr lang="ru-RU" sz="1200" dirty="0" smtClean="0"/>
              <a:t>• работники</a:t>
            </a:r>
            <a:r>
              <a:rPr lang="ru-RU" sz="1200" dirty="0"/>
              <a:t>, находящихся под риском увольнения (режима неполного рабочего времени, простой, временную приостановку работ, отпуск без сохранения заработной платы, высвобождение работников), трудовой договор с которыми заключен в текущем году в порядке перевода от другого работодателя по согласованию между работодателями;</a:t>
            </a:r>
          </a:p>
          <a:p>
            <a:r>
              <a:rPr lang="ru-RU" sz="1200" dirty="0" smtClean="0"/>
              <a:t>• граждане </a:t>
            </a:r>
            <a:r>
              <a:rPr lang="ru-RU" sz="1200" dirty="0"/>
              <a:t>Украины и лица без гражданства, постоянно проживающими на территории Украины и прибывшими на территорию Российской Федерации в экстренном массовом порядке, получившими удостоверение беженца или получившими свидетельство о предоставлении временного убежища на территории Российской Федерации;</a:t>
            </a:r>
          </a:p>
          <a:p>
            <a:r>
              <a:rPr lang="ru-RU" sz="1200" dirty="0" smtClean="0"/>
              <a:t>• </a:t>
            </a:r>
            <a:r>
              <a:rPr lang="ru-RU" sz="1400" b="1" dirty="0" smtClean="0">
                <a:solidFill>
                  <a:srgbClr val="8A0000"/>
                </a:solidFill>
              </a:rPr>
              <a:t>молодежь </a:t>
            </a:r>
            <a:r>
              <a:rPr lang="ru-RU" sz="1400" b="1" dirty="0">
                <a:solidFill>
                  <a:srgbClr val="8A0000"/>
                </a:solidFill>
              </a:rPr>
              <a:t>в возрасте до 30 лет включительно</a:t>
            </a:r>
            <a:r>
              <a:rPr lang="ru-RU" sz="1200" dirty="0"/>
              <a:t>;</a:t>
            </a:r>
          </a:p>
          <a:p>
            <a:r>
              <a:rPr lang="ru-RU" sz="1200" dirty="0" smtClean="0"/>
              <a:t>• переехали </a:t>
            </a:r>
            <a:r>
              <a:rPr lang="ru-RU" sz="1200" dirty="0"/>
              <a:t>для трудоустройства у работодателя, включенного в перечни организаций, испытывающих потребность в привлечении работников, по востребованным профессиям (должностям, специальностям), включенным в предусмотренные перечни профессий (должностей, специальностей), из других субъектов </a:t>
            </a:r>
            <a:r>
              <a:rPr lang="ru-RU" sz="1200" dirty="0" smtClean="0"/>
              <a:t>РФ </a:t>
            </a:r>
            <a:r>
              <a:rPr lang="ru-RU" sz="1200" dirty="0"/>
              <a:t>или других муниципальных образований того же субъекта </a:t>
            </a:r>
            <a:r>
              <a:rPr lang="ru-RU" sz="1200" dirty="0" smtClean="0"/>
              <a:t>РФ в </a:t>
            </a:r>
            <a:r>
              <a:rPr lang="ru-RU" sz="1200" dirty="0"/>
              <a:t>случае, если муниципальное образование, из которого переехал работник, и муниципальное образование, где расположен работодатель, не граничат и расстояние между границами указанных муниципальных образований не менее 50 километров (только для организаций оборонно-промышленного комплекса);</a:t>
            </a:r>
          </a:p>
          <a:p>
            <a:r>
              <a:rPr lang="ru-RU" sz="1200" dirty="0"/>
              <a:t>	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423494" y="2204864"/>
            <a:ext cx="528913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dirty="0" smtClean="0"/>
              <a:t>• ветераны </a:t>
            </a:r>
            <a:r>
              <a:rPr lang="ru-RU" sz="1200" dirty="0"/>
              <a:t>боевых действий, принимавшие участие (содействовавшими выполнению задач) в специальной военной операции на территориях Донецкой Народной Республики, Луганской Народной Республики и Украины с 24 февраля 2022 г., на территориях Запорожской области и Херсонской области с 30 сентября 2022 г., уволенными с военной службы (службы, работы);</a:t>
            </a:r>
          </a:p>
          <a:p>
            <a:pPr lvl="0"/>
            <a:r>
              <a:rPr lang="ru-RU" sz="1200" dirty="0" smtClean="0"/>
              <a:t>• лица</a:t>
            </a:r>
            <a:r>
              <a:rPr lang="ru-RU" sz="1200" dirty="0"/>
              <a:t>, принимавшими в соответствии с решениями органов публичной власти Донецкой Народной Республики, Луганской Народной Республики участие в боевых действиях в составе Вооруженных Сил Донецкой Народной Республики, Народной милиции Луганской Народной Республики, воинских формирований и органов Донецкой Народной Республики и Луганской Народной Республики начиная с 11 мая 2014 г;</a:t>
            </a:r>
          </a:p>
          <a:p>
            <a:pPr lvl="0"/>
            <a:r>
              <a:rPr lang="ru-RU" sz="1200" dirty="0" smtClean="0"/>
              <a:t>• члены </a:t>
            </a:r>
            <a:r>
              <a:rPr lang="ru-RU" sz="1200" dirty="0"/>
              <a:t>семей лиц, погибших (умерших) при выполнении задач в ходе специальной военной операции (боевых действий), членами семей лиц, указанных в абзацах восемнадцатом и девятнадцатом настоящего подпункта, умерших после увольнения с военной службы (службы, работы), если смерть таких лиц наступила вследствие увечья (ранения, травмы, контузии) или заболевания, полученных ими при выполнении задач в ходе специальной военной операции (боевых действий).</a:t>
            </a:r>
          </a:p>
        </p:txBody>
      </p:sp>
    </p:spTree>
    <p:extLst>
      <p:ext uri="{BB962C8B-B14F-4D97-AF65-F5344CB8AC3E}">
        <p14:creationId xmlns:p14="http://schemas.microsoft.com/office/powerpoint/2010/main" val="234843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533031" y="6488668"/>
            <a:ext cx="540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28846"/>
            <a:ext cx="730713" cy="92389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2" y="116658"/>
            <a:ext cx="2092465" cy="919736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1473687" y="217504"/>
            <a:ext cx="8039260" cy="718044"/>
            <a:chOff x="0" y="1"/>
            <a:chExt cx="8039260" cy="718044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4"/>
            <a:srcRect b="14852"/>
            <a:stretch/>
          </p:blipFill>
          <p:spPr>
            <a:xfrm>
              <a:off x="6167052" y="1"/>
              <a:ext cx="1872208" cy="718044"/>
            </a:xfrm>
            <a:prstGeom prst="rect">
              <a:avLst/>
            </a:prstGeom>
          </p:spPr>
        </p:pic>
        <p:cxnSp>
          <p:nvCxnSpPr>
            <p:cNvPr id="8" name="Прямая соединительная линия 7"/>
            <p:cNvCxnSpPr/>
            <p:nvPr/>
          </p:nvCxnSpPr>
          <p:spPr>
            <a:xfrm>
              <a:off x="157817" y="555526"/>
              <a:ext cx="5760640" cy="0"/>
            </a:xfrm>
            <a:prstGeom prst="line">
              <a:avLst/>
            </a:prstGeom>
            <a:ln w="57150">
              <a:solidFill>
                <a:srgbClr val="CF45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0" y="123478"/>
              <a:ext cx="61926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latin typeface="Arial" pitchFamily="34" charset="0"/>
                  <a:cs typeface="Arial" pitchFamily="34" charset="0"/>
                </a:rPr>
                <a:t>ГКУ «Центр занятости населения города  Елабуги»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657908" y="1399416"/>
            <a:ext cx="336269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lvl="0" indent="355600" algn="ctr"/>
            <a:r>
              <a:rPr lang="ru-RU" b="1" dirty="0" smtClean="0">
                <a:solidFill>
                  <a:srgbClr val="8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субсидии: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23392" y="1386359"/>
            <a:ext cx="3672408" cy="674489"/>
          </a:xfrm>
          <a:prstGeom prst="rect">
            <a:avLst/>
          </a:prstGeom>
          <a:noFill/>
          <a:ln>
            <a:solidFill>
              <a:srgbClr val="8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040216" y="2566645"/>
            <a:ext cx="11436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/>
              <a:t>Р</a:t>
            </a:r>
            <a:r>
              <a:rPr lang="ru-RU" dirty="0" smtClean="0"/>
              <a:t>азмер </a:t>
            </a:r>
          </a:p>
          <a:p>
            <a:r>
              <a:rPr lang="ru-RU" dirty="0" smtClean="0"/>
              <a:t>субсидии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873195" y="2348880"/>
            <a:ext cx="8111237" cy="108012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29533" y="2536411"/>
            <a:ext cx="2077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Численность </a:t>
            </a:r>
            <a:r>
              <a:rPr lang="ru-RU" dirty="0" smtClean="0">
                <a:solidFill>
                  <a:prstClr val="black"/>
                </a:solidFill>
              </a:rPr>
              <a:t>трудоустроенных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23792" y="2677420"/>
            <a:ext cx="3283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</a:rPr>
              <a:t>×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954" y="2579814"/>
            <a:ext cx="22814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МРОТ </a:t>
            </a:r>
            <a:r>
              <a:rPr lang="ru-RU" dirty="0">
                <a:solidFill>
                  <a:prstClr val="black"/>
                </a:solidFill>
              </a:rPr>
              <a:t>РФ </a:t>
            </a:r>
            <a:r>
              <a:rPr lang="ru-RU" sz="1200" dirty="0">
                <a:solidFill>
                  <a:srgbClr val="8A0000"/>
                </a:solidFill>
              </a:rPr>
              <a:t>т.е. 16242 </a:t>
            </a:r>
            <a:r>
              <a:rPr lang="ru-RU" sz="1200" dirty="0" smtClean="0">
                <a:solidFill>
                  <a:srgbClr val="8A0000"/>
                </a:solidFill>
              </a:rPr>
              <a:t> ×  </a:t>
            </a:r>
          </a:p>
          <a:p>
            <a:r>
              <a:rPr lang="ru-RU" dirty="0" smtClean="0">
                <a:solidFill>
                  <a:prstClr val="black"/>
                </a:solidFill>
              </a:rPr>
              <a:t>+ </a:t>
            </a:r>
            <a:r>
              <a:rPr lang="ru-RU" dirty="0">
                <a:solidFill>
                  <a:prstClr val="black"/>
                </a:solidFill>
              </a:rPr>
              <a:t>страховые </a:t>
            </a:r>
            <a:r>
              <a:rPr lang="ru-RU" dirty="0" smtClean="0">
                <a:solidFill>
                  <a:prstClr val="black"/>
                </a:solidFill>
              </a:rPr>
              <a:t>взносы </a:t>
            </a:r>
            <a:endParaRPr lang="ru-RU" sz="2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655840" y="2569699"/>
            <a:ext cx="47029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800" dirty="0">
                <a:solidFill>
                  <a:prstClr val="black"/>
                </a:solidFill>
              </a:rPr>
              <a:t>(</a:t>
            </a:r>
            <a:endParaRPr lang="ru-RU" sz="3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104112" y="2550535"/>
            <a:ext cx="38545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800" dirty="0">
                <a:solidFill>
                  <a:prstClr val="black"/>
                </a:solidFill>
              </a:rPr>
              <a:t>)</a:t>
            </a:r>
            <a:endParaRPr lang="ru-RU" sz="38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536160" y="2653857"/>
            <a:ext cx="4514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=</a:t>
            </a:r>
            <a:endParaRPr lang="ru-RU" sz="28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783632" y="3916742"/>
            <a:ext cx="82470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8A0000"/>
                </a:solidFill>
              </a:rPr>
              <a:t>Пример</a:t>
            </a:r>
            <a:r>
              <a:rPr lang="ru-RU" dirty="0" smtClean="0">
                <a:solidFill>
                  <a:srgbClr val="8A0000"/>
                </a:solidFill>
              </a:rPr>
              <a:t>:      </a:t>
            </a:r>
            <a:r>
              <a:rPr lang="ru-RU" sz="2400" dirty="0" smtClean="0">
                <a:solidFill>
                  <a:srgbClr val="8A0000"/>
                </a:solidFill>
              </a:rPr>
              <a:t>5</a:t>
            </a:r>
            <a:r>
              <a:rPr lang="ru-RU" dirty="0" smtClean="0">
                <a:solidFill>
                  <a:srgbClr val="8A0000"/>
                </a:solidFill>
              </a:rPr>
              <a:t> </a:t>
            </a:r>
            <a:r>
              <a:rPr lang="ru-RU" dirty="0">
                <a:solidFill>
                  <a:srgbClr val="8A0000"/>
                </a:solidFill>
              </a:rPr>
              <a:t>человек × (</a:t>
            </a:r>
            <a:r>
              <a:rPr lang="ru-RU" sz="2400" dirty="0" smtClean="0">
                <a:solidFill>
                  <a:srgbClr val="8A0000"/>
                </a:solidFill>
              </a:rPr>
              <a:t>16 242 </a:t>
            </a:r>
            <a:r>
              <a:rPr lang="ru-RU" dirty="0">
                <a:solidFill>
                  <a:srgbClr val="8A0000"/>
                </a:solidFill>
              </a:rPr>
              <a:t>+ </a:t>
            </a:r>
            <a:r>
              <a:rPr lang="ru-RU" sz="2400" dirty="0" smtClean="0">
                <a:solidFill>
                  <a:srgbClr val="8A0000"/>
                </a:solidFill>
              </a:rPr>
              <a:t>16 242×30,2</a:t>
            </a:r>
            <a:r>
              <a:rPr lang="ru-RU" sz="2000" dirty="0">
                <a:solidFill>
                  <a:srgbClr val="8A0000"/>
                </a:solidFill>
              </a:rPr>
              <a:t>%</a:t>
            </a:r>
            <a:r>
              <a:rPr lang="ru-RU" dirty="0">
                <a:solidFill>
                  <a:srgbClr val="8A0000"/>
                </a:solidFill>
              </a:rPr>
              <a:t>) </a:t>
            </a:r>
            <a:r>
              <a:rPr lang="ru-RU" dirty="0" smtClean="0">
                <a:solidFill>
                  <a:srgbClr val="8A0000"/>
                </a:solidFill>
              </a:rPr>
              <a:t>= </a:t>
            </a:r>
            <a:r>
              <a:rPr lang="ru-RU" sz="2400" dirty="0" smtClean="0">
                <a:solidFill>
                  <a:srgbClr val="8A0000"/>
                </a:solidFill>
              </a:rPr>
              <a:t>105 735,42 </a:t>
            </a:r>
            <a:r>
              <a:rPr lang="ru-RU" dirty="0">
                <a:solidFill>
                  <a:srgbClr val="8A0000"/>
                </a:solidFill>
              </a:rPr>
              <a:t>рублей</a:t>
            </a:r>
          </a:p>
        </p:txBody>
      </p:sp>
    </p:spTree>
    <p:extLst>
      <p:ext uri="{BB962C8B-B14F-4D97-AF65-F5344CB8AC3E}">
        <p14:creationId xmlns:p14="http://schemas.microsoft.com/office/powerpoint/2010/main" val="261845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533031" y="6488668"/>
            <a:ext cx="540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28846"/>
            <a:ext cx="730713" cy="92389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2" y="116658"/>
            <a:ext cx="2092465" cy="919736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1473687" y="217504"/>
            <a:ext cx="8039260" cy="718044"/>
            <a:chOff x="0" y="1"/>
            <a:chExt cx="8039260" cy="718044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4"/>
            <a:srcRect b="14852"/>
            <a:stretch/>
          </p:blipFill>
          <p:spPr>
            <a:xfrm>
              <a:off x="6167052" y="1"/>
              <a:ext cx="1872208" cy="718044"/>
            </a:xfrm>
            <a:prstGeom prst="rect">
              <a:avLst/>
            </a:prstGeom>
          </p:spPr>
        </p:pic>
        <p:cxnSp>
          <p:nvCxnSpPr>
            <p:cNvPr id="8" name="Прямая соединительная линия 7"/>
            <p:cNvCxnSpPr/>
            <p:nvPr/>
          </p:nvCxnSpPr>
          <p:spPr>
            <a:xfrm>
              <a:off x="157817" y="555526"/>
              <a:ext cx="5760640" cy="0"/>
            </a:xfrm>
            <a:prstGeom prst="line">
              <a:avLst/>
            </a:prstGeom>
            <a:ln w="57150">
              <a:solidFill>
                <a:srgbClr val="CF45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0" y="123478"/>
              <a:ext cx="61926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latin typeface="Arial" pitchFamily="34" charset="0"/>
                  <a:cs typeface="Arial" pitchFamily="34" charset="0"/>
                </a:rPr>
                <a:t>ГКУ «Центр занятости населения города  Елабуги»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657908" y="1281817"/>
            <a:ext cx="336269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lvl="0" indent="355600" algn="ctr"/>
            <a:r>
              <a:rPr lang="ru-RU" b="1" dirty="0" smtClean="0">
                <a:solidFill>
                  <a:srgbClr val="8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Оформление: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23392" y="1268760"/>
            <a:ext cx="3672408" cy="674489"/>
          </a:xfrm>
          <a:prstGeom prst="rect">
            <a:avLst/>
          </a:prstGeom>
          <a:noFill/>
          <a:ln>
            <a:solidFill>
              <a:srgbClr val="8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35360" y="2085957"/>
            <a:ext cx="2261280" cy="1600438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8A0000"/>
                </a:solidFill>
              </a:rPr>
              <a:t>1.</a:t>
            </a:r>
            <a:r>
              <a:rPr lang="ru-RU" sz="1600" dirty="0" smtClean="0">
                <a:solidFill>
                  <a:prstClr val="black"/>
                </a:solidFill>
              </a:rPr>
              <a:t> </a:t>
            </a:r>
            <a:r>
              <a:rPr lang="ru-RU" sz="1600" dirty="0" smtClean="0"/>
              <a:t>Работодатель </a:t>
            </a:r>
            <a:r>
              <a:rPr lang="ru-RU" sz="1600" dirty="0"/>
              <a:t>через личный кабинет на сайте "Работа в России" </a:t>
            </a:r>
            <a:r>
              <a:rPr lang="ru-RU" sz="1600" dirty="0" smtClean="0"/>
              <a:t>направляет </a:t>
            </a:r>
            <a:r>
              <a:rPr lang="ru-RU" sz="1600" dirty="0"/>
              <a:t>заявление и перечень свободных рабочих </a:t>
            </a:r>
            <a:r>
              <a:rPr lang="ru-RU" sz="1600" dirty="0" smtClean="0"/>
              <a:t>мест.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5640" y="2060848"/>
            <a:ext cx="2376264" cy="2769989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rgbClr val="8A0000"/>
                </a:solidFill>
              </a:rPr>
              <a:t>2.</a:t>
            </a:r>
            <a:r>
              <a:rPr lang="ru-RU" sz="1600" dirty="0">
                <a:solidFill>
                  <a:prstClr val="black"/>
                </a:solidFill>
              </a:rPr>
              <a:t> </a:t>
            </a:r>
            <a:r>
              <a:rPr lang="ru-RU" sz="1600" dirty="0" smtClean="0">
                <a:solidFill>
                  <a:prstClr val="black"/>
                </a:solidFill>
              </a:rPr>
              <a:t>ЦЗН направляет кандидатов к </a:t>
            </a:r>
            <a:r>
              <a:rPr lang="ru-RU" sz="1600" dirty="0">
                <a:solidFill>
                  <a:prstClr val="black"/>
                </a:solidFill>
              </a:rPr>
              <a:t>работодателю. Если </a:t>
            </a:r>
            <a:r>
              <a:rPr lang="ru-RU" sz="1600" dirty="0" smtClean="0">
                <a:solidFill>
                  <a:prstClr val="black"/>
                </a:solidFill>
              </a:rPr>
              <a:t>кандидат </a:t>
            </a:r>
            <a:r>
              <a:rPr lang="ru-RU" sz="1600" dirty="0">
                <a:solidFill>
                  <a:prstClr val="black"/>
                </a:solidFill>
              </a:rPr>
              <a:t>устраивает работодателя, с ним заключается трудовой </a:t>
            </a:r>
            <a:r>
              <a:rPr lang="ru-RU" sz="1600" dirty="0" smtClean="0">
                <a:solidFill>
                  <a:prstClr val="black"/>
                </a:solidFill>
              </a:rPr>
              <a:t>договор. </a:t>
            </a:r>
          </a:p>
          <a:p>
            <a:pPr lvl="0"/>
            <a:r>
              <a:rPr lang="ru-RU" sz="1200" dirty="0" smtClean="0">
                <a:solidFill>
                  <a:srgbClr val="8A0000"/>
                </a:solidFill>
              </a:rPr>
              <a:t>Этот </a:t>
            </a:r>
            <a:r>
              <a:rPr lang="ru-RU" sz="1200" dirty="0">
                <a:solidFill>
                  <a:srgbClr val="8A0000"/>
                </a:solidFill>
              </a:rPr>
              <a:t>пункт не выполняется в случае трудоустройства  работников под риском увольнения и беженцев с Украины.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03912" y="2102421"/>
            <a:ext cx="251337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rgbClr val="8A0000"/>
                </a:solidFill>
              </a:rPr>
              <a:t>3.</a:t>
            </a:r>
            <a:r>
              <a:rPr lang="ru-RU" sz="1600" dirty="0">
                <a:solidFill>
                  <a:prstClr val="black"/>
                </a:solidFill>
              </a:rPr>
              <a:t> </a:t>
            </a:r>
            <a:r>
              <a:rPr lang="ru-RU" sz="1600" dirty="0" smtClean="0">
                <a:solidFill>
                  <a:prstClr val="black"/>
                </a:solidFill>
              </a:rPr>
              <a:t>ЦЗН направляет </a:t>
            </a:r>
            <a:r>
              <a:rPr lang="ru-RU" sz="1600" dirty="0">
                <a:solidFill>
                  <a:prstClr val="black"/>
                </a:solidFill>
              </a:rPr>
              <a:t>информацию в </a:t>
            </a:r>
            <a:r>
              <a:rPr lang="ru-RU" sz="1600" dirty="0" err="1">
                <a:solidFill>
                  <a:prstClr val="black"/>
                </a:solidFill>
              </a:rPr>
              <a:t>МТЗиСЗ</a:t>
            </a:r>
            <a:r>
              <a:rPr lang="ru-RU" sz="1600" dirty="0">
                <a:solidFill>
                  <a:prstClr val="black"/>
                </a:solidFill>
              </a:rPr>
              <a:t> РТ, а Министерство  направляет в Фонд пенсионного и социального страхования сведения о трудоустроенных </a:t>
            </a:r>
            <a:r>
              <a:rPr lang="ru-RU" sz="1600" dirty="0" smtClean="0">
                <a:solidFill>
                  <a:prstClr val="black"/>
                </a:solidFill>
              </a:rPr>
              <a:t>гражданах </a:t>
            </a:r>
            <a:r>
              <a:rPr lang="ru-RU" sz="1600" dirty="0">
                <a:solidFill>
                  <a:prstClr val="black"/>
                </a:solidFill>
              </a:rPr>
              <a:t>и </a:t>
            </a:r>
            <a:r>
              <a:rPr lang="ru-RU" sz="1600" dirty="0" smtClean="0">
                <a:solidFill>
                  <a:prstClr val="black"/>
                </a:solidFill>
              </a:rPr>
              <a:t>работодателях</a:t>
            </a:r>
            <a:r>
              <a:rPr lang="ru-RU" sz="16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881637" y="2101346"/>
            <a:ext cx="2318819" cy="2585323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rgbClr val="8A0000"/>
                </a:solidFill>
              </a:rPr>
              <a:t>4.</a:t>
            </a:r>
            <a:r>
              <a:rPr lang="ru-RU" sz="1600" dirty="0">
                <a:solidFill>
                  <a:prstClr val="black"/>
                </a:solidFill>
              </a:rPr>
              <a:t> </a:t>
            </a:r>
            <a:r>
              <a:rPr lang="ru-RU" sz="1600" dirty="0" smtClean="0">
                <a:solidFill>
                  <a:prstClr val="black"/>
                </a:solidFill>
              </a:rPr>
              <a:t>Работодатель </a:t>
            </a:r>
            <a:r>
              <a:rPr lang="ru-RU" sz="1600" dirty="0">
                <a:solidFill>
                  <a:prstClr val="black"/>
                </a:solidFill>
              </a:rPr>
              <a:t>направляет в ФПСС заявление на получение </a:t>
            </a:r>
            <a:r>
              <a:rPr lang="ru-RU" sz="1600" dirty="0" smtClean="0">
                <a:solidFill>
                  <a:prstClr val="black"/>
                </a:solidFill>
              </a:rPr>
              <a:t>субсидии не </a:t>
            </a:r>
            <a:r>
              <a:rPr lang="ru-RU" sz="1600" dirty="0">
                <a:solidFill>
                  <a:prstClr val="black"/>
                </a:solidFill>
              </a:rPr>
              <a:t>ранее чем через месяц работы трудоустроенного гражданина, но не позднее 15 декабря текущего финансового года</a:t>
            </a:r>
            <a:r>
              <a:rPr lang="ru-RU" sz="1600" dirty="0" smtClean="0">
                <a:solidFill>
                  <a:prstClr val="black"/>
                </a:solidFill>
              </a:rPr>
              <a:t>,.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344472" y="2109658"/>
            <a:ext cx="16561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8A0000"/>
                </a:solidFill>
              </a:rPr>
              <a:t>5.</a:t>
            </a:r>
            <a:r>
              <a:rPr lang="ru-RU" sz="1600" dirty="0">
                <a:solidFill>
                  <a:prstClr val="black"/>
                </a:solidFill>
              </a:rPr>
              <a:t> ФПСС проверяет </a:t>
            </a:r>
            <a:r>
              <a:rPr lang="ru-RU" sz="1600" dirty="0" smtClean="0">
                <a:solidFill>
                  <a:prstClr val="black"/>
                </a:solidFill>
              </a:rPr>
              <a:t>данные, перечисляет субсидию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7261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3432" y="2132856"/>
            <a:ext cx="4813903" cy="132600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8A0000"/>
                </a:solidFill>
              </a:rPr>
              <a:t>Благодарю </a:t>
            </a:r>
            <a:br>
              <a:rPr lang="ru-RU" dirty="0" smtClean="0">
                <a:solidFill>
                  <a:srgbClr val="8A0000"/>
                </a:solidFill>
              </a:rPr>
            </a:br>
            <a:r>
              <a:rPr lang="ru-RU" dirty="0" smtClean="0">
                <a:solidFill>
                  <a:srgbClr val="8A0000"/>
                </a:solidFill>
              </a:rPr>
              <a:t>за внимание!</a:t>
            </a:r>
            <a:endParaRPr lang="ru-RU" dirty="0">
              <a:solidFill>
                <a:srgbClr val="8A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533031" y="6488668"/>
            <a:ext cx="540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14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28846"/>
            <a:ext cx="730713" cy="92389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2" y="116658"/>
            <a:ext cx="2092465" cy="919736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1473687" y="217504"/>
            <a:ext cx="8039260" cy="718044"/>
            <a:chOff x="0" y="1"/>
            <a:chExt cx="8039260" cy="718044"/>
          </a:xfrm>
        </p:grpSpPr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4"/>
            <a:srcRect b="14852"/>
            <a:stretch/>
          </p:blipFill>
          <p:spPr>
            <a:xfrm>
              <a:off x="6167052" y="1"/>
              <a:ext cx="1872208" cy="718044"/>
            </a:xfrm>
            <a:prstGeom prst="rect">
              <a:avLst/>
            </a:prstGeom>
          </p:spPr>
        </p:pic>
        <p:cxnSp>
          <p:nvCxnSpPr>
            <p:cNvPr id="11" name="Прямая соединительная линия 10"/>
            <p:cNvCxnSpPr/>
            <p:nvPr/>
          </p:nvCxnSpPr>
          <p:spPr>
            <a:xfrm>
              <a:off x="157817" y="555526"/>
              <a:ext cx="5760640" cy="0"/>
            </a:xfrm>
            <a:prstGeom prst="line">
              <a:avLst/>
            </a:prstGeom>
            <a:ln w="57150">
              <a:solidFill>
                <a:srgbClr val="CF45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0" y="123478"/>
              <a:ext cx="61926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latin typeface="Arial" pitchFamily="34" charset="0"/>
                  <a:cs typeface="Arial" pitchFamily="34" charset="0"/>
                </a:rPr>
                <a:t>ГКУ «Центр занятости населения города  Елабуги»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4603565" y="4293096"/>
            <a:ext cx="381642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Тел.</a:t>
            </a:r>
            <a:r>
              <a:rPr lang="ru-RU" sz="2800" dirty="0" smtClean="0">
                <a:solidFill>
                  <a:srgbClr val="8A0000"/>
                </a:solidFill>
              </a:rPr>
              <a:t>7-58-58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Елабуга, </a:t>
            </a:r>
            <a:r>
              <a:rPr lang="ru-RU" sz="2400" dirty="0" err="1"/>
              <a:t>ул.Спасская</a:t>
            </a:r>
            <a:r>
              <a:rPr lang="ru-RU" sz="2400" dirty="0"/>
              <a:t>, д.5</a:t>
            </a:r>
          </a:p>
        </p:txBody>
      </p:sp>
      <p:pic>
        <p:nvPicPr>
          <p:cNvPr id="1026" name="Picture 2" descr="D:\Новый ЦЗН\QR-коды\Телеграмм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628" y="1978025"/>
            <a:ext cx="1853627" cy="1849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Новый ЦЗН\QR-коды\ВК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8665" y="1953449"/>
            <a:ext cx="1827855" cy="1874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48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4313</TotalTime>
  <Words>683</Words>
  <Application>Microsoft Office PowerPoint</Application>
  <PresentationFormat>Произвольный</PresentationFormat>
  <Paragraphs>55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Morphey</dc:creator>
  <cp:lastModifiedBy>Юлия Демина</cp:lastModifiedBy>
  <cp:revision>132</cp:revision>
  <cp:lastPrinted>2023-03-27T06:34:16Z</cp:lastPrinted>
  <dcterms:created xsi:type="dcterms:W3CDTF">2021-05-16T19:59:57Z</dcterms:created>
  <dcterms:modified xsi:type="dcterms:W3CDTF">2023-06-30T13:17:35Z</dcterms:modified>
</cp:coreProperties>
</file>