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2" r:id="rId2"/>
    <p:sldId id="264" r:id="rId3"/>
  </p:sldIdLst>
  <p:sldSz cx="9144000" cy="6858000" type="overhead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A0"/>
    <a:srgbClr val="428DE8"/>
    <a:srgbClr val="2078A0"/>
    <a:srgbClr val="CF4520"/>
    <a:srgbClr val="9748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45" autoAdjust="0"/>
    <p:restoredTop sz="94563" autoAdjust="0"/>
  </p:normalViewPr>
  <p:slideViewPr>
    <p:cSldViewPr>
      <p:cViewPr varScale="1">
        <p:scale>
          <a:sx n="106" d="100"/>
          <a:sy n="106" d="100"/>
        </p:scale>
        <p:origin x="104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CA1EB5-6FB6-4FE0-AB62-E32BA1AEF9E3}" type="datetimeFigureOut">
              <a:rPr lang="ru-RU" smtClean="0"/>
              <a:pPr/>
              <a:t>19.05.2023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4DB9F-1557-4037-A8AD-29F455902C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157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4DB9F-1557-4037-A8AD-29F455902C8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5555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E4015-FAD6-4C7C-A03F-27339291996A}" type="datetimeFigureOut">
              <a:rPr lang="ru-RU" smtClean="0"/>
              <a:pPr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6A99E-5059-4693-AA70-B235ACA5FE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2941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E4015-FAD6-4C7C-A03F-27339291996A}" type="datetimeFigureOut">
              <a:rPr lang="ru-RU" smtClean="0"/>
              <a:pPr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6A99E-5059-4693-AA70-B235ACA5FE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65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E4015-FAD6-4C7C-A03F-27339291996A}" type="datetimeFigureOut">
              <a:rPr lang="ru-RU" smtClean="0"/>
              <a:pPr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6A99E-5059-4693-AA70-B235ACA5FE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73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E4015-FAD6-4C7C-A03F-27339291996A}" type="datetimeFigureOut">
              <a:rPr lang="ru-RU" smtClean="0"/>
              <a:pPr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6A99E-5059-4693-AA70-B235ACA5FE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73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E4015-FAD6-4C7C-A03F-27339291996A}" type="datetimeFigureOut">
              <a:rPr lang="ru-RU" smtClean="0"/>
              <a:pPr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6A99E-5059-4693-AA70-B235ACA5FE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7053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E4015-FAD6-4C7C-A03F-27339291996A}" type="datetimeFigureOut">
              <a:rPr lang="ru-RU" smtClean="0"/>
              <a:pPr/>
              <a:t>19.05.2023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6A99E-5059-4693-AA70-B235ACA5FE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2276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E4015-FAD6-4C7C-A03F-27339291996A}" type="datetimeFigureOut">
              <a:rPr lang="ru-RU" smtClean="0"/>
              <a:pPr/>
              <a:t>19.05.2023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6A99E-5059-4693-AA70-B235ACA5FE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871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E4015-FAD6-4C7C-A03F-27339291996A}" type="datetimeFigureOut">
              <a:rPr lang="ru-RU" smtClean="0"/>
              <a:pPr/>
              <a:t>19.05.2023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6A99E-5059-4693-AA70-B235ACA5FE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343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E4015-FAD6-4C7C-A03F-27339291996A}" type="datetimeFigureOut">
              <a:rPr lang="ru-RU" smtClean="0"/>
              <a:pPr/>
              <a:t>19.05.2023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6A99E-5059-4693-AA70-B235ACA5FE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6077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E4015-FAD6-4C7C-A03F-27339291996A}" type="datetimeFigureOut">
              <a:rPr lang="ru-RU" smtClean="0"/>
              <a:pPr/>
              <a:t>19.05.2023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6A99E-5059-4693-AA70-B235ACA5FE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489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E4015-FAD6-4C7C-A03F-27339291996A}" type="datetimeFigureOut">
              <a:rPr lang="ru-RU" smtClean="0"/>
              <a:pPr/>
              <a:t>19.05.2023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6A99E-5059-4693-AA70-B235ACA5FE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622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E4015-FAD6-4C7C-A03F-27339291996A}" type="datetimeFigureOut">
              <a:rPr lang="ru-RU" smtClean="0"/>
              <a:pPr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6A99E-5059-4693-AA70-B235ACA5FE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430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://www.trudvsem.ru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5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Прямая соединительная линия 12"/>
          <p:cNvCxnSpPr/>
          <p:nvPr/>
        </p:nvCxnSpPr>
        <p:spPr>
          <a:xfrm rot="5400000">
            <a:off x="2893207" y="3393281"/>
            <a:ext cx="621510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одзаголовок 2"/>
          <p:cNvSpPr txBox="1">
            <a:spLocks/>
          </p:cNvSpPr>
          <p:nvPr/>
        </p:nvSpPr>
        <p:spPr>
          <a:xfrm>
            <a:off x="3014254" y="2768931"/>
            <a:ext cx="2908649" cy="37297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500" b="1" dirty="0" smtClean="0">
              <a:solidFill>
                <a:schemeClr val="tx1"/>
              </a:solidFill>
            </a:endParaRPr>
          </a:p>
        </p:txBody>
      </p:sp>
      <p:sp>
        <p:nvSpPr>
          <p:cNvPr id="27" name="Подзаголовок 2"/>
          <p:cNvSpPr txBox="1">
            <a:spLocks/>
          </p:cNvSpPr>
          <p:nvPr/>
        </p:nvSpPr>
        <p:spPr>
          <a:xfrm>
            <a:off x="6268360" y="3068960"/>
            <a:ext cx="2520280" cy="1017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4" name="Подзаголовок 2"/>
          <p:cNvSpPr txBox="1">
            <a:spLocks/>
          </p:cNvSpPr>
          <p:nvPr/>
        </p:nvSpPr>
        <p:spPr>
          <a:xfrm>
            <a:off x="6143636" y="642918"/>
            <a:ext cx="2771870" cy="58579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0783" y="-5951"/>
            <a:ext cx="3342017" cy="695739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21739" y="151179"/>
            <a:ext cx="2900582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solidFill>
                  <a:srgbClr val="0033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Кого можно трудоустроить в рамках поддержки?</a:t>
            </a:r>
          </a:p>
          <a:p>
            <a:pPr algn="just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Выпускники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по истечении 4 и более месяцев после завершения обучения не нашли работу.</a:t>
            </a:r>
          </a:p>
          <a:p>
            <a:pPr algn="just"/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Лица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с даты окончания военной службы по призыву не нашли работу в течение 4 и более месяцев.</a:t>
            </a:r>
          </a:p>
          <a:p>
            <a:pPr algn="just"/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Граждане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освобожденные из учреждений, исполняющих наказание в виде лишения свободы.</a:t>
            </a:r>
          </a:p>
          <a:p>
            <a:pPr algn="just"/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Дети-сироты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дети, оставшиеся без попечения родителей.</a:t>
            </a:r>
          </a:p>
          <a:p>
            <a:pPr algn="just"/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несовершеннолетних детей.</a:t>
            </a:r>
          </a:p>
          <a:p>
            <a:pPr algn="just"/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Соискатели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состоящие на учете в комиссии по делам несовершеннолетних.</a:t>
            </a:r>
          </a:p>
          <a:p>
            <a:pPr algn="just"/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Граждане с инвалидностью и ограниченными возможностями здоровья.</a:t>
            </a:r>
          </a:p>
          <a:p>
            <a:pPr algn="just"/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Лица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имеющие работы, не зарегистрированные в качестве индивидуального </a:t>
            </a:r>
            <a:r>
              <a:rPr lang="ru-RU" sz="1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-теля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главы крестьянского (фермерского) хозяйства,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едино-личного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исполнительного органа юридического лица.</a:t>
            </a:r>
          </a:p>
        </p:txBody>
      </p:sp>
      <p:sp>
        <p:nvSpPr>
          <p:cNvPr id="64" name="Равнобедренный треугольник 63"/>
          <p:cNvSpPr/>
          <p:nvPr/>
        </p:nvSpPr>
        <p:spPr>
          <a:xfrm rot="5400000">
            <a:off x="171743" y="805618"/>
            <a:ext cx="194366" cy="152593"/>
          </a:xfrm>
          <a:prstGeom prst="triangl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Равнобедренный треугольник 71"/>
          <p:cNvSpPr/>
          <p:nvPr/>
        </p:nvSpPr>
        <p:spPr>
          <a:xfrm rot="5400000">
            <a:off x="168142" y="1611425"/>
            <a:ext cx="194366" cy="152593"/>
          </a:xfrm>
          <a:prstGeom prst="triangl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Равнобедренный треугольник 72"/>
          <p:cNvSpPr/>
          <p:nvPr/>
        </p:nvSpPr>
        <p:spPr>
          <a:xfrm rot="5400000">
            <a:off x="168142" y="2383356"/>
            <a:ext cx="194366" cy="152593"/>
          </a:xfrm>
          <a:prstGeom prst="triangl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Равнобедренный треугольник 73"/>
          <p:cNvSpPr/>
          <p:nvPr/>
        </p:nvSpPr>
        <p:spPr>
          <a:xfrm rot="5400000">
            <a:off x="168142" y="2992664"/>
            <a:ext cx="194366" cy="152593"/>
          </a:xfrm>
          <a:prstGeom prst="triangl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Равнобедренный треугольник 74"/>
          <p:cNvSpPr/>
          <p:nvPr/>
        </p:nvSpPr>
        <p:spPr>
          <a:xfrm rot="5400000">
            <a:off x="169660" y="3609876"/>
            <a:ext cx="194366" cy="152593"/>
          </a:xfrm>
          <a:prstGeom prst="triangl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Равнобедренный треугольник 75"/>
          <p:cNvSpPr/>
          <p:nvPr/>
        </p:nvSpPr>
        <p:spPr>
          <a:xfrm rot="5400000">
            <a:off x="168664" y="3983529"/>
            <a:ext cx="194366" cy="152593"/>
          </a:xfrm>
          <a:prstGeom prst="triangl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Равнобедренный треугольник 76"/>
          <p:cNvSpPr/>
          <p:nvPr/>
        </p:nvSpPr>
        <p:spPr>
          <a:xfrm rot="5400000">
            <a:off x="176209" y="4592838"/>
            <a:ext cx="194366" cy="152593"/>
          </a:xfrm>
          <a:prstGeom prst="triangl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Равнобедренный треугольник 77"/>
          <p:cNvSpPr/>
          <p:nvPr/>
        </p:nvSpPr>
        <p:spPr>
          <a:xfrm rot="5400000">
            <a:off x="176209" y="5191292"/>
            <a:ext cx="194366" cy="152593"/>
          </a:xfrm>
          <a:prstGeom prst="triangl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Подзаголовок 2"/>
          <p:cNvSpPr txBox="1">
            <a:spLocks/>
          </p:cNvSpPr>
          <p:nvPr/>
        </p:nvSpPr>
        <p:spPr>
          <a:xfrm>
            <a:off x="3022321" y="2852936"/>
            <a:ext cx="3264191" cy="3862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Вакансии можно </a:t>
            </a:r>
            <a:endParaRPr lang="ru-RU" sz="1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посмотреть на сайте:    </a:t>
            </a:r>
          </a:p>
          <a:p>
            <a:pPr algn="l">
              <a:spcBef>
                <a:spcPts val="0"/>
              </a:spcBef>
            </a:pP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www.trudvsem.ru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«Работа в России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l">
              <a:spcBef>
                <a:spcPts val="0"/>
              </a:spcBef>
            </a:pPr>
            <a:endParaRPr lang="ru-RU" sz="1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ГКУ ЦЗН </a:t>
            </a:r>
            <a:endParaRPr lang="ru-RU" sz="1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Лениногорска</a:t>
            </a:r>
          </a:p>
          <a:p>
            <a:pPr algn="l">
              <a:spcBef>
                <a:spcPts val="0"/>
              </a:spcBef>
            </a:pP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</a:t>
            </a:r>
            <a:r>
              <a:rPr lang="en-US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leninogorsktrud.ru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</a:p>
          <a:p>
            <a:pPr algn="l">
              <a:spcBef>
                <a:spcPts val="0"/>
              </a:spcBef>
            </a:pPr>
            <a:endParaRPr lang="ru-RU" sz="1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r>
              <a:rPr lang="ru-RU" sz="1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ВКонтакте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vk.com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en-US" sz="1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r>
              <a:rPr lang="en-US" sz="1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czn_leninogorsk</a:t>
            </a:r>
            <a:endParaRPr lang="ru-RU" sz="1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endParaRPr lang="ru-RU" sz="1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endParaRPr lang="ru-RU" sz="1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r>
              <a:rPr lang="ru-RU" sz="1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Телеграм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канал: </a:t>
            </a:r>
          </a:p>
          <a:p>
            <a:pPr algn="l">
              <a:spcBef>
                <a:spcPts val="0"/>
              </a:spcBef>
            </a:pPr>
            <a:r>
              <a:rPr lang="en-US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t.me/</a:t>
            </a:r>
            <a:r>
              <a:rPr lang="en-US" sz="1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czn_leninogorsk</a:t>
            </a:r>
            <a:r>
              <a:rPr lang="en-US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endParaRPr lang="ru-RU" sz="1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1774" y="2870464"/>
            <a:ext cx="769936" cy="72094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36723" y="3669756"/>
            <a:ext cx="759843" cy="767925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34032" y="4517943"/>
            <a:ext cx="757678" cy="750249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34032" y="5364771"/>
            <a:ext cx="757678" cy="688165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871378" y="134224"/>
            <a:ext cx="284363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33A0"/>
                </a:solidFill>
              </a:rPr>
              <a:t>ГКУ «Центр занятости населения г. Лениногорска»</a:t>
            </a:r>
          </a:p>
          <a:p>
            <a:pPr algn="ctr"/>
            <a:r>
              <a:rPr lang="ru-RU" sz="1400" b="1" dirty="0" smtClean="0">
                <a:solidFill>
                  <a:srgbClr val="0033A0"/>
                </a:solidFill>
              </a:rPr>
              <a:t>По вопросам обращаться по адресу: г. Лениногорск, ул. Гагарина, д. 51</a:t>
            </a:r>
          </a:p>
          <a:p>
            <a:pPr algn="ctr"/>
            <a:r>
              <a:rPr lang="ru-RU" sz="1400" b="1" dirty="0" smtClean="0">
                <a:solidFill>
                  <a:srgbClr val="0033A0"/>
                </a:solidFill>
              </a:rPr>
              <a:t>Тел. 8(85595)5-59-70</a:t>
            </a:r>
            <a:endParaRPr lang="ru-RU" sz="1400" b="1" dirty="0">
              <a:solidFill>
                <a:srgbClr val="0033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01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Прямоугольник 43"/>
          <p:cNvSpPr/>
          <p:nvPr/>
        </p:nvSpPr>
        <p:spPr>
          <a:xfrm>
            <a:off x="6300192" y="881887"/>
            <a:ext cx="2724048" cy="999069"/>
          </a:xfrm>
          <a:prstGeom prst="rect">
            <a:avLst/>
          </a:prstGeom>
          <a:solidFill>
            <a:schemeClr val="bg1"/>
          </a:solidFill>
          <a:ln>
            <a:solidFill>
              <a:srgbClr val="0033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357554" y="2214554"/>
            <a:ext cx="2689220" cy="1785950"/>
          </a:xfrm>
          <a:prstGeom prst="rect">
            <a:avLst/>
          </a:prstGeom>
          <a:solidFill>
            <a:schemeClr val="bg1"/>
          </a:solidFill>
          <a:ln>
            <a:solidFill>
              <a:srgbClr val="0033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3205049" y="17240"/>
            <a:ext cx="5920633" cy="6840760"/>
            <a:chOff x="3059832" y="44624"/>
            <a:chExt cx="5920633" cy="6840760"/>
          </a:xfrm>
        </p:grpSpPr>
        <p:sp>
          <p:nvSpPr>
            <p:cNvPr id="57" name="Прямоугольник 56"/>
            <p:cNvSpPr/>
            <p:nvPr/>
          </p:nvSpPr>
          <p:spPr>
            <a:xfrm>
              <a:off x="3212337" y="241674"/>
              <a:ext cx="2689220" cy="192882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33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одзаголовок 2"/>
            <p:cNvSpPr txBox="1">
              <a:spLocks/>
            </p:cNvSpPr>
            <p:nvPr/>
          </p:nvSpPr>
          <p:spPr>
            <a:xfrm>
              <a:off x="6069857" y="956055"/>
              <a:ext cx="2894631" cy="78901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spcBef>
                  <a:spcPts val="0"/>
                </a:spcBef>
                <a:buNone/>
              </a:pPr>
              <a:endParaRPr lang="ru-RU" sz="1100" b="1" dirty="0">
                <a:solidFill>
                  <a:srgbClr val="0033A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>
              <a:off x="6012160" y="49155"/>
              <a:ext cx="0" cy="68362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3059832" y="44624"/>
              <a:ext cx="0" cy="68362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Подзаголовок 2"/>
            <p:cNvSpPr txBox="1">
              <a:spLocks/>
            </p:cNvSpPr>
            <p:nvPr/>
          </p:nvSpPr>
          <p:spPr>
            <a:xfrm>
              <a:off x="6088175" y="2006216"/>
              <a:ext cx="2892290" cy="155509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sz="1100" b="1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 Кто </a:t>
              </a:r>
              <a:r>
                <a:rPr lang="ru-RU" sz="11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может получить субсидии</a:t>
              </a:r>
              <a:r>
                <a:rPr lang="ru-RU" sz="1100" b="1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?</a:t>
              </a:r>
            </a:p>
            <a:p>
              <a:r>
                <a:rPr lang="ru-RU" sz="1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Работодатели, в том числе некоммерческие организации и индивидуальные предприниматели могут получить господдержку. </a:t>
              </a:r>
              <a:endPara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5" name="Подзаголовок 2"/>
          <p:cNvSpPr txBox="1">
            <a:spLocks/>
          </p:cNvSpPr>
          <p:nvPr/>
        </p:nvSpPr>
        <p:spPr>
          <a:xfrm>
            <a:off x="3357554" y="1274264"/>
            <a:ext cx="2643206" cy="2143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 Лениногорск,</a:t>
            </a:r>
          </a:p>
          <a:p>
            <a:pPr>
              <a:spcBef>
                <a:spcPts val="0"/>
              </a:spcBef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л. Гагарина, д. 51</a:t>
            </a:r>
          </a:p>
          <a:p>
            <a:pPr>
              <a:spcBef>
                <a:spcPts val="0"/>
              </a:spcBef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Телефон: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85595) 5-59-70</a:t>
            </a:r>
          </a:p>
          <a:p>
            <a:pPr>
              <a:spcBef>
                <a:spcPts val="0"/>
              </a:spcBef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http://leninogorsktrud.ru/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64" t="21171"/>
          <a:stretch/>
        </p:blipFill>
        <p:spPr bwMode="auto">
          <a:xfrm>
            <a:off x="3428992" y="285728"/>
            <a:ext cx="2571768" cy="1074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" name="Picture 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285728"/>
            <a:ext cx="350930" cy="343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" name="Прямоугольник 68"/>
          <p:cNvSpPr/>
          <p:nvPr/>
        </p:nvSpPr>
        <p:spPr>
          <a:xfrm>
            <a:off x="214282" y="142852"/>
            <a:ext cx="2711316" cy="6532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   </a:t>
            </a:r>
            <a:r>
              <a:rPr lang="ru-RU" dirty="0" smtClean="0"/>
              <a:t>  </a:t>
            </a:r>
            <a:r>
              <a:rPr lang="ru-RU" sz="1600" b="1" dirty="0" smtClean="0">
                <a:solidFill>
                  <a:srgbClr val="0033A0"/>
                </a:solidFill>
                <a:latin typeface="Times New Roman" pitchFamily="18" charset="0"/>
                <a:cs typeface="Times New Roman" pitchFamily="18" charset="0"/>
              </a:rPr>
              <a:t>Условия получения субсидии</a:t>
            </a:r>
            <a:r>
              <a:rPr lang="ru-RU" sz="1600" dirty="0" smtClean="0">
                <a:solidFill>
                  <a:srgbClr val="0033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 smtClean="0">
              <a:solidFill>
                <a:srgbClr val="0033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200" dirty="0" smtClean="0"/>
              <a:t>    </a:t>
            </a:r>
            <a:endParaRPr lang="ru-RU" sz="1200" dirty="0" smtClean="0"/>
          </a:p>
          <a:p>
            <a:pPr algn="just"/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Срок регистрации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организации не позднее 1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января;</a:t>
            </a:r>
            <a:endParaRPr lang="ru-RU" sz="1400" dirty="0" smtClean="0"/>
          </a:p>
          <a:p>
            <a:pPr algn="just"/>
            <a:r>
              <a:rPr lang="ru-RU" sz="1400" dirty="0" smtClean="0"/>
              <a:t>     </a:t>
            </a:r>
            <a:endParaRPr lang="ru-RU" sz="1400" dirty="0" smtClean="0"/>
          </a:p>
          <a:p>
            <a:pPr algn="just"/>
            <a:endParaRPr lang="ru-RU" sz="1400" dirty="0" smtClean="0"/>
          </a:p>
          <a:p>
            <a:pPr algn="just"/>
            <a:r>
              <a:rPr lang="ru-RU" sz="1400" dirty="0" smtClean="0"/>
              <a:t>     </a:t>
            </a:r>
            <a:r>
              <a:rPr lang="ru-RU" sz="1400" dirty="0" smtClean="0"/>
              <a:t>     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адолженности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свыше 10 тысяч рублей по уплате налогов, сборов, страховых взносов, пеней, штрафов и процентов. А также задолженностей по заработной плате и возвратам субсидий в федеральный бюджет, бюджетных инвестиций и задолженности перед федеральным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бюджетом;</a:t>
            </a:r>
          </a:p>
          <a:p>
            <a:pPr algn="just"/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 Работодатель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не находится в процессе реорганизации, ликвидации, банкротства.</a:t>
            </a:r>
            <a:b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 Отсутствие поддержки из федерального бюджета, связанной с трудоустройством граждан.</a:t>
            </a:r>
          </a:p>
          <a:p>
            <a:pPr algn="just"/>
            <a:endParaRPr lang="ru-RU" sz="105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72" name="Picture 1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833" t="35437" b="32282"/>
          <a:stretch/>
        </p:blipFill>
        <p:spPr bwMode="auto">
          <a:xfrm>
            <a:off x="274281" y="893932"/>
            <a:ext cx="264151" cy="230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" name="Picture 1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833" t="35437" b="32282"/>
          <a:stretch/>
        </p:blipFill>
        <p:spPr bwMode="auto">
          <a:xfrm>
            <a:off x="276316" y="1943138"/>
            <a:ext cx="242125" cy="211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" name="Picture 1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833" t="35437" b="32282"/>
          <a:stretch/>
        </p:blipFill>
        <p:spPr bwMode="auto">
          <a:xfrm>
            <a:off x="300501" y="4524104"/>
            <a:ext cx="218338" cy="190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" name="Picture 1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833" t="35437" b="32282"/>
          <a:stretch/>
        </p:blipFill>
        <p:spPr bwMode="auto">
          <a:xfrm>
            <a:off x="285721" y="5430780"/>
            <a:ext cx="232720" cy="241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Подзаголовок 2"/>
          <p:cNvSpPr txBox="1">
            <a:spLocks/>
          </p:cNvSpPr>
          <p:nvPr/>
        </p:nvSpPr>
        <p:spPr>
          <a:xfrm>
            <a:off x="4283968" y="4092959"/>
            <a:ext cx="1739710" cy="4881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ru-RU" sz="11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Подзаголовок 2"/>
          <p:cNvSpPr txBox="1">
            <a:spLocks/>
          </p:cNvSpPr>
          <p:nvPr/>
        </p:nvSpPr>
        <p:spPr>
          <a:xfrm>
            <a:off x="4295938" y="4653136"/>
            <a:ext cx="1716222" cy="6636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Подзаголовок 2"/>
          <p:cNvSpPr txBox="1">
            <a:spLocks/>
          </p:cNvSpPr>
          <p:nvPr/>
        </p:nvSpPr>
        <p:spPr>
          <a:xfrm>
            <a:off x="3851920" y="5589240"/>
            <a:ext cx="2233449" cy="5912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304800" y="304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06838" y="2142101"/>
            <a:ext cx="277504" cy="277504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4342" y="3683900"/>
            <a:ext cx="2117053" cy="2835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55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730</TotalTime>
  <Words>297</Words>
  <Application>Microsoft Office PowerPoint</Application>
  <PresentationFormat>Прозрачка</PresentationFormat>
  <Paragraphs>51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pervich-114-2</dc:creator>
  <cp:lastModifiedBy>NOT</cp:lastModifiedBy>
  <cp:revision>83</cp:revision>
  <cp:lastPrinted>2023-05-19T11:01:16Z</cp:lastPrinted>
  <dcterms:created xsi:type="dcterms:W3CDTF">2019-11-26T06:12:08Z</dcterms:created>
  <dcterms:modified xsi:type="dcterms:W3CDTF">2023-05-19T12:44:57Z</dcterms:modified>
</cp:coreProperties>
</file>