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5"/>
  </p:notesMasterIdLst>
  <p:sldIdLst>
    <p:sldId id="297" r:id="rId6"/>
    <p:sldId id="298" r:id="rId7"/>
    <p:sldId id="268" r:id="rId8"/>
    <p:sldId id="292" r:id="rId9"/>
    <p:sldId id="293" r:id="rId10"/>
    <p:sldId id="261" r:id="rId11"/>
    <p:sldId id="274" r:id="rId12"/>
    <p:sldId id="276" r:id="rId13"/>
    <p:sldId id="270" r:id="rId14"/>
    <p:sldId id="301" r:id="rId15"/>
    <p:sldId id="302" r:id="rId16"/>
    <p:sldId id="300" r:id="rId17"/>
    <p:sldId id="280" r:id="rId18"/>
    <p:sldId id="277" r:id="rId19"/>
    <p:sldId id="278" r:id="rId20"/>
    <p:sldId id="279" r:id="rId21"/>
    <p:sldId id="286" r:id="rId22"/>
    <p:sldId id="287" r:id="rId23"/>
    <p:sldId id="28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36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AA692-10DC-4D3B-9CEA-48D619C1FA70}" type="doc">
      <dgm:prSet loTypeId="urn:microsoft.com/office/officeart/2005/8/layout/pList2" loCatId="list" qsTypeId="urn:microsoft.com/office/officeart/2005/8/quickstyle/simple4" qsCatId="simple" csTypeId="urn:microsoft.com/office/officeart/2005/8/colors/accent1_2" csCatId="accent1" phldr="1"/>
      <dgm:spPr/>
    </dgm:pt>
    <dgm:pt modelId="{47BEBDEB-26CD-4578-AFCF-3086E82FA931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Самостоятельная сборка</a:t>
          </a:r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Пользователь собирает игры сами. Количество игровых сессий неограниченно.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Абонентская плата зависит от количества игр в аккаунте и периода подписки.</a:t>
          </a:r>
        </a:p>
        <a:p>
          <a:pPr algn="l"/>
          <a:endParaRPr lang="ru-R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ru-RU" sz="14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Есть бесплатная лицензия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F2AAE8-062F-410D-B21E-0D1907C9BD74}" type="parTrans" cxnId="{CAC7847C-8593-4465-8969-2493789D142A}">
      <dgm:prSet/>
      <dgm:spPr/>
      <dgm:t>
        <a:bodyPr/>
        <a:lstStyle/>
        <a:p>
          <a:endParaRPr lang="ru-RU"/>
        </a:p>
      </dgm:t>
    </dgm:pt>
    <dgm:pt modelId="{9B6CD082-2FA5-4195-87CE-AB5CA29EDF53}" type="sibTrans" cxnId="{CAC7847C-8593-4465-8969-2493789D142A}">
      <dgm:prSet/>
      <dgm:spPr/>
      <dgm:t>
        <a:bodyPr/>
        <a:lstStyle/>
        <a:p>
          <a:endParaRPr lang="ru-RU"/>
        </a:p>
      </dgm:t>
    </dgm:pt>
    <dgm:pt modelId="{A0963859-C16A-44D2-8875-0EB2BF75F070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Сборка авторской игры для тиражирования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Игру собирает специалист 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«ИгроN-сервис». 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Подключение лицензии Ведущим игр только с подтверждения автора. 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Автор оплачивает сборку игры.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Для автора есть БОНУСЫ.</a:t>
          </a:r>
        </a:p>
        <a:p>
          <a:pPr algn="l"/>
          <a:endParaRPr lang="ru-RU" sz="14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Рассчитывается по ТЗ 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AF88FF-D0A0-401A-AD5F-DC6296BCB2DF}" type="sibTrans" cxnId="{93EC5F05-EA07-4D14-AF30-3C6E012C9F57}">
      <dgm:prSet/>
      <dgm:spPr/>
      <dgm:t>
        <a:bodyPr/>
        <a:lstStyle/>
        <a:p>
          <a:endParaRPr lang="ru-RU"/>
        </a:p>
      </dgm:t>
    </dgm:pt>
    <dgm:pt modelId="{66061DB9-C4CA-4E86-A727-5A60A94CE430}" type="parTrans" cxnId="{93EC5F05-EA07-4D14-AF30-3C6E012C9F57}">
      <dgm:prSet/>
      <dgm:spPr/>
      <dgm:t>
        <a:bodyPr/>
        <a:lstStyle/>
        <a:p>
          <a:endParaRPr lang="ru-RU"/>
        </a:p>
      </dgm:t>
    </dgm:pt>
    <dgm:pt modelId="{74FE65DE-F5C9-4961-88E2-C41667898360}" type="pres">
      <dgm:prSet presAssocID="{2E8AA692-10DC-4D3B-9CEA-48D619C1FA70}" presName="Name0" presStyleCnt="0">
        <dgm:presLayoutVars>
          <dgm:dir/>
          <dgm:resizeHandles val="exact"/>
        </dgm:presLayoutVars>
      </dgm:prSet>
      <dgm:spPr/>
    </dgm:pt>
    <dgm:pt modelId="{51AB0338-71AC-4E6B-BA37-A7E4BDDA5F28}" type="pres">
      <dgm:prSet presAssocID="{2E8AA692-10DC-4D3B-9CEA-48D619C1FA70}" presName="bkgdShp" presStyleLbl="alignAccFollowNode1" presStyleIdx="0" presStyleCnt="1" custScaleX="94314" custLinFactNeighborY="-8841"/>
      <dgm:spPr/>
    </dgm:pt>
    <dgm:pt modelId="{16EFA761-AF05-40CB-894A-BB710980C0D9}" type="pres">
      <dgm:prSet presAssocID="{2E8AA692-10DC-4D3B-9CEA-48D619C1FA70}" presName="linComp" presStyleCnt="0"/>
      <dgm:spPr/>
    </dgm:pt>
    <dgm:pt modelId="{D5CA7DBE-269F-4DFC-A3BE-6112DF466883}" type="pres">
      <dgm:prSet presAssocID="{47BEBDEB-26CD-4578-AFCF-3086E82FA931}" presName="compNode" presStyleCnt="0"/>
      <dgm:spPr/>
    </dgm:pt>
    <dgm:pt modelId="{0DB7E212-7D28-47C4-AB12-EBA00C13EA33}" type="pres">
      <dgm:prSet presAssocID="{47BEBDEB-26CD-4578-AFCF-3086E82FA93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BA3442-7593-414F-83C4-7B0DD0343910}" type="pres">
      <dgm:prSet presAssocID="{47BEBDEB-26CD-4578-AFCF-3086E82FA931}" presName="invisiNode" presStyleLbl="node1" presStyleIdx="0" presStyleCnt="2"/>
      <dgm:spPr/>
    </dgm:pt>
    <dgm:pt modelId="{6F89502E-1A57-4CFD-90D8-CC4F43ADF69B}" type="pres">
      <dgm:prSet presAssocID="{47BEBDEB-26CD-4578-AFCF-3086E82FA931}" presName="imagNode" presStyleLbl="fgImgPlace1" presStyleIdx="0" presStyleCnt="2" custScaleY="115823"/>
      <dgm:spPr/>
    </dgm:pt>
    <dgm:pt modelId="{57AD1479-1875-4AA7-8866-B5F3D3784831}" type="pres">
      <dgm:prSet presAssocID="{9B6CD082-2FA5-4195-87CE-AB5CA29EDF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3AF7219-F526-422D-ADBC-91977028E99F}" type="pres">
      <dgm:prSet presAssocID="{A0963859-C16A-44D2-8875-0EB2BF75F070}" presName="compNode" presStyleCnt="0"/>
      <dgm:spPr/>
    </dgm:pt>
    <dgm:pt modelId="{3991C40E-2573-49B0-B958-BF0BB228EDB0}" type="pres">
      <dgm:prSet presAssocID="{A0963859-C16A-44D2-8875-0EB2BF75F07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32CA28-2C8C-4CA3-ADF4-676B044CEEC4}" type="pres">
      <dgm:prSet presAssocID="{A0963859-C16A-44D2-8875-0EB2BF75F070}" presName="invisiNode" presStyleLbl="node1" presStyleIdx="1" presStyleCnt="2"/>
      <dgm:spPr/>
    </dgm:pt>
    <dgm:pt modelId="{B2C40CB9-BD91-49A9-87F8-DE1A5AAFFE73}" type="pres">
      <dgm:prSet presAssocID="{A0963859-C16A-44D2-8875-0EB2BF75F070}" presName="imagNode" presStyleLbl="fgImgPlace1" presStyleIdx="1" presStyleCnt="2" custScaleY="115823"/>
      <dgm:spPr/>
    </dgm:pt>
  </dgm:ptLst>
  <dgm:cxnLst>
    <dgm:cxn modelId="{C932D65C-AC40-45B0-9AFD-F29745F163BE}" type="presOf" srcId="{2E8AA692-10DC-4D3B-9CEA-48D619C1FA70}" destId="{74FE65DE-F5C9-4961-88E2-C41667898360}" srcOrd="0" destOrd="0" presId="urn:microsoft.com/office/officeart/2005/8/layout/pList2"/>
    <dgm:cxn modelId="{37A03136-69AD-49F6-88DB-746212550DE4}" type="presOf" srcId="{A0963859-C16A-44D2-8875-0EB2BF75F070}" destId="{3991C40E-2573-49B0-B958-BF0BB228EDB0}" srcOrd="0" destOrd="0" presId="urn:microsoft.com/office/officeart/2005/8/layout/pList2"/>
    <dgm:cxn modelId="{CAC7847C-8593-4465-8969-2493789D142A}" srcId="{2E8AA692-10DC-4D3B-9CEA-48D619C1FA70}" destId="{47BEBDEB-26CD-4578-AFCF-3086E82FA931}" srcOrd="0" destOrd="0" parTransId="{ABF2AAE8-062F-410D-B21E-0D1907C9BD74}" sibTransId="{9B6CD082-2FA5-4195-87CE-AB5CA29EDF53}"/>
    <dgm:cxn modelId="{93EC5F05-EA07-4D14-AF30-3C6E012C9F57}" srcId="{2E8AA692-10DC-4D3B-9CEA-48D619C1FA70}" destId="{A0963859-C16A-44D2-8875-0EB2BF75F070}" srcOrd="1" destOrd="0" parTransId="{66061DB9-C4CA-4E86-A727-5A60A94CE430}" sibTransId="{60AF88FF-D0A0-401A-AD5F-DC6296BCB2DF}"/>
    <dgm:cxn modelId="{DCC9993F-AB76-44D9-A38D-0B8567B248BC}" type="presOf" srcId="{47BEBDEB-26CD-4578-AFCF-3086E82FA931}" destId="{0DB7E212-7D28-47C4-AB12-EBA00C13EA33}" srcOrd="0" destOrd="0" presId="urn:microsoft.com/office/officeart/2005/8/layout/pList2"/>
    <dgm:cxn modelId="{E5F9F894-54B6-4D80-B5EF-EFF36DC6A813}" type="presOf" srcId="{9B6CD082-2FA5-4195-87CE-AB5CA29EDF53}" destId="{57AD1479-1875-4AA7-8866-B5F3D3784831}" srcOrd="0" destOrd="0" presId="urn:microsoft.com/office/officeart/2005/8/layout/pList2"/>
    <dgm:cxn modelId="{21AC8D9E-2BAF-4BD8-9260-BE9D1057E0B0}" type="presParOf" srcId="{74FE65DE-F5C9-4961-88E2-C41667898360}" destId="{51AB0338-71AC-4E6B-BA37-A7E4BDDA5F28}" srcOrd="0" destOrd="0" presId="urn:microsoft.com/office/officeart/2005/8/layout/pList2"/>
    <dgm:cxn modelId="{6040E654-3D4A-47FE-94E1-DBBECBE6E78A}" type="presParOf" srcId="{74FE65DE-F5C9-4961-88E2-C41667898360}" destId="{16EFA761-AF05-40CB-894A-BB710980C0D9}" srcOrd="1" destOrd="0" presId="urn:microsoft.com/office/officeart/2005/8/layout/pList2"/>
    <dgm:cxn modelId="{AFEFE96E-AA8F-44F0-90C4-958717CDC200}" type="presParOf" srcId="{16EFA761-AF05-40CB-894A-BB710980C0D9}" destId="{D5CA7DBE-269F-4DFC-A3BE-6112DF466883}" srcOrd="0" destOrd="0" presId="urn:microsoft.com/office/officeart/2005/8/layout/pList2"/>
    <dgm:cxn modelId="{BC673ED6-20B6-4DA0-8673-D74063D0FF0B}" type="presParOf" srcId="{D5CA7DBE-269F-4DFC-A3BE-6112DF466883}" destId="{0DB7E212-7D28-47C4-AB12-EBA00C13EA33}" srcOrd="0" destOrd="0" presId="urn:microsoft.com/office/officeart/2005/8/layout/pList2"/>
    <dgm:cxn modelId="{FB9E217C-9557-40E1-8136-D4C30FA94A64}" type="presParOf" srcId="{D5CA7DBE-269F-4DFC-A3BE-6112DF466883}" destId="{59BA3442-7593-414F-83C4-7B0DD0343910}" srcOrd="1" destOrd="0" presId="urn:microsoft.com/office/officeart/2005/8/layout/pList2"/>
    <dgm:cxn modelId="{DE200354-ED94-438B-A4A0-2A3972888BD2}" type="presParOf" srcId="{D5CA7DBE-269F-4DFC-A3BE-6112DF466883}" destId="{6F89502E-1A57-4CFD-90D8-CC4F43ADF69B}" srcOrd="2" destOrd="0" presId="urn:microsoft.com/office/officeart/2005/8/layout/pList2"/>
    <dgm:cxn modelId="{C566FA6B-ADE1-44F4-8D3F-41B8C9D1905D}" type="presParOf" srcId="{16EFA761-AF05-40CB-894A-BB710980C0D9}" destId="{57AD1479-1875-4AA7-8866-B5F3D3784831}" srcOrd="1" destOrd="0" presId="urn:microsoft.com/office/officeart/2005/8/layout/pList2"/>
    <dgm:cxn modelId="{472F00BE-9502-459C-B751-BD65E97C6E8D}" type="presParOf" srcId="{16EFA761-AF05-40CB-894A-BB710980C0D9}" destId="{93AF7219-F526-422D-ADBC-91977028E99F}" srcOrd="2" destOrd="0" presId="urn:microsoft.com/office/officeart/2005/8/layout/pList2"/>
    <dgm:cxn modelId="{453C6656-1B8A-46FA-9855-69A0495B171E}" type="presParOf" srcId="{93AF7219-F526-422D-ADBC-91977028E99F}" destId="{3991C40E-2573-49B0-B958-BF0BB228EDB0}" srcOrd="0" destOrd="0" presId="urn:microsoft.com/office/officeart/2005/8/layout/pList2"/>
    <dgm:cxn modelId="{8D45F0E6-5754-4CEF-9531-6C86C9AF7078}" type="presParOf" srcId="{93AF7219-F526-422D-ADBC-91977028E99F}" destId="{7332CA28-2C8C-4CA3-ADF4-676B044CEEC4}" srcOrd="1" destOrd="0" presId="urn:microsoft.com/office/officeart/2005/8/layout/pList2"/>
    <dgm:cxn modelId="{9E530001-B6F0-420E-A230-DA03FEF9918F}" type="presParOf" srcId="{93AF7219-F526-422D-ADBC-91977028E99F}" destId="{B2C40CB9-BD91-49A9-87F8-DE1A5AAFFE7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B0338-71AC-4E6B-BA37-A7E4BDDA5F28}">
      <dsp:nvSpPr>
        <dsp:cNvPr id="0" name=""/>
        <dsp:cNvSpPr/>
      </dsp:nvSpPr>
      <dsp:spPr>
        <a:xfrm>
          <a:off x="326258" y="0"/>
          <a:ext cx="10823331" cy="231037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9502E-1A57-4CFD-90D8-CC4F43ADF69B}">
      <dsp:nvSpPr>
        <dsp:cNvPr id="0" name=""/>
        <dsp:cNvSpPr/>
      </dsp:nvSpPr>
      <dsp:spPr>
        <a:xfrm>
          <a:off x="345592" y="174007"/>
          <a:ext cx="5135554" cy="196236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B7E212-7D28-47C4-AB12-EBA00C13EA33}">
      <dsp:nvSpPr>
        <dsp:cNvPr id="0" name=""/>
        <dsp:cNvSpPr/>
      </dsp:nvSpPr>
      <dsp:spPr>
        <a:xfrm rot="10800000">
          <a:off x="345592" y="2310378"/>
          <a:ext cx="5135554" cy="28237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Самостоятельная сборка</a:t>
          </a:r>
          <a:r>
            <a:rPr lang="en-US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Пользователь собирает игры сами. Количество игровых сессий неограниченно.</a:t>
          </a:r>
          <a:b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Абонентская плата зависит от количества игр в аккаунте и периода подписки.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Есть бесплатная лицензия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32433" y="2310378"/>
        <a:ext cx="4961872" cy="2736954"/>
      </dsp:txXfrm>
    </dsp:sp>
    <dsp:sp modelId="{B2C40CB9-BD91-49A9-87F8-DE1A5AAFFE73}">
      <dsp:nvSpPr>
        <dsp:cNvPr id="0" name=""/>
        <dsp:cNvSpPr/>
      </dsp:nvSpPr>
      <dsp:spPr>
        <a:xfrm>
          <a:off x="5994701" y="174007"/>
          <a:ext cx="5135554" cy="196236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91C40E-2573-49B0-B958-BF0BB228EDB0}">
      <dsp:nvSpPr>
        <dsp:cNvPr id="0" name=""/>
        <dsp:cNvSpPr/>
      </dsp:nvSpPr>
      <dsp:spPr>
        <a:xfrm rot="10800000">
          <a:off x="5994701" y="2310378"/>
          <a:ext cx="5135554" cy="2823795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Сборка авторской игры для тиражирования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Игру собирает специалист </a:t>
          </a:r>
          <a:b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«ИгроN-сервис». </a:t>
          </a:r>
          <a:b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Подключение лицензии Ведущим игр только с подтверждения автора. </a:t>
          </a:r>
          <a:b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Автор оплачивает сборку игры.</a:t>
          </a:r>
          <a:b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Для автора есть БОНУСЫ.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Рассчитывается по ТЗ 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081542" y="2310378"/>
        <a:ext cx="4961872" cy="2736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27484-EE37-41D0-8E61-3DB5743D364C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0436-0EFD-406D-A3C2-1B1A0CBAA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9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5b65a272a_0_95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135b65a272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2597150"/>
            <a:ext cx="1244917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633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5b65a272a_0_8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135b65a272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2597150"/>
            <a:ext cx="1244917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7874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4" name="Google Shape;20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488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35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9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6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271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3" name="Google Shape;8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14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560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572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258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404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961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278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6" name="Google Shape;126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92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26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404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92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284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672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26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4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146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7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1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59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2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7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6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6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6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7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1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0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7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8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1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5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3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2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50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1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56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0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7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18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6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7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8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6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04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16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26216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82680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9C76F-5EA4-48B1-B437-97905ED315A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10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9C76F-5EA4-48B1-B437-97905ED315AB}" type="datetimeFigureOut">
              <a:rPr lang="ru-RU" smtClean="0"/>
              <a:t>14.06.2023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30242-E026-494E-B690-783C8D780C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07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2597455" y="1302921"/>
            <a:ext cx="8717965" cy="4986491"/>
            <a:chOff x="3824653" y="997632"/>
            <a:chExt cx="7328982" cy="450121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9571" y="1526880"/>
              <a:ext cx="5237018" cy="328618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653" y="997632"/>
              <a:ext cx="7328982" cy="4501216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3125" r="3894" b="17066"/>
          <a:stretch/>
        </p:blipFill>
        <p:spPr>
          <a:xfrm>
            <a:off x="551039" y="811656"/>
            <a:ext cx="2160996" cy="21352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61736" y="3426835"/>
            <a:ext cx="258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Кошлякова Наталья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Генеральный директор </a:t>
            </a:r>
            <a:b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ООО «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Игрон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- сервис»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41963" y="356497"/>
            <a:ext cx="8006882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Цифровая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платформа для проведения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и разработки обучающих игр «Игрон-сервис»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620" y="3039709"/>
            <a:ext cx="193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Лидер проекта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103369" y="6063352"/>
            <a:ext cx="1440000" cy="775912"/>
            <a:chOff x="276143" y="5794977"/>
            <a:chExt cx="1791530" cy="94432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3" y="5794977"/>
              <a:ext cx="1791530" cy="68305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9962" y="6276565"/>
              <a:ext cx="1143893" cy="46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5D4D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сервис</a:t>
              </a:r>
              <a:endPara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D5D4D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9" y="5958710"/>
            <a:ext cx="770522" cy="7705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29" y="6058891"/>
            <a:ext cx="1440000" cy="7036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7999" y="6063352"/>
            <a:ext cx="1440000" cy="69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64754" y="112143"/>
            <a:ext cx="11395495" cy="1117043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Всероссийский конкурс обучающих игр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0" y="5794977"/>
            <a:ext cx="876759" cy="8767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76143" y="5794977"/>
            <a:ext cx="1791530" cy="881698"/>
            <a:chOff x="496639" y="223510"/>
            <a:chExt cx="1791530" cy="88169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39" y="223510"/>
              <a:ext cx="1791530" cy="6830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20457" y="705098"/>
              <a:ext cx="1143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5D4D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сервис</a:t>
              </a:r>
              <a:endPara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D5D4D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37" y="5794977"/>
            <a:ext cx="1744220" cy="852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405" y="5794977"/>
            <a:ext cx="1904400" cy="9231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21883" r="2346" b="11739"/>
          <a:stretch/>
        </p:blipFill>
        <p:spPr>
          <a:xfrm>
            <a:off x="953644" y="2301869"/>
            <a:ext cx="9885364" cy="35394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4852" y="1442362"/>
            <a:ext cx="11260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Конкурс российских разработчиков игр в сфере образования и патриотического воспитания.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Проводится платформой «Игрон-сервис» при поддержке Агентства Стратегических Инициатив.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75" y="146290"/>
            <a:ext cx="10836215" cy="868452"/>
          </a:xfrm>
        </p:spPr>
        <p:txBody>
          <a:bodyPr>
            <a:normAutofit/>
          </a:bodyPr>
          <a:lstStyle/>
          <a:p>
            <a:r>
              <a:rPr lang="ru-RU" sz="4000" dirty="0"/>
              <a:t>Номинации конкурса</a:t>
            </a:r>
            <a:r>
              <a:rPr lang="ru-RU" sz="4000" dirty="0" smtClean="0"/>
              <a:t>: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105862"/>
            <a:ext cx="4630947" cy="212527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800" dirty="0" smtClean="0"/>
              <a:t>Игры </a:t>
            </a:r>
            <a:r>
              <a:rPr lang="ru-RU" sz="1800" dirty="0"/>
              <a:t>детей:</a:t>
            </a:r>
          </a:p>
          <a:p>
            <a:pPr marL="0" indent="0">
              <a:buNone/>
            </a:pPr>
            <a:r>
              <a:rPr lang="ru-RU" sz="1800" dirty="0"/>
              <a:t>интерактивные образовательные и </a:t>
            </a:r>
            <a:r>
              <a:rPr lang="ru-RU" sz="1800" dirty="0" smtClean="0"/>
              <a:t>научные, </a:t>
            </a:r>
            <a:r>
              <a:rPr lang="ru-RU" sz="1800" dirty="0"/>
              <a:t>деловые.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Авторы</a:t>
            </a:r>
            <a:r>
              <a:rPr lang="ru-RU" sz="1800" dirty="0"/>
              <a:t>: дети от 8 до 18 лет </a:t>
            </a:r>
          </a:p>
          <a:p>
            <a:r>
              <a:rPr lang="ru-RU" sz="1800" dirty="0" smtClean="0"/>
              <a:t>Игры </a:t>
            </a:r>
            <a:r>
              <a:rPr lang="ru-RU" sz="1800" dirty="0"/>
              <a:t>для бизнеса:</a:t>
            </a:r>
          </a:p>
          <a:p>
            <a:pPr marL="0" indent="0">
              <a:buNone/>
            </a:pPr>
            <a:r>
              <a:rPr lang="ru-RU" sz="1800" dirty="0" smtClean="0"/>
              <a:t>Авторы</a:t>
            </a:r>
            <a:r>
              <a:rPr lang="ru-RU" sz="1800" dirty="0"/>
              <a:t>: старше 18 лет. </a:t>
            </a:r>
          </a:p>
          <a:p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t="33563" r="6507" b="14066"/>
          <a:stretch/>
        </p:blipFill>
        <p:spPr>
          <a:xfrm>
            <a:off x="399746" y="4065751"/>
            <a:ext cx="11392508" cy="2792249"/>
          </a:xfrm>
          <a:prstGeom prst="rect">
            <a:avLst/>
          </a:prstGeom>
        </p:spPr>
      </p:pic>
      <p:sp>
        <p:nvSpPr>
          <p:cNvPr id="9" name="Объект 4"/>
          <p:cNvSpPr txBox="1">
            <a:spLocks/>
          </p:cNvSpPr>
          <p:nvPr/>
        </p:nvSpPr>
        <p:spPr>
          <a:xfrm>
            <a:off x="6384818" y="1105862"/>
            <a:ext cx="5303973" cy="212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Психологические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консультационные игры: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Авторы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психологи, социологи,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коучи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и др. помогающие профессии.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Патриотические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игры: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игры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для развития патриотизма, включения большего сообщества в ряды наставников, патриотов РФ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8875" y="3217501"/>
            <a:ext cx="1148184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Если вы хотите добавить номинацию в список и готовы поддержать ее, напишите, пожалуйста, организаторам конкурса для согласования.</a:t>
            </a:r>
          </a:p>
        </p:txBody>
      </p:sp>
    </p:spTree>
    <p:extLst>
      <p:ext uri="{BB962C8B-B14F-4D97-AF65-F5344CB8AC3E}">
        <p14:creationId xmlns:p14="http://schemas.microsoft.com/office/powerpoint/2010/main" val="34653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62733" y="3510742"/>
            <a:ext cx="3357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5018" y="8081"/>
            <a:ext cx="11526981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Возможности конструктора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2733" y="1800808"/>
            <a:ext cx="3611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4139" y="3776904"/>
            <a:ext cx="4016321" cy="161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  <a:r>
              <a:rPr lang="en-US" sz="1155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Event</a:t>
            </a:r>
            <a:r>
              <a:rPr lang="ru-RU" sz="1155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рынка </a:t>
            </a:r>
          </a:p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2 060 крупных компаний на рынке.</a:t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Проходит около 300 000 мероприятий в год </a:t>
            </a:r>
          </a:p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Гипотеза: </a:t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1% мероприятий закажут игру</a:t>
            </a:r>
          </a:p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Стоимость разработки игры от 60 000 руб.</a:t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Выручка: 180 мил руб. в год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b="5125"/>
          <a:stretch/>
        </p:blipFill>
        <p:spPr>
          <a:xfrm>
            <a:off x="492739" y="2784679"/>
            <a:ext cx="5935769" cy="407332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32939" y="1045921"/>
            <a:ext cx="3900048" cy="1932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Оценка рынка сегмента онлайн курсов </a:t>
            </a:r>
          </a:p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- 427 000 организаций </a:t>
            </a:r>
            <a:r>
              <a:rPr lang="ru-RU" sz="1155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доп.образования</a:t>
            </a: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026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данным </a:t>
            </a:r>
            <a:r>
              <a:rPr lang="ru-RU" sz="1026" i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Мин.Просвещения</a:t>
            </a:r>
            <a:r>
              <a:rPr lang="ru-RU" sz="1026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РФ</a:t>
            </a: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- 28 000 авторов бизнес курсов</a:t>
            </a:r>
          </a:p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Гипотеза:</a:t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5% организаций соберут хотя бы по 1 игре на «Игро</a:t>
            </a:r>
            <a:r>
              <a:rPr lang="en-US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-сервис».</a:t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Выручка: 45,5 мил руб. в год.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444139" y="1362162"/>
            <a:ext cx="3913542" cy="161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Оценка рынка корпоративных университетов.</a:t>
            </a:r>
          </a:p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300 крупных корпоративных университетов в РФ.</a:t>
            </a:r>
          </a:p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Гипотеза: </a:t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5% будут пользователями «Игро</a:t>
            </a:r>
            <a:r>
              <a:rPr lang="en-US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-сервис».</a:t>
            </a:r>
            <a:endParaRPr lang="ru-RU" sz="1155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13"/>
              </a:spcAft>
            </a:pP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Игровой корпоративный </a:t>
            </a:r>
            <a:r>
              <a:rPr lang="en-US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VPS</a:t>
            </a:r>
            <a: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 годовым обслуживанием от 3 мил руб.</a:t>
            </a:r>
            <a:br>
              <a:rPr lang="ru-RU" sz="1155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5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Выручка: 45 мил руб. в год</a:t>
            </a:r>
          </a:p>
        </p:txBody>
      </p:sp>
      <p:cxnSp>
        <p:nvCxnSpPr>
          <p:cNvPr id="21" name="Google Shape;168;p17"/>
          <p:cNvCxnSpPr/>
          <p:nvPr/>
        </p:nvCxnSpPr>
        <p:spPr>
          <a:xfrm>
            <a:off x="6119337" y="1236202"/>
            <a:ext cx="2546" cy="4886904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517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5262" y="8313"/>
            <a:ext cx="10186737" cy="1205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64058"/>
            <a:ext cx="2419150" cy="493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Inter"/>
              </a:rPr>
              <a:t>SaaS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63989365"/>
              </p:ext>
            </p:extLst>
          </p:nvPr>
        </p:nvGraphicFramePr>
        <p:xfrm>
          <a:off x="358076" y="1404850"/>
          <a:ext cx="11475848" cy="5134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395178" y="1569403"/>
            <a:ext cx="3475595" cy="1997787"/>
          </a:xfrm>
          <a:prstGeom prst="roundRect">
            <a:avLst>
              <a:gd name="adj" fmla="val 10000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31" r="-2631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7349059" y="1507840"/>
            <a:ext cx="3475595" cy="1997787"/>
          </a:xfrm>
          <a:prstGeom prst="roundRect">
            <a:avLst>
              <a:gd name="adj" fmla="val 1000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5" r="-154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352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5142" y="0"/>
            <a:ext cx="11576857" cy="209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Конкурентное преимущество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перед иностранными аналогами –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 на обучающих играх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86132" y="3755478"/>
            <a:ext cx="4667943" cy="1641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Иностранные игровые платформы ориентированы на развлекательный контент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840"/>
            <a:ext cx="7694510" cy="512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26532" y="0"/>
            <a:ext cx="11565467" cy="1205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  <a:t>Конкуренты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54" y="1205345"/>
            <a:ext cx="9749892" cy="54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03" t="1936" r="5822" b="4213"/>
          <a:stretch/>
        </p:blipFill>
        <p:spPr>
          <a:xfrm>
            <a:off x="8670101" y="1533650"/>
            <a:ext cx="3168876" cy="4742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295379" y="2397832"/>
            <a:ext cx="3044759" cy="2448488"/>
          </a:xfrm>
          <a:prstGeom prst="rect">
            <a:avLst/>
          </a:prstGeom>
          <a:noFill/>
          <a:ln w="508000">
            <a:solidFill>
              <a:srgbClr val="00B050"/>
            </a:solidFill>
          </a:ln>
          <a:scene3d>
            <a:camera prst="isometricOffAxis1Top"/>
            <a:lightRig rig="threePt" dir="t"/>
          </a:scene3d>
          <a:sp3d>
            <a:bevelT w="0" h="10160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54499" y="1917510"/>
            <a:ext cx="2208495" cy="1763533"/>
          </a:xfrm>
          <a:prstGeom prst="rect">
            <a:avLst/>
          </a:prstGeom>
          <a:noFill/>
          <a:ln w="508000">
            <a:solidFill>
              <a:srgbClr val="FFC000"/>
            </a:solidFill>
          </a:ln>
          <a:scene3d>
            <a:camera prst="isometricOffAxis1Top"/>
            <a:lightRig rig="threePt" dir="t"/>
          </a:scene3d>
          <a:sp3d>
            <a:bevelT w="0" h="7620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0214" y="1641827"/>
            <a:ext cx="1260365" cy="881669"/>
          </a:xfrm>
          <a:prstGeom prst="rect">
            <a:avLst/>
          </a:prstGeom>
          <a:noFill/>
          <a:ln w="508000">
            <a:solidFill>
              <a:schemeClr val="accent1">
                <a:lumMod val="75000"/>
              </a:schemeClr>
            </a:solidFill>
          </a:ln>
          <a:scene3d>
            <a:camera prst="isometricOffAxis1Top"/>
            <a:lightRig rig="threePt" dir="t"/>
          </a:scene3d>
          <a:sp3d>
            <a:bevelT w="0" h="7620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018" y="4466322"/>
            <a:ext cx="24841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Зарегистрированных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пользователей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018" y="3370190"/>
            <a:ext cx="2484140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Шаблонов игр на платформе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018" y="2516475"/>
            <a:ext cx="2484140" cy="374571"/>
          </a:xfrm>
          <a:prstGeom prst="roundRect">
            <a:avLst/>
          </a:prstGeom>
          <a:ln>
            <a:solidFill>
              <a:srgbClr val="2F75B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Автора игр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111158" y="2687965"/>
            <a:ext cx="2445173" cy="15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111158" y="3665859"/>
            <a:ext cx="1874300" cy="2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111158" y="4782051"/>
            <a:ext cx="1441435" cy="7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88740" y="2246767"/>
            <a:ext cx="1040670" cy="70788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h="0"/>
            <a:bevelB h="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58746" y="3187974"/>
            <a:ext cx="1040670" cy="70788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h="0"/>
            <a:bevelB h="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782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82556" y="4158078"/>
            <a:ext cx="1326004" cy="70788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h="0"/>
            <a:bevelB h="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8260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7018" y="8081"/>
            <a:ext cx="11564981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Результаты за 2 года работы платформы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549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205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  <a:t>Отзывы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09595" y="1669717"/>
            <a:ext cx="11772810" cy="2852424"/>
            <a:chOff x="246725" y="1903613"/>
            <a:chExt cx="11772810" cy="28524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25" y="1903615"/>
              <a:ext cx="1681830" cy="285242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555" y="1903613"/>
              <a:ext cx="1681830" cy="285242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385" y="1903613"/>
              <a:ext cx="1681830" cy="285242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215" y="1903613"/>
              <a:ext cx="1681830" cy="2852421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045" y="1903613"/>
              <a:ext cx="1681830" cy="2852421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875" y="1903613"/>
              <a:ext cx="1681830" cy="285242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7705" y="1903613"/>
              <a:ext cx="1681830" cy="2852421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0" y="4652123"/>
            <a:ext cx="12192000" cy="179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  <a:t>«Игро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  <a:t>N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  <a:t>-сервис» -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  <a:t>платформа для создания обучающих игр,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  <a:t>симулятор настольных игр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205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ter"/>
              </a:rPr>
              <a:t>Команда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8" y="206964"/>
            <a:ext cx="870025" cy="80042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17838" y="5482279"/>
            <a:ext cx="33961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Лауреат Национальной премии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доп.образования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Цифровые вершины» под патронатом Министерства цифрового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развития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"/>
          <a:stretch/>
        </p:blipFill>
        <p:spPr>
          <a:xfrm>
            <a:off x="222833" y="1433223"/>
            <a:ext cx="1825816" cy="27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7" y="1837730"/>
            <a:ext cx="1905331" cy="270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1" r="4655" b="296"/>
          <a:stretch/>
        </p:blipFill>
        <p:spPr>
          <a:xfrm>
            <a:off x="2453382" y="2348978"/>
            <a:ext cx="1866766" cy="27000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4569328" y="1658280"/>
            <a:ext cx="7240385" cy="3333403"/>
            <a:chOff x="4764257" y="1984607"/>
            <a:chExt cx="7240385" cy="3333403"/>
          </a:xfrm>
        </p:grpSpPr>
        <p:sp>
          <p:nvSpPr>
            <p:cNvPr id="3" name="Прямоугольник с одним усеченным и одним скругленным углом 2"/>
            <p:cNvSpPr/>
            <p:nvPr/>
          </p:nvSpPr>
          <p:spPr>
            <a:xfrm>
              <a:off x="4764257" y="1984607"/>
              <a:ext cx="7240385" cy="3333403"/>
            </a:xfrm>
            <a:prstGeom prst="snip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6840703" y="2365306"/>
              <a:ext cx="1064750" cy="1064750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674" t="-27776" r="-3666" b="-48675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5039972" y="2365306"/>
              <a:ext cx="1064750" cy="1064750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6914" t="-341236" r="-396296" b="-44787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313741" y="3605072"/>
              <a:ext cx="1439349" cy="1313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800"/>
                </a:spcAft>
                <a:defRPr/>
              </a:pPr>
              <a:r>
                <a:rPr lang="ru-RU" sz="11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Программист</a:t>
              </a:r>
            </a:p>
            <a:p>
              <a:pPr lvl="0" algn="ctr">
                <a:spcAft>
                  <a:spcPts val="800"/>
                </a:spcAft>
                <a:defRPr/>
              </a:pPr>
              <a:r>
                <a:rPr lang="ru-RU" sz="11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Назина</a:t>
              </a:r>
              <a:r>
                <a:rPr lang="ru-RU" sz="1100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Вера</a:t>
              </a:r>
              <a:endParaRPr lang="ru-RU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 algn="ctr">
                <a:spcAft>
                  <a:spcPts val="800"/>
                </a:spcAft>
                <a:defRPr/>
              </a:pPr>
              <a:r>
                <a:rPr lang="ru-RU" sz="11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Старший преподаватель РГТУ</a:t>
              </a:r>
              <a:br>
                <a:rPr lang="ru-RU" sz="11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endParaRPr lang="ru-RU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053263" y="3605072"/>
              <a:ext cx="1407855" cy="974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CTO</a:t>
              </a:r>
              <a:endPara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Бунов Владимир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UI/UX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дизайнер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516629" y="3605070"/>
              <a:ext cx="1360725" cy="1313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Руководитель</a:t>
              </a:r>
              <a:b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тех. поддержки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Кошляков Павел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Программист,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Middle</a:t>
              </a: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-разработчик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8653155" y="2369234"/>
              <a:ext cx="1064750" cy="1064750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5185" t="-321980" r="-197779" b="-451776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792162" y="3605071"/>
              <a:ext cx="1363834" cy="1313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Юрист по авторскому праву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Пальгова Екатерина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Игропрактик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flipH="1" flipV="1">
              <a:off x="6532259" y="2103120"/>
              <a:ext cx="12469" cy="310472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 flipV="1">
              <a:off x="8266086" y="2103120"/>
              <a:ext cx="12469" cy="310472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 flipV="1">
              <a:off x="10009588" y="2103120"/>
              <a:ext cx="12469" cy="310472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7"/>
          <p:cNvSpPr/>
          <p:nvPr/>
        </p:nvSpPr>
        <p:spPr>
          <a:xfrm>
            <a:off x="6720616" y="5482279"/>
            <a:ext cx="2349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Полуфиналист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Международного конкурса технологических продуктов в образовании "</a:t>
            </a:r>
            <a:r>
              <a:rPr lang="ru-RU" sz="1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Edtek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Award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75348" y="5482279"/>
            <a:ext cx="22036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ТОР 1000 Форума «Сильные идеи для нового времени»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241091" y="5482279"/>
            <a:ext cx="196406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6459301" y="5482279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Блок-схема: узел 32"/>
          <p:cNvSpPr/>
          <p:nvPr/>
        </p:nvSpPr>
        <p:spPr>
          <a:xfrm>
            <a:off x="3914033" y="5482279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8409" y="2038979"/>
            <a:ext cx="1065600" cy="1065600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Прямоугольник 33"/>
          <p:cNvSpPr/>
          <p:nvPr/>
        </p:nvSpPr>
        <p:spPr>
          <a:xfrm>
            <a:off x="9411509" y="5482279"/>
            <a:ext cx="25452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Победитель хакатонов по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разработке деловых и мотивационных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Блок-схема: узел 34"/>
          <p:cNvSpPr/>
          <p:nvPr/>
        </p:nvSpPr>
        <p:spPr>
          <a:xfrm>
            <a:off x="9150193" y="5482279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4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5244" cy="5060518"/>
          </a:xfrm>
          <a:prstGeom prst="rect">
            <a:avLst/>
          </a:prstGeom>
        </p:spPr>
      </p:pic>
      <p:sp>
        <p:nvSpPr>
          <p:cNvPr id="5" name="Google Shape;290;p26"/>
          <p:cNvSpPr txBox="1">
            <a:spLocks/>
          </p:cNvSpPr>
          <p:nvPr/>
        </p:nvSpPr>
        <p:spPr>
          <a:xfrm>
            <a:off x="661737" y="4512203"/>
            <a:ext cx="5871236" cy="163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Контакты</a:t>
            </a:r>
          </a:p>
        </p:txBody>
      </p:sp>
      <p:graphicFrame>
        <p:nvGraphicFramePr>
          <p:cNvPr id="6" name="Google Shape;293;p26"/>
          <p:cNvGraphicFramePr/>
          <p:nvPr>
            <p:extLst>
              <p:ext uri="{D42A27DB-BD31-4B8C-83A1-F6EECF244321}">
                <p14:modId xmlns:p14="http://schemas.microsoft.com/office/powerpoint/2010/main" val="1732412917"/>
              </p:ext>
            </p:extLst>
          </p:nvPr>
        </p:nvGraphicFramePr>
        <p:xfrm>
          <a:off x="661737" y="5060518"/>
          <a:ext cx="9765816" cy="18287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41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345">
                <a:tc>
                  <a:txBody>
                    <a:bodyPr/>
                    <a:lstStyle/>
                    <a:p>
                      <a:pPr marL="190500" lvl="0" indent="-190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</a:t>
                      </a:r>
                      <a:endParaRPr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https://psygame-service.online/</a:t>
                      </a:r>
                      <a:r>
                        <a:rPr lang="ru-RU" sz="2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52">
                <a:tc>
                  <a:txBody>
                    <a:bodyPr/>
                    <a:lstStyle/>
                    <a:p>
                      <a:pPr marL="190500" lvl="0" indent="-1905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Телефон</a:t>
                      </a:r>
                      <a:endParaRPr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 </a:t>
                      </a:r>
                      <a:r>
                        <a:rPr lang="ru-RU" sz="2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(905) 646-96-00</a:t>
                      </a:r>
                      <a:endParaRPr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152">
                <a:tc>
                  <a:txBody>
                    <a:bodyPr/>
                    <a:lstStyle/>
                    <a:p>
                      <a:pPr marL="190500" lvl="0" indent="-1905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8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mail</a:t>
                      </a:r>
                      <a:endParaRPr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ClrTx/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contact@psygame-service.online</a:t>
                      </a:r>
                      <a:endParaRPr lang="ru-RU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553" y="5137845"/>
            <a:ext cx="1483129" cy="14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ctrTitle"/>
          </p:nvPr>
        </p:nvSpPr>
        <p:spPr>
          <a:xfrm>
            <a:off x="650630" y="1664898"/>
            <a:ext cx="3472961" cy="457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П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омогает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авторам о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бразовательных игр переносить свои игровые методики в онлайн </a:t>
            </a: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самостоятельно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b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без знания программирования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0923" y="486538"/>
            <a:ext cx="11260974" cy="365589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Платформа «Игрон-сервис» 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61781" y="1569403"/>
            <a:ext cx="6961674" cy="4253427"/>
          </a:xfrm>
          <a:prstGeom prst="roundRect">
            <a:avLst>
              <a:gd name="adj" fmla="val 1000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53" r="-949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335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3201178"/>
            <a:ext cx="4580313" cy="290036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847030" y="1807017"/>
            <a:ext cx="3507197" cy="4509235"/>
            <a:chOff x="10254910" y="2274545"/>
            <a:chExt cx="5467817" cy="7030022"/>
          </a:xfrm>
        </p:grpSpPr>
        <p:sp>
          <p:nvSpPr>
            <p:cNvPr id="3" name="Полилиния 2"/>
            <p:cNvSpPr/>
            <p:nvPr/>
          </p:nvSpPr>
          <p:spPr>
            <a:xfrm>
              <a:off x="10254910" y="2274545"/>
              <a:ext cx="5467817" cy="2019489"/>
            </a:xfrm>
            <a:custGeom>
              <a:avLst/>
              <a:gdLst>
                <a:gd name="connsiteX0" fmla="*/ 0 w 5467817"/>
                <a:gd name="connsiteY0" fmla="*/ 201949 h 2019489"/>
                <a:gd name="connsiteX1" fmla="*/ 201949 w 5467817"/>
                <a:gd name="connsiteY1" fmla="*/ 0 h 2019489"/>
                <a:gd name="connsiteX2" fmla="*/ 5265868 w 5467817"/>
                <a:gd name="connsiteY2" fmla="*/ 0 h 2019489"/>
                <a:gd name="connsiteX3" fmla="*/ 5467817 w 5467817"/>
                <a:gd name="connsiteY3" fmla="*/ 201949 h 2019489"/>
                <a:gd name="connsiteX4" fmla="*/ 5467817 w 5467817"/>
                <a:gd name="connsiteY4" fmla="*/ 1817540 h 2019489"/>
                <a:gd name="connsiteX5" fmla="*/ 5265868 w 5467817"/>
                <a:gd name="connsiteY5" fmla="*/ 2019489 h 2019489"/>
                <a:gd name="connsiteX6" fmla="*/ 201949 w 5467817"/>
                <a:gd name="connsiteY6" fmla="*/ 2019489 h 2019489"/>
                <a:gd name="connsiteX7" fmla="*/ 0 w 5467817"/>
                <a:gd name="connsiteY7" fmla="*/ 1817540 h 2019489"/>
                <a:gd name="connsiteX8" fmla="*/ 0 w 5467817"/>
                <a:gd name="connsiteY8" fmla="*/ 201949 h 201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7817" h="2019489">
                  <a:moveTo>
                    <a:pt x="0" y="201949"/>
                  </a:moveTo>
                  <a:cubicBezTo>
                    <a:pt x="0" y="90416"/>
                    <a:pt x="90416" y="0"/>
                    <a:pt x="201949" y="0"/>
                  </a:cubicBezTo>
                  <a:lnTo>
                    <a:pt x="5265868" y="0"/>
                  </a:lnTo>
                  <a:cubicBezTo>
                    <a:pt x="5377401" y="0"/>
                    <a:pt x="5467817" y="90416"/>
                    <a:pt x="5467817" y="201949"/>
                  </a:cubicBezTo>
                  <a:lnTo>
                    <a:pt x="5467817" y="1817540"/>
                  </a:lnTo>
                  <a:cubicBezTo>
                    <a:pt x="5467817" y="1929073"/>
                    <a:pt x="5377401" y="2019489"/>
                    <a:pt x="5265868" y="2019489"/>
                  </a:cubicBezTo>
                  <a:lnTo>
                    <a:pt x="201949" y="2019489"/>
                  </a:lnTo>
                  <a:cubicBezTo>
                    <a:pt x="90416" y="2019489"/>
                    <a:pt x="0" y="1929073"/>
                    <a:pt x="0" y="1817540"/>
                  </a:cubicBezTo>
                  <a:lnTo>
                    <a:pt x="0" y="2019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816" tIns="86816" rIns="1408722" bIns="86816" numCol="1" spcCol="1270" anchor="ctr" anchorCtr="0">
              <a:noAutofit/>
            </a:bodyPr>
            <a:lstStyle/>
            <a:p>
              <a:pPr defTabSz="5702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ru-RU" sz="1283" b="1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  <a:t>Без знаний программирования</a:t>
              </a:r>
              <a:r>
                <a:rPr lang="ru-RU" sz="1283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  <a:t> </a:t>
              </a:r>
              <a:br>
                <a:rPr lang="ru-RU" sz="1283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</a:br>
              <a:r>
                <a:rPr lang="ru-RU" sz="1283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  <a:t>собрать свою игру</a:t>
              </a: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0254910" y="4779811"/>
              <a:ext cx="5467817" cy="2019489"/>
            </a:xfrm>
            <a:custGeom>
              <a:avLst/>
              <a:gdLst>
                <a:gd name="connsiteX0" fmla="*/ 0 w 5467817"/>
                <a:gd name="connsiteY0" fmla="*/ 201949 h 2019489"/>
                <a:gd name="connsiteX1" fmla="*/ 201949 w 5467817"/>
                <a:gd name="connsiteY1" fmla="*/ 0 h 2019489"/>
                <a:gd name="connsiteX2" fmla="*/ 5265868 w 5467817"/>
                <a:gd name="connsiteY2" fmla="*/ 0 h 2019489"/>
                <a:gd name="connsiteX3" fmla="*/ 5467817 w 5467817"/>
                <a:gd name="connsiteY3" fmla="*/ 201949 h 2019489"/>
                <a:gd name="connsiteX4" fmla="*/ 5467817 w 5467817"/>
                <a:gd name="connsiteY4" fmla="*/ 1817540 h 2019489"/>
                <a:gd name="connsiteX5" fmla="*/ 5265868 w 5467817"/>
                <a:gd name="connsiteY5" fmla="*/ 2019489 h 2019489"/>
                <a:gd name="connsiteX6" fmla="*/ 201949 w 5467817"/>
                <a:gd name="connsiteY6" fmla="*/ 2019489 h 2019489"/>
                <a:gd name="connsiteX7" fmla="*/ 0 w 5467817"/>
                <a:gd name="connsiteY7" fmla="*/ 1817540 h 2019489"/>
                <a:gd name="connsiteX8" fmla="*/ 0 w 5467817"/>
                <a:gd name="connsiteY8" fmla="*/ 201949 h 201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7817" h="2019489">
                  <a:moveTo>
                    <a:pt x="0" y="201949"/>
                  </a:moveTo>
                  <a:cubicBezTo>
                    <a:pt x="0" y="90416"/>
                    <a:pt x="90416" y="0"/>
                    <a:pt x="201949" y="0"/>
                  </a:cubicBezTo>
                  <a:lnTo>
                    <a:pt x="5265868" y="0"/>
                  </a:lnTo>
                  <a:cubicBezTo>
                    <a:pt x="5377401" y="0"/>
                    <a:pt x="5467817" y="90416"/>
                    <a:pt x="5467817" y="201949"/>
                  </a:cubicBezTo>
                  <a:lnTo>
                    <a:pt x="5467817" y="1817540"/>
                  </a:lnTo>
                  <a:cubicBezTo>
                    <a:pt x="5467817" y="1929073"/>
                    <a:pt x="5377401" y="2019489"/>
                    <a:pt x="5265868" y="2019489"/>
                  </a:cubicBezTo>
                  <a:lnTo>
                    <a:pt x="201949" y="2019489"/>
                  </a:lnTo>
                  <a:cubicBezTo>
                    <a:pt x="90416" y="2019489"/>
                    <a:pt x="0" y="1929073"/>
                    <a:pt x="0" y="1817540"/>
                  </a:cubicBezTo>
                  <a:lnTo>
                    <a:pt x="0" y="2019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816" tIns="86816" rIns="1238253" bIns="86816" numCol="1" spcCol="1270" anchor="ctr" anchorCtr="0">
              <a:noAutofit/>
            </a:bodyPr>
            <a:lstStyle/>
            <a:p>
              <a:pPr defTabSz="5702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ru-RU" sz="1283" b="1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  <a:t>«Одно окно»</a:t>
              </a:r>
              <a:r>
                <a:rPr lang="ru-RU" sz="1283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  <a:t/>
              </a:r>
              <a:br>
                <a:rPr lang="ru-RU" sz="1283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</a:br>
              <a:r>
                <a:rPr lang="ru-RU" sz="1283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  <a:t>для работы через интуитивно понятный интерфейс</a:t>
              </a:r>
              <a:endParaRPr lang="ru-RU" sz="1026" dirty="0">
                <a:solidFill>
                  <a:srgbClr val="000034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  <a:sym typeface="Arial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0254910" y="7285078"/>
              <a:ext cx="5467817" cy="2019489"/>
            </a:xfrm>
            <a:custGeom>
              <a:avLst/>
              <a:gdLst>
                <a:gd name="connsiteX0" fmla="*/ 0 w 5467817"/>
                <a:gd name="connsiteY0" fmla="*/ 201949 h 2019489"/>
                <a:gd name="connsiteX1" fmla="*/ 201949 w 5467817"/>
                <a:gd name="connsiteY1" fmla="*/ 0 h 2019489"/>
                <a:gd name="connsiteX2" fmla="*/ 5265868 w 5467817"/>
                <a:gd name="connsiteY2" fmla="*/ 0 h 2019489"/>
                <a:gd name="connsiteX3" fmla="*/ 5467817 w 5467817"/>
                <a:gd name="connsiteY3" fmla="*/ 201949 h 2019489"/>
                <a:gd name="connsiteX4" fmla="*/ 5467817 w 5467817"/>
                <a:gd name="connsiteY4" fmla="*/ 1817540 h 2019489"/>
                <a:gd name="connsiteX5" fmla="*/ 5265868 w 5467817"/>
                <a:gd name="connsiteY5" fmla="*/ 2019489 h 2019489"/>
                <a:gd name="connsiteX6" fmla="*/ 201949 w 5467817"/>
                <a:gd name="connsiteY6" fmla="*/ 2019489 h 2019489"/>
                <a:gd name="connsiteX7" fmla="*/ 0 w 5467817"/>
                <a:gd name="connsiteY7" fmla="*/ 1817540 h 2019489"/>
                <a:gd name="connsiteX8" fmla="*/ 0 w 5467817"/>
                <a:gd name="connsiteY8" fmla="*/ 201949 h 201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7817" h="2019489">
                  <a:moveTo>
                    <a:pt x="0" y="201949"/>
                  </a:moveTo>
                  <a:cubicBezTo>
                    <a:pt x="0" y="90416"/>
                    <a:pt x="90416" y="0"/>
                    <a:pt x="201949" y="0"/>
                  </a:cubicBezTo>
                  <a:lnTo>
                    <a:pt x="5265868" y="0"/>
                  </a:lnTo>
                  <a:cubicBezTo>
                    <a:pt x="5377401" y="0"/>
                    <a:pt x="5467817" y="90416"/>
                    <a:pt x="5467817" y="201949"/>
                  </a:cubicBezTo>
                  <a:lnTo>
                    <a:pt x="5467817" y="1817540"/>
                  </a:lnTo>
                  <a:cubicBezTo>
                    <a:pt x="5467817" y="1929073"/>
                    <a:pt x="5377401" y="2019489"/>
                    <a:pt x="5265868" y="2019489"/>
                  </a:cubicBezTo>
                  <a:lnTo>
                    <a:pt x="201949" y="2019489"/>
                  </a:lnTo>
                  <a:cubicBezTo>
                    <a:pt x="90416" y="2019489"/>
                    <a:pt x="0" y="1929073"/>
                    <a:pt x="0" y="1817540"/>
                  </a:cubicBezTo>
                  <a:lnTo>
                    <a:pt x="0" y="2019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816" tIns="86816" rIns="1238253" bIns="86816" numCol="1" spcCol="1270" anchor="ctr" anchorCtr="0">
              <a:noAutofit/>
            </a:bodyPr>
            <a:lstStyle/>
            <a:p>
              <a:pPr defTabSz="57020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ru-RU" sz="1283" b="1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  <a:t>Техподдержка</a:t>
              </a:r>
              <a:r>
                <a:rPr lang="ru-RU" sz="1283" dirty="0">
                  <a:solidFill>
                    <a:srgbClr val="0000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  <a:sym typeface="Arial"/>
                </a:rPr>
                <a:t> на русском языке</a:t>
              </a:r>
            </a:p>
          </p:txBody>
        </p:sp>
      </p:grpSp>
      <p:sp>
        <p:nvSpPr>
          <p:cNvPr id="9" name="Овал 8"/>
          <p:cNvSpPr/>
          <p:nvPr/>
        </p:nvSpPr>
        <p:spPr>
          <a:xfrm>
            <a:off x="10236477" y="1685975"/>
            <a:ext cx="1515203" cy="151520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dist="63500" algn="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buClr>
                <a:srgbClr val="000000"/>
              </a:buClr>
            </a:pPr>
            <a:endParaRPr lang="ru-RU" sz="8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0236476" y="3294115"/>
            <a:ext cx="1515203" cy="1515203"/>
          </a:xfrm>
          <a:prstGeom prst="ellipse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dist="63500" algn="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buClr>
                <a:srgbClr val="000000"/>
              </a:buClr>
            </a:pPr>
            <a:endParaRPr lang="ru-RU" sz="8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0236476" y="4910974"/>
            <a:ext cx="1515203" cy="1515203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dist="63500" algn="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buClr>
                <a:srgbClr val="000000"/>
              </a:buClr>
            </a:pPr>
            <a:endParaRPr lang="ru-RU" sz="8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156">
            <a:off x="1297397" y="1722417"/>
            <a:ext cx="1590266" cy="2274516"/>
          </a:xfrm>
          <a:prstGeom prst="rect">
            <a:avLst/>
          </a:prstGeom>
          <a:effectLst>
            <a:outerShdw blurRad="508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585">
            <a:off x="4268402" y="1746501"/>
            <a:ext cx="1590266" cy="2274516"/>
          </a:xfrm>
          <a:prstGeom prst="rect">
            <a:avLst/>
          </a:prstGeom>
          <a:effectLst>
            <a:outerShdw blurRad="508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59" y="1485392"/>
            <a:ext cx="1590267" cy="2274518"/>
          </a:xfrm>
          <a:prstGeom prst="rect">
            <a:avLst/>
          </a:prstGeom>
          <a:effectLst>
            <a:outerShdw blurRad="508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2" y="2733842"/>
            <a:ext cx="6433001" cy="395093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22233" y="135959"/>
            <a:ext cx="9936267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 Black"/>
                <a:cs typeface="Arial" panose="020B0604020202020204" pitchFamily="34" charset="0"/>
                <a:sym typeface="Arial Black"/>
              </a:rPr>
              <a:t>100% Российская разработка, независимая от сторонних разработчиков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 Black"/>
              <a:cs typeface="Arial" panose="020B0604020202020204" pitchFamily="34" charset="0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910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09028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Игровые методики могут использоваться в рамках национальных проектов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1962" y="2139351"/>
            <a:ext cx="4390572" cy="3873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Образовательные игры способствуют сохранению исторической памяти и укреплению традиционных </a:t>
            </a:r>
            <a:r>
              <a:rPr lang="ru-RU" dirty="0" smtClean="0"/>
              <a:t>ценностей.</a:t>
            </a:r>
          </a:p>
        </p:txBody>
      </p:sp>
      <p:sp>
        <p:nvSpPr>
          <p:cNvPr id="9" name="Google Shape;132;p5"/>
          <p:cNvSpPr/>
          <p:nvPr/>
        </p:nvSpPr>
        <p:spPr>
          <a:xfrm>
            <a:off x="776376" y="1838426"/>
            <a:ext cx="4585349" cy="266227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BF2E5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34" b="99006" l="0" r="100000"/>
                    </a14:imgEffect>
                  </a14:imgLayer>
                </a14:imgProps>
              </a:ext>
            </a:extLst>
          </a:blip>
          <a:srcRect t="28773"/>
          <a:stretch/>
        </p:blipFill>
        <p:spPr>
          <a:xfrm>
            <a:off x="4604346" y="4486940"/>
            <a:ext cx="7440017" cy="2053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6845">
            <a:off x="9391287" y="1792008"/>
            <a:ext cx="2032136" cy="2907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2783">
            <a:off x="6036663" y="1896715"/>
            <a:ext cx="1999224" cy="28608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049">
            <a:off x="6875866" y="1442372"/>
            <a:ext cx="2029929" cy="29048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30">
            <a:off x="8106094" y="1315090"/>
            <a:ext cx="2029929" cy="29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09028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Запросы за последний год по темам на «</a:t>
            </a:r>
            <a:r>
              <a:rPr lang="ru-RU" sz="4000" dirty="0" smtClean="0"/>
              <a:t>Игрон-сервис»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2732" y="1915873"/>
            <a:ext cx="3962433" cy="435133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Дополнительное </a:t>
            </a:r>
            <a:r>
              <a:rPr lang="ru-RU" dirty="0"/>
              <a:t>обучение детей</a:t>
            </a:r>
          </a:p>
          <a:p>
            <a:r>
              <a:rPr lang="ru-RU" dirty="0"/>
              <a:t>Патриотическое воспитание</a:t>
            </a:r>
          </a:p>
          <a:p>
            <a:r>
              <a:rPr lang="ru-RU" dirty="0"/>
              <a:t>Финансовая грамотность </a:t>
            </a:r>
            <a:endParaRPr lang="ru-RU" dirty="0" smtClean="0"/>
          </a:p>
          <a:p>
            <a:r>
              <a:rPr lang="ru-RU" dirty="0" smtClean="0"/>
              <a:t>Урбанистика</a:t>
            </a:r>
          </a:p>
          <a:p>
            <a:r>
              <a:rPr lang="ru-RU" dirty="0" smtClean="0"/>
              <a:t>Межпоколенческие </a:t>
            </a:r>
            <a:r>
              <a:rPr lang="ru-RU" dirty="0"/>
              <a:t>отношения</a:t>
            </a:r>
          </a:p>
          <a:p>
            <a:r>
              <a:rPr lang="ru-RU" dirty="0"/>
              <a:t>«Мягкие навыки»</a:t>
            </a:r>
          </a:p>
          <a:p>
            <a:r>
              <a:rPr lang="ru-RU" dirty="0" smtClean="0"/>
              <a:t>Краеведение</a:t>
            </a:r>
            <a:endParaRPr lang="ru-RU" dirty="0"/>
          </a:p>
          <a:p>
            <a:r>
              <a:rPr lang="ru-RU" dirty="0" smtClean="0"/>
              <a:t>ЗОЖ</a:t>
            </a:r>
          </a:p>
          <a:p>
            <a:r>
              <a:rPr lang="ru-RU" dirty="0" smtClean="0"/>
              <a:t>Изучение </a:t>
            </a:r>
            <a:r>
              <a:rPr lang="ru-RU" dirty="0"/>
              <a:t>иностранных языков</a:t>
            </a:r>
          </a:p>
          <a:p>
            <a:r>
              <a:rPr lang="ru-RU" dirty="0"/>
              <a:t>Адаптация к новым условиям</a:t>
            </a:r>
          </a:p>
          <a:p>
            <a:r>
              <a:rPr lang="ru-RU" dirty="0"/>
              <a:t>Психологическая помощь в стрессе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9" name="Google Shape;132;p5"/>
          <p:cNvSpPr/>
          <p:nvPr/>
        </p:nvSpPr>
        <p:spPr>
          <a:xfrm>
            <a:off x="7139655" y="1690688"/>
            <a:ext cx="4206239" cy="480170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BF2E5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/>
              <a:cs typeface="Arial"/>
              <a:sym typeface="Arial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840"/>
            <a:ext cx="7694510" cy="512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21883" r="2346" b="11739"/>
          <a:stretch/>
        </p:blipFill>
        <p:spPr>
          <a:xfrm>
            <a:off x="1300479" y="3542258"/>
            <a:ext cx="9515909" cy="34072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2937" y="2944837"/>
            <a:ext cx="3393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астольные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игры с игровым полем,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фишками, карточками действий или заданий.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62356" y="2944837"/>
            <a:ext cx="3588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Карточные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игры.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Игроки могут обмениваться картами, помещать на общий стол.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4684218" y="3016625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47344" y="2944837"/>
            <a:ext cx="2867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 –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симуляции,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игры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составными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полями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тайлы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89811" y="3016625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4" name="Блок-схема: узел 23"/>
          <p:cNvSpPr/>
          <p:nvPr/>
        </p:nvSpPr>
        <p:spPr>
          <a:xfrm>
            <a:off x="8145995" y="3016625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05879" y="957741"/>
            <a:ext cx="6035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314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игр в 3х режимах: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симуляция настольной игры, до 12 чел</a:t>
            </a:r>
          </a:p>
          <a:p>
            <a:pPr defTabSz="727314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командная сессия до 40 чел</a:t>
            </a:r>
          </a:p>
          <a:p>
            <a:pPr defTabSz="727314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Игра в режиме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микрообучения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день - 1 ход – 1 задание)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чел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07" y="617831"/>
            <a:ext cx="4929774" cy="2100083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931025" y="8081"/>
            <a:ext cx="11260974" cy="836673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 Black"/>
                <a:cs typeface="Arial" panose="020B0604020202020204" pitchFamily="34" charset="0"/>
                <a:sym typeface="Arial Black"/>
              </a:rPr>
              <a:t>Возможности платформы: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 Black"/>
              <a:cs typeface="Arial" panose="020B0604020202020204" pitchFamily="34" charset="0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382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515389" y="8081"/>
            <a:ext cx="11676610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Встроенная в игровой стол видеосвязь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6" y="1088735"/>
            <a:ext cx="11610137" cy="56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>
            <a:spLocks noGrp="1"/>
          </p:cNvSpPr>
          <p:nvPr>
            <p:ph type="body" idx="1"/>
          </p:nvPr>
        </p:nvSpPr>
        <p:spPr>
          <a:xfrm>
            <a:off x="8380937" y="2250517"/>
            <a:ext cx="3515378" cy="124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1. Авторы </a:t>
            </a:r>
            <a:r>
              <a:rPr lang="ru-RU" sz="1600" b="1" dirty="0">
                <a:solidFill>
                  <a:schemeClr val="bg1"/>
                </a:solidFill>
              </a:rPr>
              <a:t>настольных игр: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ru-RU" sz="1600" dirty="0">
                <a:solidFill>
                  <a:schemeClr val="bg1"/>
                </a:solidFill>
              </a:rPr>
              <a:t>обучающих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</a:pPr>
            <a:r>
              <a:rPr lang="ru-RU" sz="1600" dirty="0">
                <a:solidFill>
                  <a:schemeClr val="bg1"/>
                </a:solidFill>
              </a:rPr>
              <a:t>- психологических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- маркетинговых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0937" y="3779541"/>
            <a:ext cx="351537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Авторы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игровых курсов: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синхронных,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асинхронных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микрообучение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96455" y="5292011"/>
            <a:ext cx="349986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Организаторы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форумов и фестивалей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5018" y="8081"/>
            <a:ext cx="11526981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Целевая аудитория платформы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019">
            <a:off x="287796" y="1465418"/>
            <a:ext cx="3005897" cy="4508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182">
            <a:off x="3805105" y="1513915"/>
            <a:ext cx="2825701" cy="42385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549">
            <a:off x="1772959" y="1342735"/>
            <a:ext cx="3368141" cy="50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361" y="2303883"/>
            <a:ext cx="6034430" cy="37777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766" y="1800808"/>
            <a:ext cx="8234234" cy="50571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2733" y="3510742"/>
            <a:ext cx="33571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Автоматизация игры снимает часть нагрузки с тренера во время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сессии,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повышает эффективность обучения.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97199" y="3888241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5018" y="8081"/>
            <a:ext cx="11526981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Возможности конструктора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2733" y="1800808"/>
            <a:ext cx="3611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игры не требуется установка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дополнительного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2733" y="2654528"/>
            <a:ext cx="371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Облачное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снимает проблему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совместимости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ОС. 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697199" y="2887206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697200" y="2033486"/>
            <a:ext cx="180975" cy="18097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460</Words>
  <Application>Microsoft Office PowerPoint</Application>
  <PresentationFormat>Широкоэкранный</PresentationFormat>
  <Paragraphs>122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Akrobat Light</vt:lpstr>
      <vt:lpstr>Arial</vt:lpstr>
      <vt:lpstr>Arial Black</vt:lpstr>
      <vt:lpstr>Calibri</vt:lpstr>
      <vt:lpstr>Calibri Light</vt:lpstr>
      <vt:lpstr>Century Gothic</vt:lpstr>
      <vt:lpstr>Inter</vt:lpstr>
      <vt:lpstr>Times New Roman</vt:lpstr>
      <vt:lpstr>1_Тема Office</vt:lpstr>
      <vt:lpstr>5_Тема Office</vt:lpstr>
      <vt:lpstr>2_Тема Office</vt:lpstr>
      <vt:lpstr>3_Тема Office</vt:lpstr>
      <vt:lpstr>4_Тема Office</vt:lpstr>
      <vt:lpstr>Презентация PowerPoint</vt:lpstr>
      <vt:lpstr>Помогает авторам образовательных игр переносить свои игровые методики в онлайн самостоятельно  без знания программирования</vt:lpstr>
      <vt:lpstr>Презентация PowerPoint</vt:lpstr>
      <vt:lpstr>Игровые методики могут использоваться в рамках национальных проектов</vt:lpstr>
      <vt:lpstr>Запросы за последний год по темам на «Игрон-сервис»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Номинации конкурса: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Natalia</dc:creator>
  <cp:lastModifiedBy>Natalia</cp:lastModifiedBy>
  <cp:revision>67</cp:revision>
  <dcterms:created xsi:type="dcterms:W3CDTF">2022-08-15T07:11:49Z</dcterms:created>
  <dcterms:modified xsi:type="dcterms:W3CDTF">2023-06-14T09:43:46Z</dcterms:modified>
</cp:coreProperties>
</file>