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sldIdLst>
    <p:sldId id="473" r:id="rId2"/>
  </p:sldIdLst>
  <p:sldSz cx="12192000" cy="6858000"/>
  <p:notesSz cx="6797675" cy="9928225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ещук Филипп Олегович" initials="ДФО" lastIdx="27" clrIdx="0">
    <p:extLst>
      <p:ext uri="{19B8F6BF-5375-455C-9EA6-DF929625EA0E}">
        <p15:presenceInfo xmlns:p15="http://schemas.microsoft.com/office/powerpoint/2012/main" userId="Дещук Филипп Олегович" providerId="None"/>
      </p:ext>
    </p:extLst>
  </p:cmAuthor>
  <p:cmAuthor id="2" name="Мещерякова Нелли Николаевна" initials="МНН" lastIdx="6" clrIdx="1">
    <p:extLst>
      <p:ext uri="{19B8F6BF-5375-455C-9EA6-DF929625EA0E}">
        <p15:presenceInfo xmlns:p15="http://schemas.microsoft.com/office/powerpoint/2012/main" userId="Мещерякова Нелли Николаевна" providerId="None"/>
      </p:ext>
    </p:extLst>
  </p:cmAuthor>
  <p:cmAuthor id="3" name="Дещук Филипп Олегович" initials="ДФО [2]" lastIdx="15" clrIdx="2">
    <p:extLst>
      <p:ext uri="{19B8F6BF-5375-455C-9EA6-DF929625EA0E}">
        <p15:presenceInfo xmlns:p15="http://schemas.microsoft.com/office/powerpoint/2012/main" userId="S-1-5-21-1177238915-789336058-682003330-153541" providerId="AD"/>
      </p:ext>
    </p:extLst>
  </p:cmAuthor>
  <p:cmAuthor id="4" name="dis" initials="d" lastIdx="27" clrIdx="3">
    <p:extLst>
      <p:ext uri="{19B8F6BF-5375-455C-9EA6-DF929625EA0E}">
        <p15:presenceInfo xmlns:p15="http://schemas.microsoft.com/office/powerpoint/2012/main" userId="dis" providerId="None"/>
      </p:ext>
    </p:extLst>
  </p:cmAuthor>
  <p:cmAuthor id="5" name="Архипова Арина Владимировна" initials="ААВ" lastIdx="2" clrIdx="4">
    <p:extLst>
      <p:ext uri="{19B8F6BF-5375-455C-9EA6-DF929625EA0E}">
        <p15:presenceInfo xmlns:p15="http://schemas.microsoft.com/office/powerpoint/2012/main" userId="S-1-5-21-1177238915-789336058-682003330-131455" providerId="AD"/>
      </p:ext>
    </p:extLst>
  </p:cmAuthor>
  <p:cmAuthor id="6" name="Asus ZenBook" initials="AZ" lastIdx="1" clrIdx="5">
    <p:extLst>
      <p:ext uri="{19B8F6BF-5375-455C-9EA6-DF929625EA0E}">
        <p15:presenceInfo xmlns:p15="http://schemas.microsoft.com/office/powerpoint/2012/main" userId="6496183e02592c8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5F4"/>
    <a:srgbClr val="FFFFFF"/>
    <a:srgbClr val="AFABAB"/>
    <a:srgbClr val="A6A6A6"/>
    <a:srgbClr val="F97F6F"/>
    <a:srgbClr val="2B80C8"/>
    <a:srgbClr val="0074BA"/>
    <a:srgbClr val="595959"/>
    <a:srgbClr val="DEEBF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5" autoAdjust="0"/>
    <p:restoredTop sz="95400" autoAdjust="0"/>
  </p:normalViewPr>
  <p:slideViewPr>
    <p:cSldViewPr snapToGrid="0">
      <p:cViewPr varScale="1">
        <p:scale>
          <a:sx n="114" d="100"/>
          <a:sy n="114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2975-E713-407B-89BA-D66D01116A5F}" type="datetimeFigureOut">
              <a:rPr lang="ru-RU" smtClean="0"/>
              <a:t>12.04.2023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FEA47-036B-4F4F-8203-BF3291FB6D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84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FEA47-036B-4F4F-8203-BF3291FB6D8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75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5C2C24A-ED9B-494B-BD65-158A305DC301}"/>
              </a:ext>
            </a:extLst>
          </p:cNvPr>
          <p:cNvSpPr/>
          <p:nvPr userDrawn="1"/>
        </p:nvSpPr>
        <p:spPr>
          <a:xfrm>
            <a:off x="0" y="-5099"/>
            <a:ext cx="12192000" cy="6863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</p:spTree>
    <p:extLst>
      <p:ext uri="{BB962C8B-B14F-4D97-AF65-F5344CB8AC3E}">
        <p14:creationId xmlns:p14="http://schemas.microsoft.com/office/powerpoint/2010/main" val="1666715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126683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Слайд think-cell" r:id="rId6" imgW="425" imgH="426" progId="TCLayout.ActiveDocument.1">
                  <p:embed/>
                </p:oleObj>
              </mc:Choice>
              <mc:Fallback>
                <p:oleObj name="Слайд think-cell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42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>
            <a:extLst>
              <a:ext uri="{FF2B5EF4-FFF2-40B4-BE49-F238E27FC236}">
                <a16:creationId xmlns:a16="http://schemas.microsoft.com/office/drawing/2014/main" id="{9078FD03-9A39-07F3-6B23-CD88517AC9CC}"/>
              </a:ext>
            </a:extLst>
          </p:cNvPr>
          <p:cNvSpPr/>
          <p:nvPr/>
        </p:nvSpPr>
        <p:spPr>
          <a:xfrm>
            <a:off x="102559" y="76315"/>
            <a:ext cx="1296000" cy="2124000"/>
          </a:xfrm>
          <a:prstGeom prst="rect">
            <a:avLst/>
          </a:prstGeom>
          <a:solidFill>
            <a:srgbClr val="67A7DE">
              <a:lumMod val="75000"/>
            </a:srgbClr>
          </a:solidFill>
          <a:ln w="19050" cap="sq" cmpd="sng" algn="ctr">
            <a:solidFill>
              <a:srgbClr val="000000">
                <a:lumMod val="50000"/>
                <a:lumOff val="50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 anchorCtr="0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Паспорт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по жизненной ситуации</a:t>
            </a:r>
            <a:r>
              <a:rPr lang="ru-RU" sz="1200" b="1" kern="0" dirty="0">
                <a:solidFill>
                  <a:srgbClr val="FFFFFF"/>
                </a:solidFill>
              </a:rPr>
              <a:t> (ЖС)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srgbClr val="FFFFFF"/>
                </a:solidFill>
              </a:rPr>
              <a:t>Буллинг</a:t>
            </a:r>
            <a:endParaRPr kumimoji="0" lang="ru-RU" sz="1200" b="1" i="0" u="non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№ </a:t>
            </a:r>
            <a:r>
              <a:rPr lang="ru-RU" sz="1200" b="1" kern="0" dirty="0">
                <a:solidFill>
                  <a:srgbClr val="FFFFFF"/>
                </a:solidFill>
              </a:rPr>
              <a:t>6</a:t>
            </a:r>
            <a:endParaRPr kumimoji="0" lang="en-GB" sz="1200" b="1" i="0" u="non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42B13CC9-5B83-1740-4006-D31099FDDB4F}"/>
              </a:ext>
            </a:extLst>
          </p:cNvPr>
          <p:cNvSpPr/>
          <p:nvPr/>
        </p:nvSpPr>
        <p:spPr>
          <a:xfrm>
            <a:off x="4116561" y="6384349"/>
            <a:ext cx="3960000" cy="360000"/>
          </a:xfrm>
          <a:prstGeom prst="rect">
            <a:avLst/>
          </a:prstGeom>
          <a:solidFill>
            <a:srgbClr val="67A7DE">
              <a:lumMod val="75000"/>
            </a:srgbClr>
          </a:solidFill>
          <a:ln w="19050" cap="sq" cmpd="sng" algn="ctr">
            <a:solidFill>
              <a:srgbClr val="000000">
                <a:lumMod val="50000"/>
                <a:lumOff val="50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07995" tIns="35998" rtlCol="0" anchor="ctr" anchorCtr="0"/>
          <a:lstStyle/>
          <a:p>
            <a:pPr marL="0" marR="0" lvl="0" indent="0" defTabSz="11224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S PGothic" panose="020B0600070205080204" pitchFamily="34" charset="-128"/>
                <a:cs typeface="+mn-cs"/>
              </a:rPr>
              <a:t>Охват граждан (оценочно):</a:t>
            </a:r>
            <a:r>
              <a:rPr kumimoji="0" lang="ru-RU" sz="12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S PGothic" panose="020B0600070205080204" pitchFamily="34" charset="-128"/>
                <a:cs typeface="+mn-cs"/>
              </a:rPr>
              <a:t> 25000 человек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997926CA-0102-101E-D99E-F22A6F2DD75F}"/>
              </a:ext>
            </a:extLst>
          </p:cNvPr>
          <p:cNvSpPr/>
          <p:nvPr/>
        </p:nvSpPr>
        <p:spPr>
          <a:xfrm>
            <a:off x="8130561" y="6384349"/>
            <a:ext cx="3960000" cy="360000"/>
          </a:xfrm>
          <a:prstGeom prst="rect">
            <a:avLst/>
          </a:prstGeom>
          <a:solidFill>
            <a:srgbClr val="2B80C8"/>
          </a:solidFill>
          <a:ln w="19050" cap="sq" cmpd="sng" algn="ctr">
            <a:solidFill>
              <a:srgbClr val="000000">
                <a:lumMod val="50000"/>
                <a:lumOff val="50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07995" tIns="35998" rtlCol="0" anchor="ctr" anchorCtr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 panose="020B0600070205080204" pitchFamily="34" charset="-128"/>
                <a:cs typeface="+mn-cs"/>
              </a:rPr>
              <a:t>Бюджет (на базе региона): 150 000 рублей</a:t>
            </a:r>
            <a:endParaRPr kumimoji="0" lang="en-GB" sz="1200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68853D8-4758-898C-8DC6-70A43937D6FE}"/>
              </a:ext>
            </a:extLst>
          </p:cNvPr>
          <p:cNvSpPr/>
          <p:nvPr/>
        </p:nvSpPr>
        <p:spPr>
          <a:xfrm>
            <a:off x="102560" y="6384349"/>
            <a:ext cx="3960000" cy="360000"/>
          </a:xfrm>
          <a:prstGeom prst="rect">
            <a:avLst/>
          </a:prstGeom>
          <a:solidFill>
            <a:srgbClr val="67A7DE">
              <a:lumMod val="75000"/>
            </a:srgbClr>
          </a:solidFill>
          <a:ln w="19050" cap="sq" cmpd="sng" algn="ctr">
            <a:solidFill>
              <a:srgbClr val="000000">
                <a:lumMod val="50000"/>
                <a:lumOff val="50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07995" tIns="35998" rtlCol="0" anchor="ctr" anchorCtr="0"/>
          <a:lstStyle/>
          <a:p>
            <a:pPr marL="0" marR="0" lvl="0" indent="0" defTabSz="11224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S PGothic" panose="020B0600070205080204" pitchFamily="34" charset="-128"/>
                <a:cs typeface="+mn-cs"/>
              </a:rPr>
              <a:t>Сроки внедрения (оценочно): 9</a:t>
            </a:r>
            <a:r>
              <a:rPr kumimoji="0" lang="ru-RU" sz="12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S PGothic" panose="020B0600070205080204" pitchFamily="34" charset="-128"/>
                <a:cs typeface="+mn-cs"/>
              </a:rPr>
              <a:t> месяцев 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C84305B0-5AED-4CB5-B559-DB98813C2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03836"/>
              </p:ext>
            </p:extLst>
          </p:nvPr>
        </p:nvGraphicFramePr>
        <p:xfrm>
          <a:off x="8122445" y="76315"/>
          <a:ext cx="3968116" cy="205925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968116">
                  <a:extLst>
                    <a:ext uri="{9D8B030D-6E8A-4147-A177-3AD203B41FA5}">
                      <a16:colId xmlns:a16="http://schemas.microsoft.com/office/drawing/2014/main" val="3672802150"/>
                    </a:ext>
                  </a:extLst>
                </a:gridCol>
              </a:tblGrid>
              <a:tr h="298105">
                <a:tc>
                  <a:txBody>
                    <a:bodyPr/>
                    <a:lstStyle/>
                    <a:p>
                      <a:r>
                        <a:rPr lang="ru-RU" sz="1200" b="1" dirty="0"/>
                        <a:t>Резолюция главы региона (или заместителя):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35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 чат-бот для помощи тем, кто столкнулся с буллингом. В КГУ имени К.Э. Циолковского разработан учебный модуль для будущих педагогов. Он помогает учителям правильно себя вести, если в классе начинается травля кого-то из учеников 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23259"/>
                  </a:ext>
                </a:extLst>
              </a:tr>
              <a:tr h="298105">
                <a:tc>
                  <a:txBody>
                    <a:bodyPr/>
                    <a:lstStyle/>
                    <a:p>
                      <a:r>
                        <a:rPr lang="ru-RU" sz="1200" b="1" dirty="0"/>
                        <a:t>Ответственный за внедрение: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51014"/>
                  </a:ext>
                </a:extLst>
              </a:tr>
              <a:tr h="447158">
                <a:tc>
                  <a:txBody>
                    <a:bodyPr/>
                    <a:lstStyle/>
                    <a:p>
                      <a:r>
                        <a:rPr lang="ru-RU" sz="1200" b="1" dirty="0"/>
                        <a:t>Заместитель губернатора КО, Разумовский Дмитрий Олегович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78773"/>
                  </a:ext>
                </a:extLst>
              </a:tr>
            </a:tbl>
          </a:graphicData>
        </a:graphic>
      </p:graphicFrame>
      <p:sp>
        <p:nvSpPr>
          <p:cNvPr id="20" name="Rectangle 4">
            <a:extLst>
              <a:ext uri="{FF2B5EF4-FFF2-40B4-BE49-F238E27FC236}">
                <a16:creationId xmlns:a16="http://schemas.microsoft.com/office/drawing/2014/main" id="{6BC5B14C-3AC8-E7D6-1E2B-28A700496B28}"/>
              </a:ext>
            </a:extLst>
          </p:cNvPr>
          <p:cNvSpPr/>
          <p:nvPr/>
        </p:nvSpPr>
        <p:spPr>
          <a:xfrm>
            <a:off x="1434562" y="76315"/>
            <a:ext cx="6656928" cy="2124000"/>
          </a:xfrm>
          <a:prstGeom prst="rect">
            <a:avLst/>
          </a:prstGeom>
          <a:solidFill>
            <a:srgbClr val="D4E5F4"/>
          </a:solidFill>
          <a:ln w="19050" cap="sq" cmpd="sng" algn="ctr">
            <a:solidFill>
              <a:srgbClr val="000000">
                <a:lumMod val="50000"/>
                <a:lumOff val="50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07995" tIns="35998" rtlCol="0" anchor="t" anchorCtr="0"/>
          <a:lstStyle/>
          <a:p>
            <a:pPr algn="just" fontAlgn="base">
              <a:lnSpc>
                <a:spcPts val="124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u="sng" kern="0" dirty="0">
                <a:solidFill>
                  <a:srgbClr val="000000"/>
                </a:solidFill>
              </a:rPr>
              <a:t>Описание ЖС</a:t>
            </a:r>
            <a:r>
              <a:rPr lang="ru-RU" sz="1200" kern="0" dirty="0">
                <a:solidFill>
                  <a:srgbClr val="000000"/>
                </a:solidFill>
              </a:rPr>
              <a:t>: </a:t>
            </a:r>
            <a:r>
              <a:rPr lang="ru-RU" sz="1200" dirty="0"/>
              <a:t>Буллинг — это травля, агрессивное преследование одного человека другим (другими). Он может выражаться по-разному: от непристойных шуток и оскорблений до избиения.</a:t>
            </a:r>
            <a:endParaRPr lang="ru-RU" sz="1200" kern="0" dirty="0">
              <a:solidFill>
                <a:srgbClr val="000000"/>
              </a:solidFill>
            </a:endParaRPr>
          </a:p>
          <a:p>
            <a:pPr lvl="0" algn="just" fontAlgn="base">
              <a:lnSpc>
                <a:spcPts val="124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u="sng" kern="0" dirty="0">
                <a:solidFill>
                  <a:srgbClr val="000000"/>
                </a:solidFill>
              </a:rPr>
              <a:t>Актуальность ЖС</a:t>
            </a:r>
            <a:r>
              <a:rPr lang="en-GB" sz="1200" kern="0" dirty="0">
                <a:solidFill>
                  <a:srgbClr val="000000"/>
                </a:solidFill>
              </a:rPr>
              <a:t>:</a:t>
            </a:r>
            <a:r>
              <a:rPr lang="ru-RU" sz="1200" kern="0" dirty="0">
                <a:solidFill>
                  <a:srgbClr val="000000"/>
                </a:solidFill>
              </a:rPr>
              <a:t> </a:t>
            </a:r>
            <a:r>
              <a:rPr lang="ru-RU" sz="1200" dirty="0"/>
              <a:t>Актуальность данной проблемы заключается прежде всего в том, что абсолютно в каждой школе, будь она частной или бюджетной, в социально неблагополучном районе есть хотя бы один класс, где можно наблюдать буллинг. Примерно 16% девочек и 17,5% мальчиков два-три раза в месяц становятся жертвами буллинга.     </a:t>
            </a:r>
            <a:br>
              <a:rPr lang="ru-RU" sz="1200" kern="0" dirty="0">
                <a:solidFill>
                  <a:srgbClr val="000000"/>
                </a:solidFill>
              </a:rPr>
            </a:br>
            <a:r>
              <a:rPr lang="ru-RU" sz="1200" b="1" u="sng" kern="0" dirty="0">
                <a:solidFill>
                  <a:srgbClr val="000000"/>
                </a:solidFill>
              </a:rPr>
              <a:t>Цель внедрения:</a:t>
            </a:r>
            <a:r>
              <a:rPr lang="ru-RU" sz="1200" kern="0" dirty="0">
                <a:solidFill>
                  <a:srgbClr val="000000"/>
                </a:solidFill>
              </a:rPr>
              <a:t> Сократить процент детей подверженных буллингу и сформировать общепринятые нормы поведения в моментах проявления буллинга и по предотвращению конфликтных ситуаций. Обучить специалистов школ и родителей методам выявления буллинга на ранних этапах.</a:t>
            </a:r>
          </a:p>
        </p:txBody>
      </p:sp>
      <p:graphicFrame>
        <p:nvGraphicFramePr>
          <p:cNvPr id="13" name="Table 5">
            <a:extLst>
              <a:ext uri="{FF2B5EF4-FFF2-40B4-BE49-F238E27FC236}">
                <a16:creationId xmlns:a16="http://schemas.microsoft.com/office/drawing/2014/main" id="{2EB4D934-6A13-B349-6B7A-FA1594DFC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842102"/>
              </p:ext>
            </p:extLst>
          </p:nvPr>
        </p:nvGraphicFramePr>
        <p:xfrm>
          <a:off x="102560" y="2242399"/>
          <a:ext cx="11988001" cy="3474712"/>
        </p:xfrm>
        <a:graphic>
          <a:graphicData uri="http://schemas.openxmlformats.org/drawingml/2006/table">
            <a:tbl>
              <a:tblPr firstRow="1" bandRow="1"/>
              <a:tblGrid>
                <a:gridCol w="195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3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2395">
                  <a:extLst>
                    <a:ext uri="{9D8B030D-6E8A-4147-A177-3AD203B41FA5}">
                      <a16:colId xmlns:a16="http://schemas.microsoft.com/office/drawing/2014/main" val="1292997428"/>
                    </a:ext>
                  </a:extLst>
                </a:gridCol>
                <a:gridCol w="867359">
                  <a:extLst>
                    <a:ext uri="{9D8B030D-6E8A-4147-A177-3AD203B41FA5}">
                      <a16:colId xmlns:a16="http://schemas.microsoft.com/office/drawing/2014/main" val="430797022"/>
                    </a:ext>
                  </a:extLst>
                </a:gridCol>
              </a:tblGrid>
              <a:tr h="26223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Участники ЖС:</a:t>
                      </a:r>
                      <a:endParaRPr lang="en-GB" sz="12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этапы внедрения:</a:t>
                      </a:r>
                    </a:p>
                  </a:txBody>
                  <a:tcPr marL="91436" marR="91436" marT="45719" marB="45719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эффекты от внедрения:</a:t>
                      </a:r>
                    </a:p>
                  </a:txBody>
                  <a:tcPr marL="91436" marR="91436" marT="45719" marB="45719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3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учителя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дети</a:t>
                      </a: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родители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психологи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endParaRPr lang="ru-RU" sz="1200" i="0" kern="1200" baseline="0" dirty="0">
                        <a:solidFill>
                          <a:srgbClr val="FFFFFF">
                            <a:lumMod val="50000"/>
                          </a:srgbClr>
                        </a:solidFill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endParaRPr lang="ru-RU" sz="1200" i="0" kern="1200" baseline="0" dirty="0">
                        <a:solidFill>
                          <a:srgbClr val="FFFFFF">
                            <a:lumMod val="50000"/>
                          </a:srgbClr>
                        </a:solidFill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endParaRPr lang="ru-RU" sz="1200" i="0" kern="1200" baseline="0" dirty="0">
                        <a:solidFill>
                          <a:srgbClr val="FFFFFF">
                            <a:lumMod val="50000"/>
                          </a:srgbClr>
                        </a:solidFill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endParaRPr lang="ru-RU" sz="1050" i="0" kern="1200" dirty="0">
                        <a:solidFill>
                          <a:srgbClr val="FFFFFF">
                            <a:lumMod val="50000"/>
                          </a:srgbClr>
                        </a:solidFill>
                        <a:latin typeface="Calibri" panose="020F0502020204030204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80975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1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Маршрутизация, информирование</a:t>
                      </a:r>
                      <a:endParaRPr lang="ru-RU" sz="12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9875" marR="0" indent="-88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Адаптировать  и разместить маршрут поведения человека в школах и в общедоступных источниках (методы профилактики и борьбы с буллингом)</a:t>
                      </a:r>
                    </a:p>
                    <a:p>
                      <a:pPr marL="269875" marR="0" indent="-88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адаптировать и разместить на региональном портале инструкции, куда идти и что делать при первом проявлении буллинга (в соответствии с предоставленным шаблоном) </a:t>
                      </a:r>
                    </a:p>
                    <a:p>
                      <a:pPr marL="180975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ru-RU" sz="1200" b="1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оказания психологической помощи детям в общеобразовательных учреждений</a:t>
                      </a:r>
                    </a:p>
                    <a:p>
                      <a:pPr marL="269875" marR="0" indent="-88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распространить систему скриптов для школьных психологов и проводить курсы повышения квалификации по буллингу</a:t>
                      </a:r>
                    </a:p>
                    <a:p>
                      <a:pPr marL="180975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ru-RU" sz="1200" b="1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будущих специалистов </a:t>
                      </a:r>
                    </a:p>
                    <a:p>
                      <a:pPr marL="269875" marR="0" indent="-88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обучить будущих учителей особенностям проявления буллинга и методам борьбы с ним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информированности людей достигнет максимальных значений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40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Уменьшится процент детей, подверженных буллингу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774638"/>
                  </a:ext>
                </a:extLst>
              </a:tr>
              <a:tr h="322994">
                <a:tc gridSpan="2" vMerge="1"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endParaRPr lang="ru-RU" sz="1200" i="0" kern="1200" baseline="0" dirty="0">
                        <a:solidFill>
                          <a:srgbClr val="FFFFFF">
                            <a:lumMod val="50000"/>
                          </a:srgbClr>
                        </a:solidFill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ru-RU" sz="1200" dirty="0"/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4581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Участники внедрения:</a:t>
                      </a: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2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478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РСУ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глава региона</a:t>
                      </a:r>
                      <a:endParaRPr lang="ru-RU" sz="1200" i="0" kern="1200" baseline="0" dirty="0">
                        <a:solidFill>
                          <a:srgbClr val="FFFFFF">
                            <a:lumMod val="50000"/>
                          </a:srgbClr>
                        </a:solidFill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координационная группа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правительство региона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b="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калужский государственный университет</a:t>
                      </a:r>
                      <a:endParaRPr lang="ru-RU" sz="12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специалисты</a:t>
                      </a: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школ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специалисты телефона психологической помощи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Системный шрифт, обычный"/>
                        <a:buChar char="–"/>
                        <a:tabLst/>
                        <a:defRPr/>
                      </a:pPr>
                      <a:r>
                        <a:rPr lang="ru-RU" sz="1200" i="0" kern="1200" baseline="0" dirty="0">
                          <a:solidFill>
                            <a:srgbClr val="FFFFFF">
                              <a:lumMod val="50000"/>
                            </a:srgbClr>
                          </a:solidFill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студенты </a:t>
                      </a:r>
                      <a:endParaRPr lang="ru-RU" sz="1200" dirty="0"/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2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0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463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564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2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6.70751225533219219699E+00&quot;&gt;&lt;m_msothmcolidx val=&quot;0&quot;/&gt;&lt;m_rgb r=&quot;FF&quot; g=&quot;FF&quot; b=&quot;66&quot;/&gt;&lt;m_nBrightness endver=&quot;26206&quot; val=&quot;0&quot;/&gt;&lt;/elem&gt;&lt;elem m_fUsage=&quot;2.50210835425941491295E+00&quot;&gt;&lt;m_msothmcolidx val=&quot;0&quot;/&gt;&lt;m_rgb r=&quot;92&quot; g=&quot;D0&quot; b=&quot;50&quot;/&gt;&lt;m_nBrightness endver=&quot;26206&quot; val=&quot;0&quot;/&gt;&lt;/elem&gt;&lt;elem m_fUsage=&quot;3.66467807656231936431E-01&quot;&gt;&lt;m_msothmcolidx val=&quot;0&quot;/&gt;&lt;m_rgb r=&quot;F9&quot; g=&quot;7F&quot; b=&quot;6F&quot;/&gt;&lt;m_nBrightness endver=&quot;26206&quot; val=&quot;0&quot;/&gt;&lt;/elem&gt;&lt;/m_vecMRU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y2.RO9T5ic2KRU9pRUOA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16342</TotalTime>
  <Words>349</Words>
  <Application>Microsoft Office PowerPoint</Application>
  <PresentationFormat>Широкоэкранный</PresentationFormat>
  <Paragraphs>44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Системный шрифт, обычный</vt:lpstr>
      <vt:lpstr>3_Тема Office</vt:lpstr>
      <vt:lpstr>Слайд think-cell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5</cp:revision>
  <cp:lastPrinted>2020-03-03T06:06:13Z</cp:lastPrinted>
  <dcterms:created xsi:type="dcterms:W3CDTF">2018-07-19T09:44:32Z</dcterms:created>
  <dcterms:modified xsi:type="dcterms:W3CDTF">2023-04-12T21:11:43Z</dcterms:modified>
</cp:coreProperties>
</file>