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310" r:id="rId2"/>
    <p:sldId id="260" r:id="rId3"/>
    <p:sldId id="311" r:id="rId4"/>
    <p:sldId id="312" r:id="rId5"/>
    <p:sldId id="313" r:id="rId6"/>
    <p:sldId id="264" r:id="rId7"/>
    <p:sldId id="321" r:id="rId8"/>
    <p:sldId id="267" r:id="rId9"/>
    <p:sldId id="289" r:id="rId10"/>
    <p:sldId id="314" r:id="rId11"/>
    <p:sldId id="315" r:id="rId12"/>
    <p:sldId id="301" r:id="rId13"/>
    <p:sldId id="317" r:id="rId14"/>
    <p:sldId id="302" r:id="rId15"/>
    <p:sldId id="316" r:id="rId16"/>
    <p:sldId id="322" r:id="rId17"/>
    <p:sldId id="318" r:id="rId18"/>
    <p:sldId id="319" r:id="rId19"/>
    <p:sldId id="278" r:id="rId20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70" userDrawn="1">
          <p15:clr>
            <a:srgbClr val="A4A3A4"/>
          </p15:clr>
        </p15:guide>
        <p15:guide id="2" pos="3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дрей Сакаро" initials="АС" lastIdx="2" clrIdx="0"/>
  <p:cmAuthor id="2" name="user" initials="u" lastIdx="1" clrIdx="1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92ED"/>
    <a:srgbClr val="ECECEC"/>
    <a:srgbClr val="4995F0"/>
    <a:srgbClr val="5B7BEF"/>
    <a:srgbClr val="4B69F2"/>
    <a:srgbClr val="598CF1"/>
    <a:srgbClr val="1A44E9"/>
    <a:srgbClr val="93A8F5"/>
    <a:srgbClr val="4C6FEE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3703FD3-53D7-A68C-D898-90F575BB86E1}">
  <a:tblStyle styleId="{E3703FD3-53D7-A68C-D898-90F575BB86E1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01" autoAdjust="0"/>
    <p:restoredTop sz="96374" autoAdjust="0"/>
  </p:normalViewPr>
  <p:slideViewPr>
    <p:cSldViewPr>
      <p:cViewPr varScale="1">
        <p:scale>
          <a:sx n="110" d="100"/>
          <a:sy n="110" d="100"/>
        </p:scale>
        <p:origin x="894" y="108"/>
      </p:cViewPr>
      <p:guideLst>
        <p:guide orient="horz" pos="1570"/>
        <p:guide pos="3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7-02T23:21:54.495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78E6C-2F5B-4E74-B6B7-AA7CA66D4BB8}" type="datetimeFigureOut">
              <a:rPr lang="ru-RU" smtClean="0"/>
              <a:t>17.07.2023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DC939D-E31F-4AE5-B7AF-ADB50A5512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471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Учащиеся 8 школы не демонстрируют повышения или понижения уровня тревожности, но обстановка в классе ухудшается – социометрия показывает сложную ситуацию в классе, повышено проявление агрессии в сравнении с предыдущими результатами. Стоит отметить, что 8 школа не выходила на связь, не присылала отчётов о проведенных мероприятиях. Исходя из результатов психологического исследования и информации, которую мы получили, мы можем заключить, что предложенные мероприятия не проводились, ситуация в классе ухудшается.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Учащиеся 21 школы демонстрируют лучшие результаты, в сравнении с первым срезом. Повышается уровень доверия, особенно к друзьям и классному руководителю, отношения в классе значительно улучшились, о чем свидетельствует увеличение числа выборов в социометрии. 21 школа продемонстрировала высокую заинтересованность в проекте, классный руководитель был активным, инициативным и вовлеченным, по окончании проекта отметил положительную динамику и намерен продолжать работу самостоятельно.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Важно выделить, что большую роль в реализации любого проекта, направленного на работу с детским школьным коллективом, крайне важна заинтересованность и готовность к работе классного руководителя, в противном случае, любая работа, предложенная для профилактики или решения проблемы, окажется нерезультативной.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смогли доказать результативность разработанной программы и получили подтверждение в результатах диагностики – класс 21 школы, проводивший все предложенные мероприятия, согласно программе, больше не имеет риска буллинга, имеет хороший эмоциональный тон. В то же время, неожиданно ставший контрольной группой, класс 8 школы, не проводя никаких мероприятий, находится в ухудшающихся условиях, которые приведут или уже привели к буллингу.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C939D-E31F-4AE5-B7AF-ADB50A55129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69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EEF6A49-03E9-9F43-B1F7-A05DFEFB3086}" type="datetimeFigureOut">
              <a:rPr lang="ru-RU"/>
              <a:t>17.07.2023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A12E6C1-03F9-384A-8148-C979FB27324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EEF6A49-03E9-9F43-B1F7-A05DFEFB3086}" type="datetimeFigureOut">
              <a:rPr lang="ru-RU"/>
              <a:t>17.07.2023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A12E6C1-03F9-384A-8148-C979FB27324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18_Простой" preserve="1" userDrawn="1">
  <p:cSld name="19_Просто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72464" y="116632"/>
            <a:ext cx="1727893" cy="521241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29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EEF6A49-03E9-9F43-B1F7-A05DFEFB3086}" type="datetimeFigureOut">
              <a:rPr lang="ru-RU"/>
              <a:t>17.07.2023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A12E6C1-03F9-384A-8148-C979FB27324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EEF6A49-03E9-9F43-B1F7-A05DFEFB3086}" type="datetimeFigureOut">
              <a:rPr lang="ru-RU"/>
              <a:t>17.07.2023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A12E6C1-03F9-384A-8148-C979FB27324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EEF6A49-03E9-9F43-B1F7-A05DFEFB3086}" type="datetimeFigureOut">
              <a:rPr lang="ru-RU"/>
              <a:t>17.07.2023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A12E6C1-03F9-384A-8148-C979FB27324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EEF6A49-03E9-9F43-B1F7-A05DFEFB3086}" type="datetimeFigureOut">
              <a:rPr lang="ru-RU"/>
              <a:t>17.07.2023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A12E6C1-03F9-384A-8148-C979FB27324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EEF6A49-03E9-9F43-B1F7-A05DFEFB3086}" type="datetimeFigureOut">
              <a:rPr lang="ru-RU"/>
              <a:t>17.07.2023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A12E6C1-03F9-384A-8148-C979FB27324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Google Shape;126;p1"/>
          <p:cNvPicPr/>
          <p:nvPr userDrawn="1"/>
        </p:nvPicPr>
        <p:blipFill>
          <a:blip r:embed="rId2">
            <a:alphaModFix/>
          </a:blip>
          <a:stretch/>
        </p:blipFill>
        <p:spPr bwMode="auto">
          <a:xfrm>
            <a:off x="-11875" y="-11875"/>
            <a:ext cx="12374088" cy="6937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EEF6A49-03E9-9F43-B1F7-A05DFEFB3086}" type="datetimeFigureOut">
              <a:rPr lang="ru-RU"/>
              <a:t>17.07.2023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A12E6C1-03F9-384A-8148-C979FB27324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EEF6A49-03E9-9F43-B1F7-A05DFEFB3086}" type="datetimeFigureOut">
              <a:rPr lang="ru-RU"/>
              <a:t>17.07.2023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A12E6C1-03F9-384A-8148-C979FB27324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comments" Target="../comments/commen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-24680" y="-27384"/>
            <a:ext cx="12216680" cy="6912768"/>
            <a:chOff x="-24680" y="-27384"/>
            <a:chExt cx="12943184" cy="7323858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F8D9947F-63E7-4717-9BEC-5198E8E5A5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"/>
                      </a14:imgEffect>
                      <a14:imgEffect>
                        <a14:colorTemperature colorTemp="6218"/>
                      </a14:imgEffect>
                      <a14:imgEffect>
                        <a14:saturation sat="115000"/>
                      </a14:imgEffect>
                      <a14:imgEffect>
                        <a14:brightnessContrast bright="-11000" contrast="-36000"/>
                      </a14:imgEffect>
                    </a14:imgLayer>
                  </a14:imgProps>
                </a:ext>
              </a:extLst>
            </a:blip>
            <a:srcRect l="5298" t="13467" r="57642" b="1765"/>
            <a:stretch/>
          </p:blipFill>
          <p:spPr bwMode="auto">
            <a:xfrm>
              <a:off x="-24680" y="-27384"/>
              <a:ext cx="4269256" cy="7323858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51" t="-1" r="20628" b="1031"/>
            <a:stretch/>
          </p:blipFill>
          <p:spPr bwMode="auto">
            <a:xfrm>
              <a:off x="8328248" y="-27384"/>
              <a:ext cx="4590256" cy="7323858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" r="52054"/>
            <a:stretch/>
          </p:blipFill>
          <p:spPr bwMode="auto">
            <a:xfrm>
              <a:off x="4244576" y="9207"/>
              <a:ext cx="4351535" cy="7287267"/>
            </a:xfrm>
            <a:prstGeom prst="rect">
              <a:avLst/>
            </a:prstGeom>
          </p:spPr>
        </p:pic>
      </p:grpSp>
      <p:sp>
        <p:nvSpPr>
          <p:cNvPr id="7" name="Прямоугольник 6"/>
          <p:cNvSpPr/>
          <p:nvPr/>
        </p:nvSpPr>
        <p:spPr>
          <a:xfrm>
            <a:off x="-10616" y="-27384"/>
            <a:ext cx="12202616" cy="504056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6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с одним скругленным углом 10"/>
          <p:cNvSpPr/>
          <p:nvPr/>
        </p:nvSpPr>
        <p:spPr bwMode="auto">
          <a:xfrm flipV="1">
            <a:off x="-10616" y="-27386"/>
            <a:ext cx="6826696" cy="2016225"/>
          </a:xfrm>
          <a:prstGeom prst="round1Rect">
            <a:avLst>
              <a:gd name="adj" fmla="val 35040"/>
            </a:avLst>
          </a:prstGeom>
          <a:solidFill>
            <a:srgbClr val="4892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Google Shape;127;p1"/>
          <p:cNvSpPr txBox="1"/>
          <p:nvPr/>
        </p:nvSpPr>
        <p:spPr bwMode="auto">
          <a:xfrm>
            <a:off x="479376" y="297360"/>
            <a:ext cx="5832648" cy="75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pPr>
            <a:r>
              <a:rPr lang="ru-RU" sz="6000" dirty="0">
                <a:solidFill>
                  <a:schemeClr val="bg1"/>
                </a:solidFill>
                <a:latin typeface="Onest Medium" pitchFamily="2" charset="-52"/>
                <a:ea typeface="Calibri"/>
                <a:cs typeface="Calibri"/>
              </a:rPr>
              <a:t>ЖС «</a:t>
            </a:r>
            <a:r>
              <a:rPr lang="ru-RU" sz="6000" b="0" i="0" u="none" strike="noStrike" cap="none" spc="0" dirty="0" err="1">
                <a:solidFill>
                  <a:schemeClr val="bg1"/>
                </a:solidFill>
                <a:latin typeface="Onest Medium" pitchFamily="2" charset="-52"/>
                <a:ea typeface="Calibri"/>
                <a:cs typeface="Calibri"/>
              </a:rPr>
              <a:t>Буллинг</a:t>
            </a:r>
            <a:r>
              <a:rPr lang="ru-RU" sz="6000" b="0" i="0" u="none" strike="noStrike" cap="none" spc="0" dirty="0">
                <a:solidFill>
                  <a:schemeClr val="bg1"/>
                </a:solidFill>
                <a:latin typeface="Onest Medium" pitchFamily="2" charset="-52"/>
                <a:ea typeface="Calibri"/>
                <a:cs typeface="Calibri"/>
              </a:rPr>
              <a:t>»</a:t>
            </a:r>
            <a:endParaRPr sz="5400" dirty="0">
              <a:solidFill>
                <a:schemeClr val="bg1"/>
              </a:solidFill>
              <a:latin typeface="Onest Medium" pitchFamily="2" charset="-52"/>
            </a:endParaRPr>
          </a:p>
        </p:txBody>
      </p:sp>
      <p:sp>
        <p:nvSpPr>
          <p:cNvPr id="4" name="Google Shape;128;p1"/>
          <p:cNvSpPr txBox="1"/>
          <p:nvPr/>
        </p:nvSpPr>
        <p:spPr bwMode="auto">
          <a:xfrm>
            <a:off x="479376" y="1233464"/>
            <a:ext cx="4176464" cy="433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/>
            </a:pPr>
            <a:r>
              <a:rPr lang="ru-RU" b="0" i="0" u="none" strike="noStrike" cap="none" spc="0" dirty="0">
                <a:solidFill>
                  <a:schemeClr val="bg1"/>
                </a:solidFill>
                <a:latin typeface="Roboto"/>
                <a:ea typeface="Calibri"/>
                <a:cs typeface="Calibri"/>
              </a:rPr>
              <a:t>Калужская область</a:t>
            </a:r>
            <a:endParaRPr dirty="0">
              <a:solidFill>
                <a:schemeClr val="bg1"/>
              </a:solidFill>
              <a:latin typeface="Roboto"/>
              <a:ea typeface="Calibri"/>
              <a:cs typeface="Calibri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9443216" y="262980"/>
            <a:ext cx="2559214" cy="76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01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" name="Скругленный прямоугольник 20"/>
          <p:cNvSpPr/>
          <p:nvPr/>
        </p:nvSpPr>
        <p:spPr bwMode="auto">
          <a:xfrm>
            <a:off x="335360" y="2708921"/>
            <a:ext cx="5209231" cy="1656183"/>
          </a:xfrm>
          <a:prstGeom prst="roundRect">
            <a:avLst>
              <a:gd name="adj" fmla="val 14470"/>
            </a:avLst>
          </a:prstGeom>
          <a:solidFill>
            <a:schemeClr val="bg1"/>
          </a:solidFill>
          <a:ln>
            <a:noFill/>
          </a:ln>
          <a:effectLst>
            <a:outerShdw blurRad="330200" sx="102000" sy="102000" algn="ctr" rotWithShape="0">
              <a:srgbClr val="1A44E9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2000" dirty="0">
                <a:solidFill>
                  <a:schemeClr val="tx1"/>
                </a:solidFill>
                <a:latin typeface="Onest Medium" pitchFamily="2" charset="-52"/>
                <a:cs typeface="Arial" panose="020B0604020202020204" pitchFamily="34" charset="0"/>
              </a:rPr>
              <a:t>Для учителей</a:t>
            </a:r>
          </a:p>
          <a:p>
            <a:pPr>
              <a:defRPr/>
            </a:pPr>
            <a:endParaRPr lang="ru-RU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1A44E9"/>
              </a:buClr>
              <a:buSzPct val="170000"/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Тренинги по профилактике профессионального выгорания</a:t>
            </a:r>
          </a:p>
          <a:p>
            <a:pPr marL="285750" indent="-285750">
              <a:buClr>
                <a:srgbClr val="1A44E9"/>
              </a:buClr>
              <a:buSzPct val="170000"/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Обучающий модуль «Как выявить и предотвратить </a:t>
            </a:r>
            <a:r>
              <a:rPr lang="ru-RU" sz="1400" dirty="0" err="1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буллинг</a:t>
            </a:r>
            <a:r>
              <a:rPr lang="ru-RU" sz="14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20" name="Прямоугольник с одним скругленным углом 19"/>
          <p:cNvSpPr/>
          <p:nvPr/>
        </p:nvSpPr>
        <p:spPr bwMode="auto">
          <a:xfrm flipH="1">
            <a:off x="5544592" y="2737965"/>
            <a:ext cx="6744096" cy="4368379"/>
          </a:xfrm>
          <a:prstGeom prst="round1Rect">
            <a:avLst>
              <a:gd name="adj" fmla="val 4798"/>
            </a:avLst>
          </a:prstGeom>
          <a:solidFill>
            <a:srgbClr val="4892ED"/>
          </a:solidFill>
          <a:ln>
            <a:noFill/>
          </a:ln>
          <a:effectLst>
            <a:outerShdw blurRad="355600" sx="102000" sy="102000" algn="ctr" rotWithShape="0">
              <a:srgbClr val="1A44E9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230794" y="769545"/>
            <a:ext cx="12057894" cy="57606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1" t="6300" r="13120" b="15635"/>
          <a:stretch/>
        </p:blipFill>
        <p:spPr>
          <a:xfrm>
            <a:off x="5817219" y="3009614"/>
            <a:ext cx="3303117" cy="3133574"/>
          </a:xfrm>
          <a:prstGeom prst="roundRect">
            <a:avLst>
              <a:gd name="adj" fmla="val 5366"/>
            </a:avLst>
          </a:prstGeom>
          <a:ln>
            <a:solidFill>
              <a:schemeClr val="bg1"/>
            </a:solidFill>
          </a:ln>
          <a:effectLst>
            <a:outerShdw blurRad="355600" sx="104000" sy="104000" algn="ctr" rotWithShape="0">
              <a:schemeClr val="tx1">
                <a:alpha val="18000"/>
              </a:scheme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2" t="28572" r="319" b="11428"/>
          <a:stretch/>
        </p:blipFill>
        <p:spPr>
          <a:xfrm>
            <a:off x="8040216" y="4097144"/>
            <a:ext cx="4680521" cy="2471332"/>
          </a:xfrm>
          <a:prstGeom prst="roundRect">
            <a:avLst>
              <a:gd name="adj" fmla="val 7931"/>
            </a:avLst>
          </a:prstGeom>
          <a:ln>
            <a:solidFill>
              <a:schemeClr val="bg1"/>
            </a:solidFill>
          </a:ln>
          <a:effectLst>
            <a:outerShdw blurRad="355600" sx="104000" sy="104000" algn="ctr" rotWithShape="0">
              <a:schemeClr val="tx1">
                <a:alpha val="18000"/>
              </a:schemeClr>
            </a:outerShdw>
          </a:effectLst>
        </p:spPr>
      </p:pic>
      <p:sp>
        <p:nvSpPr>
          <p:cNvPr id="14" name="TextBox 1"/>
          <p:cNvSpPr txBox="1"/>
          <p:nvPr/>
        </p:nvSpPr>
        <p:spPr bwMode="auto">
          <a:xfrm>
            <a:off x="335360" y="553334"/>
            <a:ext cx="11521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dirty="0">
                <a:latin typeface="Onest Medium" pitchFamily="2" charset="-52"/>
                <a:ea typeface="Roboto Medium"/>
                <a:cs typeface="Roboto Medium"/>
              </a:rPr>
              <a:t>Прототип решения </a:t>
            </a:r>
            <a:endParaRPr lang="en-US" sz="2800" dirty="0">
              <a:latin typeface="Onest Medium" pitchFamily="2" charset="-52"/>
              <a:ea typeface="Roboto Medium"/>
              <a:cs typeface="Roboto Medium"/>
            </a:endParaRPr>
          </a:p>
          <a:p>
            <a:pPr>
              <a:defRPr/>
            </a:pPr>
            <a:r>
              <a:rPr lang="ru-RU" sz="3600" dirty="0">
                <a:latin typeface="Onest Medium" pitchFamily="2" charset="-52"/>
                <a:ea typeface="Roboto Medium"/>
                <a:cs typeface="Roboto Medium"/>
              </a:rPr>
              <a:t>Проект «Будем вместе» 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997F680F-E70D-49C8-ABCD-914E9CD661C2}"/>
              </a:ext>
            </a:extLst>
          </p:cNvPr>
          <p:cNvSpPr txBox="1"/>
          <p:nvPr/>
        </p:nvSpPr>
        <p:spPr bwMode="auto">
          <a:xfrm>
            <a:off x="317677" y="1815891"/>
            <a:ext cx="5544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dirty="0">
                <a:latin typeface="Onest Medium" pitchFamily="2" charset="-52"/>
                <a:cs typeface="Arial" panose="020B0604020202020204" pitchFamily="34" charset="0"/>
              </a:rPr>
              <a:t>Участники: МБОУ СОШ №8, №21 г. Калуги</a:t>
            </a:r>
            <a:endParaRPr sz="1600" dirty="0">
              <a:latin typeface="Roboto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742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с одним скругленным углом 19"/>
          <p:cNvSpPr/>
          <p:nvPr/>
        </p:nvSpPr>
        <p:spPr bwMode="auto">
          <a:xfrm flipH="1">
            <a:off x="7104112" y="769546"/>
            <a:ext cx="5184576" cy="6088454"/>
          </a:xfrm>
          <a:prstGeom prst="round1Rect">
            <a:avLst>
              <a:gd name="adj" fmla="val 7705"/>
            </a:avLst>
          </a:prstGeom>
          <a:solidFill>
            <a:srgbClr val="4892E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"/>
          <p:cNvSpPr txBox="1"/>
          <p:nvPr/>
        </p:nvSpPr>
        <p:spPr bwMode="auto">
          <a:xfrm>
            <a:off x="335360" y="553334"/>
            <a:ext cx="57606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dirty="0">
                <a:latin typeface="Onest Medium" pitchFamily="2" charset="-52"/>
                <a:ea typeface="Roboto Medium"/>
                <a:cs typeface="Roboto Medium"/>
              </a:rPr>
              <a:t>Прототип решения </a:t>
            </a:r>
            <a:endParaRPr lang="en-US" sz="2800" dirty="0">
              <a:latin typeface="Onest Medium" pitchFamily="2" charset="-52"/>
              <a:ea typeface="Roboto Medium"/>
              <a:cs typeface="Roboto Medium"/>
            </a:endParaRPr>
          </a:p>
          <a:p>
            <a:pPr>
              <a:defRPr/>
            </a:pPr>
            <a:r>
              <a:rPr lang="ru-RU" sz="3600" dirty="0">
                <a:latin typeface="Onest Medium" pitchFamily="2" charset="-52"/>
                <a:ea typeface="Roboto Medium"/>
                <a:cs typeface="Roboto Medium"/>
              </a:rPr>
              <a:t>Модуль для студентов</a:t>
            </a:r>
          </a:p>
          <a:p>
            <a:pPr>
              <a:defRPr/>
            </a:pPr>
            <a:r>
              <a:rPr lang="ru-RU" sz="3600" dirty="0">
                <a:latin typeface="Onest Medium" pitchFamily="2" charset="-52"/>
                <a:ea typeface="Roboto Medium"/>
                <a:cs typeface="Roboto Medium"/>
              </a:rPr>
              <a:t>(не менее 54 часов)</a:t>
            </a:r>
          </a:p>
        </p:txBody>
      </p:sp>
      <p:sp>
        <p:nvSpPr>
          <p:cNvPr id="18" name="Скругленный прямоугольник 17"/>
          <p:cNvSpPr/>
          <p:nvPr/>
        </p:nvSpPr>
        <p:spPr bwMode="auto">
          <a:xfrm>
            <a:off x="339056" y="2286098"/>
            <a:ext cx="6333008" cy="3341352"/>
          </a:xfrm>
          <a:prstGeom prst="roundRect">
            <a:avLst>
              <a:gd name="adj" fmla="val 10634"/>
            </a:avLst>
          </a:prstGeom>
          <a:solidFill>
            <a:schemeClr val="bg1"/>
          </a:solidFill>
          <a:ln>
            <a:noFill/>
          </a:ln>
          <a:effectLst>
            <a:outerShdw blurRad="330200" sx="102000" sy="102000" algn="ctr" rotWithShape="0">
              <a:srgbClr val="1A44E9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0</a:t>
            </a: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55C5ED7E-8EB9-4481-9209-C45923988CCC}"/>
              </a:ext>
            </a:extLst>
          </p:cNvPr>
          <p:cNvSpPr txBox="1"/>
          <p:nvPr/>
        </p:nvSpPr>
        <p:spPr bwMode="auto">
          <a:xfrm>
            <a:off x="463340" y="2485213"/>
            <a:ext cx="585457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A44E9"/>
              </a:buClr>
              <a:buSzPct val="170000"/>
              <a:defRPr/>
            </a:pPr>
            <a:r>
              <a:rPr lang="ru-RU" sz="2000" dirty="0">
                <a:latin typeface="Onest Medium" pitchFamily="2" charset="-52"/>
                <a:cs typeface="Arial" panose="020B0604020202020204" pitchFamily="34" charset="0"/>
              </a:rPr>
              <a:t>Лекции на тему буллинга (18 часов): 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Roboto"/>
                <a:cs typeface="Arial" panose="020B0604020202020204" pitchFamily="34" charset="0"/>
              </a:rPr>
              <a:t>Ч</a:t>
            </a:r>
            <a:r>
              <a:rPr lang="ru-RU" sz="1400" dirty="0">
                <a:latin typeface="Roboto"/>
              </a:rPr>
              <a:t>то такое буллинг, предпосылки возникновения, его структура, психологическая диагностика склонности к возникновению</a:t>
            </a:r>
            <a:br>
              <a:rPr lang="ru-RU" sz="1400" dirty="0">
                <a:latin typeface="Roboto"/>
              </a:rPr>
            </a:br>
            <a:r>
              <a:rPr lang="ru-RU" sz="1400" dirty="0">
                <a:latin typeface="Roboto"/>
              </a:rPr>
              <a:t> </a:t>
            </a:r>
            <a:endParaRPr lang="ru-RU" sz="1400" dirty="0">
              <a:latin typeface="Roboto"/>
              <a:cs typeface="Arial" panose="020B0604020202020204" pitchFamily="34" charset="0"/>
            </a:endParaRPr>
          </a:p>
          <a:p>
            <a:pPr>
              <a:buClr>
                <a:srgbClr val="1A44E9"/>
              </a:buClr>
              <a:buSzPct val="170000"/>
              <a:defRPr/>
            </a:pPr>
            <a:r>
              <a:rPr lang="ru-RU" sz="2000" dirty="0">
                <a:latin typeface="Onest Medium" pitchFamily="2" charset="-52"/>
                <a:cs typeface="Arial" panose="020B0604020202020204" pitchFamily="34" charset="0"/>
              </a:rPr>
              <a:t>Практические занятия (36 часов):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тренировочная часть (разбор кейсов – видеоролики со скрытой проблемой и рефлексия по ним, кейсы по взаимодействию в группе, задание на описание ситуации с выявленным буллингом и решение ситуации)</a:t>
            </a:r>
          </a:p>
          <a:p>
            <a:pPr>
              <a:buClr>
                <a:srgbClr val="1A44E9"/>
              </a:buClr>
              <a:buSzPct val="170000"/>
              <a:defRPr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1A44E9"/>
              </a:buClr>
              <a:buSzPct val="170000"/>
              <a:defRPr/>
            </a:pPr>
            <a:r>
              <a:rPr lang="ru-RU" sz="2000" dirty="0">
                <a:latin typeface="Onest Medium" pitchFamily="2" charset="-52"/>
                <a:cs typeface="Arial" panose="020B0604020202020204" pitchFamily="34" charset="0"/>
              </a:rPr>
              <a:t>Выходной тест: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1A44E9"/>
              </a:buClr>
              <a:buSzPct val="170000"/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сформированность уровня чувствительности к проблеме.</a:t>
            </a:r>
          </a:p>
        </p:txBody>
      </p:sp>
      <p:pic>
        <p:nvPicPr>
          <p:cNvPr id="11" name="Picture 2" descr="https://i.mycdn.me/image?id=945826343725&amp;t=3&amp;plc=API&amp;viewToken=scpHRhZGXbuNbTuBPJ7qPQ&amp;tkn=*3hIjBRCPJABhCo8MQcY6k3A9LPo">
            <a:extLst>
              <a:ext uri="{FF2B5EF4-FFF2-40B4-BE49-F238E27FC236}">
                <a16:creationId xmlns:a16="http://schemas.microsoft.com/office/drawing/2014/main" id="{84AE5CAA-FB6C-4D8E-920B-2EFCF779E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bright="10000" contras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093" y="1506681"/>
            <a:ext cx="4105547" cy="5462750"/>
          </a:xfrm>
          <a:prstGeom prst="roundRect">
            <a:avLst>
              <a:gd name="adj" fmla="val 4811"/>
            </a:avLst>
          </a:prstGeom>
          <a:noFill/>
          <a:effectLst>
            <a:outerShdw blurRad="355600" sx="102000" sy="102000" algn="ctr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5360" y="582656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latin typeface="Onest Medium" pitchFamily="2" charset="-52"/>
                <a:cs typeface="Arial" panose="020B0604020202020204" pitchFamily="34" charset="0"/>
              </a:rPr>
              <a:t>Курс разработан институтом психологии и апробирован со студентами педагогических направлений Калужского государственного университета им. К.Э. Циолковского</a:t>
            </a:r>
          </a:p>
        </p:txBody>
      </p:sp>
    </p:spTree>
    <p:extLst>
      <p:ext uri="{BB962C8B-B14F-4D97-AF65-F5344CB8AC3E}">
        <p14:creationId xmlns:p14="http://schemas.microsoft.com/office/powerpoint/2010/main" val="1735330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4892ED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одним скругленным углом 3"/>
          <p:cNvSpPr/>
          <p:nvPr/>
        </p:nvSpPr>
        <p:spPr>
          <a:xfrm>
            <a:off x="9840416" y="116632"/>
            <a:ext cx="2351584" cy="864096"/>
          </a:xfrm>
          <a:prstGeom prst="round1Rect">
            <a:avLst/>
          </a:prstGeom>
          <a:solidFill>
            <a:srgbClr val="4892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35359" y="1847459"/>
            <a:ext cx="11521280" cy="3528289"/>
          </a:xfrm>
          <a:prstGeom prst="roundRect">
            <a:avLst>
              <a:gd name="adj" fmla="val 852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 bwMode="auto">
          <a:xfrm>
            <a:off x="183074" y="447076"/>
            <a:ext cx="4395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chemeClr val="bg1"/>
                </a:solidFill>
                <a:latin typeface="Onest Medium" pitchFamily="2" charset="-52"/>
                <a:ea typeface="Roboto Medium"/>
                <a:cs typeface="Arial" panose="020B0604020202020204" pitchFamily="34" charset="0"/>
              </a:rPr>
              <a:t>Проектный план пилота</a:t>
            </a:r>
            <a:endParaRPr dirty="0">
              <a:solidFill>
                <a:schemeClr val="bg1"/>
              </a:solidFill>
              <a:latin typeface="Onest Medium" pitchFamily="2" charset="-52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5948067"/>
              </p:ext>
            </p:extLst>
          </p:nvPr>
        </p:nvGraphicFramePr>
        <p:xfrm>
          <a:off x="335359" y="1978189"/>
          <a:ext cx="11521280" cy="3397559"/>
        </p:xfrm>
        <a:graphic>
          <a:graphicData uri="http://schemas.openxmlformats.org/drawingml/2006/table">
            <a:tbl>
              <a:tblPr firstRow="1" bandRow="1">
                <a:tableStyleId>{E3703FD3-53D7-A68C-D898-90F575BB86E1}</a:tableStyleId>
              </a:tblPr>
              <a:tblGrid>
                <a:gridCol w="720081">
                  <a:extLst>
                    <a:ext uri="{9D8B030D-6E8A-4147-A177-3AD203B41FA5}">
                      <a16:colId xmlns:a16="http://schemas.microsoft.com/office/drawing/2014/main" val="184672534"/>
                    </a:ext>
                  </a:extLst>
                </a:gridCol>
                <a:gridCol w="9370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0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6259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Roboto"/>
                          <a:cs typeface="Arial" panose="020B0604020202020204" pitchFamily="34" charset="0"/>
                        </a:rPr>
                        <a:t>Создан чат-бот</a:t>
                      </a: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Roboto"/>
                          <a:cs typeface="Arial" panose="020B0604020202020204" pitchFamily="34" charset="0"/>
                        </a:rPr>
                        <a:t>15.10.2022</a:t>
                      </a: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6260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Roboto"/>
                          <a:cs typeface="Arial" panose="020B0604020202020204" pitchFamily="34" charset="0"/>
                        </a:rPr>
                        <a:t>Коллективные мероприятия с родителями </a:t>
                      </a: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Roboto"/>
                          <a:cs typeface="Arial" panose="020B0604020202020204" pitchFamily="34" charset="0"/>
                        </a:rPr>
                        <a:t>15.05.2023</a:t>
                      </a: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6260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Roboto"/>
                          <a:cs typeface="Arial" panose="020B0604020202020204" pitchFamily="34" charset="0"/>
                        </a:rPr>
                        <a:t>Проведены классные часы</a:t>
                      </a:r>
                      <a:endParaRPr sz="1600" b="0" dirty="0">
                        <a:solidFill>
                          <a:schemeClr val="tx1"/>
                        </a:solidFill>
                        <a:latin typeface="Roboto"/>
                        <a:cs typeface="Arial" panose="020B0604020202020204" pitchFamily="34" charset="0"/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Roboto"/>
                          <a:cs typeface="Arial" panose="020B0604020202020204" pitchFamily="34" charset="0"/>
                        </a:rPr>
                        <a:t>15.05.2023</a:t>
                      </a: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6260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Roboto"/>
                          <a:cs typeface="Arial" panose="020B0604020202020204" pitchFamily="34" charset="0"/>
                        </a:rPr>
                        <a:t>Разработан и проведен обучающий модуль для учителей</a:t>
                      </a:r>
                      <a:endParaRPr sz="1600" b="0" dirty="0">
                        <a:solidFill>
                          <a:schemeClr val="tx1"/>
                        </a:solidFill>
                        <a:latin typeface="Roboto"/>
                        <a:cs typeface="Arial" panose="020B0604020202020204" pitchFamily="34" charset="0"/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Roboto"/>
                          <a:cs typeface="Arial" panose="020B0604020202020204" pitchFamily="34" charset="0"/>
                        </a:rPr>
                        <a:t>02.11.2022</a:t>
                      </a: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6260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Roboto"/>
                          <a:cs typeface="Arial" panose="020B0604020202020204" pitchFamily="34" charset="0"/>
                        </a:rPr>
                        <a:t>Проведен тренинг по профилактике профессионального выгорания у учителей</a:t>
                      </a: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Roboto"/>
                          <a:cs typeface="Arial" panose="020B0604020202020204" pitchFamily="34" charset="0"/>
                        </a:rPr>
                        <a:t>03.11.2022</a:t>
                      </a: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6260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Roboto"/>
                          <a:cs typeface="Arial" panose="020B0604020202020204" pitchFamily="34" charset="0"/>
                        </a:rPr>
                        <a:t>Разработан и проведен обучающий кейс для студентов</a:t>
                      </a: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Roboto"/>
                          <a:cs typeface="Arial" panose="020B0604020202020204" pitchFamily="34" charset="0"/>
                        </a:rPr>
                        <a:t>14.11.2022</a:t>
                      </a: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81" y="2060848"/>
            <a:ext cx="391602" cy="39160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80" y="2630600"/>
            <a:ext cx="391602" cy="39160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9" y="3200352"/>
            <a:ext cx="391602" cy="39160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8" y="3770104"/>
            <a:ext cx="391602" cy="39160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7" y="4339856"/>
            <a:ext cx="391602" cy="39160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909606"/>
            <a:ext cx="391602" cy="39160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72464" y="116632"/>
            <a:ext cx="1728192" cy="51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73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4892ED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одним скругленным углом 5"/>
          <p:cNvSpPr/>
          <p:nvPr/>
        </p:nvSpPr>
        <p:spPr bwMode="auto">
          <a:xfrm>
            <a:off x="9840416" y="116632"/>
            <a:ext cx="2351584" cy="864096"/>
          </a:xfrm>
          <a:prstGeom prst="round1Rect">
            <a:avLst/>
          </a:prstGeom>
          <a:solidFill>
            <a:srgbClr val="4892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 bwMode="auto">
          <a:xfrm>
            <a:off x="335360" y="548680"/>
            <a:ext cx="45961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chemeClr val="bg1"/>
                </a:solidFill>
                <a:latin typeface="Onest Medium" pitchFamily="2" charset="-52"/>
                <a:ea typeface="Roboto Medium"/>
                <a:cs typeface="Arial" panose="020B0604020202020204" pitchFamily="34" charset="0"/>
              </a:rPr>
              <a:t>Этапы создания сервиса</a:t>
            </a:r>
          </a:p>
        </p:txBody>
      </p:sp>
      <p:graphicFrame>
        <p:nvGraphicFramePr>
          <p:cNvPr id="4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0087628"/>
              </p:ext>
            </p:extLst>
          </p:nvPr>
        </p:nvGraphicFramePr>
        <p:xfrm>
          <a:off x="348352" y="1171170"/>
          <a:ext cx="11521281" cy="5686830"/>
        </p:xfrm>
        <a:graphic>
          <a:graphicData uri="http://schemas.openxmlformats.org/drawingml/2006/table">
            <a:tbl>
              <a:tblPr firstRow="1" bandRow="1">
                <a:tableStyleId>{E3703FD3-53D7-A68C-D898-90F575BB86E1}</a:tableStyleId>
              </a:tblPr>
              <a:tblGrid>
                <a:gridCol w="4320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123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642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977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Onest Medium" pitchFamily="2" charset="-52"/>
                          <a:cs typeface="Arial" panose="020B0604020202020204" pitchFamily="34" charset="0"/>
                        </a:rPr>
                        <a:t>Этап</a:t>
                      </a:r>
                      <a:endParaRPr sz="1400" b="0" dirty="0">
                        <a:solidFill>
                          <a:schemeClr val="bg1"/>
                        </a:solidFill>
                        <a:latin typeface="Onest Medium" pitchFamily="2" charset="-5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Onest Medium" pitchFamily="2" charset="-52"/>
                          <a:cs typeface="Arial" panose="020B0604020202020204" pitchFamily="34" charset="0"/>
                        </a:rPr>
                        <a:t>Сроки</a:t>
                      </a:r>
                      <a:endParaRPr sz="1400" b="0" dirty="0">
                        <a:solidFill>
                          <a:schemeClr val="bg1"/>
                        </a:solidFill>
                        <a:latin typeface="Onest Medium" pitchFamily="2" charset="-5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Onest Medium" pitchFamily="2" charset="-52"/>
                          <a:cs typeface="Arial" panose="020B0604020202020204" pitchFamily="34" charset="0"/>
                        </a:rPr>
                        <a:t>Участники</a:t>
                      </a:r>
                      <a:endParaRPr sz="1400" b="0" dirty="0">
                        <a:solidFill>
                          <a:schemeClr val="bg1"/>
                        </a:solidFill>
                        <a:latin typeface="Onest Medium" pitchFamily="2" charset="-5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Onest Medium" pitchFamily="2" charset="-52"/>
                          <a:cs typeface="Arial" panose="020B0604020202020204" pitchFamily="34" charset="0"/>
                        </a:rPr>
                        <a:t>Результат</a:t>
                      </a:r>
                      <a:endParaRPr sz="1400" b="0" dirty="0">
                        <a:solidFill>
                          <a:schemeClr val="bg1"/>
                        </a:solidFill>
                        <a:latin typeface="Onest Medium" pitchFamily="2" charset="-5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8078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latin typeface="Roboto"/>
                          <a:cs typeface="Arial" panose="020B0604020202020204" pitchFamily="34" charset="0"/>
                        </a:rPr>
                        <a:t>1. Разработка и внедрение чат-бота</a:t>
                      </a:r>
                      <a:br>
                        <a:rPr lang="ru-RU" sz="1200" b="1" dirty="0">
                          <a:latin typeface="Roboto"/>
                          <a:cs typeface="Arial" panose="020B0604020202020204" pitchFamily="34" charset="0"/>
                        </a:rPr>
                      </a:br>
                      <a:r>
                        <a:rPr lang="ru-RU" sz="1200" b="0" dirty="0">
                          <a:latin typeface="Roboto"/>
                          <a:cs typeface="Arial" panose="020B0604020202020204" pitchFamily="34" charset="0"/>
                        </a:rPr>
                        <a:t>Создание в телеграмм чат-бота, загрузка туда информации, видеороликов, ссылок и инструкций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dirty="0">
                          <a:latin typeface="Roboto"/>
                          <a:cs typeface="Arial" panose="020B0604020202020204" pitchFamily="34" charset="0"/>
                        </a:rPr>
                        <a:t>1 октября 2022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u="none" dirty="0">
                          <a:solidFill>
                            <a:schemeClr val="dk1"/>
                          </a:solidFill>
                          <a:effectLst/>
                          <a:latin typeface="Roboto"/>
                          <a:ea typeface="+mn-ea"/>
                          <a:cs typeface="Arial" panose="020B0604020202020204" pitchFamily="34" charset="0"/>
                        </a:rPr>
                        <a:t>Команда, психолог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dirty="0">
                          <a:latin typeface="Roboto"/>
                          <a:cs typeface="Arial" panose="020B0604020202020204" pitchFamily="34" charset="0"/>
                        </a:rPr>
                        <a:t>Чат бот протестирован и работает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8252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dirty="0">
                          <a:solidFill>
                            <a:schemeClr val="dk1"/>
                          </a:solidFill>
                          <a:effectLst/>
                          <a:latin typeface="Roboto"/>
                          <a:ea typeface="+mn-ea"/>
                          <a:cs typeface="Arial" panose="020B0604020202020204" pitchFamily="34" charset="0"/>
                        </a:rPr>
                        <a:t>2. Разработка и внедрение проекта «Будем вместе»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latin typeface="Roboto"/>
                          <a:cs typeface="Arial" panose="020B0604020202020204" pitchFamily="34" charset="0"/>
                        </a:rPr>
                        <a:t>Необходимо</a:t>
                      </a:r>
                      <a:r>
                        <a:rPr lang="ru-RU" sz="1200" b="0" baseline="0" dirty="0">
                          <a:latin typeface="Roboto"/>
                          <a:cs typeface="Arial" panose="020B0604020202020204" pitchFamily="34" charset="0"/>
                        </a:rPr>
                        <a:t> с</a:t>
                      </a:r>
                      <a:r>
                        <a:rPr lang="ru-RU" sz="1200" b="0" dirty="0">
                          <a:latin typeface="Roboto"/>
                          <a:cs typeface="Arial" panose="020B0604020202020204" pitchFamily="34" charset="0"/>
                        </a:rPr>
                        <a:t>огласие от школ и родителей на участие </a:t>
                      </a:r>
                      <a:br>
                        <a:rPr lang="ru-RU" sz="1200" b="0" dirty="0">
                          <a:latin typeface="Roboto"/>
                          <a:cs typeface="Arial" panose="020B0604020202020204" pitchFamily="34" charset="0"/>
                        </a:rPr>
                      </a:br>
                      <a:r>
                        <a:rPr lang="ru-RU" sz="1200" b="0" dirty="0">
                          <a:latin typeface="Roboto"/>
                          <a:cs typeface="Arial" panose="020B0604020202020204" pitchFamily="34" charset="0"/>
                        </a:rPr>
                        <a:t>в проекте, разработка календарного плана внедрения, классных часов, тренингов, курсов для учителей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dirty="0">
                          <a:latin typeface="Roboto"/>
                          <a:cs typeface="Arial" panose="020B0604020202020204" pitchFamily="34" charset="0"/>
                        </a:rPr>
                        <a:t>1 октября 2022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b="0" dirty="0">
                          <a:latin typeface="Roboto"/>
                          <a:cs typeface="Arial" panose="020B0604020202020204" pitchFamily="34" charset="0"/>
                        </a:rPr>
                        <a:t>Команда, психолог, учителя, родители и дети пилотных школ, сотрудники института дополнительного образования, сотрудники министерства и управления образования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dirty="0">
                          <a:latin typeface="Roboto"/>
                          <a:cs typeface="Arial" panose="020B0604020202020204" pitchFamily="34" charset="0"/>
                        </a:rPr>
                        <a:t>Протестированный проект, пилотируемый в 2 школах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475669"/>
                  </a:ext>
                </a:extLst>
              </a:tr>
              <a:tr h="698655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latin typeface="Roboto"/>
                          <a:cs typeface="Arial" panose="020B0604020202020204" pitchFamily="34" charset="0"/>
                        </a:rPr>
                        <a:t>3. Анализ метрик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latin typeface="Roboto"/>
                          <a:cs typeface="Arial" panose="020B0604020202020204" pitchFamily="34" charset="0"/>
                        </a:rPr>
                        <a:t>Анализ полученных результатов тестирования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>
                        <a:latin typeface="Roboto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 октября 2022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b="0" dirty="0">
                          <a:latin typeface="Roboto"/>
                          <a:cs typeface="Arial" panose="020B0604020202020204" pitchFamily="34" charset="0"/>
                        </a:rPr>
                        <a:t>Команда, психолог, учителя, родители и дети пилотных школ, сотрудники института дополнительного образования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Roboto"/>
                          <a:cs typeface="Arial" panose="020B0604020202020204" pitchFamily="34" charset="0"/>
                        </a:rPr>
                        <a:t>Аналитический материал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5901825"/>
                  </a:ext>
                </a:extLst>
              </a:tr>
              <a:tr h="908252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Roboto"/>
                          <a:cs typeface="Arial" panose="020B0604020202020204" pitchFamily="34" charset="0"/>
                        </a:rPr>
                        <a:t>4. Разработка модуля для студентов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Roboto"/>
                          <a:cs typeface="Arial" panose="020B0604020202020204" pitchFamily="34" charset="0"/>
                        </a:rPr>
                        <a:t>Подписание соглашения с КГУ, разработка и включение в учебный план  обучения студентов педагогических направлений дисциплины Психология конфликтов в образовании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сентября 2023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b="0" dirty="0">
                          <a:latin typeface="Roboto"/>
                          <a:cs typeface="Arial" panose="020B0604020202020204" pitchFamily="34" charset="0"/>
                        </a:rPr>
                        <a:t>Факультет психологии, администрация, студенты КГУ</a:t>
                      </a:r>
                    </a:p>
                    <a:p>
                      <a:pPr algn="l">
                        <a:defRPr/>
                      </a:pPr>
                      <a:endParaRPr lang="ru-RU" sz="1200" b="0" dirty="0">
                        <a:latin typeface="Roboto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Roboto"/>
                          <a:cs typeface="Arial" panose="020B0604020202020204" pitchFamily="34" charset="0"/>
                        </a:rPr>
                        <a:t>Разработанный контент по дисциплине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Roboto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273219"/>
                  </a:ext>
                </a:extLst>
              </a:tr>
              <a:tr h="908252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latin typeface="Roboto"/>
                          <a:cs typeface="Arial" panose="020B0604020202020204" pitchFamily="34" charset="0"/>
                        </a:rPr>
                        <a:t>5. Размещение ссылки на чат-бот на сайтах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latin typeface="Roboto"/>
                          <a:cs typeface="Arial" panose="020B0604020202020204" pitchFamily="34" charset="0"/>
                        </a:rPr>
                        <a:t>Ссылка на бот появляется на  сайте «Вместе против </a:t>
                      </a:r>
                      <a:r>
                        <a:rPr lang="ru-RU" sz="1200" b="0" dirty="0" err="1">
                          <a:latin typeface="Roboto"/>
                          <a:cs typeface="Arial" panose="020B0604020202020204" pitchFamily="34" charset="0"/>
                        </a:rPr>
                        <a:t>буллинга</a:t>
                      </a:r>
                      <a:r>
                        <a:rPr lang="ru-RU" sz="1200" b="0" dirty="0">
                          <a:latin typeface="Roboto"/>
                          <a:cs typeface="Arial" panose="020B0604020202020204" pitchFamily="34" charset="0"/>
                        </a:rPr>
                        <a:t>» и на официальных сайтах школ</a:t>
                      </a:r>
                      <a:br>
                        <a:rPr lang="ru-RU" sz="1200" b="0" dirty="0">
                          <a:latin typeface="Roboto"/>
                          <a:cs typeface="Arial" panose="020B0604020202020204" pitchFamily="34" charset="0"/>
                        </a:rPr>
                      </a:br>
                      <a:r>
                        <a:rPr lang="ru-RU" sz="1200" b="0" dirty="0">
                          <a:latin typeface="Roboto"/>
                          <a:cs typeface="Arial" panose="020B0604020202020204" pitchFamily="34" charset="0"/>
                        </a:rPr>
                        <a:t>дополнение  и актуализация информации в боте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Roboto"/>
                          <a:cs typeface="Arial" panose="020B0604020202020204" pitchFamily="34" charset="0"/>
                        </a:rPr>
                        <a:t>1 декабря 2022</a:t>
                      </a: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b="0" dirty="0">
                          <a:latin typeface="Roboto"/>
                          <a:cs typeface="Arial" panose="020B0604020202020204" pitchFamily="34" charset="0"/>
                        </a:rPr>
                        <a:t>Администрация сайта и школ</a:t>
                      </a:r>
                    </a:p>
                    <a:p>
                      <a:pPr algn="l">
                        <a:defRPr/>
                      </a:pPr>
                      <a:endParaRPr lang="ru-RU" sz="1200" b="0" dirty="0">
                        <a:latin typeface="Roboto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Roboto"/>
                          <a:cs typeface="Arial" panose="020B0604020202020204" pitchFamily="34" charset="0"/>
                        </a:rPr>
                        <a:t>Распространение информации о боте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068845"/>
                  </a:ext>
                </a:extLst>
              </a:tr>
              <a:tr h="1047983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latin typeface="Roboto"/>
                          <a:cs typeface="Arial" panose="020B0604020202020204" pitchFamily="34" charset="0"/>
                        </a:rPr>
                        <a:t>6. Тиражирование проекта «Будем вместе»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latin typeface="Roboto"/>
                          <a:cs typeface="Arial" panose="020B0604020202020204" pitchFamily="34" charset="0"/>
                        </a:rPr>
                        <a:t>Внедрение мероприятий проекта в школах г. Калуги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dirty="0">
                        <a:latin typeface="Roboto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мая </a:t>
                      </a:r>
                      <a:b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b="0" dirty="0">
                          <a:latin typeface="Roboto"/>
                          <a:cs typeface="Arial" panose="020B0604020202020204" pitchFamily="34" charset="0"/>
                        </a:rPr>
                        <a:t>Ученики, родители, учителя, психологи  школ, сотрудники института дополнительного образования, сотрудники министерства и управления образования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Roboto"/>
                          <a:cs typeface="Arial" panose="020B0604020202020204" pitchFamily="34" charset="0"/>
                        </a:rPr>
                        <a:t>Внедренный проект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203280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72465" y="116631"/>
            <a:ext cx="1728192" cy="51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680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4892ED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одним скругленным углом 7"/>
          <p:cNvSpPr/>
          <p:nvPr/>
        </p:nvSpPr>
        <p:spPr bwMode="auto">
          <a:xfrm>
            <a:off x="9840416" y="116632"/>
            <a:ext cx="2351584" cy="864096"/>
          </a:xfrm>
          <a:prstGeom prst="round1Rect">
            <a:avLst/>
          </a:prstGeom>
          <a:solidFill>
            <a:srgbClr val="4892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 bwMode="auto">
          <a:xfrm>
            <a:off x="263352" y="206914"/>
            <a:ext cx="30492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chemeClr val="bg1"/>
                </a:solidFill>
                <a:latin typeface="Onest Medium" pitchFamily="2" charset="-52"/>
                <a:ea typeface="Roboto Medium"/>
                <a:cs typeface="Arial" panose="020B0604020202020204" pitchFamily="34" charset="0"/>
              </a:rPr>
              <a:t>Метрики пилота</a:t>
            </a:r>
            <a:endParaRPr dirty="0">
              <a:solidFill>
                <a:schemeClr val="bg1"/>
              </a:solidFill>
              <a:latin typeface="Onest Medium" pitchFamily="2" charset="-52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1388281"/>
              </p:ext>
            </p:extLst>
          </p:nvPr>
        </p:nvGraphicFramePr>
        <p:xfrm>
          <a:off x="-5663" y="886659"/>
          <a:ext cx="12192000" cy="5969329"/>
        </p:xfrm>
        <a:graphic>
          <a:graphicData uri="http://schemas.openxmlformats.org/drawingml/2006/table">
            <a:tbl>
              <a:tblPr firstRow="1" bandRow="1">
                <a:tableStyleId>{E3703FD3-53D7-A68C-D898-90F575BB86E1}</a:tableStyleId>
              </a:tblPr>
              <a:tblGrid>
                <a:gridCol w="1631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538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344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2949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Onest Medium" pitchFamily="2" charset="-52"/>
                          <a:cs typeface="Arial" panose="020B0604020202020204" pitchFamily="34" charset="0"/>
                        </a:rPr>
                        <a:t>Метрика</a:t>
                      </a:r>
                      <a:endParaRPr sz="1400" b="0" dirty="0">
                        <a:solidFill>
                          <a:schemeClr val="bg1"/>
                        </a:solidFill>
                        <a:latin typeface="Onest Medium" pitchFamily="2" charset="-5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Onest Medium" pitchFamily="2" charset="-52"/>
                          <a:cs typeface="Arial" panose="020B0604020202020204" pitchFamily="34" charset="0"/>
                        </a:rPr>
                        <a:t>Описание</a:t>
                      </a:r>
                      <a:endParaRPr sz="1400" b="0" dirty="0">
                        <a:solidFill>
                          <a:schemeClr val="bg1"/>
                        </a:solidFill>
                        <a:latin typeface="Onest Medium" pitchFamily="2" charset="-5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Onest Medium" pitchFamily="2" charset="-52"/>
                          <a:cs typeface="Arial" panose="020B0604020202020204" pitchFamily="34" charset="0"/>
                        </a:rPr>
                        <a:t>Показатель на входе</a:t>
                      </a:r>
                      <a:endParaRPr sz="1400" b="0" dirty="0">
                        <a:solidFill>
                          <a:schemeClr val="bg1"/>
                        </a:solidFill>
                        <a:latin typeface="Onest Medium" pitchFamily="2" charset="-5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Onest Medium" pitchFamily="2" charset="-52"/>
                          <a:cs typeface="Arial" panose="020B0604020202020204" pitchFamily="34" charset="0"/>
                        </a:rPr>
                        <a:t>Показатель на выходе</a:t>
                      </a:r>
                      <a:endParaRPr sz="1400" b="0" dirty="0">
                        <a:solidFill>
                          <a:schemeClr val="bg1"/>
                        </a:solidFill>
                        <a:latin typeface="Onest Medium" pitchFamily="2" charset="-5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8064">
                <a:tc>
                  <a:txBody>
                    <a:bodyPr/>
                    <a:lstStyle/>
                    <a:p>
                      <a:pPr marL="0" indent="0" algn="l">
                        <a:buNone/>
                        <a:defRPr/>
                      </a:pPr>
                      <a:r>
                        <a:rPr lang="ru-RU" sz="1200" b="1" dirty="0">
                          <a:latin typeface="Roboto"/>
                          <a:cs typeface="Arial" panose="020B0604020202020204" pitchFamily="34" charset="0"/>
                        </a:rPr>
                        <a:t>1.Информирова-нность о </a:t>
                      </a:r>
                      <a:r>
                        <a:rPr lang="ru-RU" sz="1200" b="1" dirty="0" err="1">
                          <a:latin typeface="Roboto"/>
                          <a:cs typeface="Arial" panose="020B0604020202020204" pitchFamily="34" charset="0"/>
                        </a:rPr>
                        <a:t>буллинге</a:t>
                      </a:r>
                      <a:endParaRPr lang="ru-RU" sz="1200" b="1" dirty="0">
                        <a:latin typeface="Roboto"/>
                        <a:cs typeface="Arial" panose="020B0604020202020204" pitchFamily="34" charset="0"/>
                      </a:endParaRPr>
                    </a:p>
                    <a:p>
                      <a:pPr marL="228600" indent="-228600" algn="l">
                        <a:buAutoNum type="arabicPeriod"/>
                        <a:defRPr/>
                      </a:pPr>
                      <a:endParaRPr sz="1200" b="1" dirty="0">
                        <a:latin typeface="Roboto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Roboto"/>
                          <a:cs typeface="Arial" panose="020B0604020202020204" pitchFamily="34" charset="0"/>
                        </a:rPr>
                        <a:t>Опрос детей и родителей 6-7 пилотных классов</a:t>
                      </a:r>
                    </a:p>
                    <a:p>
                      <a:pPr algn="l">
                        <a:defRPr/>
                      </a:pPr>
                      <a:endParaRPr lang="ru-RU" sz="1200" dirty="0">
                        <a:latin typeface="Roboto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 b="1" u="none" dirty="0">
                          <a:solidFill>
                            <a:schemeClr val="dk1"/>
                          </a:solidFill>
                          <a:effectLst/>
                          <a:latin typeface="Roboto"/>
                          <a:ea typeface="+mn-ea"/>
                          <a:cs typeface="Arial" panose="020B0604020202020204" pitchFamily="34" charset="0"/>
                        </a:rPr>
                        <a:t>8 школа: </a:t>
                      </a:r>
                    </a:p>
                    <a:p>
                      <a:pPr algn="l"/>
                      <a:r>
                        <a:rPr lang="ru-RU" sz="1050" b="1" dirty="0">
                          <a:solidFill>
                            <a:schemeClr val="dk1"/>
                          </a:solidFill>
                          <a:effectLst/>
                          <a:latin typeface="Roboto"/>
                          <a:ea typeface="+mn-ea"/>
                          <a:cs typeface="Arial" panose="020B0604020202020204" pitchFamily="34" charset="0"/>
                        </a:rPr>
                        <a:t>100% </a:t>
                      </a:r>
                      <a:r>
                        <a:rPr lang="ru-RU" sz="1050" dirty="0">
                          <a:solidFill>
                            <a:schemeClr val="dk1"/>
                          </a:solidFill>
                          <a:effectLst/>
                          <a:latin typeface="Roboto"/>
                          <a:ea typeface="+mn-ea"/>
                          <a:cs typeface="Arial" panose="020B0604020202020204" pitchFamily="34" charset="0"/>
                        </a:rPr>
                        <a:t>родителей встречались с </a:t>
                      </a:r>
                      <a:r>
                        <a:rPr lang="ru-RU" sz="1050" dirty="0" err="1">
                          <a:solidFill>
                            <a:schemeClr val="dk1"/>
                          </a:solidFill>
                          <a:effectLst/>
                          <a:latin typeface="Roboto"/>
                          <a:ea typeface="+mn-ea"/>
                          <a:cs typeface="Arial" panose="020B0604020202020204" pitchFamily="34" charset="0"/>
                        </a:rPr>
                        <a:t>буллингом</a:t>
                      </a:r>
                      <a:endParaRPr lang="ru-RU" sz="1050" dirty="0">
                        <a:solidFill>
                          <a:schemeClr val="dk1"/>
                        </a:solidFill>
                        <a:effectLst/>
                        <a:latin typeface="Roboto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ru-RU" sz="1050" b="1" dirty="0">
                          <a:solidFill>
                            <a:schemeClr val="dk1"/>
                          </a:solidFill>
                          <a:effectLst/>
                          <a:latin typeface="Roboto"/>
                          <a:ea typeface="+mn-ea"/>
                          <a:cs typeface="Arial" panose="020B0604020202020204" pitchFamily="34" charset="0"/>
                        </a:rPr>
                        <a:t>39% </a:t>
                      </a:r>
                      <a:r>
                        <a:rPr lang="ru-RU" sz="1050" dirty="0">
                          <a:solidFill>
                            <a:schemeClr val="dk1"/>
                          </a:solidFill>
                          <a:effectLst/>
                          <a:latin typeface="Roboto"/>
                          <a:ea typeface="+mn-ea"/>
                          <a:cs typeface="Arial" panose="020B0604020202020204" pitchFamily="34" charset="0"/>
                        </a:rPr>
                        <a:t>родителей не знают, как себя вести в ситуации </a:t>
                      </a:r>
                      <a:r>
                        <a:rPr lang="ru-RU" sz="1050" dirty="0" err="1">
                          <a:solidFill>
                            <a:schemeClr val="dk1"/>
                          </a:solidFill>
                          <a:effectLst/>
                          <a:latin typeface="Roboto"/>
                          <a:ea typeface="+mn-ea"/>
                          <a:cs typeface="Arial" panose="020B0604020202020204" pitchFamily="34" charset="0"/>
                        </a:rPr>
                        <a:t>буллинга</a:t>
                      </a:r>
                      <a:r>
                        <a:rPr lang="ru-RU" sz="1050" dirty="0">
                          <a:solidFill>
                            <a:schemeClr val="dk1"/>
                          </a:solidFill>
                          <a:effectLst/>
                          <a:latin typeface="Roboto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l"/>
                      <a:endParaRPr lang="ru-RU" sz="1050" dirty="0">
                        <a:solidFill>
                          <a:schemeClr val="dk1"/>
                        </a:solidFill>
                        <a:effectLst/>
                        <a:latin typeface="Roboto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ru-RU" sz="1050" b="1" u="none" dirty="0">
                          <a:solidFill>
                            <a:schemeClr val="dk1"/>
                          </a:solidFill>
                          <a:effectLst/>
                          <a:latin typeface="Roboto"/>
                          <a:ea typeface="+mn-ea"/>
                          <a:cs typeface="Arial" panose="020B0604020202020204" pitchFamily="34" charset="0"/>
                        </a:rPr>
                        <a:t>21 школа: </a:t>
                      </a:r>
                    </a:p>
                    <a:p>
                      <a:pPr algn="l"/>
                      <a:r>
                        <a:rPr lang="ru-RU" sz="1050" b="1" dirty="0">
                          <a:solidFill>
                            <a:schemeClr val="dk1"/>
                          </a:solidFill>
                          <a:effectLst/>
                          <a:latin typeface="Roboto"/>
                          <a:ea typeface="+mn-ea"/>
                          <a:cs typeface="Arial" panose="020B0604020202020204" pitchFamily="34" charset="0"/>
                        </a:rPr>
                        <a:t>32 % </a:t>
                      </a:r>
                      <a:r>
                        <a:rPr lang="ru-RU" sz="1050" dirty="0">
                          <a:solidFill>
                            <a:schemeClr val="dk1"/>
                          </a:solidFill>
                          <a:effectLst/>
                          <a:latin typeface="Roboto"/>
                          <a:ea typeface="+mn-ea"/>
                          <a:cs typeface="Arial" panose="020B0604020202020204" pitchFamily="34" charset="0"/>
                        </a:rPr>
                        <a:t>родителей не встречались с </a:t>
                      </a:r>
                      <a:r>
                        <a:rPr lang="ru-RU" sz="1050" dirty="0" err="1">
                          <a:solidFill>
                            <a:schemeClr val="dk1"/>
                          </a:solidFill>
                          <a:effectLst/>
                          <a:latin typeface="Roboto"/>
                          <a:ea typeface="+mn-ea"/>
                          <a:cs typeface="Arial" panose="020B0604020202020204" pitchFamily="34" charset="0"/>
                        </a:rPr>
                        <a:t>буллингом</a:t>
                      </a:r>
                      <a:endParaRPr lang="ru-RU" sz="1050" dirty="0">
                        <a:solidFill>
                          <a:schemeClr val="dk1"/>
                        </a:solidFill>
                        <a:effectLst/>
                        <a:latin typeface="Roboto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ru-RU" sz="1050" b="1" dirty="0">
                          <a:solidFill>
                            <a:schemeClr val="dk1"/>
                          </a:solidFill>
                          <a:effectLst/>
                          <a:latin typeface="Roboto"/>
                          <a:ea typeface="+mn-ea"/>
                          <a:cs typeface="Arial" panose="020B0604020202020204" pitchFamily="34" charset="0"/>
                        </a:rPr>
                        <a:t>44% </a:t>
                      </a:r>
                      <a:r>
                        <a:rPr lang="ru-RU" sz="1050" dirty="0">
                          <a:solidFill>
                            <a:schemeClr val="dk1"/>
                          </a:solidFill>
                          <a:effectLst/>
                          <a:latin typeface="Roboto"/>
                          <a:ea typeface="+mn-ea"/>
                          <a:cs typeface="Arial" panose="020B0604020202020204" pitchFamily="34" charset="0"/>
                        </a:rPr>
                        <a:t>родителей не знают, как вести себя в ситуации </a:t>
                      </a:r>
                      <a:r>
                        <a:rPr lang="ru-RU" sz="1050" dirty="0" err="1">
                          <a:solidFill>
                            <a:schemeClr val="dk1"/>
                          </a:solidFill>
                          <a:effectLst/>
                          <a:latin typeface="Roboto"/>
                          <a:ea typeface="+mn-ea"/>
                          <a:cs typeface="Arial" panose="020B0604020202020204" pitchFamily="34" charset="0"/>
                        </a:rPr>
                        <a:t>буллинга</a:t>
                      </a:r>
                      <a:r>
                        <a:rPr lang="ru-RU" sz="1050" dirty="0">
                          <a:solidFill>
                            <a:schemeClr val="dk1"/>
                          </a:solidFill>
                          <a:effectLst/>
                          <a:latin typeface="Roboto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 b="1" u="none" dirty="0">
                          <a:solidFill>
                            <a:schemeClr val="dk1"/>
                          </a:solidFill>
                          <a:effectLst/>
                          <a:latin typeface="Roboto"/>
                          <a:ea typeface="+mn-ea"/>
                          <a:cs typeface="Arial" panose="020B0604020202020204" pitchFamily="34" charset="0"/>
                        </a:rPr>
                        <a:t>8 школа: </a:t>
                      </a:r>
                    </a:p>
                    <a:p>
                      <a:pPr algn="l"/>
                      <a:r>
                        <a:rPr lang="ru-RU" sz="1050" b="1" dirty="0">
                          <a:solidFill>
                            <a:schemeClr val="dk1"/>
                          </a:solidFill>
                          <a:effectLst/>
                          <a:latin typeface="Roboto"/>
                          <a:ea typeface="+mn-ea"/>
                          <a:cs typeface="Arial" panose="020B0604020202020204" pitchFamily="34" charset="0"/>
                        </a:rPr>
                        <a:t>100% </a:t>
                      </a:r>
                      <a:r>
                        <a:rPr lang="ru-RU" sz="1050" dirty="0">
                          <a:solidFill>
                            <a:schemeClr val="dk1"/>
                          </a:solidFill>
                          <a:effectLst/>
                          <a:latin typeface="Roboto"/>
                          <a:ea typeface="+mn-ea"/>
                          <a:cs typeface="Arial" panose="020B0604020202020204" pitchFamily="34" charset="0"/>
                        </a:rPr>
                        <a:t>родителей встречались с буллингом</a:t>
                      </a:r>
                    </a:p>
                    <a:p>
                      <a:pPr algn="l"/>
                      <a:r>
                        <a:rPr lang="ru-RU" sz="1050" b="1" dirty="0">
                          <a:solidFill>
                            <a:schemeClr val="dk1"/>
                          </a:solidFill>
                          <a:effectLst/>
                          <a:latin typeface="Roboto"/>
                          <a:ea typeface="+mn-ea"/>
                          <a:cs typeface="Arial" panose="020B0604020202020204" pitchFamily="34" charset="0"/>
                        </a:rPr>
                        <a:t>35% </a:t>
                      </a:r>
                      <a:r>
                        <a:rPr lang="ru-RU" sz="1050" dirty="0">
                          <a:solidFill>
                            <a:schemeClr val="dk1"/>
                          </a:solidFill>
                          <a:effectLst/>
                          <a:latin typeface="Roboto"/>
                          <a:ea typeface="+mn-ea"/>
                          <a:cs typeface="Arial" panose="020B0604020202020204" pitchFamily="34" charset="0"/>
                        </a:rPr>
                        <a:t>родителей не знают, как себя вести в ситуации буллинга.</a:t>
                      </a:r>
                    </a:p>
                    <a:p>
                      <a:pPr algn="l"/>
                      <a:endParaRPr lang="ru-RU" sz="1050" dirty="0">
                        <a:solidFill>
                          <a:schemeClr val="dk1"/>
                        </a:solidFill>
                        <a:effectLst/>
                        <a:latin typeface="Roboto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ru-RU" sz="1050" b="1" u="none" dirty="0">
                        <a:solidFill>
                          <a:schemeClr val="dk1"/>
                        </a:solidFill>
                        <a:effectLst/>
                        <a:latin typeface="Roboto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ru-RU" sz="1050" b="1" u="none" dirty="0">
                          <a:solidFill>
                            <a:schemeClr val="dk1"/>
                          </a:solidFill>
                          <a:effectLst/>
                          <a:latin typeface="Roboto"/>
                          <a:ea typeface="+mn-ea"/>
                          <a:cs typeface="Arial" panose="020B0604020202020204" pitchFamily="34" charset="0"/>
                        </a:rPr>
                        <a:t>21 школа: </a:t>
                      </a:r>
                    </a:p>
                    <a:p>
                      <a:pPr algn="l"/>
                      <a:r>
                        <a:rPr lang="ru-RU" sz="1050" b="1" dirty="0">
                          <a:solidFill>
                            <a:schemeClr val="dk1"/>
                          </a:solidFill>
                          <a:effectLst/>
                          <a:latin typeface="Roboto"/>
                          <a:ea typeface="+mn-ea"/>
                          <a:cs typeface="Arial" panose="020B0604020202020204" pitchFamily="34" charset="0"/>
                        </a:rPr>
                        <a:t>25% </a:t>
                      </a:r>
                      <a:r>
                        <a:rPr lang="ru-RU" sz="1050" dirty="0">
                          <a:solidFill>
                            <a:schemeClr val="dk1"/>
                          </a:solidFill>
                          <a:effectLst/>
                          <a:latin typeface="Roboto"/>
                          <a:ea typeface="+mn-ea"/>
                          <a:cs typeface="Arial" panose="020B0604020202020204" pitchFamily="34" charset="0"/>
                        </a:rPr>
                        <a:t>родителей не встречались с буллингом</a:t>
                      </a:r>
                    </a:p>
                    <a:p>
                      <a:pPr algn="l"/>
                      <a:r>
                        <a:rPr lang="ru-RU" sz="1050" b="1" dirty="0">
                          <a:solidFill>
                            <a:schemeClr val="dk1"/>
                          </a:solidFill>
                          <a:effectLst/>
                          <a:latin typeface="Roboto"/>
                          <a:ea typeface="+mn-ea"/>
                          <a:cs typeface="Arial" panose="020B0604020202020204" pitchFamily="34" charset="0"/>
                        </a:rPr>
                        <a:t>20% </a:t>
                      </a:r>
                      <a:r>
                        <a:rPr lang="ru-RU" sz="1050" dirty="0">
                          <a:solidFill>
                            <a:schemeClr val="dk1"/>
                          </a:solidFill>
                          <a:effectLst/>
                          <a:latin typeface="Roboto"/>
                          <a:ea typeface="+mn-ea"/>
                          <a:cs typeface="Arial" panose="020B0604020202020204" pitchFamily="34" charset="0"/>
                        </a:rPr>
                        <a:t>родителей не знают, как вести себя в ситуации буллинга.</a:t>
                      </a:r>
                    </a:p>
                    <a:p>
                      <a:pPr algn="l">
                        <a:defRPr/>
                      </a:pPr>
                      <a:endParaRPr sz="1050" dirty="0">
                        <a:latin typeface="Roboto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439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b="1" dirty="0">
                          <a:latin typeface="Roboto"/>
                          <a:cs typeface="Arial" panose="020B0604020202020204" pitchFamily="34" charset="0"/>
                        </a:rPr>
                        <a:t>2.</a:t>
                      </a:r>
                      <a:r>
                        <a:rPr lang="ru-RU" sz="1200" b="1" baseline="0" dirty="0">
                          <a:latin typeface="Roboto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>
                          <a:latin typeface="Roboto"/>
                          <a:cs typeface="Arial" panose="020B0604020202020204" pitchFamily="34" charset="0"/>
                        </a:rPr>
                        <a:t>Количество посещений чат-бота</a:t>
                      </a:r>
                    </a:p>
                    <a:p>
                      <a:pPr algn="l">
                        <a:defRPr/>
                      </a:pPr>
                      <a:endParaRPr sz="1200" b="1" dirty="0">
                        <a:latin typeface="Roboto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Roboto"/>
                          <a:cs typeface="Arial" panose="020B0604020202020204" pitchFamily="34" charset="0"/>
                        </a:rPr>
                        <a:t>Калькулятор в чате</a:t>
                      </a:r>
                      <a:endParaRPr lang="ru-RU" sz="1200" b="1" dirty="0">
                        <a:latin typeface="Roboto"/>
                        <a:cs typeface="Arial" panose="020B0604020202020204" pitchFamily="34" charset="0"/>
                      </a:endParaRPr>
                    </a:p>
                    <a:p>
                      <a:pPr algn="l">
                        <a:defRPr/>
                      </a:pPr>
                      <a:endParaRPr lang="ru-RU" sz="1200" dirty="0">
                        <a:latin typeface="Roboto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50" dirty="0">
                          <a:latin typeface="Roboto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50" dirty="0">
                          <a:latin typeface="Roboto"/>
                          <a:cs typeface="Arial" panose="020B0604020202020204" pitchFamily="34" charset="0"/>
                        </a:rPr>
                        <a:t>2500</a:t>
                      </a:r>
                      <a:endParaRPr sz="1050" dirty="0">
                        <a:latin typeface="Roboto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475669"/>
                  </a:ext>
                </a:extLst>
              </a:tr>
              <a:tr h="941526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latin typeface="Roboto"/>
                          <a:cs typeface="Arial" panose="020B0604020202020204" pitchFamily="34" charset="0"/>
                        </a:rPr>
                        <a:t>3. Роли и позиции в </a:t>
                      </a:r>
                      <a:r>
                        <a:rPr lang="ru-RU" sz="1200" b="1" dirty="0" err="1">
                          <a:latin typeface="Roboto"/>
                          <a:cs typeface="Arial" panose="020B0604020202020204" pitchFamily="34" charset="0"/>
                        </a:rPr>
                        <a:t>буллинге</a:t>
                      </a:r>
                      <a:endParaRPr lang="ru-RU" sz="1200" b="1" dirty="0">
                        <a:latin typeface="Roboto"/>
                        <a:cs typeface="Arial" panose="020B0604020202020204" pitchFamily="34" charset="0"/>
                      </a:endParaRPr>
                    </a:p>
                    <a:p>
                      <a:pPr algn="l">
                        <a:defRPr/>
                      </a:pPr>
                      <a:endParaRPr sz="1200" b="1" dirty="0">
                        <a:latin typeface="Roboto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Методика на выявление «</a:t>
                      </a:r>
                      <a:r>
                        <a:rPr lang="ru-RU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буллинг</a:t>
                      </a: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-структуры», </a:t>
                      </a:r>
                      <a:b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Е. Г. </a:t>
                      </a:r>
                      <a:r>
                        <a:rPr lang="ru-RU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Норкина</a:t>
                      </a: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тест  для детей 6-7 пилотных классов</a:t>
                      </a:r>
                      <a:endParaRPr lang="ru-RU" sz="1200" b="1" dirty="0">
                        <a:latin typeface="Roboto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050" b="1" dirty="0">
                          <a:latin typeface="Roboto"/>
                          <a:cs typeface="Arial" panose="020B0604020202020204" pitchFamily="34" charset="0"/>
                        </a:rPr>
                        <a:t>8 школа:</a:t>
                      </a:r>
                      <a:br>
                        <a:rPr lang="ru-RU" sz="1050" dirty="0">
                          <a:latin typeface="Roboto"/>
                          <a:cs typeface="Arial" panose="020B0604020202020204" pitchFamily="34" charset="0"/>
                        </a:rPr>
                      </a:br>
                      <a:endParaRPr lang="ru-RU" sz="1050" dirty="0">
                        <a:latin typeface="Roboto"/>
                        <a:cs typeface="Arial" panose="020B0604020202020204" pitchFamily="34" charset="0"/>
                      </a:endParaRPr>
                    </a:p>
                    <a:p>
                      <a:pPr algn="l">
                        <a:defRPr/>
                      </a:pPr>
                      <a:r>
                        <a:rPr lang="ru-RU" sz="1050" dirty="0">
                          <a:latin typeface="Roboto"/>
                          <a:cs typeface="Arial" panose="020B0604020202020204" pitchFamily="34" charset="0"/>
                        </a:rPr>
                        <a:t>Инициаторы: 0</a:t>
                      </a:r>
                      <a:br>
                        <a:rPr lang="ru-RU" sz="1050" dirty="0">
                          <a:latin typeface="Roboto"/>
                          <a:cs typeface="Arial" panose="020B0604020202020204" pitchFamily="34" charset="0"/>
                        </a:rPr>
                      </a:br>
                      <a:r>
                        <a:rPr lang="ru-RU" sz="1050" dirty="0">
                          <a:latin typeface="Roboto"/>
                          <a:cs typeface="Arial" panose="020B0604020202020204" pitchFamily="34" charset="0"/>
                        </a:rPr>
                        <a:t>Помощники: 12%</a:t>
                      </a:r>
                      <a:br>
                        <a:rPr lang="ru-RU" sz="1050" dirty="0">
                          <a:latin typeface="Roboto"/>
                          <a:cs typeface="Arial" panose="020B0604020202020204" pitchFamily="34" charset="0"/>
                        </a:rPr>
                      </a:br>
                      <a:r>
                        <a:rPr lang="ru-RU" sz="1050" dirty="0">
                          <a:latin typeface="Roboto"/>
                          <a:cs typeface="Arial" panose="020B0604020202020204" pitchFamily="34" charset="0"/>
                        </a:rPr>
                        <a:t>Защитники:  68%</a:t>
                      </a:r>
                    </a:p>
                    <a:p>
                      <a:pPr algn="l">
                        <a:defRPr/>
                      </a:pPr>
                      <a:r>
                        <a:rPr lang="ru-RU" sz="1050" dirty="0">
                          <a:latin typeface="Roboto"/>
                          <a:cs typeface="Arial" panose="020B0604020202020204" pitchFamily="34" charset="0"/>
                        </a:rPr>
                        <a:t>Жертвы:</a:t>
                      </a:r>
                      <a:r>
                        <a:rPr lang="ru-RU" sz="1050" baseline="0" dirty="0">
                          <a:latin typeface="Roboto"/>
                          <a:cs typeface="Arial" panose="020B0604020202020204" pitchFamily="34" charset="0"/>
                        </a:rPr>
                        <a:t> 16%</a:t>
                      </a:r>
                      <a:br>
                        <a:rPr lang="ru-RU" sz="1050" baseline="0" dirty="0">
                          <a:latin typeface="Roboto"/>
                          <a:cs typeface="Arial" panose="020B0604020202020204" pitchFamily="34" charset="0"/>
                        </a:rPr>
                      </a:br>
                      <a:r>
                        <a:rPr lang="ru-RU" sz="1050" baseline="0" dirty="0">
                          <a:latin typeface="Roboto"/>
                          <a:cs typeface="Arial" panose="020B0604020202020204" pitchFamily="34" charset="0"/>
                        </a:rPr>
                        <a:t>Наблюдатели: 8%</a:t>
                      </a:r>
                      <a:endParaRPr lang="ru-RU" sz="1050" dirty="0">
                        <a:latin typeface="Roboto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sz="1050" dirty="0">
                        <a:latin typeface="Roboto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5901825"/>
                  </a:ext>
                </a:extLst>
              </a:tr>
              <a:tr h="180020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Социометрия</a:t>
                      </a:r>
                    </a:p>
                    <a:p>
                      <a:pPr algn="l">
                        <a:defRPr/>
                      </a:pPr>
                      <a:endParaRPr sz="1200" b="1" dirty="0">
                        <a:latin typeface="Roboto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Методика «Социометрия»,</a:t>
                      </a:r>
                      <a:r>
                        <a:rPr lang="ru-RU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Дж. Морено, тест  для детей 6-7 пилотных классов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ru-RU" sz="1050" dirty="0">
                        <a:latin typeface="Roboto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sz="1050" dirty="0">
                        <a:latin typeface="Roboto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1200439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508034" y="3717031"/>
            <a:ext cx="1584176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50" b="1" dirty="0">
                <a:latin typeface="Roboto"/>
                <a:cs typeface="Arial" panose="020B0604020202020204" pitchFamily="34" charset="0"/>
              </a:rPr>
              <a:t>21 школа:</a:t>
            </a:r>
            <a:br>
              <a:rPr lang="ru-RU" sz="1050" dirty="0">
                <a:latin typeface="Roboto"/>
                <a:cs typeface="Arial" panose="020B0604020202020204" pitchFamily="34" charset="0"/>
              </a:rPr>
            </a:br>
            <a:endParaRPr lang="ru-RU" sz="1050" dirty="0">
              <a:latin typeface="Roboto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050" dirty="0">
                <a:latin typeface="Roboto"/>
                <a:cs typeface="Arial" panose="020B0604020202020204" pitchFamily="34" charset="0"/>
              </a:rPr>
              <a:t>Инициаторы: 5%</a:t>
            </a:r>
            <a:br>
              <a:rPr lang="ru-RU" sz="1050" dirty="0">
                <a:latin typeface="Roboto"/>
                <a:cs typeface="Arial" panose="020B0604020202020204" pitchFamily="34" charset="0"/>
              </a:rPr>
            </a:br>
            <a:r>
              <a:rPr lang="ru-RU" sz="1050" dirty="0">
                <a:latin typeface="Roboto"/>
                <a:cs typeface="Arial" panose="020B0604020202020204" pitchFamily="34" charset="0"/>
              </a:rPr>
              <a:t>Помощники: 10%</a:t>
            </a:r>
            <a:br>
              <a:rPr lang="ru-RU" sz="1050" dirty="0">
                <a:latin typeface="Roboto"/>
                <a:cs typeface="Arial" panose="020B0604020202020204" pitchFamily="34" charset="0"/>
              </a:rPr>
            </a:br>
            <a:r>
              <a:rPr lang="ru-RU" sz="1050" dirty="0">
                <a:latin typeface="Roboto"/>
                <a:cs typeface="Arial" panose="020B0604020202020204" pitchFamily="34" charset="0"/>
              </a:rPr>
              <a:t>Защитники:  50%</a:t>
            </a:r>
          </a:p>
          <a:p>
            <a:pPr>
              <a:defRPr/>
            </a:pPr>
            <a:r>
              <a:rPr lang="ru-RU" sz="1050" dirty="0">
                <a:latin typeface="Roboto"/>
                <a:cs typeface="Arial" panose="020B0604020202020204" pitchFamily="34" charset="0"/>
              </a:rPr>
              <a:t>Жертвы: 40%</a:t>
            </a:r>
            <a:br>
              <a:rPr lang="ru-RU" sz="1050" dirty="0">
                <a:latin typeface="Roboto"/>
                <a:cs typeface="Arial" panose="020B0604020202020204" pitchFamily="34" charset="0"/>
              </a:rPr>
            </a:br>
            <a:r>
              <a:rPr lang="ru-RU" sz="1050" dirty="0">
                <a:latin typeface="Roboto"/>
                <a:cs typeface="Arial" panose="020B0604020202020204" pitchFamily="34" charset="0"/>
              </a:rPr>
              <a:t>Наблюдатели: 15%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72465" y="116631"/>
            <a:ext cx="1728192" cy="51249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 bwMode="auto">
          <a:xfrm>
            <a:off x="3503712" y="5124927"/>
            <a:ext cx="2167142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50" b="1" dirty="0">
                <a:latin typeface="Roboto"/>
                <a:cs typeface="Arial" panose="020B0604020202020204" pitchFamily="34" charset="0"/>
              </a:rPr>
              <a:t>8 школа:</a:t>
            </a:r>
            <a:br>
              <a:rPr lang="ru-RU" sz="1050" dirty="0">
                <a:latin typeface="Roboto"/>
                <a:cs typeface="Arial" panose="020B0604020202020204" pitchFamily="34" charset="0"/>
              </a:rPr>
            </a:br>
            <a:endParaRPr lang="ru-RU" sz="1050" dirty="0">
              <a:latin typeface="Roboto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050" dirty="0">
                <a:latin typeface="Roboto"/>
                <a:cs typeface="Arial" panose="020B0604020202020204" pitchFamily="34" charset="0"/>
              </a:rPr>
              <a:t>Не адаптированы в классе: </a:t>
            </a:r>
          </a:p>
          <a:p>
            <a:pPr>
              <a:defRPr/>
            </a:pPr>
            <a:r>
              <a:rPr lang="ru-RU" sz="1050" dirty="0">
                <a:latin typeface="Roboto"/>
                <a:cs typeface="Arial" panose="020B0604020202020204" pitchFamily="34" charset="0"/>
              </a:rPr>
              <a:t>2 ученика</a:t>
            </a:r>
            <a:br>
              <a:rPr lang="ru-RU" sz="1050" dirty="0">
                <a:latin typeface="Roboto"/>
                <a:cs typeface="Arial" panose="020B0604020202020204" pitchFamily="34" charset="0"/>
              </a:rPr>
            </a:br>
            <a:r>
              <a:rPr lang="ru-RU" sz="1050" dirty="0">
                <a:latin typeface="Roboto"/>
                <a:cs typeface="Arial" panose="020B0604020202020204" pitchFamily="34" charset="0"/>
              </a:rPr>
              <a:t>Доверяют:</a:t>
            </a:r>
          </a:p>
          <a:p>
            <a:pPr>
              <a:defRPr/>
            </a:pPr>
            <a:r>
              <a:rPr lang="ru-RU" sz="1050" dirty="0">
                <a:latin typeface="Roboto"/>
                <a:cs typeface="Arial" panose="020B0604020202020204" pitchFamily="34" charset="0"/>
              </a:rPr>
              <a:t>Родителям: 60%</a:t>
            </a:r>
          </a:p>
          <a:p>
            <a:pPr>
              <a:defRPr/>
            </a:pPr>
            <a:r>
              <a:rPr lang="ru-RU" sz="1050" dirty="0">
                <a:latin typeface="Roboto"/>
                <a:cs typeface="Arial" panose="020B0604020202020204" pitchFamily="34" charset="0"/>
              </a:rPr>
              <a:t>Друзьям: 60%</a:t>
            </a:r>
          </a:p>
          <a:p>
            <a:pPr>
              <a:defRPr/>
            </a:pPr>
            <a:r>
              <a:rPr lang="ru-RU" sz="1050" dirty="0">
                <a:latin typeface="Roboto"/>
                <a:cs typeface="Arial" panose="020B0604020202020204" pitchFamily="34" charset="0"/>
              </a:rPr>
              <a:t>Классному руководителю: 15%</a:t>
            </a:r>
          </a:p>
          <a:p>
            <a:pPr>
              <a:defRPr/>
            </a:pPr>
            <a:r>
              <a:rPr lang="ru-RU" sz="1050" dirty="0">
                <a:latin typeface="Roboto"/>
                <a:cs typeface="Arial" panose="020B0604020202020204" pitchFamily="34" charset="0"/>
              </a:rPr>
              <a:t>Учителям 10%</a:t>
            </a: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5519936" y="5124927"/>
            <a:ext cx="216714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50" b="1" dirty="0">
                <a:latin typeface="Roboto"/>
                <a:cs typeface="Arial" panose="020B0604020202020204" pitchFamily="34" charset="0"/>
              </a:rPr>
              <a:t>21 школа:</a:t>
            </a:r>
            <a:br>
              <a:rPr lang="ru-RU" sz="1050" dirty="0">
                <a:latin typeface="Roboto"/>
                <a:cs typeface="Arial" panose="020B0604020202020204" pitchFamily="34" charset="0"/>
              </a:rPr>
            </a:br>
            <a:endParaRPr lang="ru-RU" sz="1050" dirty="0">
              <a:latin typeface="Roboto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Высокий процент неодобрения среди одноклассников</a:t>
            </a:r>
            <a:r>
              <a:rPr lang="ru-RU" sz="1050" dirty="0">
                <a:latin typeface="Roboto"/>
                <a:cs typeface="Arial" panose="020B0604020202020204" pitchFamily="34" charset="0"/>
              </a:rPr>
              <a:t>: </a:t>
            </a:r>
          </a:p>
          <a:p>
            <a:pPr>
              <a:defRPr/>
            </a:pPr>
            <a:r>
              <a:rPr lang="ru-RU" sz="1050" dirty="0">
                <a:latin typeface="Roboto"/>
                <a:cs typeface="Arial" panose="020B0604020202020204" pitchFamily="34" charset="0"/>
              </a:rPr>
              <a:t>1 ученик</a:t>
            </a:r>
            <a:br>
              <a:rPr lang="ru-RU" sz="1050" dirty="0">
                <a:latin typeface="Roboto"/>
                <a:cs typeface="Arial" panose="020B0604020202020204" pitchFamily="34" charset="0"/>
              </a:rPr>
            </a:br>
            <a:r>
              <a:rPr lang="ru-RU" sz="1050" dirty="0">
                <a:latin typeface="Roboto"/>
                <a:cs typeface="Arial" panose="020B0604020202020204" pitchFamily="34" charset="0"/>
              </a:rPr>
              <a:t>Доверяют:</a:t>
            </a:r>
          </a:p>
          <a:p>
            <a:pPr>
              <a:defRPr/>
            </a:pPr>
            <a:r>
              <a:rPr lang="ru-RU" sz="1050" dirty="0">
                <a:latin typeface="Roboto"/>
                <a:cs typeface="Arial" panose="020B0604020202020204" pitchFamily="34" charset="0"/>
              </a:rPr>
              <a:t>Родителям: 76%</a:t>
            </a:r>
          </a:p>
          <a:p>
            <a:pPr>
              <a:defRPr/>
            </a:pPr>
            <a:r>
              <a:rPr lang="ru-RU" sz="1050" dirty="0">
                <a:latin typeface="Roboto"/>
                <a:cs typeface="Arial" panose="020B0604020202020204" pitchFamily="34" charset="0"/>
              </a:rPr>
              <a:t>Друзьям: 33%</a:t>
            </a:r>
          </a:p>
          <a:p>
            <a:pPr>
              <a:defRPr/>
            </a:pPr>
            <a:r>
              <a:rPr lang="ru-RU" sz="1050" dirty="0">
                <a:latin typeface="Roboto"/>
                <a:cs typeface="Arial" panose="020B0604020202020204" pitchFamily="34" charset="0"/>
              </a:rPr>
              <a:t>Классному руководителю: 19%</a:t>
            </a:r>
          </a:p>
          <a:p>
            <a:pPr>
              <a:defRPr/>
            </a:pPr>
            <a:r>
              <a:rPr lang="ru-RU" sz="1050" dirty="0">
                <a:latin typeface="Roboto"/>
                <a:cs typeface="Arial" panose="020B0604020202020204" pitchFamily="34" charset="0"/>
              </a:rPr>
              <a:t>Учителям 5%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4EB3A55-F7B8-48BA-8DF9-351EB64369E4}"/>
              </a:ext>
            </a:extLst>
          </p:cNvPr>
          <p:cNvSpPr/>
          <p:nvPr/>
        </p:nvSpPr>
        <p:spPr bwMode="auto">
          <a:xfrm>
            <a:off x="10019195" y="5117261"/>
            <a:ext cx="216714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50" b="1" dirty="0">
                <a:latin typeface="Roboto"/>
                <a:cs typeface="Arial" panose="020B0604020202020204" pitchFamily="34" charset="0"/>
              </a:rPr>
              <a:t>21 школа:</a:t>
            </a:r>
            <a:br>
              <a:rPr lang="ru-RU" sz="1050" dirty="0">
                <a:latin typeface="Roboto"/>
                <a:cs typeface="Arial" panose="020B0604020202020204" pitchFamily="34" charset="0"/>
              </a:rPr>
            </a:br>
            <a:endParaRPr lang="ru-RU" sz="1050" dirty="0">
              <a:latin typeface="Roboto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Высокий процент неодобрения среди одноклассников</a:t>
            </a:r>
            <a:r>
              <a:rPr lang="ru-RU" sz="1050" dirty="0">
                <a:latin typeface="Roboto"/>
                <a:cs typeface="Arial" panose="020B0604020202020204" pitchFamily="34" charset="0"/>
              </a:rPr>
              <a:t>: </a:t>
            </a:r>
          </a:p>
          <a:p>
            <a:pPr>
              <a:defRPr/>
            </a:pPr>
            <a:r>
              <a:rPr lang="ru-RU" sz="1050" dirty="0">
                <a:latin typeface="Roboto"/>
                <a:cs typeface="Arial" panose="020B0604020202020204" pitchFamily="34" charset="0"/>
              </a:rPr>
              <a:t>0 учеников</a:t>
            </a:r>
            <a:br>
              <a:rPr lang="ru-RU" sz="1050" dirty="0">
                <a:latin typeface="Roboto"/>
                <a:cs typeface="Arial" panose="020B0604020202020204" pitchFamily="34" charset="0"/>
              </a:rPr>
            </a:br>
            <a:r>
              <a:rPr lang="ru-RU" sz="1050" dirty="0">
                <a:latin typeface="Roboto"/>
                <a:cs typeface="Arial" panose="020B0604020202020204" pitchFamily="34" charset="0"/>
              </a:rPr>
              <a:t>Доверяют:</a:t>
            </a:r>
          </a:p>
          <a:p>
            <a:pPr>
              <a:defRPr/>
            </a:pPr>
            <a:r>
              <a:rPr lang="ru-RU" sz="1050" dirty="0">
                <a:latin typeface="Roboto"/>
                <a:cs typeface="Arial" panose="020B0604020202020204" pitchFamily="34" charset="0"/>
              </a:rPr>
              <a:t>Родителям: 82%</a:t>
            </a:r>
          </a:p>
          <a:p>
            <a:pPr>
              <a:defRPr/>
            </a:pPr>
            <a:r>
              <a:rPr lang="ru-RU" sz="1050" dirty="0">
                <a:latin typeface="Roboto"/>
                <a:cs typeface="Arial" panose="020B0604020202020204" pitchFamily="34" charset="0"/>
              </a:rPr>
              <a:t>Друзьям: 86%</a:t>
            </a:r>
          </a:p>
          <a:p>
            <a:pPr>
              <a:defRPr/>
            </a:pPr>
            <a:r>
              <a:rPr lang="ru-RU" sz="1050" dirty="0">
                <a:latin typeface="Roboto"/>
                <a:cs typeface="Arial" panose="020B0604020202020204" pitchFamily="34" charset="0"/>
              </a:rPr>
              <a:t>Классному руководителю: 70%</a:t>
            </a:r>
          </a:p>
          <a:p>
            <a:pPr>
              <a:defRPr/>
            </a:pPr>
            <a:r>
              <a:rPr lang="ru-RU" sz="1050" dirty="0">
                <a:latin typeface="Roboto"/>
                <a:cs typeface="Arial" panose="020B0604020202020204" pitchFamily="34" charset="0"/>
              </a:rPr>
              <a:t>Учителям 30%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52FB360-40C5-41A8-81D7-69723567EF1D}"/>
              </a:ext>
            </a:extLst>
          </p:cNvPr>
          <p:cNvSpPr/>
          <p:nvPr/>
        </p:nvSpPr>
        <p:spPr bwMode="auto">
          <a:xfrm>
            <a:off x="7654356" y="5141071"/>
            <a:ext cx="216714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50" b="1" dirty="0">
                <a:latin typeface="Roboto"/>
                <a:cs typeface="Arial" panose="020B0604020202020204" pitchFamily="34" charset="0"/>
              </a:rPr>
              <a:t>8 школа:</a:t>
            </a:r>
            <a:br>
              <a:rPr lang="ru-RU" sz="1050" dirty="0">
                <a:latin typeface="Roboto"/>
                <a:cs typeface="Arial" panose="020B0604020202020204" pitchFamily="34" charset="0"/>
              </a:rPr>
            </a:br>
            <a:endParaRPr lang="ru-RU" sz="1050" dirty="0">
              <a:latin typeface="Roboto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050" dirty="0">
                <a:latin typeface="Roboto"/>
                <a:cs typeface="Arial" panose="020B0604020202020204" pitchFamily="34" charset="0"/>
              </a:rPr>
              <a:t>Не адаптированы в классе: </a:t>
            </a:r>
          </a:p>
          <a:p>
            <a:pPr>
              <a:defRPr/>
            </a:pPr>
            <a:r>
              <a:rPr lang="ru-RU" sz="1050" dirty="0">
                <a:latin typeface="Roboto"/>
                <a:cs typeface="Arial" panose="020B0604020202020204" pitchFamily="34" charset="0"/>
              </a:rPr>
              <a:t>2 ученика, находятся в «зоне риска» – 2 ученика</a:t>
            </a:r>
            <a:br>
              <a:rPr lang="ru-RU" sz="1050" dirty="0">
                <a:latin typeface="Roboto"/>
                <a:cs typeface="Arial" panose="020B0604020202020204" pitchFamily="34" charset="0"/>
              </a:rPr>
            </a:br>
            <a:r>
              <a:rPr lang="ru-RU" sz="1050" dirty="0">
                <a:latin typeface="Roboto"/>
                <a:cs typeface="Arial" panose="020B0604020202020204" pitchFamily="34" charset="0"/>
              </a:rPr>
              <a:t>Доверяют:</a:t>
            </a:r>
          </a:p>
          <a:p>
            <a:pPr>
              <a:defRPr/>
            </a:pPr>
            <a:r>
              <a:rPr lang="ru-RU" sz="1050" dirty="0">
                <a:latin typeface="Roboto"/>
                <a:cs typeface="Arial" panose="020B0604020202020204" pitchFamily="34" charset="0"/>
              </a:rPr>
              <a:t>Родителям: 60%</a:t>
            </a:r>
          </a:p>
          <a:p>
            <a:pPr>
              <a:defRPr/>
            </a:pPr>
            <a:r>
              <a:rPr lang="ru-RU" sz="1050" dirty="0">
                <a:latin typeface="Roboto"/>
                <a:cs typeface="Arial" panose="020B0604020202020204" pitchFamily="34" charset="0"/>
              </a:rPr>
              <a:t>Друзьям: 60%</a:t>
            </a:r>
          </a:p>
          <a:p>
            <a:pPr>
              <a:defRPr/>
            </a:pPr>
            <a:r>
              <a:rPr lang="ru-RU" sz="1050" dirty="0">
                <a:latin typeface="Roboto"/>
                <a:cs typeface="Arial" panose="020B0604020202020204" pitchFamily="34" charset="0"/>
              </a:rPr>
              <a:t>Классному руководителю: 15%</a:t>
            </a:r>
          </a:p>
          <a:p>
            <a:pPr>
              <a:defRPr/>
            </a:pPr>
            <a:r>
              <a:rPr lang="ru-RU" sz="1050" dirty="0">
                <a:latin typeface="Roboto"/>
                <a:cs typeface="Arial" panose="020B0604020202020204" pitchFamily="34" charset="0"/>
              </a:rPr>
              <a:t>Учителям 10%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648D80B-041A-40A6-9FE2-82CBE397165E}"/>
              </a:ext>
            </a:extLst>
          </p:cNvPr>
          <p:cNvSpPr/>
          <p:nvPr/>
        </p:nvSpPr>
        <p:spPr bwMode="auto">
          <a:xfrm>
            <a:off x="10019195" y="3717739"/>
            <a:ext cx="1584176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50" b="1" dirty="0">
                <a:latin typeface="Roboto"/>
                <a:cs typeface="Arial" panose="020B0604020202020204" pitchFamily="34" charset="0"/>
              </a:rPr>
              <a:t>21 школа:</a:t>
            </a:r>
            <a:br>
              <a:rPr lang="ru-RU" sz="1050" dirty="0">
                <a:latin typeface="Roboto"/>
                <a:cs typeface="Arial" panose="020B0604020202020204" pitchFamily="34" charset="0"/>
              </a:rPr>
            </a:br>
            <a:endParaRPr lang="ru-RU" sz="1050" dirty="0">
              <a:latin typeface="Roboto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050" dirty="0">
                <a:latin typeface="Roboto"/>
                <a:cs typeface="Arial" panose="020B0604020202020204" pitchFamily="34" charset="0"/>
              </a:rPr>
              <a:t>Инициаторы: 0%</a:t>
            </a:r>
            <a:br>
              <a:rPr lang="ru-RU" sz="1050" dirty="0">
                <a:latin typeface="Roboto"/>
                <a:cs typeface="Arial" panose="020B0604020202020204" pitchFamily="34" charset="0"/>
              </a:rPr>
            </a:br>
            <a:r>
              <a:rPr lang="ru-RU" sz="1050" dirty="0">
                <a:latin typeface="Roboto"/>
                <a:cs typeface="Arial" panose="020B0604020202020204" pitchFamily="34" charset="0"/>
              </a:rPr>
              <a:t>Помощники: 3%</a:t>
            </a:r>
            <a:br>
              <a:rPr lang="ru-RU" sz="1050" dirty="0">
                <a:latin typeface="Roboto"/>
                <a:cs typeface="Arial" panose="020B0604020202020204" pitchFamily="34" charset="0"/>
              </a:rPr>
            </a:br>
            <a:r>
              <a:rPr lang="ru-RU" sz="1050" dirty="0">
                <a:latin typeface="Roboto"/>
                <a:cs typeface="Arial" panose="020B0604020202020204" pitchFamily="34" charset="0"/>
              </a:rPr>
              <a:t>Защитники:  86%</a:t>
            </a:r>
          </a:p>
          <a:p>
            <a:pPr>
              <a:defRPr/>
            </a:pPr>
            <a:r>
              <a:rPr lang="ru-RU" sz="1050" dirty="0">
                <a:latin typeface="Roboto"/>
                <a:cs typeface="Arial" panose="020B0604020202020204" pitchFamily="34" charset="0"/>
              </a:rPr>
              <a:t>Жертвы: 11%</a:t>
            </a:r>
            <a:br>
              <a:rPr lang="ru-RU" sz="1050" dirty="0">
                <a:latin typeface="Roboto"/>
                <a:cs typeface="Arial" panose="020B0604020202020204" pitchFamily="34" charset="0"/>
              </a:rPr>
            </a:br>
            <a:r>
              <a:rPr lang="ru-RU" sz="1050" dirty="0">
                <a:latin typeface="Roboto"/>
                <a:cs typeface="Arial" panose="020B0604020202020204" pitchFamily="34" charset="0"/>
              </a:rPr>
              <a:t>Наблюдатели: 0%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F6530A9-2932-4EEC-A121-8353E1B3E4B5}"/>
              </a:ext>
            </a:extLst>
          </p:cNvPr>
          <p:cNvSpPr/>
          <p:nvPr/>
        </p:nvSpPr>
        <p:spPr bwMode="auto">
          <a:xfrm>
            <a:off x="7654356" y="3717031"/>
            <a:ext cx="1584176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50" b="1" dirty="0">
                <a:latin typeface="Roboto"/>
                <a:cs typeface="Arial" panose="020B0604020202020204" pitchFamily="34" charset="0"/>
              </a:rPr>
              <a:t>8 школа:</a:t>
            </a:r>
            <a:br>
              <a:rPr lang="ru-RU" sz="1050" dirty="0">
                <a:latin typeface="Roboto"/>
                <a:cs typeface="Arial" panose="020B0604020202020204" pitchFamily="34" charset="0"/>
              </a:rPr>
            </a:br>
            <a:endParaRPr lang="ru-RU" sz="1050" dirty="0">
              <a:latin typeface="Roboto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050" dirty="0">
                <a:latin typeface="Roboto"/>
                <a:cs typeface="Arial" panose="020B0604020202020204" pitchFamily="34" charset="0"/>
              </a:rPr>
              <a:t>Инициаторы: 5%</a:t>
            </a:r>
            <a:br>
              <a:rPr lang="ru-RU" sz="1050" dirty="0">
                <a:latin typeface="Roboto"/>
                <a:cs typeface="Arial" panose="020B0604020202020204" pitchFamily="34" charset="0"/>
              </a:rPr>
            </a:br>
            <a:r>
              <a:rPr lang="ru-RU" sz="1050" dirty="0">
                <a:latin typeface="Roboto"/>
                <a:cs typeface="Arial" panose="020B0604020202020204" pitchFamily="34" charset="0"/>
              </a:rPr>
              <a:t>Помощники: 15%</a:t>
            </a:r>
            <a:br>
              <a:rPr lang="ru-RU" sz="1050" dirty="0">
                <a:latin typeface="Roboto"/>
                <a:cs typeface="Arial" panose="020B0604020202020204" pitchFamily="34" charset="0"/>
              </a:rPr>
            </a:br>
            <a:r>
              <a:rPr lang="ru-RU" sz="1050" dirty="0">
                <a:latin typeface="Roboto"/>
                <a:cs typeface="Arial" panose="020B0604020202020204" pitchFamily="34" charset="0"/>
              </a:rPr>
              <a:t>Защитники:  40%</a:t>
            </a:r>
          </a:p>
          <a:p>
            <a:pPr>
              <a:defRPr/>
            </a:pPr>
            <a:r>
              <a:rPr lang="ru-RU" sz="1050" dirty="0">
                <a:latin typeface="Roboto"/>
                <a:cs typeface="Arial" panose="020B0604020202020204" pitchFamily="34" charset="0"/>
              </a:rPr>
              <a:t>Жертвы: 20%</a:t>
            </a:r>
            <a:br>
              <a:rPr lang="ru-RU" sz="1050" dirty="0">
                <a:latin typeface="Roboto"/>
                <a:cs typeface="Arial" panose="020B0604020202020204" pitchFamily="34" charset="0"/>
              </a:rPr>
            </a:br>
            <a:r>
              <a:rPr lang="ru-RU" sz="1050" dirty="0">
                <a:latin typeface="Roboto"/>
                <a:cs typeface="Arial" panose="020B0604020202020204" pitchFamily="34" charset="0"/>
              </a:rPr>
              <a:t>Наблюдатели: 10%</a:t>
            </a:r>
          </a:p>
        </p:txBody>
      </p:sp>
    </p:spTree>
    <p:extLst>
      <p:ext uri="{BB962C8B-B14F-4D97-AF65-F5344CB8AC3E}">
        <p14:creationId xmlns:p14="http://schemas.microsoft.com/office/powerpoint/2010/main" val="2825132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4892ED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одним скругленным углом 5"/>
          <p:cNvSpPr/>
          <p:nvPr/>
        </p:nvSpPr>
        <p:spPr bwMode="auto">
          <a:xfrm>
            <a:off x="9840416" y="116632"/>
            <a:ext cx="2351584" cy="864096"/>
          </a:xfrm>
          <a:prstGeom prst="round1Rect">
            <a:avLst/>
          </a:prstGeom>
          <a:solidFill>
            <a:srgbClr val="4892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 bwMode="auto">
          <a:xfrm>
            <a:off x="335360" y="287070"/>
            <a:ext cx="30492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chemeClr val="bg1"/>
                </a:solidFill>
                <a:latin typeface="Onest Medium" pitchFamily="2" charset="-52"/>
                <a:ea typeface="Roboto Medium"/>
                <a:cs typeface="Arial" panose="020B0604020202020204" pitchFamily="34" charset="0"/>
              </a:rPr>
              <a:t>Метрики пилота</a:t>
            </a:r>
            <a:endParaRPr dirty="0">
              <a:solidFill>
                <a:schemeClr val="bg1"/>
              </a:solidFill>
              <a:latin typeface="Onest Medium" pitchFamily="2" charset="-52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9146751"/>
              </p:ext>
            </p:extLst>
          </p:nvPr>
        </p:nvGraphicFramePr>
        <p:xfrm>
          <a:off x="0" y="1071900"/>
          <a:ext cx="12192000" cy="5786099"/>
        </p:xfrm>
        <a:graphic>
          <a:graphicData uri="http://schemas.openxmlformats.org/drawingml/2006/table">
            <a:tbl>
              <a:tblPr firstRow="1" bandRow="1">
                <a:tableStyleId>{E3703FD3-53D7-A68C-D898-90F575BB86E1}</a:tableStyleId>
              </a:tblPr>
              <a:tblGrid>
                <a:gridCol w="19195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63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718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714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Onest Medium" pitchFamily="2" charset="-52"/>
                          <a:cs typeface="Arial" panose="020B0604020202020204" pitchFamily="34" charset="0"/>
                        </a:rPr>
                        <a:t>Метрика</a:t>
                      </a:r>
                      <a:endParaRPr sz="1400" b="0" dirty="0">
                        <a:solidFill>
                          <a:schemeClr val="bg1"/>
                        </a:solidFill>
                        <a:latin typeface="Onest Medium" pitchFamily="2" charset="-5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Onest Medium" pitchFamily="2" charset="-52"/>
                          <a:cs typeface="Arial" panose="020B0604020202020204" pitchFamily="34" charset="0"/>
                        </a:rPr>
                        <a:t>Описание</a:t>
                      </a:r>
                      <a:endParaRPr sz="1400" b="0" dirty="0">
                        <a:solidFill>
                          <a:schemeClr val="bg1"/>
                        </a:solidFill>
                        <a:latin typeface="Onest Medium" pitchFamily="2" charset="-5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Onest Medium" pitchFamily="2" charset="-52"/>
                          <a:cs typeface="Arial" panose="020B0604020202020204" pitchFamily="34" charset="0"/>
                        </a:rPr>
                        <a:t>Показатель на входе</a:t>
                      </a:r>
                      <a:endParaRPr sz="1400" b="0" dirty="0">
                        <a:solidFill>
                          <a:schemeClr val="bg1"/>
                        </a:solidFill>
                        <a:latin typeface="Onest Medium" pitchFamily="2" charset="-5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Onest Medium" pitchFamily="2" charset="-52"/>
                          <a:cs typeface="Arial" panose="020B0604020202020204" pitchFamily="34" charset="0"/>
                        </a:rPr>
                        <a:t>Показатель на выходе</a:t>
                      </a:r>
                      <a:endParaRPr sz="1400" b="0" dirty="0">
                        <a:solidFill>
                          <a:schemeClr val="bg1"/>
                        </a:solidFill>
                        <a:latin typeface="Onest Medium" pitchFamily="2" charset="-52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46027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b="1" dirty="0">
                          <a:latin typeface="Roboto"/>
                          <a:cs typeface="Arial" panose="020B0604020202020204" pitchFamily="34" charset="0"/>
                        </a:rPr>
                        <a:t>5.</a:t>
                      </a:r>
                      <a:r>
                        <a:rPr lang="ru-RU" sz="1200" b="1" baseline="0" dirty="0">
                          <a:latin typeface="Roboto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>
                          <a:latin typeface="Roboto"/>
                          <a:cs typeface="Arial" panose="020B0604020202020204" pitchFamily="34" charset="0"/>
                        </a:rPr>
                        <a:t>Профессиональное выгорание</a:t>
                      </a:r>
                    </a:p>
                    <a:p>
                      <a:pPr algn="l">
                        <a:defRPr/>
                      </a:pPr>
                      <a:endParaRPr sz="1200" b="1" dirty="0">
                        <a:latin typeface="Roboto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dirty="0">
                          <a:latin typeface="Roboto"/>
                          <a:cs typeface="Arial" panose="020B0604020202020204" pitchFamily="34" charset="0"/>
                        </a:rPr>
                        <a:t>Опросник «Профессиональное выгорание» (русскоязычная версия Н. Водопьянова, </a:t>
                      </a:r>
                    </a:p>
                    <a:p>
                      <a:pPr algn="l">
                        <a:defRPr/>
                      </a:pPr>
                      <a:r>
                        <a:rPr lang="ru-RU" sz="1200" dirty="0">
                          <a:latin typeface="Roboto"/>
                          <a:cs typeface="Arial" panose="020B0604020202020204" pitchFamily="34" charset="0"/>
                        </a:rPr>
                        <a:t>Е. Старченкова), тест для учителя в пилотных классах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u="none" dirty="0">
                          <a:solidFill>
                            <a:schemeClr val="dk1"/>
                          </a:solidFill>
                          <a:effectLst/>
                          <a:latin typeface="Roboto"/>
                          <a:ea typeface="+mn-ea"/>
                          <a:cs typeface="Arial" panose="020B0604020202020204" pitchFamily="34" charset="0"/>
                        </a:rPr>
                        <a:t>8 школа</a:t>
                      </a:r>
                    </a:p>
                    <a:p>
                      <a:pPr algn="l"/>
                      <a:r>
                        <a:rPr lang="ru-RU" sz="1200" b="0" u="none" dirty="0">
                          <a:solidFill>
                            <a:schemeClr val="dk1"/>
                          </a:solidFill>
                          <a:effectLst/>
                          <a:latin typeface="Roboto"/>
                          <a:ea typeface="+mn-ea"/>
                          <a:cs typeface="Arial" panose="020B0604020202020204" pitchFamily="34" charset="0"/>
                        </a:rPr>
                        <a:t>9 преподавателей демонстрируют низкий и крайне низкий уровни эмоционального выгорания, 3 преподавателя - средний.</a:t>
                      </a:r>
                    </a:p>
                    <a:p>
                      <a:pPr algn="l"/>
                      <a:endParaRPr lang="ru-RU" sz="1200" b="0" u="none" dirty="0">
                        <a:solidFill>
                          <a:schemeClr val="dk1"/>
                        </a:solidFill>
                        <a:effectLst/>
                        <a:latin typeface="Roboto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ru-RU" sz="1200" b="1" u="none" dirty="0">
                          <a:solidFill>
                            <a:schemeClr val="dk1"/>
                          </a:solidFill>
                          <a:effectLst/>
                          <a:latin typeface="Roboto"/>
                          <a:ea typeface="+mn-ea"/>
                          <a:cs typeface="Arial" panose="020B0604020202020204" pitchFamily="34" charset="0"/>
                        </a:rPr>
                        <a:t>21 школа</a:t>
                      </a:r>
                    </a:p>
                    <a:p>
                      <a:pPr algn="l"/>
                      <a:r>
                        <a:rPr lang="ru-RU" sz="1200" b="0" u="none" dirty="0">
                          <a:solidFill>
                            <a:schemeClr val="dk1"/>
                          </a:solidFill>
                          <a:effectLst/>
                          <a:latin typeface="Roboto"/>
                          <a:ea typeface="+mn-ea"/>
                          <a:cs typeface="Arial" panose="020B0604020202020204" pitchFamily="34" charset="0"/>
                        </a:rPr>
                        <a:t>6 преподавателей демонстрируют низкий и крайне низкий уровни эмоционального выгорания, 3 преподавателя - средний.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u="none" dirty="0">
                          <a:solidFill>
                            <a:schemeClr val="dk1"/>
                          </a:solidFill>
                          <a:effectLst/>
                          <a:latin typeface="Roboto"/>
                          <a:ea typeface="+mn-ea"/>
                          <a:cs typeface="Arial" panose="020B0604020202020204" pitchFamily="34" charset="0"/>
                        </a:rPr>
                        <a:t>8 школа</a:t>
                      </a:r>
                    </a:p>
                    <a:p>
                      <a:pPr algn="l"/>
                      <a:r>
                        <a:rPr lang="ru-RU" sz="1200" b="0" u="none" dirty="0">
                          <a:solidFill>
                            <a:schemeClr val="dk1"/>
                          </a:solidFill>
                          <a:effectLst/>
                          <a:latin typeface="Roboto"/>
                          <a:ea typeface="+mn-ea"/>
                          <a:cs typeface="Arial" panose="020B0604020202020204" pitchFamily="34" charset="0"/>
                        </a:rPr>
                        <a:t>9 преподавателей демонстрируют низкий и крайне низкий уровни эмоционального выгорания, 3 преподавателя - средний.</a:t>
                      </a:r>
                    </a:p>
                    <a:p>
                      <a:pPr algn="l"/>
                      <a:endParaRPr lang="ru-RU" sz="1200" b="0" u="none" dirty="0">
                        <a:solidFill>
                          <a:schemeClr val="dk1"/>
                        </a:solidFill>
                        <a:effectLst/>
                        <a:latin typeface="Roboto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ru-RU" sz="1200" b="1" u="none" dirty="0">
                          <a:solidFill>
                            <a:schemeClr val="dk1"/>
                          </a:solidFill>
                          <a:effectLst/>
                          <a:latin typeface="Roboto"/>
                          <a:ea typeface="+mn-ea"/>
                          <a:cs typeface="Arial" panose="020B0604020202020204" pitchFamily="34" charset="0"/>
                        </a:rPr>
                        <a:t>21 школа</a:t>
                      </a:r>
                    </a:p>
                    <a:p>
                      <a:pPr algn="l"/>
                      <a:r>
                        <a:rPr lang="ru-RU" sz="1200" b="0" u="none" dirty="0">
                          <a:solidFill>
                            <a:schemeClr val="dk1"/>
                          </a:solidFill>
                          <a:effectLst/>
                          <a:latin typeface="Roboto"/>
                          <a:ea typeface="+mn-ea"/>
                          <a:cs typeface="Arial" panose="020B0604020202020204" pitchFamily="34" charset="0"/>
                        </a:rPr>
                        <a:t>7 преподавателей демонстрируют низкий и крайне низкий уровни эмоционального выгорания, 2 преподавателя - средний.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94232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dirty="0">
                          <a:solidFill>
                            <a:schemeClr val="dk1"/>
                          </a:solidFill>
                          <a:effectLst/>
                          <a:latin typeface="Roboto"/>
                          <a:ea typeface="+mn-ea"/>
                          <a:cs typeface="Arial" panose="020B0604020202020204" pitchFamily="34" charset="0"/>
                        </a:rPr>
                        <a:t>6. Ситуативная тревожность</a:t>
                      </a:r>
                      <a:endParaRPr lang="ru-RU" sz="1200" b="1" u="none" dirty="0">
                        <a:latin typeface="Roboto"/>
                        <a:cs typeface="Arial" panose="020B0604020202020204" pitchFamily="34" charset="0"/>
                      </a:endParaRPr>
                    </a:p>
                    <a:p>
                      <a:pPr algn="l">
                        <a:defRPr/>
                      </a:pPr>
                      <a:endParaRPr sz="1200" b="1" dirty="0">
                        <a:latin typeface="Roboto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dirty="0">
                          <a:latin typeface="Roboto"/>
                          <a:cs typeface="Arial" panose="020B0604020202020204" pitchFamily="34" charset="0"/>
                        </a:rPr>
                        <a:t>Шкала оценки уровня реактивной и личностной тревожности, Ч.Д. </a:t>
                      </a:r>
                      <a:r>
                        <a:rPr lang="ru-RU" sz="1200" dirty="0" err="1">
                          <a:latin typeface="Roboto"/>
                          <a:cs typeface="Arial" panose="020B0604020202020204" pitchFamily="34" charset="0"/>
                        </a:rPr>
                        <a:t>Спилбергер</a:t>
                      </a:r>
                      <a:r>
                        <a:rPr lang="ru-RU" sz="1200" dirty="0">
                          <a:latin typeface="Roboto"/>
                          <a:cs typeface="Arial" panose="020B0604020202020204" pitchFamily="34" charset="0"/>
                        </a:rPr>
                        <a:t>, тест для детей 6-7 пилотных классов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b="1" dirty="0">
                          <a:latin typeface="Roboto"/>
                          <a:cs typeface="Arial" panose="020B0604020202020204" pitchFamily="34" charset="0"/>
                        </a:rPr>
                        <a:t>8 школа</a:t>
                      </a:r>
                    </a:p>
                    <a:p>
                      <a:pPr algn="l">
                        <a:defRPr/>
                      </a:pPr>
                      <a:r>
                        <a:rPr lang="ru-RU" sz="1200" dirty="0">
                          <a:latin typeface="Roboto"/>
                          <a:cs typeface="Arial" panose="020B0604020202020204" pitchFamily="34" charset="0"/>
                        </a:rPr>
                        <a:t>12 учеников демонстрируют умеренный уровень тревожности, 3 - низкий, 4 - высокий. </a:t>
                      </a:r>
                    </a:p>
                    <a:p>
                      <a:pPr algn="l">
                        <a:defRPr/>
                      </a:pPr>
                      <a:endParaRPr lang="ru-RU" sz="1200" dirty="0">
                        <a:latin typeface="Roboto"/>
                        <a:cs typeface="Arial" panose="020B0604020202020204" pitchFamily="34" charset="0"/>
                      </a:endParaRPr>
                    </a:p>
                    <a:p>
                      <a:pPr algn="l">
                        <a:defRPr/>
                      </a:pPr>
                      <a:r>
                        <a:rPr lang="ru-RU" sz="1200" b="1" dirty="0">
                          <a:latin typeface="Roboto"/>
                          <a:cs typeface="Arial" panose="020B0604020202020204" pitchFamily="34" charset="0"/>
                        </a:rPr>
                        <a:t>21 школа</a:t>
                      </a:r>
                    </a:p>
                    <a:p>
                      <a:pPr algn="l">
                        <a:defRPr/>
                      </a:pPr>
                      <a:r>
                        <a:rPr lang="ru-RU" sz="1200" dirty="0">
                          <a:latin typeface="Roboto"/>
                          <a:cs typeface="Arial" panose="020B0604020202020204" pitchFamily="34" charset="0"/>
                        </a:rPr>
                        <a:t>12 учеников демонстрируют умеренный уровень тревожности, 3 – низкий, 6 – высокий.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b="1" dirty="0">
                          <a:latin typeface="Roboto"/>
                          <a:cs typeface="Arial" panose="020B0604020202020204" pitchFamily="34" charset="0"/>
                        </a:rPr>
                        <a:t>8 школа</a:t>
                      </a:r>
                    </a:p>
                    <a:p>
                      <a:pPr algn="l">
                        <a:defRPr/>
                      </a:pPr>
                      <a:r>
                        <a:rPr lang="ru-RU" sz="1200" dirty="0">
                          <a:latin typeface="Roboto"/>
                          <a:cs typeface="Arial" panose="020B0604020202020204" pitchFamily="34" charset="0"/>
                        </a:rPr>
                        <a:t>16 учеников демонстрируют умеренный уровень тревожности, 5 - низкий, 3 - высокий. </a:t>
                      </a:r>
                    </a:p>
                    <a:p>
                      <a:pPr algn="l">
                        <a:defRPr/>
                      </a:pPr>
                      <a:endParaRPr lang="ru-RU" sz="1200" dirty="0">
                        <a:latin typeface="Roboto"/>
                        <a:cs typeface="Arial" panose="020B0604020202020204" pitchFamily="34" charset="0"/>
                      </a:endParaRPr>
                    </a:p>
                    <a:p>
                      <a:pPr algn="l">
                        <a:defRPr/>
                      </a:pPr>
                      <a:r>
                        <a:rPr lang="ru-RU" sz="1200" b="1" dirty="0">
                          <a:latin typeface="Roboto"/>
                          <a:cs typeface="Arial" panose="020B0604020202020204" pitchFamily="34" charset="0"/>
                        </a:rPr>
                        <a:t>21 школа</a:t>
                      </a:r>
                    </a:p>
                    <a:p>
                      <a:pPr algn="l">
                        <a:defRPr/>
                      </a:pPr>
                      <a:r>
                        <a:rPr lang="ru-RU" sz="1200" dirty="0">
                          <a:latin typeface="Roboto"/>
                          <a:cs typeface="Arial" panose="020B0604020202020204" pitchFamily="34" charset="0"/>
                        </a:rPr>
                        <a:t>15 учеников демонстрируют умеренный уровень тревожности, 3 – низкий, 3 – высокий.</a:t>
                      </a:r>
                    </a:p>
                    <a:p>
                      <a:pPr algn="l">
                        <a:defRPr/>
                      </a:pPr>
                      <a:endParaRPr sz="1200" dirty="0">
                        <a:latin typeface="Roboto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475669"/>
                  </a:ext>
                </a:extLst>
              </a:tr>
              <a:tr h="1398700"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latin typeface="Roboto"/>
                          <a:cs typeface="Arial" panose="020B0604020202020204" pitchFamily="34" charset="0"/>
                        </a:rPr>
                        <a:t>7. </a:t>
                      </a:r>
                      <a:r>
                        <a:rPr lang="ru-RU" sz="1200" b="1" dirty="0" err="1">
                          <a:latin typeface="Roboto"/>
                          <a:cs typeface="Arial" panose="020B0604020202020204" pitchFamily="34" charset="0"/>
                        </a:rPr>
                        <a:t>Сформированность</a:t>
                      </a:r>
                      <a:r>
                        <a:rPr lang="ru-RU" sz="1200" b="1" dirty="0">
                          <a:latin typeface="Roboto"/>
                          <a:cs typeface="Arial" panose="020B0604020202020204" pitchFamily="34" charset="0"/>
                        </a:rPr>
                        <a:t> компетенции  студента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Сформированность</a:t>
                      </a: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конкретного индикатора ПК-6 (Готовность к взаимодействию с участниками образовательного процесса)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200" b="0" dirty="0">
                          <a:latin typeface="Roboto"/>
                          <a:cs typeface="Arial" panose="020B0604020202020204" pitchFamily="34" charset="0"/>
                        </a:rPr>
                        <a:t>У 70% участников группы сформированы базовые ЗУВ в рамках предшествующего этапа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Roboto"/>
                          <a:cs typeface="Arial" panose="020B0604020202020204" pitchFamily="34" charset="0"/>
                        </a:rPr>
                        <a:t>У 100% участников группы сформирован уровень чувствительности к проблеме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5901825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72465" y="116631"/>
            <a:ext cx="1728192" cy="51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82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с одним скругленным углом 31">
            <a:extLst>
              <a:ext uri="{FF2B5EF4-FFF2-40B4-BE49-F238E27FC236}">
                <a16:creationId xmlns:a16="http://schemas.microsoft.com/office/drawing/2014/main" id="{62FE5D88-0A5B-4525-BD4F-C5255B5D52AF}"/>
              </a:ext>
            </a:extLst>
          </p:cNvPr>
          <p:cNvSpPr/>
          <p:nvPr/>
        </p:nvSpPr>
        <p:spPr bwMode="auto">
          <a:xfrm flipV="1">
            <a:off x="0" y="1732"/>
            <a:ext cx="6075718" cy="2439297"/>
          </a:xfrm>
          <a:prstGeom prst="round1Rect">
            <a:avLst>
              <a:gd name="adj" fmla="val 35040"/>
            </a:avLst>
          </a:prstGeom>
          <a:solidFill>
            <a:srgbClr val="4892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230794" y="769545"/>
            <a:ext cx="12057894" cy="57606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"/>
          <p:cNvSpPr txBox="1"/>
          <p:nvPr/>
        </p:nvSpPr>
        <p:spPr bwMode="auto">
          <a:xfrm>
            <a:off x="317677" y="166120"/>
            <a:ext cx="6120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Апробация </a:t>
            </a:r>
            <a:r>
              <a:rPr lang="ru-RU" b="1" dirty="0" err="1"/>
              <a:t>майнора</a:t>
            </a:r>
            <a:r>
              <a:rPr lang="ru-RU" b="1" dirty="0"/>
              <a:t> «Буллинг» </a:t>
            </a:r>
            <a:r>
              <a:rPr lang="ru-RU" dirty="0"/>
              <a:t>проведена  во втором семестре со студентами выпускного курса направления подготовки Психология </a:t>
            </a:r>
            <a:r>
              <a:rPr lang="ru-RU" i="1" dirty="0"/>
              <a:t>(объем группы 15 человек).</a:t>
            </a:r>
            <a:r>
              <a:rPr lang="ru-RU" dirty="0"/>
              <a:t> 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997F680F-E70D-49C8-ABCD-914E9CD661C2}"/>
              </a:ext>
            </a:extLst>
          </p:cNvPr>
          <p:cNvSpPr txBox="1"/>
          <p:nvPr/>
        </p:nvSpPr>
        <p:spPr bwMode="auto">
          <a:xfrm>
            <a:off x="317677" y="1117591"/>
            <a:ext cx="55446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Цель образовательного  модуля: </a:t>
            </a:r>
            <a:r>
              <a:rPr lang="ru-RU" sz="1600" dirty="0"/>
              <a:t>формирование знаний, умений, владений студентов направления подготовки  Педагогическое образование в проблемном поле ранней диагностики и профилактики ситуаций буллинга в образовательной организации.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D5CE1743-C7EC-4D76-BB11-A5C0E508B152}"/>
              </a:ext>
            </a:extLst>
          </p:cNvPr>
          <p:cNvSpPr txBox="1"/>
          <p:nvPr/>
        </p:nvSpPr>
        <p:spPr bwMode="auto">
          <a:xfrm>
            <a:off x="6116283" y="751000"/>
            <a:ext cx="5544616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- Апробирована методика и процедура входного контроля знаний, умений и владений, являющихся базовыми для формирования чувствительности к проблеме в группе студентов выпускного курса. </a:t>
            </a:r>
            <a:endParaRPr lang="ru-RU" sz="1200" dirty="0"/>
          </a:p>
          <a:p>
            <a:r>
              <a:rPr lang="ru-RU" sz="1200" b="1" dirty="0"/>
              <a:t>Необходимые представления:</a:t>
            </a:r>
            <a:r>
              <a:rPr lang="ru-RU" sz="1200" dirty="0"/>
              <a:t> о структурных элементах конфликта и его динамике</a:t>
            </a:r>
          </a:p>
          <a:p>
            <a:r>
              <a:rPr lang="ru-RU" sz="1200" b="1" dirty="0"/>
              <a:t>Необходимые умения:</a:t>
            </a:r>
            <a:r>
              <a:rPr lang="ru-RU" sz="1200" dirty="0"/>
              <a:t>  способны определять предмет, участников конфликта, инцидент, прогнозировать динамику конфликта, определять зарождение  конфликтной ситуации</a:t>
            </a:r>
          </a:p>
          <a:p>
            <a:r>
              <a:rPr lang="ru-RU" sz="1200" b="1" dirty="0"/>
              <a:t>Необходимые владения:</a:t>
            </a:r>
            <a:r>
              <a:rPr lang="ru-RU" sz="1200" dirty="0"/>
              <a:t> способны выделять детали, значимые для конструктивного и деструктивного развития конфликта.</a:t>
            </a:r>
          </a:p>
          <a:p>
            <a:r>
              <a:rPr lang="ru-RU" sz="1200" b="1" dirty="0"/>
              <a:t>Процедура входного контроля</a:t>
            </a:r>
            <a:endParaRPr lang="ru-RU" sz="1200" dirty="0"/>
          </a:p>
          <a:p>
            <a:r>
              <a:rPr lang="ru-RU" sz="1200" dirty="0"/>
              <a:t>Студентам демонстрируется короткий видеоролик зарождения конфликта между подростками. Выбор видеопредьявления обоснован тем, что такой формат лучше, чем текст моделирует реальную ситуацию (текст можно перечитать, а при видео демонстрации все происходи как в жизни), вместе с этим в ситуации обучения возможен повторный показ ролика с акцентами на моментах, на которые важно обратить внимание.</a:t>
            </a:r>
          </a:p>
          <a:p>
            <a:r>
              <a:rPr lang="ru-RU" sz="1200" dirty="0"/>
              <a:t>После просмотра студент получает индивидуальное задание из 10 вопросов закрытого (с выбором 1 варианта ответа) и полузакрытого (выбор одного варианта и необходимость дать собственные комментарии) типа. По завершении выполнения студенту предлагается по пятибалльной шкале оценить сложность каждого задания(1балл очень легко-5 баллов очень сложно)</a:t>
            </a:r>
          </a:p>
          <a:p>
            <a:r>
              <a:rPr lang="ru-RU" sz="1200" dirty="0"/>
              <a:t>Когда индивидуальное задание выполнено и сдано происходит обмен мнениями, совместное обсуждение выполнения каждого задания и выбирается наиболее соответствующие ситуации варианты.</a:t>
            </a:r>
          </a:p>
          <a:p>
            <a:r>
              <a:rPr lang="ru-RU" sz="1200" dirty="0"/>
              <a:t>Таким образом, предложенное задание входного контроля </a:t>
            </a:r>
            <a:r>
              <a:rPr lang="ru-RU" sz="1200" b="1" dirty="0"/>
              <a:t>выполняет задачи</a:t>
            </a:r>
            <a:r>
              <a:rPr lang="ru-RU" sz="1200" dirty="0"/>
              <a:t>:</a:t>
            </a:r>
          </a:p>
          <a:p>
            <a:r>
              <a:rPr lang="ru-RU" sz="1200" dirty="0"/>
              <a:t>- диагностики сформированности необходимых знаний. Умений, владений «на входе»;</a:t>
            </a:r>
          </a:p>
          <a:p>
            <a:r>
              <a:rPr lang="ru-RU" sz="1200" dirty="0"/>
              <a:t>-осознания элементов задания, вызывающих у студента сложность при выполнении;</a:t>
            </a:r>
          </a:p>
          <a:p>
            <a:r>
              <a:rPr lang="ru-RU" sz="1200" dirty="0"/>
              <a:t>- актуализации знаний необходимых для успешного освоения курса.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4F18668A-5781-4855-BD9F-05AC1276F162}"/>
              </a:ext>
            </a:extLst>
          </p:cNvPr>
          <p:cNvSpPr txBox="1"/>
          <p:nvPr/>
        </p:nvSpPr>
        <p:spPr bwMode="auto">
          <a:xfrm>
            <a:off x="317677" y="2469171"/>
            <a:ext cx="55446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- Определено основное содержания образовательного модуля, апробированы элементы технологий и методик, которые будут использованы при реализации модуля.</a:t>
            </a:r>
            <a:r>
              <a:rPr lang="ru-RU" sz="1200" dirty="0"/>
              <a:t> </a:t>
            </a:r>
          </a:p>
          <a:p>
            <a:r>
              <a:rPr lang="ru-RU" sz="1200" dirty="0"/>
              <a:t>Одной из наиболее интересных тем для дискуссии стал вопрос: «Что, на Ваш взгляд, является важным для наблюдения педагога?». </a:t>
            </a:r>
          </a:p>
          <a:p>
            <a:r>
              <a:rPr lang="ru-RU" sz="1200" dirty="0"/>
              <a:t>      Студенты познакомились с методикой «Опросник атмосферы в школе (Опросник риска буллинга (ОРБ) (А.А. </a:t>
            </a:r>
            <a:r>
              <a:rPr lang="ru-RU" sz="1200" dirty="0" err="1"/>
              <a:t>Бочавер</a:t>
            </a:r>
            <a:r>
              <a:rPr lang="ru-RU" sz="1200" dirty="0"/>
              <a:t>, В.Б. Кузнецова, Е.М. Бианки, П.В. Дмитриевский, М.А. Завалишина, Н.А. </a:t>
            </a:r>
            <a:r>
              <a:rPr lang="ru-RU" sz="1200" dirty="0" err="1"/>
              <a:t>Капорская</a:t>
            </a:r>
            <a:r>
              <a:rPr lang="ru-RU" sz="1200" dirty="0"/>
              <a:t>, К.Д. </a:t>
            </a:r>
            <a:r>
              <a:rPr lang="ru-RU" sz="1200" dirty="0" err="1"/>
              <a:t>Хломов</a:t>
            </a:r>
            <a:r>
              <a:rPr lang="ru-RU" sz="1200" dirty="0"/>
              <a:t>)».</a:t>
            </a:r>
          </a:p>
          <a:p>
            <a:r>
              <a:rPr lang="ru-RU" sz="1200" dirty="0"/>
              <a:t>Опросник предназначен для диагностики риска буллинга среди подростков. Для применения опросника среди школьников ему дано обобщённое название «Опросник атмосферы в школе», которое позволяет избежать акцентирования темы травли на этапе опроса и снижает возможность «наведённых» ответов. Данная методика проводится анонимно, может быть использована для диагностики риска буллинга в 5-11 классах. 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15F093EF-DE60-456C-9B12-471E75413051}"/>
              </a:ext>
            </a:extLst>
          </p:cNvPr>
          <p:cNvSpPr txBox="1"/>
          <p:nvPr/>
        </p:nvSpPr>
        <p:spPr bwMode="auto">
          <a:xfrm>
            <a:off x="317677" y="5171615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- В рамках отчетного периода начата разработка компетентностного тестирования, направленного на определение уровня сформированности чувствительности к проблеме.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8316098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одним скругленным углом 2"/>
          <p:cNvSpPr/>
          <p:nvPr/>
        </p:nvSpPr>
        <p:spPr>
          <a:xfrm flipH="1">
            <a:off x="6816078" y="5589240"/>
            <a:ext cx="5375922" cy="1268760"/>
          </a:xfrm>
          <a:prstGeom prst="round1Rect">
            <a:avLst>
              <a:gd name="adj" fmla="val 36864"/>
            </a:avLst>
          </a:prstGeom>
          <a:solidFill>
            <a:srgbClr val="4892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 bwMode="auto">
          <a:xfrm>
            <a:off x="335361" y="590248"/>
            <a:ext cx="5123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800" dirty="0">
                <a:latin typeface="Onest Medium" pitchFamily="2" charset="-52"/>
                <a:ea typeface="Roboto Medium"/>
                <a:cs typeface="Arial" panose="020B0604020202020204" pitchFamily="34" charset="0"/>
              </a:rPr>
              <a:t>Необходимо для внедрения</a:t>
            </a: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335361" y="2926587"/>
            <a:ext cx="5040561" cy="2086589"/>
          </a:xfrm>
          <a:prstGeom prst="roundRect">
            <a:avLst>
              <a:gd name="adj" fmla="val 9685"/>
            </a:avLst>
          </a:prstGeom>
          <a:noFill/>
          <a:ln>
            <a:noFill/>
          </a:ln>
          <a:effectLst>
            <a:outerShdw blurRad="215900" sx="101000" sy="101000" algn="ctr" rotWithShape="0">
              <a:srgbClr val="1A44E9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lang="ru-RU" sz="2000" dirty="0">
                <a:solidFill>
                  <a:schemeClr val="tx1"/>
                </a:solidFill>
                <a:latin typeface="Onest Medium" pitchFamily="2" charset="-52"/>
                <a:cs typeface="Arial" panose="020B0604020202020204" pitchFamily="34" charset="0"/>
              </a:rPr>
              <a:t>Команда:</a:t>
            </a:r>
          </a:p>
          <a:p>
            <a:pPr>
              <a:defRPr/>
            </a:pPr>
            <a:endParaRPr lang="ru-RU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SzPct val="170000"/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Руководитель проекта </a:t>
            </a:r>
          </a:p>
          <a:p>
            <a:pPr marL="285750" indent="-285750">
              <a:lnSpc>
                <a:spcPct val="150000"/>
              </a:lnSpc>
              <a:buSzPct val="170000"/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2 психолога</a:t>
            </a:r>
          </a:p>
          <a:p>
            <a:pPr marL="285750" indent="-285750">
              <a:lnSpc>
                <a:spcPct val="150000"/>
              </a:lnSpc>
              <a:buSzPct val="170000"/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1 специалист для сопровождения бота</a:t>
            </a:r>
          </a:p>
          <a:p>
            <a:pPr marL="285750" indent="-285750">
              <a:lnSpc>
                <a:spcPct val="150000"/>
              </a:lnSpc>
              <a:buSzPct val="170000"/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2 педагога</a:t>
            </a:r>
          </a:p>
          <a:p>
            <a:pPr marL="285750" indent="-285750">
              <a:lnSpc>
                <a:spcPct val="150000"/>
              </a:lnSpc>
              <a:buSzPct val="170000"/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2  преподавателя для разработки курсов</a:t>
            </a:r>
            <a:endParaRPr sz="1400" dirty="0">
              <a:solidFill>
                <a:schemeClr val="tx1"/>
              </a:solidFill>
              <a:latin typeface="Roboto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 bwMode="auto">
          <a:xfrm>
            <a:off x="263352" y="1433272"/>
            <a:ext cx="4392488" cy="1760209"/>
          </a:xfrm>
          <a:prstGeom prst="roundRect">
            <a:avLst>
              <a:gd name="adj" fmla="val 19858"/>
            </a:avLst>
          </a:prstGeom>
          <a:noFill/>
          <a:ln>
            <a:noFill/>
          </a:ln>
          <a:effectLst>
            <a:outerShdw blurRad="254000" sx="102000" sy="102000" algn="ctr" rotWithShape="0">
              <a:srgbClr val="1A44E9">
                <a:alpha val="1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lang="ru-RU" sz="2000" dirty="0">
                <a:solidFill>
                  <a:schemeClr val="tx1"/>
                </a:solidFill>
                <a:latin typeface="Onest Medium" pitchFamily="2" charset="-52"/>
                <a:cs typeface="Arial" panose="020B0604020202020204" pitchFamily="34" charset="0"/>
              </a:rPr>
              <a:t>Финансы:</a:t>
            </a:r>
          </a:p>
          <a:p>
            <a:pPr>
              <a:defRPr/>
            </a:pPr>
            <a:endParaRPr lang="ru-RU" sz="1000" dirty="0">
              <a:solidFill>
                <a:schemeClr val="tx1"/>
              </a:solidFill>
              <a:latin typeface="Roboto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SzPct val="170000"/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chemeClr val="tx1"/>
                </a:solidFill>
                <a:latin typeface="Onest Medium" pitchFamily="2" charset="-52"/>
                <a:cs typeface="Arial" panose="020B0604020202020204" pitchFamily="34" charset="0"/>
              </a:rPr>
              <a:t>Разработка чат-бота и обслуживание – 30 000 р.</a:t>
            </a:r>
          </a:p>
          <a:p>
            <a:pPr marL="285750" indent="-285750">
              <a:lnSpc>
                <a:spcPct val="150000"/>
              </a:lnSpc>
              <a:buSzPct val="170000"/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chemeClr val="tx1"/>
                </a:solidFill>
                <a:latin typeface="Onest Medium" pitchFamily="2" charset="-52"/>
                <a:cs typeface="Arial" panose="020B0604020202020204" pitchFamily="34" charset="0"/>
              </a:rPr>
              <a:t>Запись видеороликов – 30 000 р.</a:t>
            </a:r>
          </a:p>
          <a:p>
            <a:pPr>
              <a:lnSpc>
                <a:spcPct val="150000"/>
              </a:lnSpc>
              <a:buClr>
                <a:schemeClr val="bg1"/>
              </a:buClr>
              <a:buSzPct val="170000"/>
              <a:defRPr/>
            </a:pPr>
            <a:r>
              <a:rPr lang="ru-RU" sz="1200" dirty="0">
                <a:solidFill>
                  <a:schemeClr val="tx1"/>
                </a:solidFill>
                <a:latin typeface="Onest Medium" pitchFamily="2" charset="-52"/>
                <a:cs typeface="Arial" panose="020B0604020202020204" pitchFamily="34" charset="0"/>
              </a:rPr>
              <a:t>Итого: 60 000 р.</a:t>
            </a:r>
          </a:p>
        </p:txBody>
      </p:sp>
      <p:sp>
        <p:nvSpPr>
          <p:cNvPr id="15" name="Скругленный прямоугольник 14"/>
          <p:cNvSpPr/>
          <p:nvPr/>
        </p:nvSpPr>
        <p:spPr bwMode="auto">
          <a:xfrm>
            <a:off x="5951984" y="1447952"/>
            <a:ext cx="6696448" cy="2888763"/>
          </a:xfrm>
          <a:prstGeom prst="roundRect">
            <a:avLst>
              <a:gd name="adj" fmla="val 16090"/>
            </a:avLst>
          </a:prstGeom>
          <a:noFill/>
          <a:ln>
            <a:noFill/>
          </a:ln>
          <a:effectLst>
            <a:outerShdw blurRad="215900" sx="101000" sy="101000" algn="ctr" rotWithShape="0">
              <a:srgbClr val="1A44E9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latin typeface="Onest Medium" pitchFamily="2" charset="-52"/>
                <a:cs typeface="Arial" panose="020B0604020202020204" pitchFamily="34" charset="0"/>
              </a:rPr>
              <a:t>IT-</a:t>
            </a:r>
            <a:r>
              <a:rPr lang="ru-RU" sz="2000" dirty="0">
                <a:solidFill>
                  <a:schemeClr val="tx1"/>
                </a:solidFill>
                <a:latin typeface="Onest Medium" pitchFamily="2" charset="-52"/>
                <a:cs typeface="Arial" panose="020B0604020202020204" pitchFamily="34" charset="0"/>
              </a:rPr>
              <a:t>инфраструктура</a:t>
            </a:r>
          </a:p>
          <a:p>
            <a:pPr>
              <a:defRPr/>
            </a:pPr>
            <a:endParaRPr lang="ru-RU" sz="1000" dirty="0">
              <a:solidFill>
                <a:schemeClr val="tx1"/>
              </a:solidFill>
              <a:latin typeface="Onest Medium" pitchFamily="2" charset="-5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Clr>
                <a:srgbClr val="1A44E9"/>
              </a:buClr>
              <a:buSzPct val="170000"/>
              <a:defRPr/>
            </a:pPr>
            <a:r>
              <a:rPr lang="ru-RU" sz="12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Чат –бот на платформе Телеграмм</a:t>
            </a:r>
          </a:p>
          <a:p>
            <a:pPr>
              <a:defRPr/>
            </a:pPr>
            <a:endParaRPr lang="ru-RU" sz="1200" dirty="0">
              <a:solidFill>
                <a:schemeClr val="tx1"/>
              </a:solidFill>
              <a:latin typeface="Roboto"/>
              <a:cs typeface="Arial" panose="020B0604020202020204" pitchFamily="34" charset="0"/>
            </a:endParaRPr>
          </a:p>
          <a:p>
            <a:pPr>
              <a:defRPr/>
            </a:pPr>
            <a:endParaRPr sz="1400" dirty="0">
              <a:solidFill>
                <a:schemeClr val="tx1"/>
              </a:solidFill>
              <a:latin typeface="Roboto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 bwMode="auto">
          <a:xfrm>
            <a:off x="5951689" y="2468620"/>
            <a:ext cx="6481013" cy="1536444"/>
          </a:xfrm>
          <a:prstGeom prst="roundRect">
            <a:avLst>
              <a:gd name="adj" fmla="val 16090"/>
            </a:avLst>
          </a:prstGeom>
          <a:noFill/>
          <a:ln>
            <a:noFill/>
          </a:ln>
          <a:effectLst>
            <a:outerShdw blurRad="215900" sx="101000" sy="101000" algn="ctr" rotWithShape="0">
              <a:srgbClr val="1A44E9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lang="ru-RU" sz="2000" dirty="0">
                <a:solidFill>
                  <a:schemeClr val="tx1"/>
                </a:solidFill>
                <a:latin typeface="Onest Medium" pitchFamily="2" charset="-52"/>
                <a:cs typeface="Arial" panose="020B0604020202020204" pitchFamily="34" charset="0"/>
              </a:rPr>
              <a:t>Задачи команды</a:t>
            </a:r>
          </a:p>
          <a:p>
            <a:pPr>
              <a:defRPr/>
            </a:pPr>
            <a:endParaRPr lang="ru-RU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buSzPct val="170000"/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Сопровождение работы чат-бота, наполнение и актуализация информации</a:t>
            </a:r>
          </a:p>
          <a:p>
            <a:pPr marL="171450" indent="-171450">
              <a:lnSpc>
                <a:spcPct val="150000"/>
              </a:lnSpc>
              <a:buSzPct val="170000"/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Координация внедрения мероприятий проекта «Будем вместе»</a:t>
            </a:r>
          </a:p>
          <a:p>
            <a:pPr marL="171450" indent="-171450">
              <a:lnSpc>
                <a:spcPct val="150000"/>
              </a:lnSpc>
              <a:buSzPct val="170000"/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Координация реализации учебного модуля для студентов</a:t>
            </a: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335360" y="5006600"/>
            <a:ext cx="5040561" cy="2086589"/>
          </a:xfrm>
          <a:prstGeom prst="roundRect">
            <a:avLst>
              <a:gd name="adj" fmla="val 9685"/>
            </a:avLst>
          </a:prstGeom>
          <a:noFill/>
          <a:ln>
            <a:noFill/>
          </a:ln>
          <a:effectLst>
            <a:outerShdw blurRad="215900" sx="101000" sy="101000" algn="ctr" rotWithShape="0">
              <a:srgbClr val="1A44E9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lang="ru-RU" sz="2000" dirty="0">
                <a:solidFill>
                  <a:schemeClr val="tx1"/>
                </a:solidFill>
                <a:latin typeface="Onest Medium" pitchFamily="2" charset="-52"/>
                <a:cs typeface="Arial" panose="020B0604020202020204" pitchFamily="34" charset="0"/>
              </a:rPr>
              <a:t>Административный ресурс:</a:t>
            </a:r>
          </a:p>
          <a:p>
            <a:pPr>
              <a:defRPr/>
            </a:pP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SzPct val="170000"/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Поддержка министерства и управления образования</a:t>
            </a:r>
          </a:p>
          <a:p>
            <a:pPr marL="285750" indent="-285750">
              <a:lnSpc>
                <a:spcPct val="150000"/>
              </a:lnSpc>
              <a:buSzPct val="170000"/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Поддержка администрации КГУ</a:t>
            </a:r>
          </a:p>
        </p:txBody>
      </p:sp>
    </p:spTree>
    <p:extLst>
      <p:ext uri="{BB962C8B-B14F-4D97-AF65-F5344CB8AC3E}">
        <p14:creationId xmlns:p14="http://schemas.microsoft.com/office/powerpoint/2010/main" val="1807267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17" name="Прямая со стрелкой 16"/>
          <p:cNvCxnSpPr/>
          <p:nvPr/>
        </p:nvCxnSpPr>
        <p:spPr bwMode="auto">
          <a:xfrm>
            <a:off x="1905984" y="2636912"/>
            <a:ext cx="792088" cy="0"/>
          </a:xfrm>
          <a:prstGeom prst="straightConnector1">
            <a:avLst/>
          </a:prstGeom>
          <a:ln w="28575">
            <a:solidFill>
              <a:srgbClr val="4892E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cxnSpLocks/>
          </p:cNvCxnSpPr>
          <p:nvPr/>
        </p:nvCxnSpPr>
        <p:spPr bwMode="auto">
          <a:xfrm>
            <a:off x="4399609" y="3965650"/>
            <a:ext cx="628748" cy="5483"/>
          </a:xfrm>
          <a:prstGeom prst="straightConnector1">
            <a:avLst/>
          </a:prstGeom>
          <a:ln w="28575">
            <a:solidFill>
              <a:srgbClr val="4892E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 bwMode="auto">
          <a:xfrm>
            <a:off x="8317034" y="3971403"/>
            <a:ext cx="418496" cy="0"/>
          </a:xfrm>
          <a:prstGeom prst="straightConnector1">
            <a:avLst/>
          </a:prstGeom>
          <a:ln w="28575">
            <a:solidFill>
              <a:srgbClr val="4892E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>
            <a:stCxn id="40" idx="3"/>
            <a:endCxn id="42" idx="1"/>
          </p:cNvCxnSpPr>
          <p:nvPr/>
        </p:nvCxnSpPr>
        <p:spPr bwMode="auto">
          <a:xfrm flipV="1">
            <a:off x="5447928" y="5270589"/>
            <a:ext cx="218034" cy="14207"/>
          </a:xfrm>
          <a:prstGeom prst="straightConnector1">
            <a:avLst/>
          </a:prstGeom>
          <a:ln w="28575">
            <a:solidFill>
              <a:srgbClr val="4892E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кругленный прямоугольник 8"/>
          <p:cNvSpPr/>
          <p:nvPr/>
        </p:nvSpPr>
        <p:spPr bwMode="auto">
          <a:xfrm>
            <a:off x="325687" y="769545"/>
            <a:ext cx="12057894" cy="57606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"/>
          <p:cNvSpPr txBox="1"/>
          <p:nvPr/>
        </p:nvSpPr>
        <p:spPr bwMode="auto">
          <a:xfrm>
            <a:off x="335360" y="553334"/>
            <a:ext cx="6480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dirty="0">
                <a:latin typeface="Onest Medium" pitchFamily="2" charset="-52"/>
                <a:ea typeface="Roboto Medium"/>
                <a:cs typeface="Roboto Medium"/>
              </a:rPr>
              <a:t>Эволюция сервиса</a:t>
            </a:r>
          </a:p>
          <a:p>
            <a:pPr>
              <a:defRPr/>
            </a:pPr>
            <a:r>
              <a:rPr lang="ru-RU" sz="3600" dirty="0">
                <a:latin typeface="Onest Medium" pitchFamily="2" charset="-52"/>
                <a:ea typeface="Roboto Medium"/>
                <a:cs typeface="Roboto Medium"/>
              </a:rPr>
              <a:t>Жизнь после акселератора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901C3620-9F67-4F45-A4BC-74A114D10EE4}"/>
              </a:ext>
            </a:extLst>
          </p:cNvPr>
          <p:cNvSpPr txBox="1"/>
          <p:nvPr/>
        </p:nvSpPr>
        <p:spPr bwMode="auto">
          <a:xfrm>
            <a:off x="2698072" y="2307180"/>
            <a:ext cx="2749856" cy="64918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>
            <a:outerShdw blurRad="330200" sx="102000" sy="102000" algn="ctr" rotWithShape="0">
              <a:srgbClr val="1A44E9">
                <a:alpha val="13000"/>
              </a:srgbClr>
            </a:outerShdw>
          </a:effectLst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dirty="0">
                <a:latin typeface="Roboto"/>
                <a:ea typeface="Roboto Medium"/>
                <a:cs typeface="Roboto Medium"/>
              </a:rPr>
              <a:t>Ссылка на бот на сайтах школ и сайте «Вместе против буллинга»</a:t>
            </a: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901C3620-9F67-4F45-A4BC-74A114D10EE4}"/>
              </a:ext>
            </a:extLst>
          </p:cNvPr>
          <p:cNvSpPr txBox="1"/>
          <p:nvPr/>
        </p:nvSpPr>
        <p:spPr bwMode="auto">
          <a:xfrm>
            <a:off x="335360" y="2307180"/>
            <a:ext cx="2160240" cy="64918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>
            <a:outerShdw blurRad="330200" sx="102000" sy="102000" algn="ctr" rotWithShape="0">
              <a:srgbClr val="1A44E9">
                <a:alpha val="1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dirty="0">
                <a:latin typeface="Roboto"/>
                <a:ea typeface="Roboto Medium"/>
                <a:cs typeface="Roboto Medium"/>
              </a:rPr>
              <a:t>Ссылка на бот в чатах класса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67122" y="1846763"/>
            <a:ext cx="26420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dirty="0">
                <a:latin typeface="Onest Medium" pitchFamily="2" charset="-52"/>
                <a:ea typeface="Roboto Medium"/>
                <a:cs typeface="Arial" panose="020B0604020202020204" pitchFamily="34" charset="0"/>
              </a:rPr>
              <a:t>Чат-бот «Добрыня»</a:t>
            </a:r>
            <a:endParaRPr lang="ru-RU" sz="2000" dirty="0">
              <a:latin typeface="Onest Medium" pitchFamily="2" charset="-52"/>
              <a:cs typeface="Arial" panose="020B0604020202020204" pitchFamily="34" charset="0"/>
            </a:endParaRPr>
          </a:p>
        </p:txBody>
      </p:sp>
      <p:sp>
        <p:nvSpPr>
          <p:cNvPr id="27" name="TextBox 1">
            <a:extLst>
              <a:ext uri="{FF2B5EF4-FFF2-40B4-BE49-F238E27FC236}">
                <a16:creationId xmlns:a16="http://schemas.microsoft.com/office/drawing/2014/main" id="{901C3620-9F67-4F45-A4BC-74A114D10EE4}"/>
              </a:ext>
            </a:extLst>
          </p:cNvPr>
          <p:cNvSpPr txBox="1"/>
          <p:nvPr/>
        </p:nvSpPr>
        <p:spPr bwMode="auto">
          <a:xfrm>
            <a:off x="451646" y="3645148"/>
            <a:ext cx="3888432" cy="64918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>
            <a:outerShdw blurRad="330200" sx="102000" sy="102000" algn="ctr" rotWithShape="0">
              <a:srgbClr val="1A44E9">
                <a:alpha val="1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dirty="0">
                <a:latin typeface="Roboto"/>
                <a:ea typeface="Roboto Medium"/>
                <a:cs typeface="Roboto Medium"/>
              </a:rPr>
              <a:t>Проект «Будем вместе» в пилотных школах</a:t>
            </a:r>
          </a:p>
          <a:p>
            <a:pPr algn="ctr">
              <a:defRPr/>
            </a:pPr>
            <a:endParaRPr lang="ru-RU" sz="1200" dirty="0">
              <a:latin typeface="Roboto"/>
              <a:ea typeface="Roboto Medium"/>
              <a:cs typeface="Roboto Medium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67122" y="3190947"/>
            <a:ext cx="31967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dirty="0">
                <a:latin typeface="Onest Medium" pitchFamily="2" charset="-52"/>
                <a:ea typeface="Roboto Medium"/>
                <a:cs typeface="Arial" panose="020B0604020202020204" pitchFamily="34" charset="0"/>
              </a:rPr>
              <a:t>Проект «Будем вместе»</a:t>
            </a:r>
            <a:endParaRPr lang="ru-RU" sz="2000" dirty="0">
              <a:latin typeface="Onest Medium" pitchFamily="2" charset="-52"/>
              <a:cs typeface="Arial" panose="020B0604020202020204" pitchFamily="34" charset="0"/>
            </a:endParaRPr>
          </a:p>
        </p:txBody>
      </p:sp>
      <p:sp>
        <p:nvSpPr>
          <p:cNvPr id="30" name="TextBox 1">
            <a:extLst>
              <a:ext uri="{FF2B5EF4-FFF2-40B4-BE49-F238E27FC236}">
                <a16:creationId xmlns:a16="http://schemas.microsoft.com/office/drawing/2014/main" id="{901C3620-9F67-4F45-A4BC-74A114D10EE4}"/>
              </a:ext>
            </a:extLst>
          </p:cNvPr>
          <p:cNvSpPr txBox="1"/>
          <p:nvPr/>
        </p:nvSpPr>
        <p:spPr bwMode="auto">
          <a:xfrm>
            <a:off x="5087888" y="3646809"/>
            <a:ext cx="3438394" cy="64918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>
            <a:outerShdw blurRad="330200" sx="102000" sy="102000" algn="ctr" rotWithShape="0">
              <a:srgbClr val="1A44E9">
                <a:alpha val="1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dirty="0">
                <a:latin typeface="Roboto"/>
                <a:ea typeface="Roboto Medium"/>
                <a:cs typeface="Roboto Medium"/>
              </a:rPr>
              <a:t>Проект «Будем вместе» во всех школах Калужской области</a:t>
            </a:r>
          </a:p>
        </p:txBody>
      </p:sp>
      <p:sp>
        <p:nvSpPr>
          <p:cNvPr id="34" name="TextBox 1">
            <a:extLst>
              <a:ext uri="{FF2B5EF4-FFF2-40B4-BE49-F238E27FC236}">
                <a16:creationId xmlns:a16="http://schemas.microsoft.com/office/drawing/2014/main" id="{901C3620-9F67-4F45-A4BC-74A114D10EE4}"/>
              </a:ext>
            </a:extLst>
          </p:cNvPr>
          <p:cNvSpPr txBox="1"/>
          <p:nvPr/>
        </p:nvSpPr>
        <p:spPr bwMode="auto">
          <a:xfrm>
            <a:off x="8736534" y="3646809"/>
            <a:ext cx="3124992" cy="64918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>
            <a:outerShdw blurRad="330200" sx="102000" sy="102000" algn="ctr" rotWithShape="0">
              <a:srgbClr val="1A44E9">
                <a:alpha val="1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dirty="0">
                <a:latin typeface="Roboto"/>
                <a:ea typeface="Roboto Medium"/>
                <a:cs typeface="Roboto Medium"/>
              </a:rPr>
              <a:t>Разработка тем: кибербуллинг, буллинг учителями, буллинг учителей</a:t>
            </a:r>
          </a:p>
        </p:txBody>
      </p:sp>
      <p:sp>
        <p:nvSpPr>
          <p:cNvPr id="40" name="TextBox 1">
            <a:extLst>
              <a:ext uri="{FF2B5EF4-FFF2-40B4-BE49-F238E27FC236}">
                <a16:creationId xmlns:a16="http://schemas.microsoft.com/office/drawing/2014/main" id="{901C3620-9F67-4F45-A4BC-74A114D10EE4}"/>
              </a:ext>
            </a:extLst>
          </p:cNvPr>
          <p:cNvSpPr txBox="1"/>
          <p:nvPr/>
        </p:nvSpPr>
        <p:spPr bwMode="auto">
          <a:xfrm>
            <a:off x="2698072" y="5090039"/>
            <a:ext cx="2749856" cy="38951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>
            <a:outerShdw blurRad="330200" sx="102000" sy="102000" algn="ctr" rotWithShape="0">
              <a:srgbClr val="1A44E9">
                <a:alpha val="1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dirty="0">
                <a:latin typeface="Roboto"/>
                <a:ea typeface="Roboto Medium"/>
                <a:cs typeface="Roboto Medium"/>
              </a:rPr>
              <a:t>Факультатив у выпускников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335360" y="4623873"/>
            <a:ext cx="30332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dirty="0">
                <a:latin typeface="Onest Medium" pitchFamily="2" charset="-52"/>
                <a:ea typeface="Roboto Medium"/>
                <a:cs typeface="Arial" panose="020B0604020202020204" pitchFamily="34" charset="0"/>
              </a:rPr>
              <a:t>Модуль для студентов</a:t>
            </a:r>
          </a:p>
        </p:txBody>
      </p:sp>
      <p:sp>
        <p:nvSpPr>
          <p:cNvPr id="42" name="TextBox 1">
            <a:extLst>
              <a:ext uri="{FF2B5EF4-FFF2-40B4-BE49-F238E27FC236}">
                <a16:creationId xmlns:a16="http://schemas.microsoft.com/office/drawing/2014/main" id="{901C3620-9F67-4F45-A4BC-74A114D10EE4}"/>
              </a:ext>
            </a:extLst>
          </p:cNvPr>
          <p:cNvSpPr txBox="1"/>
          <p:nvPr/>
        </p:nvSpPr>
        <p:spPr bwMode="auto">
          <a:xfrm>
            <a:off x="5665962" y="4945995"/>
            <a:ext cx="2836176" cy="64918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effectLst>
            <a:outerShdw blurRad="330200" sx="102000" sy="102000" algn="ctr" rotWithShape="0">
              <a:srgbClr val="1A44E9">
                <a:alpha val="1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dirty="0">
                <a:latin typeface="Roboto"/>
                <a:ea typeface="Roboto Medium"/>
                <a:cs typeface="Roboto Medium"/>
              </a:rPr>
              <a:t>Дисциплина в учебном плане </a:t>
            </a:r>
            <a:r>
              <a:rPr lang="ru-RU" sz="1200" dirty="0" err="1">
                <a:latin typeface="Roboto"/>
                <a:ea typeface="Roboto Medium"/>
                <a:cs typeface="Roboto Medium"/>
              </a:rPr>
              <a:t>пед</a:t>
            </a:r>
            <a:r>
              <a:rPr lang="ru-RU" sz="1200" dirty="0">
                <a:latin typeface="Roboto"/>
                <a:ea typeface="Roboto Medium"/>
                <a:cs typeface="Roboto Medium"/>
              </a:rPr>
              <a:t>. направлений (не менее 54 часов)</a:t>
            </a:r>
          </a:p>
        </p:txBody>
      </p:sp>
      <p:sp>
        <p:nvSpPr>
          <p:cNvPr id="46" name="TextBox 1"/>
          <p:cNvSpPr txBox="1"/>
          <p:nvPr/>
        </p:nvSpPr>
        <p:spPr bwMode="auto">
          <a:xfrm>
            <a:off x="1578361" y="5856231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600" dirty="0">
                <a:latin typeface="Onest Medium" pitchFamily="2" charset="-52"/>
                <a:ea typeface="Roboto Medium"/>
                <a:cs typeface="Arial" panose="020B0604020202020204" pitchFamily="34" charset="0"/>
              </a:rPr>
              <a:t>Сейчас</a:t>
            </a:r>
            <a:endParaRPr sz="1600" dirty="0">
              <a:latin typeface="Onest Medium" pitchFamily="2" charset="-52"/>
              <a:cs typeface="Arial" panose="020B0604020202020204" pitchFamily="34" charset="0"/>
            </a:endParaRPr>
          </a:p>
        </p:txBody>
      </p:sp>
      <p:sp>
        <p:nvSpPr>
          <p:cNvPr id="47" name="TextBox 1"/>
          <p:cNvSpPr txBox="1"/>
          <p:nvPr/>
        </p:nvSpPr>
        <p:spPr bwMode="auto">
          <a:xfrm>
            <a:off x="4072230" y="5825453"/>
            <a:ext cx="1375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800" dirty="0">
                <a:latin typeface="Onest Medium" pitchFamily="2" charset="-52"/>
                <a:ea typeface="Roboto Medium"/>
                <a:cs typeface="Arial" panose="020B0604020202020204" pitchFamily="34" charset="0"/>
              </a:rPr>
              <a:t>31.05.2023</a:t>
            </a:r>
            <a:endParaRPr sz="1000" dirty="0">
              <a:latin typeface="Onest Medium" pitchFamily="2" charset="-52"/>
              <a:cs typeface="Arial" panose="020B0604020202020204" pitchFamily="34" charset="0"/>
            </a:endParaRPr>
          </a:p>
        </p:txBody>
      </p:sp>
      <p:sp>
        <p:nvSpPr>
          <p:cNvPr id="48" name="TextBox 1"/>
          <p:cNvSpPr txBox="1"/>
          <p:nvPr/>
        </p:nvSpPr>
        <p:spPr bwMode="auto">
          <a:xfrm>
            <a:off x="7120028" y="5825453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800" dirty="0">
                <a:latin typeface="Onest Medium" pitchFamily="2" charset="-52"/>
                <a:ea typeface="Roboto Medium"/>
                <a:cs typeface="Arial" panose="020B0604020202020204" pitchFamily="34" charset="0"/>
              </a:rPr>
              <a:t>31.05.2024</a:t>
            </a:r>
            <a:endParaRPr sz="1000" dirty="0">
              <a:latin typeface="Onest Medium" pitchFamily="2" charset="-52"/>
              <a:cs typeface="Arial" panose="020B0604020202020204" pitchFamily="34" charset="0"/>
            </a:endParaRPr>
          </a:p>
        </p:txBody>
      </p:sp>
      <p:cxnSp>
        <p:nvCxnSpPr>
          <p:cNvPr id="55" name="Прямая со стрелкой 54"/>
          <p:cNvCxnSpPr/>
          <p:nvPr/>
        </p:nvCxnSpPr>
        <p:spPr>
          <a:xfrm>
            <a:off x="335360" y="6275255"/>
            <a:ext cx="11521280" cy="0"/>
          </a:xfrm>
          <a:prstGeom prst="straightConnector1">
            <a:avLst/>
          </a:prstGeom>
          <a:ln w="34925" cap="rnd">
            <a:solidFill>
              <a:srgbClr val="4892E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8736534" y="6021288"/>
            <a:ext cx="0" cy="253967"/>
          </a:xfrm>
          <a:prstGeom prst="line">
            <a:avLst/>
          </a:prstGeom>
          <a:ln w="34925" cap="rnd">
            <a:solidFill>
              <a:srgbClr val="4892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>
            <a:off x="5665962" y="6005616"/>
            <a:ext cx="0" cy="269639"/>
          </a:xfrm>
          <a:prstGeom prst="line">
            <a:avLst/>
          </a:prstGeom>
          <a:ln w="34925" cap="rnd">
            <a:solidFill>
              <a:srgbClr val="4892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 bwMode="auto">
          <a:xfrm>
            <a:off x="2698072" y="6005616"/>
            <a:ext cx="0" cy="264071"/>
          </a:xfrm>
          <a:prstGeom prst="line">
            <a:avLst/>
          </a:prstGeom>
          <a:ln w="34925" cap="rnd">
            <a:solidFill>
              <a:srgbClr val="4892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4819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92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3F6DF1-72C4-F04F-9104-A0CB456EA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511617" y="2352817"/>
            <a:ext cx="7168766" cy="215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375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 bwMode="auto">
          <a:xfrm>
            <a:off x="335360" y="552114"/>
            <a:ext cx="17924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defRPr/>
            </a:pPr>
            <a:r>
              <a:rPr lang="ru-RU" sz="3600" dirty="0">
                <a:latin typeface="Onest Medium" pitchFamily="2" charset="-52"/>
                <a:ea typeface="Roboto Medium"/>
                <a:cs typeface="Arial" panose="020B0604020202020204" pitchFamily="34" charset="0"/>
              </a:rPr>
              <a:t>Ученик</a:t>
            </a:r>
            <a:endParaRPr sz="3600" dirty="0">
              <a:latin typeface="Onest Medium" pitchFamily="2" charset="-52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7176119" y="1484784"/>
            <a:ext cx="4746969" cy="4968528"/>
          </a:xfrm>
          <a:prstGeom prst="roundRect">
            <a:avLst>
              <a:gd name="adj" fmla="val 683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lang="ru-RU" sz="2400" dirty="0">
                <a:solidFill>
                  <a:schemeClr val="tx1"/>
                </a:solidFill>
                <a:latin typeface="Onest Medium" pitchFamily="2" charset="-52"/>
                <a:cs typeface="Arial" panose="020B0604020202020204" pitchFamily="34" charset="0"/>
              </a:rPr>
              <a:t>Карина</a:t>
            </a:r>
          </a:p>
          <a:p>
            <a:pPr algn="ctr">
              <a:defRPr/>
            </a:pPr>
            <a:endParaRPr sz="1600" dirty="0">
              <a:solidFill>
                <a:schemeClr val="tx1"/>
              </a:solidFill>
              <a:latin typeface="Roboto"/>
              <a:cs typeface="Arial" panose="020B0604020202020204" pitchFamily="34" charset="0"/>
            </a:endParaRPr>
          </a:p>
          <a:p>
            <a:pPr>
              <a:buClr>
                <a:srgbClr val="1A44E9"/>
              </a:buClr>
              <a:buSzPct val="170000"/>
              <a:defRPr/>
            </a:pPr>
            <a:r>
              <a:rPr lang="ru-RU" sz="1400" b="1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Возраст:</a:t>
            </a:r>
            <a:r>
              <a:rPr lang="ru-RU" sz="14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 12 лет</a:t>
            </a:r>
          </a:p>
          <a:p>
            <a:pPr>
              <a:buClr>
                <a:srgbClr val="1A44E9"/>
              </a:buClr>
              <a:buSzPct val="170000"/>
              <a:defRPr/>
            </a:pPr>
            <a:endParaRPr sz="1400" dirty="0">
              <a:solidFill>
                <a:schemeClr val="tx1"/>
              </a:solidFill>
              <a:latin typeface="Roboto"/>
              <a:cs typeface="Arial" panose="020B0604020202020204" pitchFamily="34" charset="0"/>
            </a:endParaRPr>
          </a:p>
          <a:p>
            <a:pPr>
              <a:buClr>
                <a:srgbClr val="1A44E9"/>
              </a:buClr>
              <a:buSzPct val="170000"/>
              <a:defRPr/>
            </a:pPr>
            <a:r>
              <a:rPr lang="ru-RU" sz="1400" b="1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Место жительства:</a:t>
            </a:r>
            <a:r>
              <a:rPr lang="ru-RU" sz="14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 г. Калуга</a:t>
            </a:r>
          </a:p>
          <a:p>
            <a:pPr>
              <a:buClr>
                <a:srgbClr val="1A44E9"/>
              </a:buClr>
              <a:buSzPct val="170000"/>
              <a:defRPr/>
            </a:pPr>
            <a:endParaRPr sz="1400" dirty="0">
              <a:solidFill>
                <a:schemeClr val="tx1"/>
              </a:solidFill>
              <a:latin typeface="Roboto"/>
              <a:cs typeface="Arial" panose="020B0604020202020204" pitchFamily="34" charset="0"/>
            </a:endParaRPr>
          </a:p>
          <a:p>
            <a:pPr>
              <a:buClr>
                <a:srgbClr val="1A44E9"/>
              </a:buClr>
              <a:buSzPct val="170000"/>
              <a:defRPr/>
            </a:pPr>
            <a:r>
              <a:rPr lang="ru-RU" sz="1400" b="1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Контекст:</a:t>
            </a:r>
            <a:r>
              <a:rPr lang="ru-RU" sz="14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 хорошо учится, нормальная семья, насмешки над внешним видом, замкнутая, молчаливая, в классе ни с кем не общается, есть друзья на танцах</a:t>
            </a:r>
          </a:p>
          <a:p>
            <a:pPr>
              <a:buClr>
                <a:srgbClr val="1A44E9"/>
              </a:buClr>
              <a:buSzPct val="170000"/>
              <a:defRPr/>
            </a:pPr>
            <a:endParaRPr sz="1400" dirty="0">
              <a:solidFill>
                <a:schemeClr val="tx1"/>
              </a:solidFill>
              <a:latin typeface="Roboto"/>
              <a:cs typeface="Arial" panose="020B0604020202020204" pitchFamily="34" charset="0"/>
            </a:endParaRPr>
          </a:p>
          <a:p>
            <a:pPr>
              <a:buClr>
                <a:srgbClr val="1A44E9"/>
              </a:buClr>
              <a:buSzPct val="170000"/>
              <a:defRPr/>
            </a:pPr>
            <a:r>
              <a:rPr lang="ru-RU" sz="1400" b="1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Потребности:</a:t>
            </a:r>
            <a:r>
              <a:rPr lang="ru-RU" sz="14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 общение со сверстниками, защищенность</a:t>
            </a:r>
            <a:endParaRPr lang="ru-RU" sz="1400" b="0" i="0" u="none" strike="noStrike" cap="none" spc="0" dirty="0">
              <a:solidFill>
                <a:schemeClr val="tx1"/>
              </a:solidFill>
              <a:latin typeface="Roboto"/>
              <a:cs typeface="Arial" panose="020B0604020202020204" pitchFamily="34" charset="0"/>
            </a:endParaRPr>
          </a:p>
          <a:p>
            <a:pPr>
              <a:buClr>
                <a:srgbClr val="1A44E9"/>
              </a:buClr>
              <a:buSzPct val="170000"/>
              <a:defRPr/>
            </a:pPr>
            <a:endParaRPr sz="1400" b="0" i="0" u="none" strike="noStrike" cap="none" spc="0" dirty="0">
              <a:solidFill>
                <a:schemeClr val="tx1"/>
              </a:solidFill>
              <a:latin typeface="Roboto"/>
              <a:cs typeface="Arial" panose="020B0604020202020204" pitchFamily="34" charset="0"/>
            </a:endParaRPr>
          </a:p>
          <a:p>
            <a:pPr>
              <a:buClr>
                <a:srgbClr val="1A44E9"/>
              </a:buClr>
              <a:buSzPct val="170000"/>
              <a:defRPr/>
            </a:pPr>
            <a:r>
              <a:rPr lang="ru-RU" sz="1400" b="1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Как решает: </a:t>
            </a:r>
            <a:r>
              <a:rPr lang="ru-RU" sz="14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старается быть ближе к учителю, не вступает в диалог с одноклассниками</a:t>
            </a:r>
          </a:p>
          <a:p>
            <a:pPr>
              <a:buClr>
                <a:srgbClr val="1A44E9"/>
              </a:buClr>
              <a:buSzPct val="170000"/>
              <a:defRPr/>
            </a:pPr>
            <a:endParaRPr sz="1400" dirty="0">
              <a:solidFill>
                <a:schemeClr val="tx1"/>
              </a:solidFill>
              <a:latin typeface="Roboto"/>
              <a:cs typeface="Arial" panose="020B0604020202020204" pitchFamily="34" charset="0"/>
            </a:endParaRPr>
          </a:p>
          <a:p>
            <a:pPr>
              <a:buClr>
                <a:srgbClr val="1A44E9"/>
              </a:buClr>
              <a:buSzPct val="170000"/>
              <a:defRPr/>
            </a:pPr>
            <a:r>
              <a:rPr lang="ru-RU" sz="1400" b="1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Ограничения: </a:t>
            </a:r>
            <a:r>
              <a:rPr lang="ru-RU" sz="14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боится рассказать родителям, боится быть не понятой, считает себя виноватой в травле</a:t>
            </a:r>
          </a:p>
        </p:txBody>
      </p:sp>
      <p:pic>
        <p:nvPicPr>
          <p:cNvPr id="1028" name="Picture 4" descr="https://sun6-21.userapi.com/impg/bIc_xArvmfMuTCvxGH5S3J2nLOrB81NxurmgMA/UX67sE73I5o.jpg?size=750x500&amp;quality=96&amp;sign=f6f6a18cce5ad318ae52c8f17469a369&amp;c_uniq_tag=wDepx7sGiqaqz70xSMtFsRbJSCxwom7z2ZAQocMuRIk&amp;type=album">
            <a:extLst>
              <a:ext uri="{FF2B5EF4-FFF2-40B4-BE49-F238E27FC236}">
                <a16:creationId xmlns:a16="http://schemas.microsoft.com/office/drawing/2014/main" id="{792A2CBF-1E93-46B1-A89E-43B66BFE1E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t="2466" r="1011" b="7533"/>
          <a:stretch/>
        </p:blipFill>
        <p:spPr bwMode="auto">
          <a:xfrm>
            <a:off x="-24680" y="1628800"/>
            <a:ext cx="6840760" cy="5256584"/>
          </a:xfrm>
          <a:prstGeom prst="round1Rect">
            <a:avLst>
              <a:gd name="adj" fmla="val 876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с двумя скругленными соседними углами 2"/>
          <p:cNvSpPr/>
          <p:nvPr/>
        </p:nvSpPr>
        <p:spPr>
          <a:xfrm>
            <a:off x="-24680" y="5589240"/>
            <a:ext cx="6840760" cy="1296144"/>
          </a:xfrm>
          <a:prstGeom prst="round2SameRect">
            <a:avLst>
              <a:gd name="adj1" fmla="val 35107"/>
              <a:gd name="adj2" fmla="val 0"/>
            </a:avLst>
          </a:prstGeom>
          <a:solidFill>
            <a:srgbClr val="4892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B7BE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5360" y="5806981"/>
            <a:ext cx="61206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316288" algn="l"/>
              </a:tabLst>
              <a:defRPr/>
            </a:pPr>
            <a:r>
              <a:rPr lang="ru-RU" sz="2400" dirty="0">
                <a:solidFill>
                  <a:schemeClr val="bg1"/>
                </a:solidFill>
                <a:latin typeface="Roboto"/>
                <a:cs typeface="Arial" panose="020B0604020202020204" pitchFamily="34" charset="0"/>
              </a:rPr>
              <a:t>«Я так привыкла бегать, что для меня </a:t>
            </a:r>
            <a:br>
              <a:rPr lang="ru-RU" sz="2400" dirty="0">
                <a:solidFill>
                  <a:schemeClr val="bg1"/>
                </a:solidFill>
                <a:latin typeface="Roboto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Roboto"/>
                <a:cs typeface="Arial" panose="020B0604020202020204" pitchFamily="34" charset="0"/>
              </a:rPr>
              <a:t>это стало нормой»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 bwMode="auto">
          <a:xfrm>
            <a:off x="335360" y="552114"/>
            <a:ext cx="2324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defRPr/>
            </a:pPr>
            <a:r>
              <a:rPr lang="ru-RU" sz="3600" dirty="0">
                <a:latin typeface="Onest Medium" pitchFamily="2" charset="-52"/>
                <a:ea typeface="Roboto Medium"/>
                <a:cs typeface="Arial" panose="020B0604020202020204" pitchFamily="34" charset="0"/>
              </a:rPr>
              <a:t>Родитель</a:t>
            </a:r>
            <a:endParaRPr sz="3600" dirty="0">
              <a:latin typeface="Onest Medium" pitchFamily="2" charset="-52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7176119" y="1484784"/>
            <a:ext cx="4746969" cy="4968528"/>
          </a:xfrm>
          <a:prstGeom prst="roundRect">
            <a:avLst>
              <a:gd name="adj" fmla="val 683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lang="ru-RU" sz="2400" dirty="0">
                <a:solidFill>
                  <a:schemeClr val="tx1"/>
                </a:solidFill>
                <a:latin typeface="Onest Medium" pitchFamily="2" charset="-52"/>
                <a:cs typeface="Arial" panose="020B0604020202020204" pitchFamily="34" charset="0"/>
              </a:rPr>
              <a:t>Елена Андреевна</a:t>
            </a:r>
          </a:p>
          <a:p>
            <a:pPr algn="ctr">
              <a:defRPr/>
            </a:pPr>
            <a:endParaRPr sz="1600" dirty="0">
              <a:solidFill>
                <a:schemeClr val="tx1"/>
              </a:solidFill>
              <a:latin typeface="Roboto"/>
              <a:cs typeface="Arial" panose="020B0604020202020204" pitchFamily="34" charset="0"/>
            </a:endParaRPr>
          </a:p>
          <a:p>
            <a:pPr>
              <a:buClr>
                <a:srgbClr val="1A44E9"/>
              </a:buClr>
              <a:buSzPct val="170000"/>
              <a:defRPr/>
            </a:pPr>
            <a:r>
              <a:rPr lang="ru-RU" sz="1400" b="1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Возраст:</a:t>
            </a:r>
            <a:r>
              <a:rPr lang="ru-RU" sz="14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 40 лет</a:t>
            </a:r>
          </a:p>
          <a:p>
            <a:pPr>
              <a:buClr>
                <a:srgbClr val="1A44E9"/>
              </a:buClr>
              <a:buSzPct val="170000"/>
              <a:defRPr/>
            </a:pPr>
            <a:endParaRPr sz="1400" dirty="0">
              <a:solidFill>
                <a:schemeClr val="tx1"/>
              </a:solidFill>
              <a:latin typeface="Roboto"/>
              <a:cs typeface="Arial" panose="020B0604020202020204" pitchFamily="34" charset="0"/>
            </a:endParaRPr>
          </a:p>
          <a:p>
            <a:pPr>
              <a:buClr>
                <a:srgbClr val="1A44E9"/>
              </a:buClr>
              <a:buSzPct val="170000"/>
              <a:defRPr/>
            </a:pPr>
            <a:r>
              <a:rPr lang="ru-RU" sz="1400" b="1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Место жительства:</a:t>
            </a:r>
            <a:r>
              <a:rPr lang="ru-RU" sz="14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 г. Калуга</a:t>
            </a:r>
          </a:p>
          <a:p>
            <a:pPr>
              <a:buClr>
                <a:srgbClr val="1A44E9"/>
              </a:buClr>
              <a:buSzPct val="170000"/>
              <a:defRPr/>
            </a:pPr>
            <a:endParaRPr sz="1400" dirty="0">
              <a:solidFill>
                <a:schemeClr val="tx1"/>
              </a:solidFill>
              <a:latin typeface="Roboto"/>
              <a:cs typeface="Arial" panose="020B0604020202020204" pitchFamily="34" charset="0"/>
            </a:endParaRPr>
          </a:p>
          <a:p>
            <a:pPr>
              <a:buClr>
                <a:srgbClr val="1A44E9"/>
              </a:buClr>
              <a:buSzPct val="170000"/>
              <a:defRPr/>
            </a:pPr>
            <a:r>
              <a:rPr lang="ru-RU" sz="1400" b="1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Контекст:</a:t>
            </a:r>
            <a:r>
              <a:rPr lang="ru-RU" sz="14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 много работает, ответы на вопросы ищет в интернете, коммуникабельна, общительна, мало свободного времени, чувство вины из-за того, что не уделяет внимания</a:t>
            </a:r>
          </a:p>
          <a:p>
            <a:pPr>
              <a:buClr>
                <a:srgbClr val="1A44E9"/>
              </a:buClr>
              <a:buSzPct val="170000"/>
              <a:defRPr/>
            </a:pPr>
            <a:endParaRPr sz="1400" dirty="0">
              <a:solidFill>
                <a:schemeClr val="tx1"/>
              </a:solidFill>
              <a:latin typeface="Roboto"/>
              <a:cs typeface="Arial" panose="020B0604020202020204" pitchFamily="34" charset="0"/>
            </a:endParaRPr>
          </a:p>
          <a:p>
            <a:pPr>
              <a:buClr>
                <a:srgbClr val="1A44E9"/>
              </a:buClr>
              <a:buSzPct val="170000"/>
              <a:defRPr/>
            </a:pPr>
            <a:r>
              <a:rPr lang="ru-RU" sz="1400" b="1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Потребности:</a:t>
            </a:r>
            <a:r>
              <a:rPr lang="ru-RU" sz="14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 алгоритм действий (как поступить, к кому обратиться), поддержка</a:t>
            </a:r>
          </a:p>
          <a:p>
            <a:pPr>
              <a:buClr>
                <a:srgbClr val="1A44E9"/>
              </a:buClr>
              <a:buSzPct val="170000"/>
              <a:defRPr/>
            </a:pPr>
            <a:endParaRPr sz="1400" b="0" i="0" u="none" strike="noStrike" cap="none" spc="0" dirty="0">
              <a:solidFill>
                <a:schemeClr val="tx1"/>
              </a:solidFill>
              <a:latin typeface="Roboto"/>
              <a:cs typeface="Arial" panose="020B0604020202020204" pitchFamily="34" charset="0"/>
            </a:endParaRPr>
          </a:p>
          <a:p>
            <a:pPr>
              <a:buClr>
                <a:srgbClr val="1A44E9"/>
              </a:buClr>
              <a:buSzPct val="170000"/>
              <a:defRPr/>
            </a:pPr>
            <a:r>
              <a:rPr lang="ru-RU" sz="1400" b="1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Как решает: </a:t>
            </a:r>
            <a:r>
              <a:rPr lang="ru-RU" sz="14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изучает тему в интернете, обращается в школу</a:t>
            </a:r>
          </a:p>
          <a:p>
            <a:pPr>
              <a:buClr>
                <a:srgbClr val="1A44E9"/>
              </a:buClr>
              <a:buSzPct val="170000"/>
              <a:defRPr/>
            </a:pPr>
            <a:endParaRPr sz="1400" dirty="0">
              <a:solidFill>
                <a:schemeClr val="tx1"/>
              </a:solidFill>
              <a:latin typeface="Roboto"/>
              <a:cs typeface="Arial" panose="020B0604020202020204" pitchFamily="34" charset="0"/>
            </a:endParaRPr>
          </a:p>
          <a:p>
            <a:pPr>
              <a:buClr>
                <a:srgbClr val="1A44E9"/>
              </a:buClr>
              <a:buSzPct val="170000"/>
              <a:defRPr/>
            </a:pPr>
            <a:r>
              <a:rPr lang="ru-RU" sz="1400" b="1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Ограничения: </a:t>
            </a:r>
            <a:r>
              <a:rPr lang="ru-RU" sz="14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нет четкого понимания проблемы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92A2CBF-1E93-46B1-A89E-43B66BFE1E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0" t="-1" r="-1" b="-17461"/>
          <a:stretch/>
        </p:blipFill>
        <p:spPr bwMode="auto">
          <a:xfrm>
            <a:off x="-24680" y="1556793"/>
            <a:ext cx="6840760" cy="5328592"/>
          </a:xfrm>
          <a:prstGeom prst="round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 bwMode="auto">
          <a:xfrm>
            <a:off x="-24680" y="5589240"/>
            <a:ext cx="6840760" cy="1296144"/>
          </a:xfrm>
          <a:prstGeom prst="round2SameRect">
            <a:avLst>
              <a:gd name="adj1" fmla="val 35107"/>
              <a:gd name="adj2" fmla="val 0"/>
            </a:avLst>
          </a:prstGeom>
          <a:solidFill>
            <a:srgbClr val="4892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335360" y="5806981"/>
            <a:ext cx="61206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chemeClr val="bg1"/>
                </a:solidFill>
                <a:latin typeface="Roboto"/>
                <a:cs typeface="Arial" panose="020B0604020202020204" pitchFamily="34" charset="0"/>
              </a:rPr>
              <a:t>«Порой думаешь, что причина во мне, </a:t>
            </a:r>
            <a:br>
              <a:rPr lang="ru-RU" sz="2400" dirty="0">
                <a:solidFill>
                  <a:schemeClr val="bg1"/>
                </a:solidFill>
                <a:latin typeface="Roboto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Roboto"/>
                <a:cs typeface="Arial" panose="020B0604020202020204" pitchFamily="34" charset="0"/>
              </a:rPr>
              <a:t>я не заметила»</a:t>
            </a:r>
          </a:p>
        </p:txBody>
      </p:sp>
    </p:spTree>
    <p:extLst>
      <p:ext uri="{BB962C8B-B14F-4D97-AF65-F5344CB8AC3E}">
        <p14:creationId xmlns:p14="http://schemas.microsoft.com/office/powerpoint/2010/main" val="6465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 bwMode="auto">
          <a:xfrm>
            <a:off x="335360" y="552114"/>
            <a:ext cx="2010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defRPr/>
            </a:pPr>
            <a:r>
              <a:rPr lang="ru-RU" sz="3600" dirty="0">
                <a:latin typeface="Onest Medium" pitchFamily="2" charset="-52"/>
                <a:ea typeface="Roboto Medium"/>
                <a:cs typeface="Arial" panose="020B0604020202020204" pitchFamily="34" charset="0"/>
              </a:rPr>
              <a:t>Учитель</a:t>
            </a:r>
            <a:endParaRPr sz="3600" dirty="0">
              <a:latin typeface="Onest Medium" pitchFamily="2" charset="-52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7176119" y="1484784"/>
            <a:ext cx="4746969" cy="4968528"/>
          </a:xfrm>
          <a:prstGeom prst="roundRect">
            <a:avLst>
              <a:gd name="adj" fmla="val 683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lang="ru-RU" sz="2400" dirty="0">
                <a:solidFill>
                  <a:schemeClr val="tx1"/>
                </a:solidFill>
                <a:latin typeface="Onest Medium" pitchFamily="2" charset="-52"/>
                <a:cs typeface="Arial" panose="020B0604020202020204" pitchFamily="34" charset="0"/>
              </a:rPr>
              <a:t>Ольга Константиновна</a:t>
            </a:r>
          </a:p>
          <a:p>
            <a:pPr algn="ctr">
              <a:defRPr/>
            </a:pPr>
            <a:endParaRPr sz="1600" dirty="0">
              <a:solidFill>
                <a:schemeClr val="tx1"/>
              </a:solidFill>
              <a:latin typeface="Roboto"/>
              <a:cs typeface="Arial" panose="020B0604020202020204" pitchFamily="34" charset="0"/>
            </a:endParaRPr>
          </a:p>
          <a:p>
            <a:pPr>
              <a:buClr>
                <a:srgbClr val="1A44E9"/>
              </a:buClr>
              <a:buSzPct val="170000"/>
              <a:defRPr/>
            </a:pPr>
            <a:r>
              <a:rPr lang="ru-RU" sz="1400" b="1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Возраст:</a:t>
            </a:r>
            <a:r>
              <a:rPr lang="ru-RU" sz="14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 40 лет</a:t>
            </a:r>
          </a:p>
          <a:p>
            <a:pPr>
              <a:buClr>
                <a:srgbClr val="1A44E9"/>
              </a:buClr>
              <a:buSzPct val="170000"/>
              <a:defRPr/>
            </a:pPr>
            <a:endParaRPr sz="1400" dirty="0">
              <a:solidFill>
                <a:schemeClr val="tx1"/>
              </a:solidFill>
              <a:latin typeface="Roboto"/>
              <a:cs typeface="Arial" panose="020B0604020202020204" pitchFamily="34" charset="0"/>
            </a:endParaRPr>
          </a:p>
          <a:p>
            <a:pPr>
              <a:buClr>
                <a:srgbClr val="1A44E9"/>
              </a:buClr>
              <a:buSzPct val="170000"/>
              <a:defRPr/>
            </a:pPr>
            <a:r>
              <a:rPr lang="ru-RU" sz="1400" b="1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Место жительства:</a:t>
            </a:r>
            <a:r>
              <a:rPr lang="ru-RU" sz="14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 г. Калуга</a:t>
            </a:r>
          </a:p>
          <a:p>
            <a:pPr>
              <a:buClr>
                <a:srgbClr val="1A44E9"/>
              </a:buClr>
              <a:buSzPct val="170000"/>
              <a:defRPr/>
            </a:pPr>
            <a:endParaRPr sz="1400" dirty="0">
              <a:solidFill>
                <a:schemeClr val="tx1"/>
              </a:solidFill>
              <a:latin typeface="Roboto"/>
              <a:cs typeface="Arial" panose="020B0604020202020204" pitchFamily="34" charset="0"/>
            </a:endParaRPr>
          </a:p>
          <a:p>
            <a:pPr>
              <a:buClr>
                <a:srgbClr val="1A44E9"/>
              </a:buClr>
              <a:buSzPct val="170000"/>
              <a:defRPr/>
            </a:pPr>
            <a:r>
              <a:rPr lang="ru-RU" sz="1400" b="1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Контекст:</a:t>
            </a:r>
            <a:r>
              <a:rPr lang="ru-RU" sz="14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 хороший предметник, средняя заинтересованность, перегруз на работе</a:t>
            </a:r>
          </a:p>
          <a:p>
            <a:pPr>
              <a:buClr>
                <a:srgbClr val="1A44E9"/>
              </a:buClr>
              <a:buSzPct val="170000"/>
              <a:defRPr/>
            </a:pPr>
            <a:endParaRPr sz="1400" dirty="0">
              <a:solidFill>
                <a:schemeClr val="tx1"/>
              </a:solidFill>
              <a:latin typeface="Roboto"/>
              <a:cs typeface="Arial" panose="020B0604020202020204" pitchFamily="34" charset="0"/>
            </a:endParaRPr>
          </a:p>
          <a:p>
            <a:pPr>
              <a:buClr>
                <a:srgbClr val="1A44E9"/>
              </a:buClr>
              <a:buSzPct val="170000"/>
              <a:defRPr/>
            </a:pPr>
            <a:r>
              <a:rPr lang="ru-RU" sz="1400" b="1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Потребности:</a:t>
            </a:r>
            <a:r>
              <a:rPr lang="ru-RU" sz="14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 признание, информация, повышение самооценки, повышение статуса</a:t>
            </a:r>
          </a:p>
          <a:p>
            <a:pPr>
              <a:buClr>
                <a:srgbClr val="1A44E9"/>
              </a:buClr>
              <a:buSzPct val="170000"/>
              <a:defRPr/>
            </a:pPr>
            <a:endParaRPr sz="1400" b="0" i="0" u="none" strike="noStrike" cap="none" spc="0" dirty="0">
              <a:solidFill>
                <a:schemeClr val="tx1"/>
              </a:solidFill>
              <a:latin typeface="Roboto"/>
              <a:cs typeface="Arial" panose="020B0604020202020204" pitchFamily="34" charset="0"/>
            </a:endParaRPr>
          </a:p>
          <a:p>
            <a:pPr>
              <a:buClr>
                <a:srgbClr val="1A44E9"/>
              </a:buClr>
              <a:buSzPct val="170000"/>
              <a:defRPr/>
            </a:pPr>
            <a:r>
              <a:rPr lang="ru-RU" sz="1400" b="1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Как решает: </a:t>
            </a:r>
            <a:r>
              <a:rPr lang="ru-RU" sz="14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старается проблему не замечать, тихо поговорить с жертвой и агрессором, только потом обращаться к психологу</a:t>
            </a:r>
          </a:p>
          <a:p>
            <a:pPr>
              <a:buClr>
                <a:srgbClr val="1A44E9"/>
              </a:buClr>
              <a:buSzPct val="170000"/>
              <a:defRPr/>
            </a:pPr>
            <a:endParaRPr sz="1400" dirty="0">
              <a:solidFill>
                <a:schemeClr val="tx1"/>
              </a:solidFill>
              <a:latin typeface="Roboto"/>
              <a:cs typeface="Arial" panose="020B0604020202020204" pitchFamily="34" charset="0"/>
            </a:endParaRPr>
          </a:p>
          <a:p>
            <a:pPr>
              <a:buClr>
                <a:srgbClr val="1A44E9"/>
              </a:buClr>
              <a:buSzPct val="170000"/>
              <a:defRPr/>
            </a:pPr>
            <a:r>
              <a:rPr lang="ru-RU" sz="1400" b="1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Ограничения: </a:t>
            </a:r>
            <a:r>
              <a:rPr lang="ru-RU" sz="14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важно, что о ней думают, боится выглядеть некомпетентной, важно мнение администратора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92A2CBF-1E93-46B1-A89E-43B66BFE1E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" t="469" r="2940" b="-1"/>
          <a:stretch/>
        </p:blipFill>
        <p:spPr bwMode="auto">
          <a:xfrm>
            <a:off x="-24680" y="1628800"/>
            <a:ext cx="6840760" cy="4871630"/>
          </a:xfrm>
          <a:prstGeom prst="round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 bwMode="auto">
          <a:xfrm>
            <a:off x="-24680" y="5589240"/>
            <a:ext cx="6840760" cy="1296144"/>
          </a:xfrm>
          <a:prstGeom prst="round2SameRect">
            <a:avLst>
              <a:gd name="adj1" fmla="val 35107"/>
              <a:gd name="adj2" fmla="val 0"/>
            </a:avLst>
          </a:prstGeom>
          <a:solidFill>
            <a:srgbClr val="4892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335360" y="5806981"/>
            <a:ext cx="6120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chemeClr val="bg1"/>
                </a:solidFill>
                <a:latin typeface="Roboto"/>
                <a:cs typeface="Arial" panose="020B0604020202020204" pitchFamily="34" charset="0"/>
              </a:rPr>
              <a:t>«Это дети, сами разберутся»</a:t>
            </a:r>
          </a:p>
        </p:txBody>
      </p:sp>
    </p:spTree>
    <p:extLst>
      <p:ext uri="{BB962C8B-B14F-4D97-AF65-F5344CB8AC3E}">
        <p14:creationId xmlns:p14="http://schemas.microsoft.com/office/powerpoint/2010/main" val="2754148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 bwMode="auto">
          <a:xfrm>
            <a:off x="371104" y="552114"/>
            <a:ext cx="2037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defRPr/>
            </a:pPr>
            <a:r>
              <a:rPr lang="ru-RU" sz="3600" dirty="0">
                <a:latin typeface="Onest Medium" pitchFamily="2" charset="-52"/>
                <a:ea typeface="Roboto Medium"/>
                <a:cs typeface="Arial" panose="020B0604020202020204" pitchFamily="34" charset="0"/>
              </a:rPr>
              <a:t>Студент</a:t>
            </a:r>
            <a:endParaRPr sz="3600" dirty="0">
              <a:latin typeface="Onest Medium" pitchFamily="2" charset="-52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7176119" y="1484784"/>
            <a:ext cx="4746969" cy="4968528"/>
          </a:xfrm>
          <a:prstGeom prst="roundRect">
            <a:avLst>
              <a:gd name="adj" fmla="val 683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lang="ru-RU" sz="2400" dirty="0">
                <a:solidFill>
                  <a:schemeClr val="tx1"/>
                </a:solidFill>
                <a:latin typeface="Onest Medium" pitchFamily="2" charset="-52"/>
                <a:cs typeface="Arial" panose="020B0604020202020204" pitchFamily="34" charset="0"/>
              </a:rPr>
              <a:t>Диана</a:t>
            </a:r>
          </a:p>
          <a:p>
            <a:pPr>
              <a:defRPr/>
            </a:pPr>
            <a:endParaRPr sz="1600" dirty="0">
              <a:solidFill>
                <a:schemeClr val="tx1"/>
              </a:solidFill>
              <a:latin typeface="Roboto"/>
              <a:cs typeface="Arial" panose="020B0604020202020204" pitchFamily="34" charset="0"/>
            </a:endParaRPr>
          </a:p>
          <a:p>
            <a:pPr>
              <a:buClr>
                <a:srgbClr val="1A44E9"/>
              </a:buClr>
              <a:buSzPct val="170000"/>
              <a:defRPr/>
            </a:pPr>
            <a:r>
              <a:rPr lang="ru-RU" sz="1400" b="1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Возраст:</a:t>
            </a:r>
            <a:r>
              <a:rPr lang="ru-RU" sz="14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 20 лет</a:t>
            </a:r>
          </a:p>
          <a:p>
            <a:pPr>
              <a:buClr>
                <a:srgbClr val="1A44E9"/>
              </a:buClr>
              <a:buSzPct val="170000"/>
              <a:defRPr/>
            </a:pPr>
            <a:endParaRPr sz="1400" dirty="0">
              <a:solidFill>
                <a:schemeClr val="tx1"/>
              </a:solidFill>
              <a:latin typeface="Roboto"/>
              <a:cs typeface="Arial" panose="020B0604020202020204" pitchFamily="34" charset="0"/>
            </a:endParaRPr>
          </a:p>
          <a:p>
            <a:pPr>
              <a:buClr>
                <a:srgbClr val="1A44E9"/>
              </a:buClr>
              <a:buSzPct val="170000"/>
              <a:defRPr/>
            </a:pPr>
            <a:r>
              <a:rPr lang="ru-RU" sz="1400" b="1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Место жительства:</a:t>
            </a:r>
            <a:r>
              <a:rPr lang="ru-RU" sz="14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 г. Калуга</a:t>
            </a:r>
          </a:p>
          <a:p>
            <a:pPr>
              <a:buClr>
                <a:srgbClr val="1A44E9"/>
              </a:buClr>
              <a:buSzPct val="170000"/>
              <a:defRPr/>
            </a:pPr>
            <a:endParaRPr sz="1400" dirty="0">
              <a:solidFill>
                <a:schemeClr val="tx1"/>
              </a:solidFill>
              <a:latin typeface="Roboto"/>
              <a:cs typeface="Arial" panose="020B0604020202020204" pitchFamily="34" charset="0"/>
            </a:endParaRPr>
          </a:p>
          <a:p>
            <a:pPr>
              <a:buClr>
                <a:srgbClr val="1A44E9"/>
              </a:buClr>
              <a:buSzPct val="170000"/>
              <a:defRPr/>
            </a:pPr>
            <a:r>
              <a:rPr lang="ru-RU" sz="1400" b="1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Контекст:</a:t>
            </a:r>
            <a:r>
              <a:rPr lang="ru-RU" sz="14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 последний курс филологического факультета, хорошо учится, активно участвует в волонтерских движениях, свидетель </a:t>
            </a:r>
            <a:r>
              <a:rPr lang="ru-RU" sz="1400" dirty="0" err="1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буллинга</a:t>
            </a:r>
            <a:r>
              <a:rPr lang="ru-RU" sz="14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 во время практики, считает, что о проблемах надо говорить, тогда они решаемы</a:t>
            </a:r>
          </a:p>
          <a:p>
            <a:pPr>
              <a:buClr>
                <a:srgbClr val="1A44E9"/>
              </a:buClr>
              <a:buSzPct val="170000"/>
              <a:defRPr/>
            </a:pPr>
            <a:endParaRPr sz="1400" dirty="0">
              <a:solidFill>
                <a:schemeClr val="tx1"/>
              </a:solidFill>
              <a:latin typeface="Roboto"/>
              <a:cs typeface="Arial" panose="020B0604020202020204" pitchFamily="34" charset="0"/>
            </a:endParaRPr>
          </a:p>
          <a:p>
            <a:pPr>
              <a:buClr>
                <a:srgbClr val="1A44E9"/>
              </a:buClr>
              <a:buSzPct val="170000"/>
              <a:defRPr/>
            </a:pPr>
            <a:r>
              <a:rPr lang="ru-RU" sz="1400" b="1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Потребность:</a:t>
            </a:r>
            <a:r>
              <a:rPr lang="ru-RU" sz="14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 знания по </a:t>
            </a:r>
            <a:r>
              <a:rPr lang="ru-RU" sz="1400" dirty="0" err="1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конфликтологии</a:t>
            </a:r>
            <a:r>
              <a:rPr lang="ru-RU" sz="14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, повышение самооценки, признание</a:t>
            </a:r>
          </a:p>
          <a:p>
            <a:pPr>
              <a:buClr>
                <a:srgbClr val="1A44E9"/>
              </a:buClr>
              <a:buSzPct val="170000"/>
              <a:defRPr/>
            </a:pPr>
            <a:endParaRPr sz="1400" b="0" i="0" u="none" strike="noStrike" cap="none" spc="0" dirty="0">
              <a:solidFill>
                <a:schemeClr val="tx1"/>
              </a:solidFill>
              <a:latin typeface="Roboto"/>
              <a:cs typeface="Arial" panose="020B0604020202020204" pitchFamily="34" charset="0"/>
            </a:endParaRPr>
          </a:p>
          <a:p>
            <a:pPr>
              <a:buClr>
                <a:srgbClr val="1A44E9"/>
              </a:buClr>
              <a:buSzPct val="170000"/>
              <a:defRPr/>
            </a:pPr>
            <a:r>
              <a:rPr lang="ru-RU" sz="1400" b="1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Как решает: </a:t>
            </a:r>
            <a:r>
              <a:rPr lang="ru-RU" sz="14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изучает тему в интернете, ходит на тренинги, развивает </a:t>
            </a:r>
            <a:r>
              <a:rPr lang="ru-RU" sz="1400" dirty="0" err="1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эмпатию</a:t>
            </a:r>
            <a:r>
              <a:rPr lang="ru-RU" sz="14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 и готовность откликнуться на проблему</a:t>
            </a:r>
          </a:p>
          <a:p>
            <a:pPr>
              <a:buClr>
                <a:srgbClr val="1A44E9"/>
              </a:buClr>
              <a:buSzPct val="170000"/>
              <a:defRPr/>
            </a:pPr>
            <a:endParaRPr sz="1400" dirty="0">
              <a:solidFill>
                <a:schemeClr val="tx1"/>
              </a:solidFill>
              <a:latin typeface="Roboto"/>
              <a:cs typeface="Arial" panose="020B0604020202020204" pitchFamily="34" charset="0"/>
            </a:endParaRPr>
          </a:p>
          <a:p>
            <a:pPr>
              <a:buClr>
                <a:srgbClr val="1A44E9"/>
              </a:buClr>
              <a:buSzPct val="170000"/>
              <a:defRPr/>
            </a:pPr>
            <a:r>
              <a:rPr lang="ru-RU" sz="1400" b="1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Ограничения: </a:t>
            </a:r>
            <a:r>
              <a:rPr lang="ru-RU" sz="14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нет четкого понимания проблемы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92A2CBF-1E93-46B1-A89E-43B66BFE1E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80"/>
          <a:stretch/>
        </p:blipFill>
        <p:spPr bwMode="auto">
          <a:xfrm>
            <a:off x="1" y="1628800"/>
            <a:ext cx="6816078" cy="5256584"/>
          </a:xfrm>
          <a:prstGeom prst="round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 bwMode="auto">
          <a:xfrm>
            <a:off x="-24680" y="5589240"/>
            <a:ext cx="6840760" cy="1296144"/>
          </a:xfrm>
          <a:prstGeom prst="round2SameRect">
            <a:avLst>
              <a:gd name="adj1" fmla="val 35107"/>
              <a:gd name="adj2" fmla="val 0"/>
            </a:avLst>
          </a:prstGeom>
          <a:solidFill>
            <a:srgbClr val="4892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335360" y="5806981"/>
            <a:ext cx="61206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chemeClr val="bg1"/>
                </a:solidFill>
                <a:latin typeface="Roboto"/>
                <a:cs typeface="Arial" panose="020B0604020202020204" pitchFamily="34" charset="0"/>
              </a:rPr>
              <a:t>«Хочу не закрывать глаза, а помочь ребенку»</a:t>
            </a:r>
          </a:p>
        </p:txBody>
      </p:sp>
    </p:spTree>
    <p:extLst>
      <p:ext uri="{BB962C8B-B14F-4D97-AF65-F5344CB8AC3E}">
        <p14:creationId xmlns:p14="http://schemas.microsoft.com/office/powerpoint/2010/main" val="854072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с одним скругленным углом 11"/>
          <p:cNvSpPr/>
          <p:nvPr/>
        </p:nvSpPr>
        <p:spPr>
          <a:xfrm>
            <a:off x="1054482" y="1885321"/>
            <a:ext cx="10802158" cy="4016335"/>
          </a:xfrm>
          <a:prstGeom prst="round1Rect">
            <a:avLst>
              <a:gd name="adj" fmla="val 12330"/>
            </a:avLst>
          </a:prstGeom>
          <a:gradFill flip="none" rotWithShape="1">
            <a:gsLst>
              <a:gs pos="0">
                <a:srgbClr val="F2F2F2"/>
              </a:gs>
              <a:gs pos="100000">
                <a:srgbClr val="4892ED"/>
              </a:gs>
            </a:gsLst>
            <a:lin ang="16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035854767" name="TextBox 1"/>
          <p:cNvSpPr txBox="1"/>
          <p:nvPr/>
        </p:nvSpPr>
        <p:spPr bwMode="auto">
          <a:xfrm>
            <a:off x="335360" y="558214"/>
            <a:ext cx="66456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dirty="0">
                <a:latin typeface="Onest Medium" pitchFamily="2" charset="-52"/>
                <a:ea typeface="Roboto Medium"/>
                <a:cs typeface="Roboto Medium"/>
              </a:rPr>
              <a:t>Наша задача – </a:t>
            </a:r>
          </a:p>
          <a:p>
            <a:pPr>
              <a:defRPr/>
            </a:pPr>
            <a:r>
              <a:rPr lang="ru-RU" sz="3600" dirty="0">
                <a:solidFill>
                  <a:srgbClr val="5B7BEF"/>
                </a:solidFill>
                <a:latin typeface="Onest Medium" pitchFamily="2" charset="-52"/>
                <a:ea typeface="Roboto Medium"/>
                <a:cs typeface="Roboto Medium"/>
              </a:rPr>
              <a:t>смена мотивации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99456" y="5985003"/>
            <a:ext cx="23551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600" dirty="0">
                <a:latin typeface="Roboto"/>
                <a:ea typeface="Roboto Medium"/>
                <a:cs typeface="Roboto Medium"/>
              </a:rPr>
              <a:t>Нехватка информации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879976" y="5985003"/>
            <a:ext cx="34317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dirty="0">
                <a:latin typeface="Roboto"/>
                <a:ea typeface="Roboto Medium"/>
                <a:cs typeface="Roboto Medium"/>
              </a:rPr>
              <a:t>Осведомленность о проблеме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1063508" y="1844824"/>
            <a:ext cx="0" cy="4056832"/>
          </a:xfrm>
          <a:prstGeom prst="straightConnector1">
            <a:avLst/>
          </a:prstGeom>
          <a:ln w="25400" cap="rnd">
            <a:solidFill>
              <a:srgbClr val="1A44E9"/>
            </a:solidFill>
            <a:round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1063508" y="5901656"/>
            <a:ext cx="10793132" cy="0"/>
          </a:xfrm>
          <a:prstGeom prst="straightConnector1">
            <a:avLst/>
          </a:prstGeom>
          <a:ln w="25400">
            <a:solidFill>
              <a:srgbClr val="1A44E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Скругленный прямоугольник 10"/>
          <p:cNvSpPr/>
          <p:nvPr/>
        </p:nvSpPr>
        <p:spPr>
          <a:xfrm>
            <a:off x="2423117" y="4580719"/>
            <a:ext cx="1656184" cy="491864"/>
          </a:xfrm>
          <a:prstGeom prst="roundRect">
            <a:avLst>
              <a:gd name="adj" fmla="val 50000"/>
            </a:avLst>
          </a:prstGeom>
          <a:solidFill>
            <a:srgbClr val="4892ED"/>
          </a:solidFill>
          <a:ln>
            <a:noFill/>
          </a:ln>
          <a:effectLst>
            <a:outerShdw blurRad="241300" sx="102000" sy="102000" algn="ctr" rotWithShape="0">
              <a:srgbClr val="1A44E9">
                <a:alpha val="1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Roboto"/>
              </a:rPr>
              <a:t>ребенок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672064" y="5194469"/>
            <a:ext cx="1656184" cy="491864"/>
          </a:xfrm>
          <a:prstGeom prst="roundRect">
            <a:avLst>
              <a:gd name="adj" fmla="val 50000"/>
            </a:avLst>
          </a:prstGeom>
          <a:solidFill>
            <a:srgbClr val="4892ED"/>
          </a:solidFill>
          <a:ln>
            <a:noFill/>
          </a:ln>
          <a:effectLst>
            <a:outerShdw blurRad="241300" sx="102000" sy="102000" algn="ctr" rotWithShape="0">
              <a:srgbClr val="1A44E9">
                <a:alpha val="1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Roboto"/>
              </a:rPr>
              <a:t>учитель</a:t>
            </a:r>
          </a:p>
        </p:txBody>
      </p:sp>
      <p:cxnSp>
        <p:nvCxnSpPr>
          <p:cNvPr id="23" name="Прямая соединительная линия 22"/>
          <p:cNvCxnSpPr/>
          <p:nvPr/>
        </p:nvCxnSpPr>
        <p:spPr bwMode="auto">
          <a:xfrm>
            <a:off x="6096000" y="5589240"/>
            <a:ext cx="0" cy="312416"/>
          </a:xfrm>
          <a:prstGeom prst="line">
            <a:avLst/>
          </a:prstGeom>
          <a:ln w="25400" cap="rnd">
            <a:solidFill>
              <a:srgbClr val="1A44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 bwMode="auto">
          <a:xfrm rot="16200000">
            <a:off x="-392116" y="2724699"/>
            <a:ext cx="23445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latin typeface="Roboto"/>
                <a:ea typeface="Roboto Medium"/>
                <a:cs typeface="Roboto Medium"/>
              </a:rPr>
              <a:t>Готовность к решению </a:t>
            </a:r>
          </a:p>
          <a:p>
            <a:pPr>
              <a:defRPr/>
            </a:pPr>
            <a:r>
              <a:rPr lang="ru-RU" sz="1600" dirty="0">
                <a:latin typeface="Roboto"/>
                <a:ea typeface="Roboto Medium"/>
                <a:cs typeface="Roboto Medium"/>
              </a:rPr>
              <a:t>проблемы</a:t>
            </a:r>
          </a:p>
        </p:txBody>
      </p:sp>
      <p:sp>
        <p:nvSpPr>
          <p:cNvPr id="25" name="Прямоугольник 24"/>
          <p:cNvSpPr/>
          <p:nvPr/>
        </p:nvSpPr>
        <p:spPr bwMode="auto">
          <a:xfrm rot="16200000">
            <a:off x="166604" y="5046547"/>
            <a:ext cx="14372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latin typeface="Roboto"/>
                <a:ea typeface="Roboto Medium"/>
                <a:cs typeface="Roboto Medium"/>
              </a:rPr>
              <a:t>Бездействие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 bwMode="auto">
          <a:xfrm flipV="1">
            <a:off x="1081561" y="4126829"/>
            <a:ext cx="329528" cy="1"/>
          </a:xfrm>
          <a:prstGeom prst="line">
            <a:avLst/>
          </a:prstGeom>
          <a:ln w="25400" cap="rnd">
            <a:solidFill>
              <a:srgbClr val="1A44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Скругленный прямоугольник 26"/>
          <p:cNvSpPr/>
          <p:nvPr/>
        </p:nvSpPr>
        <p:spPr>
          <a:xfrm>
            <a:off x="7500156" y="4489442"/>
            <a:ext cx="1656184" cy="491864"/>
          </a:xfrm>
          <a:prstGeom prst="roundRect">
            <a:avLst>
              <a:gd name="adj" fmla="val 50000"/>
            </a:avLst>
          </a:prstGeom>
          <a:solidFill>
            <a:srgbClr val="4892ED"/>
          </a:solidFill>
          <a:ln>
            <a:noFill/>
          </a:ln>
          <a:effectLst>
            <a:outerShdw blurRad="241300" sx="102000" sy="102000" algn="ctr" rotWithShape="0">
              <a:srgbClr val="1A44E9">
                <a:alpha val="1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Roboto"/>
              </a:rPr>
              <a:t>студент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079301" y="3592454"/>
            <a:ext cx="1656184" cy="491864"/>
          </a:xfrm>
          <a:prstGeom prst="roundRect">
            <a:avLst>
              <a:gd name="adj" fmla="val 50000"/>
            </a:avLst>
          </a:prstGeom>
          <a:solidFill>
            <a:srgbClr val="4892ED"/>
          </a:solidFill>
          <a:ln>
            <a:noFill/>
          </a:ln>
          <a:effectLst>
            <a:outerShdw blurRad="241300" sx="102000" sy="102000" algn="ctr" rotWithShape="0">
              <a:srgbClr val="1A44E9">
                <a:alpha val="1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Roboto"/>
              </a:rPr>
              <a:t>родитель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8258257" y="2149971"/>
            <a:ext cx="1656184" cy="491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952500" sx="102000" sy="102000" algn="ctr" rotWithShape="0">
              <a:srgbClr val="1A44E9">
                <a:alpha val="1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Roboto"/>
              </a:rPr>
              <a:t>родитель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9660396" y="2769308"/>
            <a:ext cx="1656184" cy="491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952500" sx="102000" sy="102000" algn="ctr" rotWithShape="0">
              <a:srgbClr val="1A44E9">
                <a:alpha val="1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Roboto"/>
              </a:rPr>
              <a:t>учитель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9914441" y="2117585"/>
            <a:ext cx="1656184" cy="491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952500" sx="102000" sy="102000" algn="ctr" rotWithShape="0">
              <a:srgbClr val="1A44E9">
                <a:alpha val="1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Roboto"/>
              </a:rPr>
              <a:t>студент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938256" y="2683508"/>
            <a:ext cx="1656184" cy="491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952500" sx="102000" sy="102000" algn="ctr" rotWithShape="0">
              <a:srgbClr val="1A44E9">
                <a:alpha val="1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Roboto"/>
              </a:rPr>
              <a:t>ребенок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 bwMode="auto">
          <a:xfrm>
            <a:off x="335360" y="504486"/>
            <a:ext cx="842493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600" dirty="0">
                <a:latin typeface="Onest Medium" pitchFamily="2" charset="-52"/>
                <a:ea typeface="Roboto Medium"/>
                <a:cs typeface="Roboto Medium"/>
              </a:rPr>
              <a:t>Участники</a:t>
            </a:r>
            <a:r>
              <a:rPr lang="ru-RU" sz="3600" dirty="0">
                <a:latin typeface="Onest Medium" pitchFamily="2" charset="-52"/>
              </a:rPr>
              <a:t> проектов</a:t>
            </a:r>
          </a:p>
          <a:p>
            <a:pPr>
              <a:defRPr/>
            </a:pPr>
            <a:endParaRPr lang="ru-RU" sz="300" dirty="0">
              <a:latin typeface="Onest Medium" pitchFamily="2" charset="-52"/>
            </a:endParaRPr>
          </a:p>
          <a:p>
            <a:pPr>
              <a:lnSpc>
                <a:spcPct val="150000"/>
              </a:lnSpc>
              <a:defRPr/>
            </a:pPr>
            <a:r>
              <a:rPr lang="ru-RU" sz="1600" dirty="0">
                <a:latin typeface="Onest Medium" pitchFamily="2" charset="-52"/>
              </a:rPr>
              <a:t>Пилот затронул </a:t>
            </a:r>
            <a:r>
              <a:rPr lang="ru-RU" sz="1600" u="sng" dirty="0">
                <a:latin typeface="Onest Medium" pitchFamily="2" charset="-52"/>
              </a:rPr>
              <a:t>более 500 человек</a:t>
            </a:r>
            <a:r>
              <a:rPr lang="ru-RU" sz="1600" dirty="0">
                <a:latin typeface="Onest Medium" pitchFamily="2" charset="-52"/>
              </a:rPr>
              <a:t>:</a:t>
            </a:r>
          </a:p>
          <a:p>
            <a:pPr marL="285750" indent="-28575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latin typeface="Roboto"/>
                <a:ea typeface="Roboto Medium"/>
                <a:cs typeface="Roboto Medium"/>
              </a:rPr>
              <a:t>162 ученика </a:t>
            </a:r>
          </a:p>
          <a:p>
            <a:pPr marL="285750" indent="-28575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latin typeface="Roboto"/>
                <a:ea typeface="Roboto Medium"/>
                <a:cs typeface="Roboto Medium"/>
              </a:rPr>
              <a:t>21 учитель </a:t>
            </a:r>
          </a:p>
          <a:p>
            <a:pPr marL="285750" indent="-28575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latin typeface="Roboto"/>
                <a:ea typeface="Roboto Medium"/>
                <a:cs typeface="Roboto Medium"/>
              </a:rPr>
              <a:t>25 студентов </a:t>
            </a:r>
          </a:p>
          <a:p>
            <a:pPr marL="285750" indent="-28575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latin typeface="Roboto"/>
                <a:ea typeface="Roboto Medium"/>
                <a:cs typeface="Roboto Medium"/>
              </a:rPr>
              <a:t>Около 300 родителей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256240" y="2780928"/>
            <a:ext cx="3611039" cy="3600400"/>
          </a:xfrm>
          <a:prstGeom prst="roundRect">
            <a:avLst>
              <a:gd name="adj" fmla="val 8527"/>
            </a:avLst>
          </a:prstGeom>
          <a:solidFill>
            <a:schemeClr val="bg1"/>
          </a:solidFill>
          <a:ln>
            <a:noFill/>
          </a:ln>
          <a:effectLst>
            <a:outerShdw blurRad="317500" algn="ctr" rotWithShape="0">
              <a:srgbClr val="1A44E9">
                <a:alpha val="2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4"/>
          <a:stretch/>
        </p:blipFill>
        <p:spPr>
          <a:xfrm>
            <a:off x="8335453" y="2852936"/>
            <a:ext cx="3469431" cy="2480638"/>
          </a:xfrm>
          <a:prstGeom prst="roundRect">
            <a:avLst>
              <a:gd name="adj" fmla="val 10878"/>
            </a:avLst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4366091" y="2780928"/>
            <a:ext cx="3531826" cy="3600400"/>
          </a:xfrm>
          <a:prstGeom prst="roundRect">
            <a:avLst>
              <a:gd name="adj" fmla="val 8527"/>
            </a:avLst>
          </a:prstGeom>
          <a:solidFill>
            <a:schemeClr val="bg1"/>
          </a:solidFill>
          <a:ln>
            <a:noFill/>
          </a:ln>
          <a:effectLst>
            <a:outerShdw blurRad="317500" algn="ctr" rotWithShape="0">
              <a:srgbClr val="1A44E9">
                <a:alpha val="2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2714"/>
          <a:stretch/>
        </p:blipFill>
        <p:spPr>
          <a:xfrm>
            <a:off x="4434939" y="2852936"/>
            <a:ext cx="3391996" cy="2480637"/>
          </a:xfrm>
          <a:prstGeom prst="roundRect">
            <a:avLst>
              <a:gd name="adj" fmla="val 10197"/>
            </a:avLst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335360" y="2780928"/>
            <a:ext cx="3672408" cy="3600400"/>
          </a:xfrm>
          <a:prstGeom prst="roundRect">
            <a:avLst>
              <a:gd name="adj" fmla="val 8527"/>
            </a:avLst>
          </a:prstGeom>
          <a:solidFill>
            <a:schemeClr val="bg1"/>
          </a:solidFill>
          <a:ln>
            <a:noFill/>
          </a:ln>
          <a:effectLst>
            <a:outerShdw blurRad="317500" algn="ctr" rotWithShape="0">
              <a:srgbClr val="1A44E9">
                <a:alpha val="2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7857" t="2714"/>
          <a:stretch/>
        </p:blipFill>
        <p:spPr>
          <a:xfrm>
            <a:off x="407368" y="2852936"/>
            <a:ext cx="3528392" cy="2480637"/>
          </a:xfrm>
          <a:prstGeom prst="roundRect">
            <a:avLst>
              <a:gd name="adj" fmla="val 10197"/>
            </a:avLst>
          </a:prstGeom>
          <a:ln w="38100"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407368" y="5678757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Onest Medium" pitchFamily="2" charset="-52"/>
              </a:rPr>
              <a:t>МБОУ СОШ №8 г. Калуги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39816" y="5688173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Onest Medium" pitchFamily="2" charset="-52"/>
              </a:rPr>
              <a:t>МБОУ СОШ №21 г. Калуги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369571" y="5688173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Onest Medium" pitchFamily="2" charset="-52"/>
              </a:rPr>
              <a:t>КГУ им. К. Э. Циолковского</a:t>
            </a:r>
          </a:p>
        </p:txBody>
      </p:sp>
    </p:spTree>
    <p:extLst>
      <p:ext uri="{BB962C8B-B14F-4D97-AF65-F5344CB8AC3E}">
        <p14:creationId xmlns:p14="http://schemas.microsoft.com/office/powerpoint/2010/main" val="2811955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одним скругленным углом 3"/>
          <p:cNvSpPr/>
          <p:nvPr/>
        </p:nvSpPr>
        <p:spPr>
          <a:xfrm flipH="1">
            <a:off x="5735960" y="764704"/>
            <a:ext cx="6552728" cy="6093296"/>
          </a:xfrm>
          <a:prstGeom prst="round1Rect">
            <a:avLst>
              <a:gd name="adj" fmla="val 7705"/>
            </a:avLst>
          </a:prstGeom>
          <a:solidFill>
            <a:srgbClr val="4892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1905779" name="TextBox 1"/>
          <p:cNvSpPr txBox="1"/>
          <p:nvPr/>
        </p:nvSpPr>
        <p:spPr bwMode="auto">
          <a:xfrm>
            <a:off x="377881" y="550832"/>
            <a:ext cx="460574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800" dirty="0">
                <a:latin typeface="Onest Medium" pitchFamily="2" charset="-52"/>
                <a:ea typeface="Roboto Medium"/>
                <a:cs typeface="Arial" panose="020B0604020202020204" pitchFamily="34" charset="0"/>
              </a:rPr>
              <a:t>Прототип решения </a:t>
            </a:r>
          </a:p>
          <a:p>
            <a:pPr>
              <a:defRPr/>
            </a:pPr>
            <a:r>
              <a:rPr lang="ru-RU" sz="3600" dirty="0">
                <a:latin typeface="Onest Medium" pitchFamily="2" charset="-52"/>
                <a:ea typeface="Roboto Medium"/>
                <a:cs typeface="Arial" panose="020B0604020202020204" pitchFamily="34" charset="0"/>
              </a:rPr>
              <a:t>Чат-бот «Добрыня»</a:t>
            </a:r>
            <a:endParaRPr sz="3600" dirty="0">
              <a:latin typeface="Onest Medium" pitchFamily="2" charset="-52"/>
              <a:cs typeface="Arial" panose="020B0604020202020204" pitchFamily="34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4596">
            <a:off x="8571989" y="3196553"/>
            <a:ext cx="2920127" cy="3939962"/>
          </a:xfrm>
          <a:prstGeom prst="roundRect">
            <a:avLst>
              <a:gd name="adj" fmla="val 5207"/>
            </a:avLst>
          </a:prstGeom>
          <a:ln w="15875">
            <a:noFill/>
          </a:ln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07898" y="1312132"/>
            <a:ext cx="1048742" cy="1048742"/>
          </a:xfrm>
          <a:prstGeom prst="roundRect">
            <a:avLst>
              <a:gd name="adj" fmla="val 10467"/>
            </a:avLst>
          </a:prstGeom>
          <a:ln w="25400"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4665" y="1836503"/>
            <a:ext cx="2823304" cy="5026187"/>
          </a:xfrm>
          <a:prstGeom prst="round2SameRect">
            <a:avLst>
              <a:gd name="adj1" fmla="val 5421"/>
              <a:gd name="adj2" fmla="val 0"/>
            </a:avLst>
          </a:prstGeom>
        </p:spPr>
      </p:pic>
      <p:sp>
        <p:nvSpPr>
          <p:cNvPr id="13" name="Скругленный прямоугольник 12"/>
          <p:cNvSpPr/>
          <p:nvPr/>
        </p:nvSpPr>
        <p:spPr bwMode="auto">
          <a:xfrm>
            <a:off x="377881" y="1772816"/>
            <a:ext cx="4926031" cy="4536504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215900" sx="101000" sy="101000" algn="ctr" rotWithShape="0">
              <a:srgbClr val="1A44E9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lang="ru-RU" sz="2000" dirty="0">
                <a:solidFill>
                  <a:schemeClr val="tx1"/>
                </a:solidFill>
                <a:latin typeface="Onest Medium" pitchFamily="2" charset="-52"/>
                <a:cs typeface="Arial" panose="020B0604020202020204" pitchFamily="34" charset="0"/>
              </a:rPr>
              <a:t>Функционал:</a:t>
            </a:r>
          </a:p>
          <a:p>
            <a:pPr marL="228600" indent="-228600">
              <a:buFont typeface="+mj-lt"/>
              <a:buAutoNum type="arabicPeriod"/>
              <a:defRPr/>
            </a:pPr>
            <a:endParaRPr lang="ru-RU" sz="800" dirty="0">
              <a:solidFill>
                <a:schemeClr val="tx1"/>
              </a:solidFill>
              <a:latin typeface="Onest Medium" pitchFamily="2" charset="-52"/>
              <a:cs typeface="Arial" panose="020B0604020202020204" pitchFamily="34" charset="0"/>
            </a:endParaRPr>
          </a:p>
          <a:p>
            <a:pPr marL="228600" indent="-228600">
              <a:lnSpc>
                <a:spcPct val="150000"/>
              </a:lnSpc>
              <a:buSzPct val="100000"/>
              <a:buFont typeface="+mj-lt"/>
              <a:buAutoNum type="arabicPeriod"/>
              <a:defRPr/>
            </a:pPr>
            <a:r>
              <a:rPr lang="ru-RU" sz="16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Для детей </a:t>
            </a:r>
          </a:p>
          <a:p>
            <a:pPr marL="628650" lvl="1" indent="-171450">
              <a:lnSpc>
                <a:spcPct val="150000"/>
              </a:lnSpc>
              <a:buSzPct val="170000"/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Что такое буллинг</a:t>
            </a:r>
          </a:p>
          <a:p>
            <a:pPr marL="628650" lvl="1" indent="-171450">
              <a:lnSpc>
                <a:spcPct val="150000"/>
              </a:lnSpc>
              <a:buSzPct val="170000"/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Как рассказать родителям (взрослым)</a:t>
            </a:r>
          </a:p>
          <a:p>
            <a:pPr marL="628650" lvl="1" indent="-171450">
              <a:lnSpc>
                <a:spcPct val="150000"/>
              </a:lnSpc>
              <a:buSzPct val="170000"/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Как вести себя с агрессором</a:t>
            </a:r>
          </a:p>
          <a:p>
            <a:pPr marL="628650" lvl="1" indent="-171450">
              <a:lnSpc>
                <a:spcPct val="150000"/>
              </a:lnSpc>
              <a:buSzPct val="170000"/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Как изменить свое поведение</a:t>
            </a:r>
          </a:p>
          <a:p>
            <a:pPr marL="628650" lvl="1" indent="-171450">
              <a:lnSpc>
                <a:spcPct val="150000"/>
              </a:lnSpc>
              <a:buSzPct val="170000"/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Как справиться со сложными эмоциями</a:t>
            </a:r>
            <a:br>
              <a:rPr lang="ru-RU" sz="12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</a:br>
            <a:endParaRPr lang="ru-RU" sz="1200" dirty="0">
              <a:solidFill>
                <a:schemeClr val="tx1"/>
              </a:solidFill>
              <a:latin typeface="Roboto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  <a:defRPr/>
            </a:pPr>
            <a:r>
              <a:rPr lang="ru-RU" sz="16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Для родителей:</a:t>
            </a:r>
          </a:p>
          <a:p>
            <a:pPr marL="742950" lvl="1" indent="-285750">
              <a:lnSpc>
                <a:spcPct val="150000"/>
              </a:lnSpc>
              <a:buSzPct val="170000"/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Что такое буллинг</a:t>
            </a:r>
          </a:p>
          <a:p>
            <a:pPr marL="742950" lvl="1" indent="-285750">
              <a:lnSpc>
                <a:spcPct val="150000"/>
              </a:lnSpc>
              <a:buSzPct val="170000"/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Что делать если ребенка обижают</a:t>
            </a:r>
          </a:p>
          <a:p>
            <a:pPr marL="742950" lvl="1" indent="-285750">
              <a:lnSpc>
                <a:spcPct val="150000"/>
              </a:lnSpc>
              <a:buSzPct val="170000"/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Что делать, если обижает ребенок</a:t>
            </a:r>
          </a:p>
          <a:p>
            <a:pPr marL="742950" lvl="1" indent="-285750">
              <a:lnSpc>
                <a:spcPct val="150000"/>
              </a:lnSpc>
              <a:buSzPct val="170000"/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Что делать, если ребенок видит, как обижают другого</a:t>
            </a:r>
            <a:br>
              <a:rPr lang="ru-RU" sz="12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</a:br>
            <a:endParaRPr lang="ru-RU" sz="1200" dirty="0">
              <a:solidFill>
                <a:schemeClr val="tx1"/>
              </a:solidFill>
              <a:latin typeface="Roboto"/>
              <a:cs typeface="Arial" panose="020B0604020202020204" pitchFamily="34" charset="0"/>
            </a:endParaRPr>
          </a:p>
          <a:p>
            <a:pPr marL="285750" indent="-285750">
              <a:buFont typeface="+mj-lt"/>
              <a:buAutoNum type="arabicPeriod"/>
              <a:defRPr/>
            </a:pPr>
            <a:r>
              <a:rPr lang="ru-RU" sz="16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Ссылки на информационные ресурсы по теме буллинга, телефоны доверия</a:t>
            </a:r>
          </a:p>
          <a:p>
            <a:pPr marL="228600" indent="-228600">
              <a:buClr>
                <a:srgbClr val="1A44E9"/>
              </a:buClr>
              <a:buFont typeface="+mj-lt"/>
              <a:buAutoNum type="arabicPeriod"/>
              <a:defRPr/>
            </a:pPr>
            <a:endParaRPr lang="ru-RU" sz="1600" dirty="0">
              <a:solidFill>
                <a:schemeClr val="tx1"/>
              </a:solidFill>
              <a:latin typeface="Roboto"/>
              <a:cs typeface="Arial" panose="020B0604020202020204" pitchFamily="34" charset="0"/>
            </a:endParaRPr>
          </a:p>
          <a:p>
            <a:pPr>
              <a:defRPr/>
            </a:pPr>
            <a:endParaRPr sz="1400" dirty="0">
              <a:solidFill>
                <a:schemeClr val="tx1"/>
              </a:solidFill>
              <a:latin typeface="Roboto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с одним скругленным углом 21"/>
          <p:cNvSpPr/>
          <p:nvPr/>
        </p:nvSpPr>
        <p:spPr bwMode="auto">
          <a:xfrm flipH="1">
            <a:off x="5544592" y="2708921"/>
            <a:ext cx="6744096" cy="4149080"/>
          </a:xfrm>
          <a:prstGeom prst="round1Rect">
            <a:avLst>
              <a:gd name="adj" fmla="val 7705"/>
            </a:avLst>
          </a:prstGeom>
          <a:solidFill>
            <a:srgbClr val="4892ED"/>
          </a:solidFill>
          <a:ln>
            <a:noFill/>
          </a:ln>
          <a:effectLst>
            <a:outerShdw blurRad="355600" sx="102000" sy="102000" algn="ctr" rotWithShape="0">
              <a:srgbClr val="1A44E9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230794" y="769545"/>
            <a:ext cx="12057894" cy="57606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"/>
          <p:cNvSpPr txBox="1"/>
          <p:nvPr/>
        </p:nvSpPr>
        <p:spPr bwMode="auto">
          <a:xfrm>
            <a:off x="335360" y="553334"/>
            <a:ext cx="11521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dirty="0">
                <a:latin typeface="Onest Medium" pitchFamily="2" charset="-52"/>
                <a:ea typeface="Roboto Medium"/>
                <a:cs typeface="Roboto Medium"/>
              </a:rPr>
              <a:t>Прототип решения </a:t>
            </a:r>
            <a:endParaRPr lang="en-US" sz="2800" dirty="0">
              <a:latin typeface="Onest Medium" pitchFamily="2" charset="-52"/>
              <a:ea typeface="Roboto Medium"/>
              <a:cs typeface="Roboto Medium"/>
            </a:endParaRPr>
          </a:p>
          <a:p>
            <a:pPr>
              <a:defRPr/>
            </a:pPr>
            <a:r>
              <a:rPr lang="ru-RU" sz="3600" dirty="0">
                <a:latin typeface="Onest Medium" pitchFamily="2" charset="-52"/>
                <a:ea typeface="Roboto Medium"/>
                <a:cs typeface="Roboto Medium"/>
              </a:rPr>
              <a:t>Проект «Будем вместе» </a:t>
            </a:r>
          </a:p>
        </p:txBody>
      </p:sp>
      <p:sp>
        <p:nvSpPr>
          <p:cNvPr id="15" name="Скругленный прямоугольник 14"/>
          <p:cNvSpPr/>
          <p:nvPr/>
        </p:nvSpPr>
        <p:spPr bwMode="auto">
          <a:xfrm>
            <a:off x="335360" y="2708921"/>
            <a:ext cx="5209231" cy="3024335"/>
          </a:xfrm>
          <a:prstGeom prst="roundRect">
            <a:avLst>
              <a:gd name="adj" fmla="val 8335"/>
            </a:avLst>
          </a:prstGeom>
          <a:solidFill>
            <a:schemeClr val="bg1"/>
          </a:solidFill>
          <a:ln>
            <a:noFill/>
          </a:ln>
          <a:effectLst>
            <a:outerShdw blurRad="330200" sx="102000" sy="102000" algn="ctr" rotWithShape="0">
              <a:srgbClr val="1A44E9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2000" dirty="0">
                <a:solidFill>
                  <a:schemeClr val="tx1"/>
                </a:solidFill>
                <a:latin typeface="Onest Medium" pitchFamily="2" charset="-52"/>
                <a:cs typeface="Arial" panose="020B0604020202020204" pitchFamily="34" charset="0"/>
              </a:rPr>
              <a:t>Для детей</a:t>
            </a:r>
          </a:p>
          <a:p>
            <a:pPr>
              <a:defRPr/>
            </a:pPr>
            <a:endParaRPr lang="ru-RU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1A44E9"/>
              </a:buClr>
              <a:buSzPct val="170000"/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Классные часы по профилактике </a:t>
            </a:r>
            <a:r>
              <a:rPr lang="ru-RU" sz="1400" dirty="0" err="1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буллинга</a:t>
            </a:r>
            <a:endParaRPr lang="ru-RU" sz="1400" dirty="0">
              <a:solidFill>
                <a:schemeClr val="tx1"/>
              </a:solidFill>
              <a:latin typeface="Roboto"/>
              <a:cs typeface="Arial" panose="020B0604020202020204" pitchFamily="34" charset="0"/>
            </a:endParaRPr>
          </a:p>
          <a:p>
            <a:pPr marL="285750" indent="-285750">
              <a:buClr>
                <a:srgbClr val="1A44E9"/>
              </a:buClr>
              <a:buSzPct val="170000"/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Тренинги по ненасильственному общению</a:t>
            </a:r>
          </a:p>
          <a:p>
            <a:pPr marL="285750" indent="-285750">
              <a:buClr>
                <a:srgbClr val="1A44E9"/>
              </a:buClr>
              <a:buSzPct val="170000"/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Тренинг «Как правильно вести себя в конфликтной ситуации, делиться эмоциями»</a:t>
            </a:r>
          </a:p>
          <a:p>
            <a:pPr marL="285750" indent="-285750">
              <a:buClr>
                <a:srgbClr val="1A44E9"/>
              </a:buClr>
              <a:buSzPct val="170000"/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Тренинги по созданию гармоничного общения, развитие коммуникативных навыков,</a:t>
            </a:r>
          </a:p>
          <a:p>
            <a:pPr marL="285750" indent="-285750">
              <a:buClr>
                <a:srgbClr val="1A44E9"/>
              </a:buClr>
              <a:buSzPct val="170000"/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Тренинги по </a:t>
            </a:r>
            <a:r>
              <a:rPr lang="ru-RU" sz="1400" dirty="0" err="1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копинг</a:t>
            </a:r>
            <a:r>
              <a:rPr lang="ru-RU" sz="14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-стратегии, навыки подачи обратной связи</a:t>
            </a:r>
          </a:p>
          <a:p>
            <a:pPr marL="285750" indent="-285750">
              <a:buClr>
                <a:srgbClr val="1A44E9"/>
              </a:buClr>
              <a:buSzPct val="170000"/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1"/>
                </a:solidFill>
                <a:latin typeface="Roboto"/>
                <a:cs typeface="Arial" panose="020B0604020202020204" pitchFamily="34" charset="0"/>
              </a:rPr>
              <a:t>Совместные мероприятия с родителями и учителем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" r="6438"/>
          <a:stretch/>
        </p:blipFill>
        <p:spPr bwMode="auto">
          <a:xfrm>
            <a:off x="5807968" y="2974024"/>
            <a:ext cx="3456384" cy="2766060"/>
          </a:xfrm>
          <a:prstGeom prst="roundRect">
            <a:avLst>
              <a:gd name="adj" fmla="val 10476"/>
            </a:avLst>
          </a:prstGeom>
          <a:ln w="15875">
            <a:solidFill>
              <a:schemeClr val="bg1"/>
            </a:solidFill>
          </a:ln>
          <a:effectLst>
            <a:outerShdw blurRad="254000" sx="102000" sy="102000" algn="ctr" rotWithShape="0">
              <a:srgbClr val="1A44E9">
                <a:alpha val="23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9" b="3411"/>
          <a:stretch/>
        </p:blipFill>
        <p:spPr bwMode="auto">
          <a:xfrm>
            <a:off x="7896199" y="3531838"/>
            <a:ext cx="5448365" cy="3108194"/>
          </a:xfrm>
          <a:prstGeom prst="roundRect">
            <a:avLst>
              <a:gd name="adj" fmla="val 7482"/>
            </a:avLst>
          </a:prstGeom>
          <a:ln w="15875">
            <a:solidFill>
              <a:schemeClr val="bg1"/>
            </a:solidFill>
          </a:ln>
          <a:effectLst>
            <a:outerShdw blurRad="254000" sx="102000" sy="102000" algn="ctr" rotWithShape="0">
              <a:srgbClr val="1A44E9">
                <a:alpha val="23000"/>
              </a:srgbClr>
            </a:outerShdw>
          </a:effectLst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997F680F-E70D-49C8-ABCD-914E9CD661C2}"/>
              </a:ext>
            </a:extLst>
          </p:cNvPr>
          <p:cNvSpPr txBox="1"/>
          <p:nvPr/>
        </p:nvSpPr>
        <p:spPr bwMode="auto">
          <a:xfrm>
            <a:off x="317677" y="1629208"/>
            <a:ext cx="5544616" cy="794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1600" dirty="0">
                <a:latin typeface="Onest Medium" pitchFamily="2" charset="-52"/>
                <a:cs typeface="Arial" panose="020B0604020202020204" pitchFamily="34" charset="0"/>
              </a:rPr>
              <a:t>Комплекс мероприятий </a:t>
            </a:r>
          </a:p>
          <a:p>
            <a:pPr>
              <a:lnSpc>
                <a:spcPct val="150000"/>
              </a:lnSpc>
              <a:defRPr/>
            </a:pPr>
            <a:r>
              <a:rPr lang="ru-RU" sz="1600" dirty="0">
                <a:latin typeface="Onest Medium" pitchFamily="2" charset="-52"/>
                <a:cs typeface="Arial" panose="020B0604020202020204" pitchFamily="34" charset="0"/>
              </a:rPr>
              <a:t>Участники: МБОУ СОШ №8, №21 г. Калуги</a:t>
            </a:r>
            <a:endParaRPr sz="1600" dirty="0">
              <a:latin typeface="Roboto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53216"/>
      </p:ext>
    </p:extLst>
  </p:cSld>
  <p:clrMapOvr>
    <a:masterClrMapping/>
  </p:clrMapOvr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10532</TotalTime>
  <Words>2551</Words>
  <Application>Microsoft Office PowerPoint</Application>
  <DocSecurity>0</DocSecurity>
  <PresentationFormat>Широкоэкранный</PresentationFormat>
  <Paragraphs>347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Onest Medium</vt:lpstr>
      <vt:lpstr>Roboto</vt:lpstr>
      <vt:lpstr>Roboto Medium</vt:lpstr>
      <vt:lpstr>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Андрей Сакаро</dc:creator>
  <cp:keywords/>
  <dc:description/>
  <cp:lastModifiedBy>user</cp:lastModifiedBy>
  <cp:revision>249</cp:revision>
  <dcterms:created xsi:type="dcterms:W3CDTF">2022-10-27T16:55:02Z</dcterms:created>
  <dcterms:modified xsi:type="dcterms:W3CDTF">2023-07-17T08:05:05Z</dcterms:modified>
  <cp:category/>
  <dc:identifier/>
  <cp:contentStatus/>
  <dc:language/>
  <cp:version/>
</cp:coreProperties>
</file>