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_rels/notesSlide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4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media/image45.png" ContentType="image/png"/>
  <Override PartName="/ppt/media/image1.wmf" ContentType="image/x-wmf"/>
  <Override PartName="/ppt/media/image46.png" ContentType="image/png"/>
  <Override PartName="/ppt/media/image2.wmf" ContentType="image/x-wmf"/>
  <Override PartName="/ppt/media/image47.png" ContentType="image/png"/>
  <Override PartName="/ppt/media/image3.wmf" ContentType="image/x-wmf"/>
  <Override PartName="/ppt/media/image48.png" ContentType="image/png"/>
  <Override PartName="/ppt/media/image4.wmf" ContentType="image/x-wmf"/>
  <Override PartName="/ppt/media/image5.wmf" ContentType="image/x-wmf"/>
  <Override PartName="/ppt/media/image49.png" ContentType="image/png"/>
  <Override PartName="/ppt/media/image7.png" ContentType="image/png"/>
  <Override PartName="/ppt/media/image18.wmf" ContentType="image/x-wmf"/>
  <Override PartName="/ppt/media/image6.wmf" ContentType="image/x-wmf"/>
  <Override PartName="/ppt/media/image8.png" ContentType="image/png"/>
  <Override PartName="/ppt/media/image19.wmf" ContentType="image/x-wmf"/>
  <Override PartName="/ppt/media/image9.png" ContentType="image/png"/>
  <Override PartName="/ppt/media/image30.wmf" ContentType="image/x-wmf"/>
  <Override PartName="/ppt/media/image10.png" ContentType="image/png"/>
  <Override PartName="/ppt/media/image22.wmf" ContentType="image/x-wmf"/>
  <Override PartName="/ppt/media/image11.png" ContentType="image/png"/>
  <Override PartName="/ppt/media/image23.wmf" ContentType="image/x-wmf"/>
  <Override PartName="/ppt/media/image12.png" ContentType="image/png"/>
  <Override PartName="/ppt/media/image24.wmf" ContentType="image/x-wmf"/>
  <Override PartName="/ppt/media/image13.png" ContentType="image/png"/>
  <Override PartName="/ppt/media/image25.wmf" ContentType="image/x-wmf"/>
  <Override PartName="/ppt/media/image14.png" ContentType="image/png"/>
  <Override PartName="/ppt/media/image15.png" ContentType="image/png"/>
  <Override PartName="/ppt/media/image16.wmf" ContentType="image/x-wmf"/>
  <Override PartName="/ppt/media/image17.wmf" ContentType="image/x-wmf"/>
  <Override PartName="/ppt/media/image20.wmf" ContentType="image/x-wmf"/>
  <Override PartName="/ppt/media/image21.wmf" ContentType="image/x-wmf"/>
  <Override PartName="/ppt/media/image26.png" ContentType="image/png"/>
  <Override PartName="/ppt/media/image38.wmf" ContentType="image/x-wmf"/>
  <Override PartName="/ppt/media/image27.png" ContentType="image/png"/>
  <Override PartName="/ppt/media/image39.wmf" ContentType="image/x-wmf"/>
  <Override PartName="/ppt/media/image28.png" ContentType="image/png"/>
  <Override PartName="/ppt/media/image29.wmf" ContentType="image/x-wmf"/>
  <Override PartName="/ppt/media/image31.wmf" ContentType="image/x-wmf"/>
  <Override PartName="/ppt/media/image32.wmf" ContentType="image/x-wmf"/>
  <Override PartName="/ppt/media/image33.wmf" ContentType="image/x-wmf"/>
  <Override PartName="/ppt/media/image34.wmf" ContentType="image/x-wmf"/>
  <Override PartName="/ppt/media/image35.wmf" ContentType="image/x-wmf"/>
  <Override PartName="/ppt/media/image36.wmf" ContentType="image/x-wmf"/>
  <Override PartName="/ppt/media/image37.wmf" ContentType="image/x-wmf"/>
  <Override PartName="/ppt/media/image40.wmf" ContentType="image/x-wmf"/>
  <Override PartName="/ppt/media/image41.wmf" ContentType="image/x-wmf"/>
  <Override PartName="/ppt/media/image42.wmf" ContentType="image/x-wmf"/>
  <Override PartName="/ppt/media/image43.png" ContentType="image/png"/>
  <Override PartName="/ppt/media/image44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0233901883438"/>
          <c:y val="0.0323414186880053"/>
          <c:w val="0.885826990388355"/>
          <c:h val="0.827290155872301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Доля возвратов </c:v>
                </c:pt>
              </c:strCache>
            </c:strRef>
          </c:tx>
          <c:spPr>
            <a:solidFill>
              <a:srgbClr val="ff0000"/>
            </a:solidFill>
            <a:ln cap="rnd" w="28440">
              <a:solidFill>
                <a:srgbClr val="ff0000"/>
              </a:solidFill>
              <a:round/>
            </a:ln>
          </c:spPr>
          <c:marker>
            <c:symbol val="none"/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333f48"/>
                    </a:solidFill>
                    <a:latin typeface="SB Sans Text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2.5</c:v>
                </c:pt>
                <c:pt idx="1">
                  <c:v>1.5</c:v>
                </c:pt>
                <c:pt idx="2">
                  <c:v>1.3</c:v>
                </c:pt>
                <c:pt idx="3">
                  <c:v>0.6</c:v>
                </c:pt>
                <c:pt idx="4">
                  <c:v>0.6</c:v>
                </c:pt>
                <c:pt idx="5">
                  <c:v>0.7</c:v>
                </c:pt>
                <c:pt idx="6">
                  <c:v>0.9</c:v>
                </c:pt>
                <c:pt idx="7">
                  <c:v>0.7</c:v>
                </c:pt>
                <c:pt idx="8">
                  <c:v>0.6</c:v>
                </c:pt>
                <c:pt idx="9">
                  <c:v>0.6</c:v>
                </c:pt>
                <c:pt idx="10">
                  <c:v>0.1</c:v>
                </c:pt>
                <c:pt idx="11">
                  <c:v>0.8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0"/>
        <c:axId val="71552190"/>
        <c:axId val="98923981"/>
      </c:lineChart>
      <c:catAx>
        <c:axId val="7155219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de3e7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6c8497"/>
                </a:solidFill>
                <a:latin typeface="SB Sans Text"/>
                <a:ea typeface="DejaVu Sans"/>
              </a:defRPr>
            </a:pPr>
          </a:p>
        </c:txPr>
        <c:crossAx val="98923981"/>
        <c:crosses val="autoZero"/>
        <c:auto val="1"/>
        <c:lblAlgn val="ctr"/>
        <c:lblOffset val="100"/>
        <c:noMultiLvlLbl val="0"/>
      </c:catAx>
      <c:valAx>
        <c:axId val="98923981"/>
        <c:scaling>
          <c:orientation val="minMax"/>
        </c:scaling>
        <c:delete val="0"/>
        <c:axPos val="l"/>
        <c:majorGridlines>
          <c:spPr>
            <a:ln w="9360">
              <a:solidFill>
                <a:srgbClr val="dde3e7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lang="ru-RU" sz="1000" spc="-1" strike="noStrike">
                    <a:solidFill>
                      <a:srgbClr val="6c8497"/>
                    </a:solidFill>
                    <a:latin typeface="SB Sans Text"/>
                    <a:ea typeface="DejaVu Sans"/>
                  </a:defRPr>
                </a:pPr>
                <a:r>
                  <a:rPr b="0" lang="ru-RU" sz="1000" spc="-1" strike="noStrike">
                    <a:solidFill>
                      <a:srgbClr val="6c8497"/>
                    </a:solidFill>
                    <a:latin typeface="SB Sans Text"/>
                    <a:ea typeface="DejaVu Sans"/>
                  </a:rPr>
                  <a:t>Доля возвратов на доработку, %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6c8497"/>
                </a:solidFill>
                <a:latin typeface="SB Sans Text"/>
                <a:ea typeface="DejaVu Sans"/>
              </a:defRPr>
            </a:pPr>
          </a:p>
        </c:txPr>
        <c:crossAx val="71552190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lang="ru-RU" sz="1400" spc="-1" strike="noStrike">
                <a:solidFill>
                  <a:srgbClr val="6c8497"/>
                </a:solidFill>
                <a:latin typeface="SB Sans Text"/>
                <a:ea typeface="DejaVu Sans"/>
              </a:defRPr>
            </a:pPr>
            <a:r>
              <a:rPr b="0" lang="ru-RU" sz="1400" spc="-1" strike="noStrike">
                <a:solidFill>
                  <a:srgbClr val="6c8497"/>
                </a:solidFill>
                <a:latin typeface="SB Sans Text"/>
                <a:ea typeface="DejaVu Sans"/>
              </a:rPr>
              <a:t>Динамика сроков рассмотрения обращений и получения ответов на СМЭВ запросы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ФНС</c:v>
                </c:pt>
              </c:strCache>
            </c:strRef>
          </c:tx>
          <c:spPr>
            <a:solidFill>
              <a:srgbClr val="9aeddd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333f48"/>
                    </a:solidFill>
                    <a:latin typeface="SB Sans Text"/>
                    <a:ea typeface="DejaVu San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0.36</c:v>
                </c:pt>
                <c:pt idx="1">
                  <c:v>0.8</c:v>
                </c:pt>
                <c:pt idx="2">
                  <c:v>1.65</c:v>
                </c:pt>
                <c:pt idx="3">
                  <c:v>3.3</c:v>
                </c:pt>
                <c:pt idx="4">
                  <c:v>2</c:v>
                </c:pt>
                <c:pt idx="5">
                  <c:v>2.5</c:v>
                </c:pt>
                <c:pt idx="6">
                  <c:v>1</c:v>
                </c:pt>
                <c:pt idx="7">
                  <c:v>1.5</c:v>
                </c:pt>
                <c:pt idx="8">
                  <c:v>0.5</c:v>
                </c:pt>
                <c:pt idx="9">
                  <c:v>0.5</c:v>
                </c:pt>
                <c:pt idx="10">
                  <c:v>0.8</c:v>
                </c:pt>
                <c:pt idx="11">
                  <c:v>1.3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ПФР</c:v>
                </c:pt>
              </c:strCache>
            </c:strRef>
          </c:tx>
          <c:spPr>
            <a:solidFill>
              <a:srgbClr val="a4b3bf"/>
            </a:solidFill>
            <a:ln w="0">
              <a:noFill/>
            </a:ln>
          </c:spPr>
          <c:invertIfNegative val="0"/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333f48"/>
                    </a:solidFill>
                    <a:latin typeface="SB Sans Text"/>
                    <a:ea typeface="DejaVu San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>0.1</c:v>
                </c:pt>
                <c:pt idx="1">
                  <c:v>0.26</c:v>
                </c:pt>
                <c:pt idx="2">
                  <c:v>0.4</c:v>
                </c:pt>
                <c:pt idx="3">
                  <c:v>0.84</c:v>
                </c:pt>
                <c:pt idx="4">
                  <c:v>1.7</c:v>
                </c:pt>
                <c:pt idx="5">
                  <c:v>3.6</c:v>
                </c:pt>
                <c:pt idx="6">
                  <c:v>0.5</c:v>
                </c:pt>
                <c:pt idx="7">
                  <c:v>0.33</c:v>
                </c:pt>
                <c:pt idx="8">
                  <c:v>0.11</c:v>
                </c:pt>
                <c:pt idx="9">
                  <c:v>0.25</c:v>
                </c:pt>
                <c:pt idx="10">
                  <c:v>0.2</c:v>
                </c:pt>
                <c:pt idx="11">
                  <c:v>0.1</c:v>
                </c:pt>
              </c:numCache>
            </c:numRef>
          </c:val>
        </c:ser>
        <c:gapWidth val="150"/>
        <c:overlap val="0"/>
        <c:axId val="25583650"/>
        <c:axId val="29593104"/>
      </c:barChart>
      <c:lineChart>
        <c:grouping val="standard"/>
        <c:varyColors val="0"/>
        <c:ser>
          <c:idx val="2"/>
          <c:order val="2"/>
          <c:tx>
            <c:strRef>
              <c:f>label 2</c:f>
              <c:strCache>
                <c:ptCount val="1"/>
                <c:pt idx="0">
                  <c:v>Сроки рассмотрения</c:v>
                </c:pt>
              </c:strCache>
            </c:strRef>
          </c:tx>
          <c:spPr>
            <a:solidFill>
              <a:srgbClr val="ff0000"/>
            </a:solidFill>
            <a:ln cap="rnd" w="28440">
              <a:solidFill>
                <a:srgbClr val="ff0000"/>
              </a:solidFill>
              <a:round/>
            </a:ln>
          </c:spPr>
          <c:marker>
            <c:symbol val="none"/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333f48"/>
                    </a:solidFill>
                    <a:latin typeface="SB Sans Text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2"/>
                <c:pt idx="0">
                  <c:v>4.6</c:v>
                </c:pt>
                <c:pt idx="1">
                  <c:v>5.5</c:v>
                </c:pt>
                <c:pt idx="2">
                  <c:v>6.7</c:v>
                </c:pt>
                <c:pt idx="3">
                  <c:v>7.9</c:v>
                </c:pt>
                <c:pt idx="4">
                  <c:v>8.9</c:v>
                </c:pt>
                <c:pt idx="5">
                  <c:v>8</c:v>
                </c:pt>
                <c:pt idx="6">
                  <c:v>4.7</c:v>
                </c:pt>
                <c:pt idx="7">
                  <c:v>4.6</c:v>
                </c:pt>
                <c:pt idx="8">
                  <c:v>5.1</c:v>
                </c:pt>
                <c:pt idx="9">
                  <c:v>5.9</c:v>
                </c:pt>
                <c:pt idx="10">
                  <c:v>7.8</c:v>
                </c:pt>
                <c:pt idx="11">
                  <c:v>5.8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0"/>
        <c:axId val="67420927"/>
        <c:axId val="48085934"/>
      </c:lineChart>
      <c:catAx>
        <c:axId val="6742092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de3e7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6c8497"/>
                </a:solidFill>
                <a:latin typeface="SB Sans Text"/>
                <a:ea typeface="DejaVu Sans"/>
              </a:defRPr>
            </a:pPr>
          </a:p>
        </c:txPr>
        <c:crossAx val="48085934"/>
        <c:crosses val="autoZero"/>
        <c:auto val="1"/>
        <c:lblAlgn val="ctr"/>
        <c:lblOffset val="100"/>
        <c:noMultiLvlLbl val="0"/>
      </c:catAx>
      <c:valAx>
        <c:axId val="48085934"/>
        <c:scaling>
          <c:orientation val="minMax"/>
        </c:scaling>
        <c:delete val="0"/>
        <c:axPos val="l"/>
        <c:majorGridlines>
          <c:spPr>
            <a:ln w="9360">
              <a:solidFill>
                <a:srgbClr val="dde3e7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lang="ru-RU" sz="1000" spc="-1" strike="noStrike">
                    <a:solidFill>
                      <a:srgbClr val="6c8497"/>
                    </a:solidFill>
                    <a:latin typeface="SB Sans Text"/>
                    <a:ea typeface="DejaVu Sans"/>
                  </a:defRPr>
                </a:pPr>
                <a:r>
                  <a:rPr b="0" lang="ru-RU" sz="1000" spc="-1" strike="noStrike">
                    <a:solidFill>
                      <a:srgbClr val="6c8497"/>
                    </a:solidFill>
                    <a:latin typeface="SB Sans Text"/>
                    <a:ea typeface="DejaVu Sans"/>
                  </a:rPr>
                  <a:t>Срок рассмотрения, дн 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6c8497"/>
                </a:solidFill>
                <a:latin typeface="SB Sans Text"/>
                <a:ea typeface="DejaVu Sans"/>
              </a:defRPr>
            </a:pPr>
          </a:p>
        </c:txPr>
        <c:crossAx val="67420927"/>
        <c:crosses val="autoZero"/>
        <c:crossBetween val="between"/>
      </c:valAx>
      <c:catAx>
        <c:axId val="25583650"/>
        <c:scaling>
          <c:orientation val="minMax"/>
        </c:scaling>
        <c:delete val="1"/>
        <c:axPos val="t"/>
        <c:numFmt formatCode="[$-419]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29593104"/>
        <c:auto val="1"/>
        <c:lblAlgn val="ctr"/>
        <c:lblOffset val="100"/>
        <c:noMultiLvlLbl val="0"/>
      </c:catAx>
      <c:valAx>
        <c:axId val="29593104"/>
        <c:scaling>
          <c:orientation val="minMax"/>
        </c:scaling>
        <c:delete val="0"/>
        <c:axPos val="r"/>
        <c:title>
          <c:tx>
            <c:rich>
              <a:bodyPr rot="-5400000"/>
              <a:lstStyle/>
              <a:p>
                <a:pPr>
                  <a:defRPr b="0" lang="ru-RU" sz="1000" spc="-1" strike="noStrike">
                    <a:solidFill>
                      <a:srgbClr val="6c8497"/>
                    </a:solidFill>
                    <a:latin typeface="SB Sans Text"/>
                    <a:ea typeface="DejaVu Sans"/>
                  </a:defRPr>
                </a:pPr>
                <a:r>
                  <a:rPr b="0" lang="ru-RU" sz="1000" spc="-1" strike="noStrike">
                    <a:solidFill>
                      <a:srgbClr val="6c8497"/>
                    </a:solidFill>
                    <a:latin typeface="SB Sans Text"/>
                    <a:ea typeface="DejaVu Sans"/>
                  </a:rPr>
                  <a:t>Срок получения ответа СМЭВ, дн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6c8497"/>
                </a:solidFill>
                <a:latin typeface="SB Sans Text"/>
                <a:ea typeface="DejaVu Sans"/>
              </a:defRPr>
            </a:pPr>
          </a:p>
        </c:txPr>
        <c:crossAx val="25583650"/>
        <c:crosses val="max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sz="900" spc="-1" strike="noStrike">
              <a:solidFill>
                <a:srgbClr val="6c8497"/>
              </a:solidFill>
              <a:latin typeface="SB Sans Text"/>
              <a:ea typeface="DejaVu Sa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Нарушение стандартов оказания услуг,%</c:v>
                </c:pt>
              </c:strCache>
            </c:strRef>
          </c:tx>
          <c:spPr>
            <a:solidFill>
              <a:srgbClr val="ff0000"/>
            </a:solidFill>
            <a:ln cap="rnd" w="28440">
              <a:solidFill>
                <a:srgbClr val="ff0000"/>
              </a:solidFill>
              <a:round/>
            </a:ln>
          </c:spPr>
          <c:marker>
            <c:symbol val="none"/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333f48"/>
                    </a:solidFill>
                    <a:latin typeface="SB Sans Text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28</c:v>
                </c:pt>
                <c:pt idx="1">
                  <c:v>22</c:v>
                </c:pt>
                <c:pt idx="2">
                  <c:v>17</c:v>
                </c:pt>
                <c:pt idx="3">
                  <c:v>6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  <c:pt idx="11">
                  <c:v>3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0"/>
        <c:axId val="82002443"/>
        <c:axId val="82088724"/>
      </c:lineChart>
      <c:catAx>
        <c:axId val="8200244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de3e7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6c8497"/>
                </a:solidFill>
                <a:latin typeface="SB Sans Text"/>
                <a:ea typeface="DejaVu Sans"/>
              </a:defRPr>
            </a:pPr>
          </a:p>
        </c:txPr>
        <c:crossAx val="82088724"/>
        <c:crosses val="autoZero"/>
        <c:auto val="1"/>
        <c:lblAlgn val="ctr"/>
        <c:lblOffset val="100"/>
        <c:noMultiLvlLbl val="0"/>
      </c:catAx>
      <c:valAx>
        <c:axId val="82088724"/>
        <c:scaling>
          <c:orientation val="minMax"/>
        </c:scaling>
        <c:delete val="0"/>
        <c:axPos val="l"/>
        <c:majorGridlines>
          <c:spPr>
            <a:ln w="9360">
              <a:solidFill>
                <a:srgbClr val="dde3e7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lang="ru-RU" sz="1000" spc="-1" strike="noStrike">
                    <a:solidFill>
                      <a:srgbClr val="6c8497"/>
                    </a:solidFill>
                    <a:latin typeface="SB Sans Text"/>
                    <a:ea typeface="DejaVu Sans"/>
                  </a:defRPr>
                </a:pPr>
                <a:r>
                  <a:rPr b="0" lang="ru-RU" sz="1000" spc="-1" strike="noStrike">
                    <a:solidFill>
                      <a:srgbClr val="6c8497"/>
                    </a:solidFill>
                    <a:latin typeface="SB Sans Text"/>
                    <a:ea typeface="DejaVu Sans"/>
                  </a:rPr>
                  <a:t>Доля обращений, обработанных с отклонением, %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6c8497"/>
                </a:solidFill>
                <a:latin typeface="SB Sans Text"/>
                <a:ea typeface="DejaVu Sans"/>
              </a:defRPr>
            </a:pPr>
          </a:p>
        </c:txPr>
        <c:crossAx val="82002443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ineChart>
        <c:grouping val="standard"/>
        <c:varyColors val="0"/>
        <c:ser>
          <c:idx val="0"/>
          <c:order val="0"/>
          <c:spPr>
            <a:solidFill>
              <a:srgbClr val="20b598"/>
            </a:solidFill>
            <a:ln cap="rnd" w="28440">
              <a:solidFill>
                <a:srgbClr val="20b598"/>
              </a:solidFill>
              <a:round/>
            </a:ln>
          </c:spPr>
          <c:marker>
            <c:symbol val="circle"/>
            <c:size val="5"/>
            <c:spPr>
              <a:solidFill>
                <a:srgbClr val="20b598"/>
              </a:solidFill>
            </c:spPr>
          </c:marker>
          <c:cat>
            <c:strRef>
              <c:f>categories</c:f>
              <c:strCache>
                <c:ptCount val="8"/>
                <c:pt idx="0">
                  <c:v>Май</c:v>
                </c:pt>
                <c:pt idx="1">
                  <c:v>Июнь</c:v>
                </c:pt>
                <c:pt idx="2">
                  <c:v>Июль</c:v>
                </c:pt>
                <c:pt idx="3">
                  <c:v>Август</c:v>
                </c:pt>
                <c:pt idx="4">
                  <c:v>Сентябрь</c:v>
                </c:pt>
                <c:pt idx="5">
                  <c:v>Октябрь</c:v>
                </c:pt>
                <c:pt idx="6">
                  <c:v>Ноябрь</c:v>
                </c:pt>
                <c:pt idx="7">
                  <c:v>Декабрь</c:v>
                </c:pt>
              </c:strCache>
            </c:strRef>
          </c:cat>
          <c:smooth val="0"/>
        </c:ser>
        <c:ser>
          <c:idx val="1"/>
          <c:order val="1"/>
          <c:tx>
            <c:strRef>
              <c:f>label 0</c:f>
              <c:strCache>
                <c:ptCount val="1"/>
                <c:pt idx="0">
                  <c:v>Доля сотрудников выполняюших нагрузку</c:v>
                </c:pt>
              </c:strCache>
            </c:strRef>
          </c:tx>
          <c:spPr>
            <a:solidFill>
              <a:srgbClr val="ff0000"/>
            </a:solidFill>
            <a:ln cap="rnd" w="28440">
              <a:solidFill>
                <a:srgbClr val="ff0000"/>
              </a:solidFill>
              <a:round/>
            </a:ln>
          </c:spPr>
          <c:marker>
            <c:symbol val="none"/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333f48"/>
                    </a:solidFill>
                    <a:latin typeface="SB Sans Text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8"/>
                <c:pt idx="0">
                  <c:v>Май</c:v>
                </c:pt>
                <c:pt idx="1">
                  <c:v>Июнь</c:v>
                </c:pt>
                <c:pt idx="2">
                  <c:v>Июль</c:v>
                </c:pt>
                <c:pt idx="3">
                  <c:v>Август</c:v>
                </c:pt>
                <c:pt idx="4">
                  <c:v>Сентябрь</c:v>
                </c:pt>
                <c:pt idx="5">
                  <c:v>Октябрь</c:v>
                </c:pt>
                <c:pt idx="6">
                  <c:v>Ноябрь</c:v>
                </c:pt>
                <c:pt idx="7">
                  <c:v>Декабрь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67</c:v>
                </c:pt>
                <c:pt idx="1">
                  <c:v>62</c:v>
                </c:pt>
                <c:pt idx="2">
                  <c:v>61</c:v>
                </c:pt>
                <c:pt idx="3">
                  <c:v>61</c:v>
                </c:pt>
                <c:pt idx="4">
                  <c:v>79</c:v>
                </c:pt>
                <c:pt idx="5">
                  <c:v>84</c:v>
                </c:pt>
                <c:pt idx="6">
                  <c:v>83</c:v>
                </c:pt>
                <c:pt idx="7">
                  <c:v>86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1"/>
        <c:axId val="14150811"/>
        <c:axId val="20020459"/>
      </c:lineChart>
      <c:catAx>
        <c:axId val="1415081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de3e7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6c8497"/>
                </a:solidFill>
                <a:latin typeface="SB Sans Text"/>
                <a:ea typeface="DejaVu Sans"/>
              </a:defRPr>
            </a:pPr>
          </a:p>
        </c:txPr>
        <c:crossAx val="20020459"/>
        <c:crosses val="autoZero"/>
        <c:auto val="1"/>
        <c:lblAlgn val="ctr"/>
        <c:lblOffset val="100"/>
        <c:noMultiLvlLbl val="0"/>
      </c:catAx>
      <c:valAx>
        <c:axId val="20020459"/>
        <c:scaling>
          <c:orientation val="minMax"/>
        </c:scaling>
        <c:delete val="0"/>
        <c:axPos val="l"/>
        <c:majorGridlines>
          <c:spPr>
            <a:ln w="9360">
              <a:solidFill>
                <a:srgbClr val="dde3e7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lang="ru-RU" sz="1000" spc="-1" strike="noStrike">
                    <a:solidFill>
                      <a:srgbClr val="6c8497"/>
                    </a:solidFill>
                    <a:latin typeface="SB Sans Text"/>
                    <a:ea typeface="DejaVu Sans"/>
                  </a:defRPr>
                </a:pPr>
                <a:r>
                  <a:rPr b="0" lang="ru-RU" sz="1000" spc="-1" strike="noStrike">
                    <a:solidFill>
                      <a:srgbClr val="6c8497"/>
                    </a:solidFill>
                    <a:latin typeface="SB Sans Text"/>
                    <a:ea typeface="DejaVu Sans"/>
                  </a:rPr>
                  <a:t>Доля сотрудников, выполняющих нормативную нагрузку, %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6c8497"/>
                </a:solidFill>
                <a:latin typeface="SB Sans Text"/>
                <a:ea typeface="DejaVu Sans"/>
              </a:defRPr>
            </a:pPr>
          </a:p>
        </c:txPr>
        <c:crossAx val="14150811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ineChart>
        <c:grouping val="standard"/>
        <c:varyColors val="0"/>
        <c:ser>
          <c:idx val="0"/>
          <c:order val="0"/>
          <c:spPr>
            <a:solidFill>
              <a:srgbClr val="20b598"/>
            </a:solidFill>
            <a:ln cap="rnd" w="28440">
              <a:solidFill>
                <a:srgbClr val="20b598"/>
              </a:solidFill>
              <a:round/>
            </a:ln>
          </c:spPr>
          <c:marker>
            <c:symbol val="circle"/>
            <c:size val="5"/>
            <c:spPr>
              <a:solidFill>
                <a:srgbClr val="20b598"/>
              </a:solidFill>
            </c:spPr>
          </c:marker>
          <c:cat>
            <c:strRef>
              <c:f>categories</c:f>
              <c:strCache>
                <c:ptCount val="8"/>
                <c:pt idx="0">
                  <c:v>Май</c:v>
                </c:pt>
                <c:pt idx="1">
                  <c:v>Июнь</c:v>
                </c:pt>
                <c:pt idx="2">
                  <c:v>Июль</c:v>
                </c:pt>
                <c:pt idx="3">
                  <c:v>Август</c:v>
                </c:pt>
                <c:pt idx="4">
                  <c:v>Сентябрь</c:v>
                </c:pt>
                <c:pt idx="5">
                  <c:v>Октябрь</c:v>
                </c:pt>
                <c:pt idx="6">
                  <c:v>Ноябрь</c:v>
                </c:pt>
                <c:pt idx="7">
                  <c:v>Декабрь</c:v>
                </c:pt>
              </c:strCache>
            </c:strRef>
          </c:cat>
          <c:smooth val="0"/>
        </c:ser>
        <c:ser>
          <c:idx val="1"/>
          <c:order val="1"/>
          <c:tx>
            <c:strRef>
              <c:f>label 0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766c"/>
            </a:solidFill>
            <a:ln cap="rnd" w="28440">
              <a:solidFill>
                <a:srgbClr val="00766c"/>
              </a:solidFill>
              <a:round/>
            </a:ln>
          </c:spPr>
          <c:marker>
            <c:symbol val="circle"/>
            <c:size val="5"/>
            <c:spPr>
              <a:solidFill>
                <a:srgbClr val="00766c"/>
              </a:solidFill>
            </c:spPr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333f48"/>
                    </a:solidFill>
                    <a:latin typeface="SB Sans Text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8"/>
                <c:pt idx="0">
                  <c:v>Май</c:v>
                </c:pt>
                <c:pt idx="1">
                  <c:v>Июнь</c:v>
                </c:pt>
                <c:pt idx="2">
                  <c:v>Июль</c:v>
                </c:pt>
                <c:pt idx="3">
                  <c:v>Август</c:v>
                </c:pt>
                <c:pt idx="4">
                  <c:v>Сентябрь</c:v>
                </c:pt>
                <c:pt idx="5">
                  <c:v>Октябрь</c:v>
                </c:pt>
                <c:pt idx="6">
                  <c:v>Ноябрь</c:v>
                </c:pt>
                <c:pt idx="7">
                  <c:v>Декабрь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label 1</c:f>
              <c:strCache>
                <c:ptCount val="1"/>
                <c:pt idx="0">
                  <c:v>Доход от доп. Услуг, млн/месяц</c:v>
                </c:pt>
              </c:strCache>
            </c:strRef>
          </c:tx>
          <c:spPr>
            <a:solidFill>
              <a:srgbClr val="ff0000"/>
            </a:solidFill>
            <a:ln cap="rnd" w="28440">
              <a:solidFill>
                <a:srgbClr val="ff0000"/>
              </a:solidFill>
              <a:round/>
            </a:ln>
          </c:spPr>
          <c:marker>
            <c:symbol val="none"/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333f48"/>
                    </a:solidFill>
                    <a:latin typeface="SB Sans Text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8"/>
                <c:pt idx="0">
                  <c:v>Май</c:v>
                </c:pt>
                <c:pt idx="1">
                  <c:v>Июнь</c:v>
                </c:pt>
                <c:pt idx="2">
                  <c:v>Июль</c:v>
                </c:pt>
                <c:pt idx="3">
                  <c:v>Август</c:v>
                </c:pt>
                <c:pt idx="4">
                  <c:v>Сентябрь</c:v>
                </c:pt>
                <c:pt idx="5">
                  <c:v>Октябрь</c:v>
                </c:pt>
                <c:pt idx="6">
                  <c:v>Ноябрь</c:v>
                </c:pt>
                <c:pt idx="7">
                  <c:v>Декабрь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8"/>
                <c:pt idx="0">
                  <c:v>2.65</c:v>
                </c:pt>
                <c:pt idx="1">
                  <c:v>3.23</c:v>
                </c:pt>
                <c:pt idx="2">
                  <c:v>3.23</c:v>
                </c:pt>
                <c:pt idx="3">
                  <c:v>3.2</c:v>
                </c:pt>
                <c:pt idx="4">
                  <c:v>3.3</c:v>
                </c:pt>
                <c:pt idx="5">
                  <c:v>3.47</c:v>
                </c:pt>
                <c:pt idx="6">
                  <c:v>3.56</c:v>
                </c:pt>
                <c:pt idx="7">
                  <c:v>3.62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1"/>
        <c:axId val="28024306"/>
        <c:axId val="74585709"/>
      </c:lineChart>
      <c:catAx>
        <c:axId val="2802430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de3e7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6c8497"/>
                </a:solidFill>
                <a:latin typeface="SB Sans Text"/>
                <a:ea typeface="DejaVu Sans"/>
              </a:defRPr>
            </a:pPr>
          </a:p>
        </c:txPr>
        <c:crossAx val="74585709"/>
        <c:crosses val="autoZero"/>
        <c:auto val="1"/>
        <c:lblAlgn val="ctr"/>
        <c:lblOffset val="100"/>
        <c:noMultiLvlLbl val="0"/>
      </c:catAx>
      <c:valAx>
        <c:axId val="74585709"/>
        <c:scaling>
          <c:orientation val="minMax"/>
          <c:min val="2"/>
        </c:scaling>
        <c:delete val="0"/>
        <c:axPos val="l"/>
        <c:majorGridlines>
          <c:spPr>
            <a:ln w="9360">
              <a:solidFill>
                <a:srgbClr val="dde3e7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lang="ru-RU" sz="1000" spc="-1" strike="noStrike">
                    <a:solidFill>
                      <a:srgbClr val="6c8497"/>
                    </a:solidFill>
                    <a:latin typeface="SB Sans Text"/>
                    <a:ea typeface="DejaVu Sans"/>
                  </a:defRPr>
                </a:pPr>
                <a:r>
                  <a:rPr b="0" lang="ru-RU" sz="1000" spc="-1" strike="noStrike">
                    <a:solidFill>
                      <a:srgbClr val="6c8497"/>
                    </a:solidFill>
                    <a:latin typeface="SB Sans Text"/>
                    <a:ea typeface="DejaVu Sans"/>
                  </a:rPr>
                  <a:t>Доход от доп. Услуг, млн/месяц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6c8497"/>
                </a:solidFill>
                <a:latin typeface="SB Sans Text"/>
                <a:ea typeface="DejaVu Sans"/>
              </a:defRPr>
            </a:pPr>
          </a:p>
        </c:txPr>
        <c:crossAx val="28024306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2000" spc="-1" strike="noStrike">
                <a:latin typeface="XO Oriel"/>
              </a:rPr>
              <a:t>Для правки формата примечаний щёлкните мышью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20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AEA8F4CA-5219-4122-8FD6-1762B9463C52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600" cy="3084120"/>
          </a:xfrm>
          <a:prstGeom prst="rect">
            <a:avLst/>
          </a:prstGeom>
          <a:ln w="0">
            <a:noFill/>
          </a:ln>
        </p:spPr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ru-RU" sz="2000" spc="-1" strike="noStrike">
              <a:latin typeface="XO Orie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3B79978-8282-4DFD-862E-B3B1701E9DB4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600" cy="3084120"/>
          </a:xfrm>
          <a:prstGeom prst="rect">
            <a:avLst/>
          </a:prstGeom>
          <a:ln w="0">
            <a:noFill/>
          </a:ln>
        </p:spPr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ru-RU" sz="2000" spc="-1" strike="noStrike">
              <a:latin typeface="XO Orie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ADD6B4B-48C3-4C51-A63A-3E906F29120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sldImg"/>
          </p:nvPr>
        </p:nvSpPr>
        <p:spPr>
          <a:xfrm>
            <a:off x="216000" y="812880"/>
            <a:ext cx="7127640" cy="4008240"/>
          </a:xfrm>
          <a:prstGeom prst="rect">
            <a:avLst/>
          </a:prstGeom>
          <a:ln w="0">
            <a:noFill/>
          </a:ln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ru-RU" sz="2000" spc="-1" strike="noStrike">
              <a:latin typeface="XO Orie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sldNum" idx="13"/>
          </p:nvPr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325001A-2DEA-46E0-AB3E-9017766F2363}" type="slidenum">
              <a:rPr b="0" lang="ru-RU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600" cy="3084120"/>
          </a:xfrm>
          <a:prstGeom prst="rect">
            <a:avLst/>
          </a:prstGeom>
          <a:ln w="0">
            <a:noFill/>
          </a:ln>
        </p:spPr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ru-RU" sz="2000" spc="-1" strike="noStrike">
              <a:latin typeface="XO Orie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1D64695-5584-43DD-8B74-B708E43B073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600" cy="3084120"/>
          </a:xfrm>
          <a:prstGeom prst="rect">
            <a:avLst/>
          </a:prstGeom>
          <a:ln w="0">
            <a:noFill/>
          </a:ln>
        </p:spPr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ru-RU" sz="2000" spc="-1" strike="noStrike">
              <a:latin typeface="XO Orie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F8CB61E-0599-4BB5-8FB9-448D104546D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A8119F5-8280-4F2E-8896-0ED569F3D93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76E2DE-6276-4CB1-9F4D-AD466ED028F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6B1A83E-B396-41F5-A3AD-4E1248A7C6C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3F10B24-BECD-40EF-AD29-A04B490FF87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B7E5D80-AE22-4459-9C8B-D3E9D8AE20E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B39A221-2D91-4A48-A4DC-F6715B24DFE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5DC2AE2-CA54-4958-938B-4FD9D8930D7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D70AFBC-4B29-4E4B-9F00-380170E559E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434B7C0-5AEF-4330-AA3E-3D02053CA93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66C231A-3557-4B69-81DD-AAE6450C86A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58BB21-A089-4F29-A4DC-1CA24344448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2479186-A450-4440-AB7A-609E26D3C10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A17D175-790B-4B83-9596-63258800003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F2E8369-AB40-4BB0-B8AA-C9668E5E3C5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3BBB9E5-BF71-4FF3-9922-039156EE71B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AC884D3-D25D-4410-AC5B-5D6F68E6B2D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3A5CF91-A0AB-470C-B3A0-3B2CDA6664A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D677706-6C15-4CE6-904E-4C0687B02B0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91177C0-8B00-49F4-AD63-25A424BDC98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E74B72F-ADB0-47D3-A809-7D35F892E0E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8A8B9D2-11FC-4FB6-8146-1DB8BD53234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DE69042-ACDE-4357-9B4C-E4FB0DA8A8E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E4C46C7-561A-453E-9BC5-D57145D48F1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4896E59-0839-432A-AF5B-F58983EA8DC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B45F5C4-4BC7-4170-A256-5E983F87F7B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BB7C388-D41E-4E39-AB28-63CABBCA2F7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D2EB1AB-0B94-45CE-885D-6703C6D3A2A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24F6214-1CE1-4EDC-804A-D424746DA5A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7009C82-AFA2-49F0-8F19-99029936EC0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A32334C-14E4-4F0F-B399-91DC3EB5492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333E329-18D9-4B0A-B501-FBB620FA313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D2F164C-2F5C-4E14-AA5E-A101416F636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BD3A6D0-406B-496F-83E6-F39FC0413BB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DA32150-2617-4618-BB26-013E1CE20E7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E7786D5-CFA5-4CBC-A7B6-58A29E6FD12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5FC25A1-0CCB-438F-A261-4C890CBBA3E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image" Target="../media/image4.wmf"/><Relationship Id="rId6" Type="http://schemas.openxmlformats.org/officeDocument/2006/relationships/oleObject" Target="../embeddings/oleObject1.bin"/><Relationship Id="rId7" Type="http://schemas.openxmlformats.org/officeDocument/2006/relationships/image" Target="../media/image5.w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6.wmf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wmf"/><Relationship Id="rId20" Type="http://schemas.openxmlformats.org/officeDocument/2006/relationships/image" Target="../media/image17.wmf"/><Relationship Id="rId21" Type="http://schemas.openxmlformats.org/officeDocument/2006/relationships/image" Target="../media/image18.wmf"/><Relationship Id="rId22" Type="http://schemas.openxmlformats.org/officeDocument/2006/relationships/image" Target="../media/image19.wmf"/><Relationship Id="rId23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14.xml"/><Relationship Id="rId25" Type="http://schemas.openxmlformats.org/officeDocument/2006/relationships/slideLayout" Target="../slideLayouts/slideLayout15.xml"/><Relationship Id="rId26" Type="http://schemas.openxmlformats.org/officeDocument/2006/relationships/slideLayout" Target="../slideLayouts/slideLayout16.xml"/><Relationship Id="rId27" Type="http://schemas.openxmlformats.org/officeDocument/2006/relationships/slideLayout" Target="../slideLayouts/slideLayout17.xml"/><Relationship Id="rId28" Type="http://schemas.openxmlformats.org/officeDocument/2006/relationships/slideLayout" Target="../slideLayouts/slideLayout18.xml"/><Relationship Id="rId29" Type="http://schemas.openxmlformats.org/officeDocument/2006/relationships/slideLayout" Target="../slideLayouts/slideLayout19.xml"/><Relationship Id="rId30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0.wmf"/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6" Type="http://schemas.openxmlformats.org/officeDocument/2006/relationships/oleObject" Target="../embeddings/oleObject1.bin"/><Relationship Id="rId7" Type="http://schemas.openxmlformats.org/officeDocument/2006/relationships/image" Target="../media/image24.w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25.wmf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wmf"/><Relationship Id="rId14" Type="http://schemas.openxmlformats.org/officeDocument/2006/relationships/image" Target="../media/image30.wmf"/><Relationship Id="rId15" Type="http://schemas.openxmlformats.org/officeDocument/2006/relationships/image" Target="../media/image31.wmf"/><Relationship Id="rId16" Type="http://schemas.openxmlformats.org/officeDocument/2006/relationships/image" Target="../media/image32.wmf"/><Relationship Id="rId17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3.wmf"/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5" Type="http://schemas.openxmlformats.org/officeDocument/2006/relationships/image" Target="../media/image36.wmf"/><Relationship Id="rId6" Type="http://schemas.openxmlformats.org/officeDocument/2006/relationships/oleObject" Target="../embeddings/oleObject1.bin"/><Relationship Id="rId7" Type="http://schemas.openxmlformats.org/officeDocument/2006/relationships/image" Target="../media/image37.w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38.wmf"/><Relationship Id="rId10" Type="http://schemas.openxmlformats.org/officeDocument/2006/relationships/image" Target="../media/image39.wmf"/><Relationship Id="rId11" Type="http://schemas.openxmlformats.org/officeDocument/2006/relationships/image" Target="../media/image40.wmf"/><Relationship Id="rId12" Type="http://schemas.openxmlformats.org/officeDocument/2006/relationships/image" Target="../media/image41.wmf"/><Relationship Id="rId13" Type="http://schemas.openxmlformats.org/officeDocument/2006/relationships/image" Target="../media/image42.wmf"/><Relationship Id="rId14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9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0" name="Рисунок 197" descr="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1" name="Рисунок 198" descr=""/>
          <p:cNvPicPr/>
          <p:nvPr/>
        </p:nvPicPr>
        <p:blipFill>
          <a:blip r:embed="rId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2" name="Object 2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p:oleObj progId="TCLayout.ActiveDocument.1" r:id="rId6" spid="">
              <p:embed/>
              <p:pic>
                <p:nvPicPr>
                  <p:cNvPr id="43" name="Object 2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1440" y="1440"/>
                    <a:ext cx="360" cy="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4" name="Нижний колонтитул 8" hidden="1"/>
          <p:cNvSpPr/>
          <p:nvPr/>
        </p:nvSpPr>
        <p:spPr>
          <a:xfrm>
            <a:off x="5196240" y="6345360"/>
            <a:ext cx="421200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45" name="Object 2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p:oleObj progId="TCLayout.ActiveDocument.1" r:id="rId8" spid="">
              <p:embed/>
              <p:pic>
                <p:nvPicPr>
                  <p:cNvPr id="46" name="Object 2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1440" y="1440"/>
                    <a:ext cx="360" cy="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7" name="Нижний колонтитул 8"/>
          <p:cNvSpPr/>
          <p:nvPr/>
        </p:nvSpPr>
        <p:spPr>
          <a:xfrm>
            <a:off x="5196240" y="6345360"/>
            <a:ext cx="421200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8" name="Рисунок 450" descr="http://F179916B8945E612625BF4B07AEADFB1.dms.sberbank.ru/F179916B8945E612625BF4B07AEADFB1-BE80BBC9D9F05BD44E5B6412C0D6D94E-AD68EF41A8DFDA2B8081533539D9EACF/1.png"/>
          <p:cNvPicPr/>
          <p:nvPr/>
        </p:nvPicPr>
        <p:blipFill>
          <a:blip r:embed="rId10"/>
          <a:stretch/>
        </p:blipFill>
        <p:spPr>
          <a:xfrm>
            <a:off x="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9" name="Рисунок 451" descr="http://F179916B8945E612625BF4B07AEADFB1.dms.sberbank.ru/F179916B8945E612625BF4B07AEADFB1-BE80BBC9D9F05BD44E5B6412C0D6D94E-AD68EF41A8DFDA2B8081533539D9EACF/1.png"/>
          <p:cNvPicPr/>
          <p:nvPr/>
        </p:nvPicPr>
        <p:blipFill>
          <a:blip r:embed="rId11"/>
          <a:stretch/>
        </p:blipFill>
        <p:spPr>
          <a:xfrm>
            <a:off x="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50" name="Рисунок 452" descr="http://F179916B8945E612625BF4B07AEADFB1.dms.sberbank.ru/F179916B8945E612625BF4B07AEADFB1-BE80BBC9D9F05BD44E5B6412C0D6D94E-AD68EF41A8DFDA2B8081533539D9EACF/1.png"/>
          <p:cNvPicPr/>
          <p:nvPr/>
        </p:nvPicPr>
        <p:blipFill>
          <a:blip r:embed="rId12"/>
          <a:stretch/>
        </p:blipFill>
        <p:spPr>
          <a:xfrm>
            <a:off x="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51" name="Рисунок 453" descr="http://F179916B8945E612625BF4B07AEADFB1.dms.sberbank.ru/F179916B8945E612625BF4B07AEADFB1-BE80BBC9D9F05BD44E5B6412C0D6D94E-AD68EF41A8DFDA2B8081533539D9EACF/1.png"/>
          <p:cNvPicPr/>
          <p:nvPr/>
        </p:nvPicPr>
        <p:blipFill>
          <a:blip r:embed="rId13"/>
          <a:stretch/>
        </p:blipFill>
        <p:spPr>
          <a:xfrm>
            <a:off x="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52" name="Рисунок 454" descr="http://F179916B8945E612625BF4B07AEADFB1.dms.sberbank.ru/F179916B8945E612625BF4B07AEADFB1-BE80BBC9D9F05BD44E5B6412C0D6D94E-AD68EF41A8DFDA2B8081533539D9EACF/1.png"/>
          <p:cNvPicPr/>
          <p:nvPr/>
        </p:nvPicPr>
        <p:blipFill>
          <a:blip r:embed="rId14"/>
          <a:stretch/>
        </p:blipFill>
        <p:spPr>
          <a:xfrm>
            <a:off x="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53" name="Рисунок 455" descr="http://F179916B8945E612625BF4B07AEADFB1.dms.sberbank.ru/F179916B8945E612625BF4B07AEADFB1-BE80BBC9D9F05BD44E5B6412C0D6D94E-AD68EF41A8DFDA2B8081533539D9EACF/1.png"/>
          <p:cNvPicPr/>
          <p:nvPr/>
        </p:nvPicPr>
        <p:blipFill>
          <a:blip r:embed="rId15"/>
          <a:stretch/>
        </p:blipFill>
        <p:spPr>
          <a:xfrm>
            <a:off x="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54" name="Рисунок 456" descr="http://F179916B8945E612625BF4B07AEADFB1.dms.sberbank.ru/F179916B8945E612625BF4B07AEADFB1-BE80BBC9D9F05BD44E5B6412C0D6D94E-AD68EF41A8DFDA2B8081533539D9EACF/1.png"/>
          <p:cNvPicPr/>
          <p:nvPr/>
        </p:nvPicPr>
        <p:blipFill>
          <a:blip r:embed="rId16"/>
          <a:stretch/>
        </p:blipFill>
        <p:spPr>
          <a:xfrm>
            <a:off x="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55" name="Рисунок 457" descr="http://F179916B8945E612625BF4B07AEADFB1.dms.sberbank.ru/F179916B8945E612625BF4B07AEADFB1-BE80BBC9D9F05BD44E5B6412C0D6D94E-AD68EF41A8DFDA2B8081533539D9EACF/1.png"/>
          <p:cNvPicPr/>
          <p:nvPr/>
        </p:nvPicPr>
        <p:blipFill>
          <a:blip r:embed="rId17"/>
          <a:stretch/>
        </p:blipFill>
        <p:spPr>
          <a:xfrm>
            <a:off x="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56" name="Рисунок 458" descr="http://F179916B8945E612625BF4B07AEADFB1.dms.sberbank.ru/F179916B8945E612625BF4B07AEADFB1-BE80BBC9D9F05BD44E5B6412C0D6D94E-AD68EF41A8DFDA2B8081533539D9EACF/1.png"/>
          <p:cNvPicPr/>
          <p:nvPr/>
        </p:nvPicPr>
        <p:blipFill>
          <a:blip r:embed="rId18"/>
          <a:stretch/>
        </p:blipFill>
        <p:spPr>
          <a:xfrm>
            <a:off x="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57" name="Рисунок 214" descr=""/>
          <p:cNvPicPr/>
          <p:nvPr/>
        </p:nvPicPr>
        <p:blipFill>
          <a:blip r:embed="rId19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58" name="Рисунок 215" descr=""/>
          <p:cNvPicPr/>
          <p:nvPr/>
        </p:nvPicPr>
        <p:blipFill>
          <a:blip r:embed="rId20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59" name="PlaceHolder 1"/>
          <p:cNvSpPr>
            <a:spLocks noGrp="1"/>
          </p:cNvSpPr>
          <p:nvPr>
            <p:ph type="ftr" idx="1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ldNum" idx="2"/>
          </p:nvPr>
        </p:nvSpPr>
        <p:spPr>
          <a:xfrm>
            <a:off x="10057680" y="6464160"/>
            <a:ext cx="1798920" cy="27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177840"/>
              </a:tabLst>
              <a:defRPr b="0" lang="ru-RU" sz="900" spc="-1" strike="noStrike">
                <a:solidFill>
                  <a:srgbClr val="52626f"/>
                </a:solidFill>
                <a:latin typeface="SB Sans Text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177840"/>
              </a:tabLst>
            </a:pPr>
            <a:fld id="{439EC111-5617-45C2-BDBB-23A0E6804F71}" type="slidenum">
              <a:rPr b="0" lang="ru-RU" sz="900" spc="-1" strike="noStrike">
                <a:solidFill>
                  <a:srgbClr val="52626f"/>
                </a:solidFill>
                <a:latin typeface="SB Sans Text"/>
                <a:ea typeface="DejaVu Sans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dt" idx="3"/>
          </p:nvPr>
        </p:nvSpPr>
        <p:spPr>
          <a:xfrm>
            <a:off x="1096920" y="6459480"/>
            <a:ext cx="2472120" cy="36360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pic>
        <p:nvPicPr>
          <p:cNvPr id="62" name="" descr=""/>
          <p:cNvPicPr/>
          <p:nvPr/>
        </p:nvPicPr>
        <p:blipFill>
          <a:blip r:embed="rId21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63" name="" descr=""/>
          <p:cNvPicPr/>
          <p:nvPr/>
        </p:nvPicPr>
        <p:blipFill>
          <a:blip r:embed="rId22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6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3"/>
    <p:sldLayoutId id="2147483663" r:id="rId24"/>
    <p:sldLayoutId id="2147483664" r:id="rId25"/>
    <p:sldLayoutId id="2147483665" r:id="rId26"/>
    <p:sldLayoutId id="2147483666" r:id="rId27"/>
    <p:sldLayoutId id="2147483667" r:id="rId28"/>
    <p:sldLayoutId id="2147483668" r:id="rId29"/>
    <p:sldLayoutId id="2147483669" r:id="rId30"/>
    <p:sldLayoutId id="2147483670" r:id="rId31"/>
    <p:sldLayoutId id="2147483671" r:id="rId32"/>
    <p:sldLayoutId id="2147483672" r:id="rId33"/>
    <p:sldLayoutId id="2147483673" r:id="rId3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9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" descr="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03" name="" descr=""/>
          <p:cNvPicPr/>
          <p:nvPr/>
        </p:nvPicPr>
        <p:blipFill>
          <a:blip r:embed="rId3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04" name="Рисунок 2" descr="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05" name="Рисунок 5" descr=""/>
          <p:cNvPicPr/>
          <p:nvPr/>
        </p:nvPicPr>
        <p:blipFill>
          <a:blip r:embed="rId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06" name="Object 2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p:oleObj progId="TCLayout.ActiveDocument.1" r:id="rId6" spid="">
              <p:embed/>
              <p:pic>
                <p:nvPicPr>
                  <p:cNvPr id="107" name="Object 2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1440" y="1440"/>
                    <a:ext cx="360" cy="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8" name="Нижний колонтитул 8" hidden="1"/>
          <p:cNvSpPr/>
          <p:nvPr/>
        </p:nvSpPr>
        <p:spPr>
          <a:xfrm>
            <a:off x="5196240" y="6345360"/>
            <a:ext cx="421200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09" name="Object 2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p:oleObj progId="TCLayout.ActiveDocument.1" r:id="rId8" spid="">
              <p:embed/>
              <p:pic>
                <p:nvPicPr>
                  <p:cNvPr id="110" name="Object 2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1440" y="1440"/>
                    <a:ext cx="360" cy="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1" name="Нижний колонтитул 8"/>
          <p:cNvSpPr/>
          <p:nvPr/>
        </p:nvSpPr>
        <p:spPr>
          <a:xfrm>
            <a:off x="5196240" y="6345360"/>
            <a:ext cx="421200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2" name="Рисунок 188" descr="http://F179916B8945E612625BF4B07AEADFB1.dms.sberbank.ru/F179916B8945E612625BF4B07AEADFB1-BE80BBC9D9F05BD44E5B6412C0D6D94E-AD68EF41A8DFDA2B8081533539D9EACF/1.png"/>
          <p:cNvPicPr/>
          <p:nvPr/>
        </p:nvPicPr>
        <p:blipFill>
          <a:blip r:embed="rId10"/>
          <a:stretch/>
        </p:blipFill>
        <p:spPr>
          <a:xfrm>
            <a:off x="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13" name="Рисунок 189" descr="http://F179916B8945E612625BF4B07AEADFB1.dms.sberbank.ru/F179916B8945E612625BF4B07AEADFB1-BE80BBC9D9F05BD44E5B6412C0D6D94E-AD68EF41A8DFDA2B8081533539D9EACF/1.png"/>
          <p:cNvPicPr/>
          <p:nvPr/>
        </p:nvPicPr>
        <p:blipFill>
          <a:blip r:embed="rId11"/>
          <a:stretch/>
        </p:blipFill>
        <p:spPr>
          <a:xfrm>
            <a:off x="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14" name="Рисунок 190" descr="http://F179916B8945E612625BF4B07AEADFB1.dms.sberbank.ru/F179916B8945E612625BF4B07AEADFB1-BE80BBC9D9F05BD44E5B6412C0D6D94E-AD68EF41A8DFDA2B8081533539D9EACF/1.png"/>
          <p:cNvPicPr/>
          <p:nvPr/>
        </p:nvPicPr>
        <p:blipFill>
          <a:blip r:embed="rId12"/>
          <a:stretch/>
        </p:blipFill>
        <p:spPr>
          <a:xfrm>
            <a:off x="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15" name="Рисунок 10" descr=""/>
          <p:cNvPicPr/>
          <p:nvPr/>
        </p:nvPicPr>
        <p:blipFill>
          <a:blip r:embed="rId13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16" name="Рисунок 11" descr=""/>
          <p:cNvPicPr/>
          <p:nvPr/>
        </p:nvPicPr>
        <p:blipFill>
          <a:blip r:embed="rId1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8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ftr" idx="4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sldNum" idx="5"/>
          </p:nvPr>
        </p:nvSpPr>
        <p:spPr>
          <a:xfrm>
            <a:off x="10057680" y="6464160"/>
            <a:ext cx="1798920" cy="27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177840"/>
              </a:tabLst>
              <a:defRPr b="0" lang="ru-RU" sz="900" spc="-1" strike="noStrike">
                <a:solidFill>
                  <a:srgbClr val="52626f"/>
                </a:solidFill>
                <a:latin typeface="SB Sans Text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177840"/>
              </a:tabLst>
            </a:pPr>
            <a:fld id="{A7C9A30E-5482-4EEC-908E-85C2BA64CE9C}" type="slidenum">
              <a:rPr b="0" lang="ru-RU" sz="900" spc="-1" strike="noStrike">
                <a:solidFill>
                  <a:srgbClr val="52626f"/>
                </a:solidFill>
                <a:latin typeface="SB Sans Text"/>
                <a:ea typeface="DejaVu Sans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dt" idx="6"/>
          </p:nvPr>
        </p:nvSpPr>
        <p:spPr>
          <a:xfrm>
            <a:off x="609480" y="6356520"/>
            <a:ext cx="284364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22" name="" descr=""/>
          <p:cNvPicPr/>
          <p:nvPr/>
        </p:nvPicPr>
        <p:blipFill>
          <a:blip r:embed="rId16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9fb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" descr=""/>
          <p:cNvPicPr/>
          <p:nvPr/>
        </p:nvPicPr>
        <p:blipFill>
          <a:blip r:embed="rId2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61" name="" descr=""/>
          <p:cNvPicPr/>
          <p:nvPr/>
        </p:nvPicPr>
        <p:blipFill>
          <a:blip r:embed="rId3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62" name="Рисунок 257" descr=""/>
          <p:cNvPicPr/>
          <p:nvPr/>
        </p:nvPicPr>
        <p:blipFill>
          <a:blip r:embed="rId4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63" name="Рисунок 258" descr=""/>
          <p:cNvPicPr/>
          <p:nvPr/>
        </p:nvPicPr>
        <p:blipFill>
          <a:blip r:embed="rId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64" name="Object 2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p:oleObj progId="TCLayout.ActiveDocument.1" r:id="rId6" spid="">
              <p:embed/>
              <p:pic>
                <p:nvPicPr>
                  <p:cNvPr id="165" name="Object 2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1440" y="1440"/>
                    <a:ext cx="360" cy="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6" name="Нижний колонтитул 8" hidden="1"/>
          <p:cNvSpPr/>
          <p:nvPr/>
        </p:nvSpPr>
        <p:spPr>
          <a:xfrm>
            <a:off x="5196240" y="6345360"/>
            <a:ext cx="421200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67" name="Object 2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p:oleObj progId="TCLayout.ActiveDocument.1" r:id="rId8" spid="">
              <p:embed/>
              <p:pic>
                <p:nvPicPr>
                  <p:cNvPr id="168" name="Object 2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1440" y="1440"/>
                    <a:ext cx="360" cy="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9" name="Нижний колонтитул 8"/>
          <p:cNvSpPr/>
          <p:nvPr/>
        </p:nvSpPr>
        <p:spPr>
          <a:xfrm>
            <a:off x="5196240" y="6345360"/>
            <a:ext cx="421200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0" name="Рисунок 265" descr=""/>
          <p:cNvPicPr/>
          <p:nvPr/>
        </p:nvPicPr>
        <p:blipFill>
          <a:blip r:embed="rId10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71" name="Рисунок 266" descr=""/>
          <p:cNvPicPr/>
          <p:nvPr/>
        </p:nvPicPr>
        <p:blipFill>
          <a:blip r:embed="rId11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72" name="PlaceHolder 1"/>
          <p:cNvSpPr>
            <a:spLocks noGrp="1"/>
          </p:cNvSpPr>
          <p:nvPr>
            <p:ph type="ftr" idx="7"/>
          </p:nvPr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ldNum" idx="8"/>
          </p:nvPr>
        </p:nvSpPr>
        <p:spPr>
          <a:xfrm>
            <a:off x="10057680" y="6464160"/>
            <a:ext cx="1798920" cy="27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177840"/>
              </a:tabLst>
              <a:defRPr b="0" lang="ru-RU" sz="900" spc="-1" strike="noStrike">
                <a:solidFill>
                  <a:srgbClr val="52626f"/>
                </a:solidFill>
                <a:latin typeface="SB Sans Text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177840"/>
              </a:tabLst>
            </a:pPr>
            <a:fld id="{B91833E3-272E-4A4B-BE9E-C9C04737EF57}" type="slidenum">
              <a:rPr b="0" lang="ru-RU" sz="900" spc="-1" strike="noStrike">
                <a:solidFill>
                  <a:srgbClr val="52626f"/>
                </a:solidFill>
                <a:latin typeface="SB Sans Text"/>
                <a:ea typeface="DejaVu Sans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dt" idx="9"/>
          </p:nvPr>
        </p:nvSpPr>
        <p:spPr>
          <a:xfrm>
            <a:off x="360" y="0"/>
            <a:ext cx="31680" cy="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pic>
        <p:nvPicPr>
          <p:cNvPr id="175" name="" descr=""/>
          <p:cNvPicPr/>
          <p:nvPr/>
        </p:nvPicPr>
        <p:blipFill>
          <a:blip r:embed="rId12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76" name="" descr=""/>
          <p:cNvPicPr/>
          <p:nvPr/>
        </p:nvPicPr>
        <p:blipFill>
          <a:blip r:embed="rId13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7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slideLayout" Target="../slideLayouts/slideLayout2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chart" Target="../charts/chart4.xml"/><Relationship Id="rId2" Type="http://schemas.openxmlformats.org/officeDocument/2006/relationships/slideLayout" Target="../slideLayouts/slideLayout2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chart" Target="../charts/chart5.xml"/><Relationship Id="rId2" Type="http://schemas.openxmlformats.org/officeDocument/2006/relationships/slideLayout" Target="../slideLayouts/slideLayout2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2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2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2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Прямоугольник 2"/>
          <p:cNvSpPr/>
          <p:nvPr/>
        </p:nvSpPr>
        <p:spPr>
          <a:xfrm>
            <a:off x="1440" y="0"/>
            <a:ext cx="12191760" cy="6856560"/>
          </a:xfrm>
          <a:prstGeom prst="rect">
            <a:avLst/>
          </a:prstGeom>
          <a:solidFill>
            <a:srgbClr val="40c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2" name="Рисунок 3" descr=""/>
          <p:cNvPicPr/>
          <p:nvPr/>
        </p:nvPicPr>
        <p:blipFill>
          <a:blip r:embed="rId1"/>
          <a:stretch/>
        </p:blipFill>
        <p:spPr>
          <a:xfrm>
            <a:off x="4944600" y="404640"/>
            <a:ext cx="7969680" cy="8471160"/>
          </a:xfrm>
          <a:prstGeom prst="rect">
            <a:avLst/>
          </a:prstGeom>
          <a:ln w="0">
            <a:noFill/>
          </a:ln>
        </p:spPr>
      </p:pic>
      <p:sp>
        <p:nvSpPr>
          <p:cNvPr id="223" name="Rectangle 2"/>
          <p:cNvSpPr/>
          <p:nvPr/>
        </p:nvSpPr>
        <p:spPr>
          <a:xfrm flipH="1">
            <a:off x="359280" y="2889360"/>
            <a:ext cx="44640" cy="70992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TextBox 6"/>
          <p:cNvSpPr/>
          <p:nvPr/>
        </p:nvSpPr>
        <p:spPr>
          <a:xfrm>
            <a:off x="212040" y="2190960"/>
            <a:ext cx="861768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3000" spc="-1" strike="noStrike">
                <a:solidFill>
                  <a:srgbClr val="ffffff"/>
                </a:solidFill>
                <a:latin typeface="Gotham Pro"/>
                <a:ea typeface="Questrial"/>
              </a:rPr>
              <a:t>Интеллекуальная система управления</a:t>
            </a:r>
            <a:endParaRPr b="0" lang="ru-RU" sz="3000" spc="-1" strike="noStrike">
              <a:latin typeface="XO Oriel"/>
            </a:endParaRPr>
          </a:p>
        </p:txBody>
      </p:sp>
      <p:sp>
        <p:nvSpPr>
          <p:cNvPr id="225" name="TextBox 14"/>
          <p:cNvSpPr/>
          <p:nvPr/>
        </p:nvSpPr>
        <p:spPr>
          <a:xfrm>
            <a:off x="540000" y="2925360"/>
            <a:ext cx="59810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Questrial"/>
              </a:rPr>
              <a:t>В областном бюджетном учреждении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Questrial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Questrial"/>
              </a:rPr>
              <a:t>«Центр социальной защиты населения Липецкой области»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26" name="TextBox 15"/>
          <p:cNvSpPr/>
          <p:nvPr/>
        </p:nvSpPr>
        <p:spPr>
          <a:xfrm>
            <a:off x="2682720" y="518760"/>
            <a:ext cx="1810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" name="Диаграмма 8"/>
          <p:cNvGraphicFramePr/>
          <p:nvPr/>
        </p:nvGraphicFramePr>
        <p:xfrm>
          <a:off x="2338200" y="1300680"/>
          <a:ext cx="6479280" cy="431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86" name="Заголовок 1"/>
          <p:cNvSpPr/>
          <p:nvPr/>
        </p:nvSpPr>
        <p:spPr>
          <a:xfrm>
            <a:off x="50760" y="-33840"/>
            <a:ext cx="12069360" cy="81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TextBox 10"/>
          <p:cNvSpPr/>
          <p:nvPr/>
        </p:nvSpPr>
        <p:spPr>
          <a:xfrm>
            <a:off x="338040" y="6004080"/>
            <a:ext cx="11494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1c1c1c"/>
                </a:solidFill>
                <a:latin typeface="Georgia"/>
                <a:ea typeface="DejaVu Sans"/>
              </a:rPr>
              <a:t>До тиражирования ИСУ средняя доля отклонений от стандарта 25%, после внедрения – 5,3%.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88" name="Заголовок 1"/>
          <p:cNvSpPr/>
          <p:nvPr/>
        </p:nvSpPr>
        <p:spPr>
          <a:xfrm>
            <a:off x="122400" y="100440"/>
            <a:ext cx="12069360" cy="81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333f48"/>
                </a:solidFill>
                <a:latin typeface="Georgia"/>
                <a:ea typeface="DejaVu Sans"/>
              </a:rPr>
              <a:t>Доля обращений, принятых с отклонением от установленного стандарта, снизилась на 80% после тиражирования ИСУ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289" name="Прямая соединительная линия 2"/>
          <p:cNvSpPr/>
          <p:nvPr/>
        </p:nvSpPr>
        <p:spPr>
          <a:xfrm>
            <a:off x="3746160" y="2065680"/>
            <a:ext cx="19800" cy="2959920"/>
          </a:xfrm>
          <a:prstGeom prst="line">
            <a:avLst/>
          </a:prstGeom>
          <a:ln w="38100">
            <a:solidFill>
              <a:srgbClr val="333f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TextBox 4"/>
          <p:cNvSpPr/>
          <p:nvPr/>
        </p:nvSpPr>
        <p:spPr>
          <a:xfrm>
            <a:off x="3812400" y="1696680"/>
            <a:ext cx="2761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333f48"/>
                </a:solidFill>
                <a:latin typeface="SB Sans Text"/>
                <a:ea typeface="DejaVu Sans"/>
              </a:rPr>
              <a:t>Старт тиража</a:t>
            </a:r>
            <a:endParaRPr b="0" lang="ru-RU" sz="1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Заголовок 1"/>
          <p:cNvSpPr/>
          <p:nvPr/>
        </p:nvSpPr>
        <p:spPr>
          <a:xfrm>
            <a:off x="50760" y="-33840"/>
            <a:ext cx="12069360" cy="81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TextBox 2"/>
          <p:cNvSpPr/>
          <p:nvPr/>
        </p:nvSpPr>
        <p:spPr>
          <a:xfrm>
            <a:off x="168840" y="977400"/>
            <a:ext cx="10226880" cy="24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333f48"/>
                </a:solidFill>
                <a:latin typeface="SB Sans Text"/>
                <a:ea typeface="DejaVu Sans"/>
              </a:rPr>
              <a:t>Цели проекта до старта: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20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333f48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333f48"/>
                </a:solidFill>
                <a:latin typeface="SB Sans Text"/>
                <a:ea typeface="DejaVu Sans"/>
              </a:rPr>
              <a:t>Повышение доли сотрудников, выполняющих нормативную нагрузку</a:t>
            </a:r>
            <a:endParaRPr b="0" lang="ru-RU" sz="18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333f48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333f48"/>
                </a:solidFill>
                <a:latin typeface="SB Sans Text"/>
                <a:ea typeface="DejaVu Sans"/>
              </a:rPr>
              <a:t>Повышение внебюджетных поступлений от оказания доп. услуг гражданам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333f48"/>
                </a:solidFill>
                <a:latin typeface="SB Sans Text"/>
                <a:ea typeface="DejaVu Sans"/>
              </a:rPr>
              <a:t>Дополнительные выгоды от реализации проекта: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20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333f48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333f48"/>
                </a:solidFill>
                <a:latin typeface="SB Sans Text"/>
                <a:ea typeface="DejaVu Sans"/>
              </a:rPr>
              <a:t>Выявление проблем в работе информационных систем (АСП / Кондуит)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93" name="TextBox 5"/>
          <p:cNvSpPr/>
          <p:nvPr/>
        </p:nvSpPr>
        <p:spPr>
          <a:xfrm>
            <a:off x="115560" y="3756240"/>
            <a:ext cx="102268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333f48"/>
                </a:solidFill>
                <a:latin typeface="SB Sans Text"/>
                <a:ea typeface="DejaVu Sans"/>
              </a:rPr>
              <a:t>Этапы проекта в 2022: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294" name="Прямая со стрелкой 9"/>
          <p:cNvSpPr/>
          <p:nvPr/>
        </p:nvSpPr>
        <p:spPr>
          <a:xfrm>
            <a:off x="469440" y="5181480"/>
            <a:ext cx="10872000" cy="1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333f48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5" name="Правая фигурная скобка 10"/>
          <p:cNvSpPr/>
          <p:nvPr/>
        </p:nvSpPr>
        <p:spPr>
          <a:xfrm rot="5400000">
            <a:off x="1460520" y="4201920"/>
            <a:ext cx="591480" cy="2570760"/>
          </a:xfrm>
          <a:prstGeom prst="rightBrace">
            <a:avLst>
              <a:gd name="adj1" fmla="val 45621"/>
              <a:gd name="adj2" fmla="val 50000"/>
            </a:avLst>
          </a:prstGeom>
          <a:noFill/>
          <a:ln>
            <a:solidFill>
              <a:srgbClr val="333f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6" name="Прямоугольник 12"/>
          <p:cNvSpPr/>
          <p:nvPr/>
        </p:nvSpPr>
        <p:spPr>
          <a:xfrm>
            <a:off x="2900160" y="4652640"/>
            <a:ext cx="8038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333f48"/>
                </a:solidFill>
                <a:latin typeface="SB Sans Text"/>
                <a:ea typeface="DejaVu Sans"/>
              </a:rPr>
              <a:t>Тиражирование на весь регион и сопровождение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97" name="Прямоугольник 14"/>
          <p:cNvSpPr/>
          <p:nvPr/>
        </p:nvSpPr>
        <p:spPr>
          <a:xfrm>
            <a:off x="1129680" y="5859720"/>
            <a:ext cx="1249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333f48"/>
                </a:solidFill>
                <a:latin typeface="SB Sans Text"/>
                <a:ea typeface="DejaVu Sans"/>
              </a:rPr>
              <a:t>Май-июнь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98" name="Правая фигурная скобка 15"/>
          <p:cNvSpPr/>
          <p:nvPr/>
        </p:nvSpPr>
        <p:spPr>
          <a:xfrm rot="5400000">
            <a:off x="6775200" y="1447560"/>
            <a:ext cx="591480" cy="8056440"/>
          </a:xfrm>
          <a:prstGeom prst="rightBrace">
            <a:avLst>
              <a:gd name="adj1" fmla="val 45621"/>
              <a:gd name="adj2" fmla="val 50000"/>
            </a:avLst>
          </a:prstGeom>
          <a:noFill/>
          <a:ln>
            <a:solidFill>
              <a:srgbClr val="333f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9" name="Прямоугольник 16"/>
          <p:cNvSpPr/>
          <p:nvPr/>
        </p:nvSpPr>
        <p:spPr>
          <a:xfrm>
            <a:off x="6342120" y="5872320"/>
            <a:ext cx="1708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333f48"/>
                </a:solidFill>
                <a:latin typeface="SB Sans Text"/>
                <a:ea typeface="DejaVu Sans"/>
              </a:rPr>
              <a:t>Июль-декабрь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300" name="Прямоугольник 17"/>
          <p:cNvSpPr/>
          <p:nvPr/>
        </p:nvSpPr>
        <p:spPr>
          <a:xfrm>
            <a:off x="668880" y="4632480"/>
            <a:ext cx="2004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333f48"/>
                </a:solidFill>
                <a:latin typeface="SB Sans Text"/>
                <a:ea typeface="DejaVu Sans"/>
              </a:rPr>
              <a:t>Пилот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301" name="Скругленный прямоугольник 39"/>
          <p:cNvSpPr/>
          <p:nvPr/>
        </p:nvSpPr>
        <p:spPr>
          <a:xfrm>
            <a:off x="1020240" y="268920"/>
            <a:ext cx="9969480" cy="5130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51bde8"/>
              </a:gs>
              <a:gs pos="100000">
                <a:srgbClr val="5ca0bb"/>
              </a:gs>
            </a:gsLst>
            <a:lin ang="5400000"/>
          </a:gradFill>
          <a:ln>
            <a:noFill/>
          </a:ln>
          <a:effectLst>
            <a:outerShdw algn="t" blurRad="127080" dir="5400000" dist="381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SB Sans Display"/>
                <a:ea typeface="DejaVu Sans"/>
              </a:rPr>
              <a:t>2. Функциональный блок «Обслуживание граждан на дому» </a:t>
            </a:r>
            <a:endParaRPr b="0" lang="ru-RU" sz="1800" spc="-1" strike="noStrike">
              <a:latin typeface="XO Oriel"/>
            </a:endParaRPr>
          </a:p>
        </p:txBody>
      </p:sp>
    </p:spTree>
  </p:cSld>
  <p:transition spd="slow"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Заголовок 1"/>
          <p:cNvSpPr/>
          <p:nvPr/>
        </p:nvSpPr>
        <p:spPr>
          <a:xfrm>
            <a:off x="50760" y="-33840"/>
            <a:ext cx="12069360" cy="81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TextBox 4"/>
          <p:cNvSpPr/>
          <p:nvPr/>
        </p:nvSpPr>
        <p:spPr>
          <a:xfrm>
            <a:off x="3140640" y="1435320"/>
            <a:ext cx="6824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333f48"/>
                </a:solidFill>
                <a:latin typeface="SB Sans Text"/>
                <a:ea typeface="DejaVu Sans"/>
              </a:rPr>
              <a:t>Количество выставленных задач ИСУ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304" name="TextBox 7"/>
          <p:cNvSpPr/>
          <p:nvPr/>
        </p:nvSpPr>
        <p:spPr>
          <a:xfrm>
            <a:off x="3140640" y="3989520"/>
            <a:ext cx="6618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333f48"/>
                </a:solidFill>
                <a:latin typeface="SB Sans Text"/>
                <a:ea typeface="DejaVu Sans"/>
              </a:rPr>
              <a:t>Количество сотрудников, получивших задачи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305" name="TextBox 8"/>
          <p:cNvSpPr/>
          <p:nvPr/>
        </p:nvSpPr>
        <p:spPr>
          <a:xfrm>
            <a:off x="3140640" y="5266800"/>
            <a:ext cx="4912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333f48"/>
                </a:solidFill>
                <a:latin typeface="SB Sans Text"/>
                <a:ea typeface="DejaVu Sans"/>
              </a:rPr>
              <a:t>Сотрудников, попавших в отклонения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306" name="TextBox 9"/>
          <p:cNvSpPr/>
          <p:nvPr/>
        </p:nvSpPr>
        <p:spPr>
          <a:xfrm>
            <a:off x="3140640" y="2712240"/>
            <a:ext cx="6824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333f48"/>
                </a:solidFill>
                <a:latin typeface="SB Sans Text"/>
                <a:ea typeface="DejaVu Sans"/>
              </a:rPr>
              <a:t>Количество используемых алгоритмов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307" name="TextBox 1"/>
          <p:cNvSpPr/>
          <p:nvPr/>
        </p:nvSpPr>
        <p:spPr>
          <a:xfrm>
            <a:off x="387720" y="1158120"/>
            <a:ext cx="25434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5400" spc="-1" strike="noStrike">
                <a:solidFill>
                  <a:srgbClr val="c00000"/>
                </a:solidFill>
                <a:latin typeface="Georgia"/>
                <a:ea typeface="DejaVu Sans"/>
              </a:rPr>
              <a:t>10225</a:t>
            </a:r>
            <a:endParaRPr b="0" lang="ru-RU" sz="5400" spc="-1" strike="noStrike">
              <a:latin typeface="XO Oriel"/>
            </a:endParaRPr>
          </a:p>
        </p:txBody>
      </p:sp>
      <p:sp>
        <p:nvSpPr>
          <p:cNvPr id="308" name="TextBox 10"/>
          <p:cNvSpPr/>
          <p:nvPr/>
        </p:nvSpPr>
        <p:spPr>
          <a:xfrm>
            <a:off x="1305360" y="2456640"/>
            <a:ext cx="25434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5400" spc="-1" strike="noStrike">
                <a:solidFill>
                  <a:srgbClr val="c00000"/>
                </a:solidFill>
                <a:latin typeface="Georgia"/>
                <a:ea typeface="DejaVu Sans"/>
              </a:rPr>
              <a:t>8</a:t>
            </a:r>
            <a:endParaRPr b="0" lang="ru-RU" sz="5400" spc="-1" strike="noStrike">
              <a:latin typeface="XO Oriel"/>
            </a:endParaRPr>
          </a:p>
        </p:txBody>
      </p:sp>
      <p:sp>
        <p:nvSpPr>
          <p:cNvPr id="309" name="TextBox 11"/>
          <p:cNvSpPr/>
          <p:nvPr/>
        </p:nvSpPr>
        <p:spPr>
          <a:xfrm>
            <a:off x="858240" y="3677040"/>
            <a:ext cx="25434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5400" spc="-1" strike="noStrike">
                <a:solidFill>
                  <a:srgbClr val="c00000"/>
                </a:solidFill>
                <a:latin typeface="Georgia"/>
                <a:ea typeface="DejaVu Sans"/>
              </a:rPr>
              <a:t>899</a:t>
            </a:r>
            <a:endParaRPr b="0" lang="ru-RU" sz="5400" spc="-1" strike="noStrike">
              <a:latin typeface="XO Oriel"/>
            </a:endParaRPr>
          </a:p>
        </p:txBody>
      </p:sp>
      <p:sp>
        <p:nvSpPr>
          <p:cNvPr id="310" name="TextBox 12"/>
          <p:cNvSpPr/>
          <p:nvPr/>
        </p:nvSpPr>
        <p:spPr>
          <a:xfrm>
            <a:off x="858240" y="5046480"/>
            <a:ext cx="25434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5400" spc="-1" strike="noStrike">
                <a:solidFill>
                  <a:srgbClr val="c00000"/>
                </a:solidFill>
                <a:latin typeface="Georgia"/>
                <a:ea typeface="DejaVu Sans"/>
              </a:rPr>
              <a:t>945</a:t>
            </a:r>
            <a:endParaRPr b="0" lang="ru-RU" sz="5400" spc="-1" strike="noStrike">
              <a:latin typeface="XO Oriel"/>
            </a:endParaRPr>
          </a:p>
        </p:txBody>
      </p:sp>
      <p:sp>
        <p:nvSpPr>
          <p:cNvPr id="311" name="Скругленный прямоугольник 39"/>
          <p:cNvSpPr/>
          <p:nvPr/>
        </p:nvSpPr>
        <p:spPr>
          <a:xfrm>
            <a:off x="858240" y="420480"/>
            <a:ext cx="9969480" cy="5130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51bde8"/>
              </a:gs>
              <a:gs pos="100000">
                <a:srgbClr val="5ca0bb"/>
              </a:gs>
            </a:gsLst>
            <a:lin ang="5400000"/>
          </a:gradFill>
          <a:ln>
            <a:noFill/>
          </a:ln>
          <a:effectLst>
            <a:outerShdw algn="t" blurRad="127080" dir="5400000" dist="381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SB Sans Display"/>
                <a:ea typeface="DejaVu Sans"/>
              </a:rPr>
              <a:t>Масштаб внедрения ИСУ в блоке «Обслуживание граждан на дому» - итоги 2022 г. </a:t>
            </a:r>
            <a:endParaRPr b="0" lang="ru-RU" sz="1800" spc="-1" strike="noStrike">
              <a:latin typeface="XO Oriel"/>
            </a:endParaRPr>
          </a:p>
        </p:txBody>
      </p:sp>
    </p:spTree>
  </p:cSld>
  <p:transition spd="slow"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2" name="Диаграмма 9"/>
          <p:cNvGraphicFramePr/>
          <p:nvPr/>
        </p:nvGraphicFramePr>
        <p:xfrm>
          <a:off x="2007720" y="1281960"/>
          <a:ext cx="6479280" cy="431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13" name="Заголовок 1"/>
          <p:cNvSpPr/>
          <p:nvPr/>
        </p:nvSpPr>
        <p:spPr>
          <a:xfrm>
            <a:off x="163080" y="147960"/>
            <a:ext cx="12069360" cy="81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Заголовок 1"/>
          <p:cNvSpPr/>
          <p:nvPr/>
        </p:nvSpPr>
        <p:spPr>
          <a:xfrm>
            <a:off x="50760" y="-33840"/>
            <a:ext cx="12069360" cy="81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TextBox 10"/>
          <p:cNvSpPr/>
          <p:nvPr/>
        </p:nvSpPr>
        <p:spPr>
          <a:xfrm>
            <a:off x="338040" y="5918760"/>
            <a:ext cx="11494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1c1c1c"/>
                </a:solidFill>
                <a:latin typeface="Georgia"/>
                <a:ea typeface="DejaVu Sans"/>
              </a:rPr>
              <a:t>До тиражирования ИСУ средняя доля сотрудников, выполняющих норматив составляла 64%, после внедрения – 75%.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316" name="Заголовок 1"/>
          <p:cNvSpPr/>
          <p:nvPr/>
        </p:nvSpPr>
        <p:spPr>
          <a:xfrm>
            <a:off x="123840" y="341280"/>
            <a:ext cx="12069360" cy="81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333f48"/>
                </a:solidFill>
                <a:latin typeface="Georgia"/>
                <a:ea typeface="DejaVu Sans"/>
              </a:rPr>
              <a:t>Доля сотрудников, выполняющих нормативную нагрузку, увеличилась на 16% после тиражирования ИСУ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317" name="Прямая соединительная линия 2"/>
          <p:cNvSpPr/>
          <p:nvPr/>
        </p:nvSpPr>
        <p:spPr>
          <a:xfrm>
            <a:off x="4164840" y="2377080"/>
            <a:ext cx="19800" cy="2959920"/>
          </a:xfrm>
          <a:prstGeom prst="line">
            <a:avLst/>
          </a:prstGeom>
          <a:ln w="38100">
            <a:solidFill>
              <a:srgbClr val="333f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8" name="TextBox 4"/>
          <p:cNvSpPr/>
          <p:nvPr/>
        </p:nvSpPr>
        <p:spPr>
          <a:xfrm>
            <a:off x="3866400" y="1875960"/>
            <a:ext cx="2761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333f48"/>
                </a:solidFill>
                <a:latin typeface="SB Sans Text"/>
                <a:ea typeface="DejaVu Sans"/>
              </a:rPr>
              <a:t>Старт тиража</a:t>
            </a:r>
            <a:endParaRPr b="0" lang="ru-RU" sz="1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9" name="Диаграмма 9"/>
          <p:cNvGraphicFramePr/>
          <p:nvPr/>
        </p:nvGraphicFramePr>
        <p:xfrm>
          <a:off x="2577600" y="1281960"/>
          <a:ext cx="6479280" cy="431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20" name="Заголовок 1"/>
          <p:cNvSpPr/>
          <p:nvPr/>
        </p:nvSpPr>
        <p:spPr>
          <a:xfrm>
            <a:off x="294120" y="401400"/>
            <a:ext cx="12069360" cy="81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Заголовок 1"/>
          <p:cNvSpPr/>
          <p:nvPr/>
        </p:nvSpPr>
        <p:spPr>
          <a:xfrm>
            <a:off x="50760" y="-33840"/>
            <a:ext cx="12069360" cy="81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TextBox 10"/>
          <p:cNvSpPr/>
          <p:nvPr/>
        </p:nvSpPr>
        <p:spPr>
          <a:xfrm>
            <a:off x="338040" y="5918760"/>
            <a:ext cx="11494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1c1c1c"/>
                </a:solidFill>
                <a:latin typeface="Georgia"/>
                <a:ea typeface="DejaVu Sans"/>
              </a:rPr>
              <a:t>До тиражирования ИСУ среднемесячные поступления – 2,94 млн; после внедрения – 3,4 млн.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323" name="Заголовок 1"/>
          <p:cNvSpPr/>
          <p:nvPr/>
        </p:nvSpPr>
        <p:spPr>
          <a:xfrm>
            <a:off x="276120" y="332640"/>
            <a:ext cx="12069360" cy="81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333f48"/>
                </a:solidFill>
                <a:latin typeface="Georgia"/>
                <a:ea typeface="DejaVu Sans"/>
              </a:rPr>
              <a:t>Внебюджетные поступления от оказания дополнительных услуг выросли на 17% 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324" name="Прямая соединительная линия 2"/>
          <p:cNvSpPr/>
          <p:nvPr/>
        </p:nvSpPr>
        <p:spPr>
          <a:xfrm>
            <a:off x="4611960" y="2365560"/>
            <a:ext cx="19800" cy="2959920"/>
          </a:xfrm>
          <a:prstGeom prst="line">
            <a:avLst/>
          </a:prstGeom>
          <a:ln w="38100">
            <a:solidFill>
              <a:srgbClr val="333f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5" name="TextBox 4"/>
          <p:cNvSpPr/>
          <p:nvPr/>
        </p:nvSpPr>
        <p:spPr>
          <a:xfrm>
            <a:off x="4204440" y="1838160"/>
            <a:ext cx="2761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333f48"/>
                </a:solidFill>
                <a:latin typeface="SB Sans Text"/>
                <a:ea typeface="DejaVu Sans"/>
              </a:rPr>
              <a:t>Старт тиража</a:t>
            </a:r>
            <a:endParaRPr b="0" lang="ru-RU" sz="1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Заголовок 1"/>
          <p:cNvSpPr/>
          <p:nvPr/>
        </p:nvSpPr>
        <p:spPr>
          <a:xfrm>
            <a:off x="0" y="0"/>
            <a:ext cx="12069360" cy="81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333f48"/>
                </a:solidFill>
                <a:latin typeface="Georgia"/>
                <a:ea typeface="DejaVu Sans"/>
              </a:rPr>
              <a:t>Направления развития ИСУ во 2 полугодии 2022 – запуск задач по выполнению договоров на оказание гарантированных услуг</a:t>
            </a:r>
            <a:endParaRPr b="0" lang="ru-RU" sz="2400" spc="-1" strike="noStrike">
              <a:latin typeface="XO Oriel"/>
            </a:endParaRPr>
          </a:p>
        </p:txBody>
      </p:sp>
      <p:pic>
        <p:nvPicPr>
          <p:cNvPr id="327" name="Рисунок 7" descr=""/>
          <p:cNvPicPr/>
          <p:nvPr/>
        </p:nvPicPr>
        <p:blipFill>
          <a:blip r:embed="rId1"/>
          <a:srcRect l="0" t="0" r="2461" b="5302"/>
          <a:stretch/>
        </p:blipFill>
        <p:spPr>
          <a:xfrm>
            <a:off x="668880" y="817200"/>
            <a:ext cx="10522080" cy="5744880"/>
          </a:xfrm>
          <a:prstGeom prst="rect">
            <a:avLst/>
          </a:prstGeom>
          <a:ln w="0">
            <a:solidFill>
              <a:srgbClr val="333f48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Box 13"/>
          <p:cNvSpPr/>
          <p:nvPr/>
        </p:nvSpPr>
        <p:spPr>
          <a:xfrm>
            <a:off x="250200" y="1124640"/>
            <a:ext cx="11269080" cy="374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99960" indent="-399960">
              <a:lnSpc>
                <a:spcPct val="150000"/>
              </a:lnSpc>
              <a:buClr>
                <a:srgbClr val="1c1c1c"/>
              </a:buClr>
              <a:buFont typeface="StarSymbol"/>
              <a:buAutoNum type="romanUcPeriod"/>
            </a:pPr>
            <a:r>
              <a:rPr b="1" lang="ru-RU" sz="1600" spc="-1" strike="noStrike">
                <a:solidFill>
                  <a:srgbClr val="1c1c1c"/>
                </a:solidFill>
                <a:latin typeface="Georgia"/>
                <a:ea typeface="DejaVu Sans"/>
              </a:rPr>
              <a:t>Внедрение ИСУ в функциональном блоке «Назначение мер социальной поддержки»:</a:t>
            </a:r>
            <a:endParaRPr b="0" lang="ru-RU" sz="1600" spc="-1" strike="noStrike">
              <a:latin typeface="XO Oriel"/>
            </a:endParaRPr>
          </a:p>
          <a:p>
            <a:pPr lvl="1" marL="857160" indent="-399960">
              <a:lnSpc>
                <a:spcPct val="150000"/>
              </a:lnSpc>
              <a:buClr>
                <a:srgbClr val="1c1c1c"/>
              </a:buClr>
              <a:buFont typeface="StarSymbol"/>
              <a:buAutoNum type="romanUcPeriod"/>
            </a:pPr>
            <a:r>
              <a:rPr b="0" lang="ru-RU" sz="1600" spc="-1" strike="noStrike">
                <a:solidFill>
                  <a:srgbClr val="1c1c1c"/>
                </a:solidFill>
                <a:latin typeface="Georgia"/>
                <a:ea typeface="DejaVu Sans"/>
              </a:rPr>
              <a:t>Позволило сократить долю возвратов на доработку на 65%;</a:t>
            </a:r>
            <a:endParaRPr b="0" lang="ru-RU" sz="1600" spc="-1" strike="noStrike">
              <a:latin typeface="XO Oriel"/>
            </a:endParaRPr>
          </a:p>
          <a:p>
            <a:pPr lvl="1" marL="857160" indent="-399960">
              <a:lnSpc>
                <a:spcPct val="150000"/>
              </a:lnSpc>
              <a:buClr>
                <a:srgbClr val="1c1c1c"/>
              </a:buClr>
              <a:buFont typeface="StarSymbol"/>
              <a:buAutoNum type="romanUcPeriod"/>
            </a:pPr>
            <a:r>
              <a:rPr b="0" lang="ru-RU" sz="1600" spc="-1" strike="noStrike">
                <a:solidFill>
                  <a:srgbClr val="1c1c1c"/>
                </a:solidFill>
                <a:latin typeface="Georgia"/>
                <a:ea typeface="DejaVu Sans"/>
              </a:rPr>
              <a:t>Позволило снизить количество обращений, обработанных не по стандарту на 80%;</a:t>
            </a:r>
            <a:endParaRPr b="0" lang="ru-RU" sz="1600" spc="-1" strike="noStrike">
              <a:latin typeface="XO Oriel"/>
            </a:endParaRPr>
          </a:p>
          <a:p>
            <a:pPr lvl="1" marL="857160" indent="-399960">
              <a:lnSpc>
                <a:spcPct val="150000"/>
              </a:lnSpc>
              <a:buClr>
                <a:srgbClr val="1c1c1c"/>
              </a:buClr>
              <a:buFont typeface="StarSymbol"/>
              <a:buAutoNum type="romanUcPeriod"/>
            </a:pPr>
            <a:r>
              <a:rPr b="0" lang="ru-RU" sz="1600" spc="-1" strike="noStrike">
                <a:solidFill>
                  <a:srgbClr val="1c1c1c"/>
                </a:solidFill>
                <a:latin typeface="Georgia"/>
                <a:ea typeface="DejaVu Sans"/>
              </a:rPr>
              <a:t>Имеет высокий потенциал повышения эффективности для сокращения сроков обработки обращений.</a:t>
            </a:r>
            <a:endParaRPr b="0" lang="ru-RU" sz="1600" spc="-1" strike="noStrike">
              <a:latin typeface="XO Oriel"/>
            </a:endParaRPr>
          </a:p>
          <a:p>
            <a:pPr>
              <a:lnSpc>
                <a:spcPct val="150000"/>
              </a:lnSpc>
              <a:buNone/>
            </a:pPr>
            <a:endParaRPr b="0" lang="ru-RU" sz="1600" spc="-1" strike="noStrike">
              <a:latin typeface="XO Oriel"/>
            </a:endParaRPr>
          </a:p>
          <a:p>
            <a:pPr>
              <a:lnSpc>
                <a:spcPct val="150000"/>
              </a:lnSpc>
              <a:buNone/>
            </a:pPr>
            <a:r>
              <a:rPr b="1" lang="en-US" sz="1600" spc="-1" strike="noStrike">
                <a:solidFill>
                  <a:srgbClr val="1c1c1c"/>
                </a:solidFill>
                <a:latin typeface="Georgia"/>
                <a:ea typeface="DejaVu Sans"/>
              </a:rPr>
              <a:t>II</a:t>
            </a:r>
            <a:r>
              <a:rPr b="1" lang="ru-RU" sz="1600" spc="-1" strike="noStrike">
                <a:solidFill>
                  <a:srgbClr val="1c1c1c"/>
                </a:solidFill>
                <a:latin typeface="Georgia"/>
                <a:ea typeface="DejaVu Sans"/>
              </a:rPr>
              <a:t>. Внедрение ИСУ в функциональном блоке «Назначение мер социальной поддержки»:</a:t>
            </a:r>
            <a:endParaRPr b="0" lang="ru-RU" sz="1600" spc="-1" strike="noStrike">
              <a:latin typeface="XO Oriel"/>
            </a:endParaRPr>
          </a:p>
          <a:p>
            <a:pPr lvl="1" marL="857160" indent="-399960">
              <a:lnSpc>
                <a:spcPct val="150000"/>
              </a:lnSpc>
              <a:buClr>
                <a:srgbClr val="1c1c1c"/>
              </a:buClr>
              <a:buFont typeface="StarSymbol"/>
              <a:buAutoNum type="romanUcPeriod"/>
            </a:pPr>
            <a:r>
              <a:rPr b="0" lang="ru-RU" sz="1600" spc="-1" strike="noStrike">
                <a:solidFill>
                  <a:srgbClr val="1c1c1c"/>
                </a:solidFill>
                <a:latin typeface="Georgia"/>
                <a:ea typeface="DejaVu Sans"/>
              </a:rPr>
              <a:t>Позволило повысить долю сотрудников, выполняющих норматив, на 16%;</a:t>
            </a:r>
            <a:endParaRPr b="0" lang="ru-RU" sz="1600" spc="-1" strike="noStrike">
              <a:latin typeface="XO Oriel"/>
            </a:endParaRPr>
          </a:p>
          <a:p>
            <a:pPr lvl="1" marL="857160" indent="-399960">
              <a:lnSpc>
                <a:spcPct val="150000"/>
              </a:lnSpc>
              <a:buClr>
                <a:srgbClr val="1c1c1c"/>
              </a:buClr>
              <a:buFont typeface="StarSymbol"/>
              <a:buAutoNum type="romanUcPeriod"/>
            </a:pPr>
            <a:r>
              <a:rPr b="0" lang="ru-RU" sz="1600" spc="-1" strike="noStrike">
                <a:solidFill>
                  <a:srgbClr val="1c1c1c"/>
                </a:solidFill>
                <a:latin typeface="Georgia"/>
                <a:ea typeface="DejaVu Sans"/>
              </a:rPr>
              <a:t>Помогла повысить внебюджетные поступления от оказания услуг на 17%;</a:t>
            </a:r>
            <a:endParaRPr b="0" lang="ru-RU" sz="1600" spc="-1" strike="noStrike">
              <a:latin typeface="XO Oriel"/>
            </a:endParaRPr>
          </a:p>
          <a:p>
            <a:pPr lvl="1" marL="857160" indent="-399960">
              <a:lnSpc>
                <a:spcPct val="150000"/>
              </a:lnSpc>
              <a:buClr>
                <a:srgbClr val="1c1c1c"/>
              </a:buClr>
              <a:buFont typeface="StarSymbol"/>
              <a:buAutoNum type="romanUcPeriod"/>
            </a:pPr>
            <a:r>
              <a:rPr b="0" lang="ru-RU" sz="1600" spc="-1" strike="noStrike">
                <a:solidFill>
                  <a:srgbClr val="1c1c1c"/>
                </a:solidFill>
                <a:latin typeface="Georgia"/>
                <a:ea typeface="DejaVu Sans"/>
              </a:rPr>
              <a:t>Помогла выявить проблемы с учётными системами.</a:t>
            </a:r>
            <a:endParaRPr b="0" lang="ru-RU" sz="1600" spc="-1" strike="noStrike">
              <a:latin typeface="XO Oriel"/>
            </a:endParaRPr>
          </a:p>
          <a:p>
            <a:pPr>
              <a:lnSpc>
                <a:spcPct val="150000"/>
              </a:lnSpc>
              <a:buNone/>
            </a:pPr>
            <a:endParaRPr b="0" lang="ru-RU" sz="1600" spc="-1" strike="noStrike">
              <a:latin typeface="XO Oriel"/>
            </a:endParaRPr>
          </a:p>
        </p:txBody>
      </p:sp>
      <p:sp>
        <p:nvSpPr>
          <p:cNvPr id="329" name="Скругленный прямоугольник 39"/>
          <p:cNvSpPr/>
          <p:nvPr/>
        </p:nvSpPr>
        <p:spPr>
          <a:xfrm>
            <a:off x="768240" y="188640"/>
            <a:ext cx="9969480" cy="5130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51bde8"/>
              </a:gs>
              <a:gs pos="100000">
                <a:srgbClr val="5ca0bb"/>
              </a:gs>
            </a:gsLst>
            <a:lin ang="5400000"/>
          </a:gradFill>
          <a:ln>
            <a:noFill/>
          </a:ln>
          <a:effectLst>
            <a:outerShdw algn="t" blurRad="127080" dir="5400000" dist="381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SB Sans Display"/>
                <a:ea typeface="DejaVu Sans"/>
              </a:rPr>
              <a:t>Итоги работы ИСУ в 2022 году:</a:t>
            </a:r>
            <a:endParaRPr b="0" lang="ru-RU" sz="1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Box 13"/>
          <p:cNvSpPr/>
          <p:nvPr/>
        </p:nvSpPr>
        <p:spPr>
          <a:xfrm>
            <a:off x="284040" y="1124640"/>
            <a:ext cx="11431800" cy="41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99960" indent="-399960">
              <a:lnSpc>
                <a:spcPct val="150000"/>
              </a:lnSpc>
              <a:buClr>
                <a:srgbClr val="1c1c1c"/>
              </a:buClr>
              <a:buFont typeface="StarSymbol"/>
              <a:buAutoNum type="romanUcPeriod"/>
            </a:pPr>
            <a:r>
              <a:rPr b="1" lang="ru-RU" sz="1600" spc="-1" strike="noStrike">
                <a:solidFill>
                  <a:srgbClr val="1c1c1c"/>
                </a:solidFill>
                <a:latin typeface="Georgia"/>
                <a:ea typeface="DejaVu Sans"/>
              </a:rPr>
              <a:t>ФБ «Назначение мер социальной поддержки»:</a:t>
            </a:r>
            <a:endParaRPr b="0" lang="ru-RU" sz="1600" spc="-1" strike="noStrike">
              <a:latin typeface="XO Oriel"/>
            </a:endParaRPr>
          </a:p>
          <a:p>
            <a:pPr lvl="1" marL="857160" indent="-399960">
              <a:lnSpc>
                <a:spcPct val="150000"/>
              </a:lnSpc>
              <a:buClr>
                <a:srgbClr val="1c1c1c"/>
              </a:buClr>
              <a:buFont typeface="StarSymbol"/>
              <a:buAutoNum type="romanUcPeriod"/>
            </a:pPr>
            <a:r>
              <a:rPr b="0" lang="ru-RU" sz="1600" spc="-1" strike="noStrike">
                <a:solidFill>
                  <a:srgbClr val="1c1c1c"/>
                </a:solidFill>
                <a:latin typeface="Georgia"/>
                <a:ea typeface="DejaVu Sans"/>
              </a:rPr>
              <a:t>Равномерное распределение новых обращений с учётом загрузки сотрудников;</a:t>
            </a:r>
            <a:endParaRPr b="0" lang="ru-RU" sz="1600" spc="-1" strike="noStrike">
              <a:latin typeface="XO Oriel"/>
            </a:endParaRPr>
          </a:p>
          <a:p>
            <a:pPr lvl="1" marL="857160" indent="-399960">
              <a:lnSpc>
                <a:spcPct val="150000"/>
              </a:lnSpc>
              <a:buClr>
                <a:srgbClr val="1c1c1c"/>
              </a:buClr>
              <a:buFont typeface="StarSymbol"/>
              <a:buAutoNum type="romanUcPeriod"/>
            </a:pPr>
            <a:r>
              <a:rPr b="0" lang="ru-RU" sz="1600" spc="-1" strike="noStrike">
                <a:solidFill>
                  <a:srgbClr val="1c1c1c"/>
                </a:solidFill>
                <a:latin typeface="Georgia"/>
                <a:ea typeface="DejaVu Sans"/>
              </a:rPr>
              <a:t>Снижение сроков обработки обращений сотрудниками (без СМЭВ);</a:t>
            </a:r>
            <a:endParaRPr b="0" lang="ru-RU" sz="1600" spc="-1" strike="noStrike">
              <a:latin typeface="XO Oriel"/>
            </a:endParaRPr>
          </a:p>
          <a:p>
            <a:pPr marL="457200">
              <a:lnSpc>
                <a:spcPct val="150000"/>
              </a:lnSpc>
              <a:buNone/>
            </a:pPr>
            <a:endParaRPr b="0" lang="ru-RU" sz="1600" spc="-1" strike="noStrike">
              <a:latin typeface="XO Oriel"/>
            </a:endParaRPr>
          </a:p>
          <a:p>
            <a:pPr marL="457200">
              <a:lnSpc>
                <a:spcPct val="150000"/>
              </a:lnSpc>
              <a:buNone/>
            </a:pPr>
            <a:r>
              <a:rPr b="1" lang="en-US" sz="1600" spc="-1" strike="noStrike">
                <a:solidFill>
                  <a:srgbClr val="1c1c1c"/>
                </a:solidFill>
                <a:latin typeface="Georgia"/>
                <a:ea typeface="DejaVu Sans"/>
              </a:rPr>
              <a:t>II</a:t>
            </a:r>
            <a:r>
              <a:rPr b="1" lang="ru-RU" sz="1600" spc="-1" strike="noStrike">
                <a:solidFill>
                  <a:srgbClr val="1c1c1c"/>
                </a:solidFill>
                <a:latin typeface="Georgia"/>
                <a:ea typeface="DejaVu Sans"/>
              </a:rPr>
              <a:t>. ФБ «Обслуживание граждан на дому»:</a:t>
            </a:r>
            <a:endParaRPr b="0" lang="ru-RU" sz="1600" spc="-1" strike="noStrike">
              <a:latin typeface="XO Oriel"/>
            </a:endParaRPr>
          </a:p>
          <a:p>
            <a:pPr lvl="1" marL="857160" indent="-399960">
              <a:lnSpc>
                <a:spcPct val="150000"/>
              </a:lnSpc>
              <a:buClr>
                <a:srgbClr val="1c1c1c"/>
              </a:buClr>
              <a:buFont typeface="StarSymbol"/>
              <a:buAutoNum type="romanUcPeriod"/>
            </a:pPr>
            <a:r>
              <a:rPr b="0" lang="ru-RU" sz="1600" spc="-1" strike="noStrike">
                <a:solidFill>
                  <a:srgbClr val="1c1c1c"/>
                </a:solidFill>
                <a:latin typeface="Georgia"/>
                <a:ea typeface="DejaVu Sans"/>
              </a:rPr>
              <a:t>Еженедельный/ежемесячный мониторинг выполнения договорных обязательство по предоставлению гарантированных услуг;</a:t>
            </a:r>
            <a:endParaRPr b="0" lang="ru-RU" sz="1600" spc="-1" strike="noStrike">
              <a:latin typeface="XO Oriel"/>
            </a:endParaRPr>
          </a:p>
          <a:p>
            <a:pPr lvl="1" marL="857160" indent="-399960">
              <a:lnSpc>
                <a:spcPct val="150000"/>
              </a:lnSpc>
              <a:buClr>
                <a:srgbClr val="1c1c1c"/>
              </a:buClr>
              <a:buFont typeface="StarSymbol"/>
              <a:buAutoNum type="romanUcPeriod"/>
            </a:pPr>
            <a:r>
              <a:rPr b="0" lang="ru-RU" sz="1600" spc="-1" strike="noStrike">
                <a:solidFill>
                  <a:srgbClr val="1c1c1c"/>
                </a:solidFill>
                <a:latin typeface="Georgia"/>
                <a:ea typeface="DejaVu Sans"/>
              </a:rPr>
              <a:t>Повышение доходов от предоставления гарантированных услуг;</a:t>
            </a:r>
            <a:endParaRPr b="0" lang="ru-RU" sz="1600" spc="-1" strike="noStrike">
              <a:latin typeface="XO Oriel"/>
            </a:endParaRPr>
          </a:p>
          <a:p>
            <a:pPr lvl="1" marL="857160" indent="-399960">
              <a:lnSpc>
                <a:spcPct val="150000"/>
              </a:lnSpc>
              <a:buClr>
                <a:srgbClr val="1c1c1c"/>
              </a:buClr>
              <a:buFont typeface="StarSymbol"/>
              <a:buAutoNum type="romanUcPeriod"/>
            </a:pPr>
            <a:r>
              <a:rPr b="0" lang="ru-RU" sz="1600" spc="-1" strike="noStrike">
                <a:solidFill>
                  <a:srgbClr val="1c1c1c"/>
                </a:solidFill>
                <a:latin typeface="Georgia"/>
                <a:ea typeface="DejaVu Sans"/>
              </a:rPr>
              <a:t>Мониторинг фактической геопозиции предоставления услуг гражданам и соотношение с местом жительства гражданина .</a:t>
            </a:r>
            <a:endParaRPr b="0" lang="ru-RU" sz="1600" spc="-1" strike="noStrike">
              <a:latin typeface="XO Oriel"/>
            </a:endParaRPr>
          </a:p>
          <a:p>
            <a:pPr lvl="1" marL="857160" indent="-399960">
              <a:lnSpc>
                <a:spcPct val="150000"/>
              </a:lnSpc>
              <a:buClr>
                <a:srgbClr val="1c1c1c"/>
              </a:buClr>
              <a:buFont typeface="StarSymbol"/>
              <a:buAutoNum type="romanUcPeriod"/>
            </a:pPr>
            <a:r>
              <a:rPr b="0" lang="ru-RU" sz="1600" spc="-1" strike="noStrike">
                <a:solidFill>
                  <a:srgbClr val="1c1c1c"/>
                </a:solidFill>
                <a:latin typeface="Georgia"/>
                <a:ea typeface="DejaVu Sans"/>
              </a:rPr>
              <a:t>Повышение утилизации рабочего времени.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331" name="TextBox 3"/>
          <p:cNvSpPr/>
          <p:nvPr/>
        </p:nvSpPr>
        <p:spPr>
          <a:xfrm>
            <a:off x="8220240" y="461520"/>
            <a:ext cx="3609720" cy="36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Скругленный прямоугольник 39"/>
          <p:cNvSpPr/>
          <p:nvPr/>
        </p:nvSpPr>
        <p:spPr>
          <a:xfrm>
            <a:off x="912240" y="230040"/>
            <a:ext cx="9969480" cy="5130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51bde8"/>
              </a:gs>
              <a:gs pos="100000">
                <a:srgbClr val="5ca0bb"/>
              </a:gs>
            </a:gsLst>
            <a:lin ang="5400000"/>
          </a:gradFill>
          <a:ln>
            <a:noFill/>
          </a:ln>
          <a:effectLst>
            <a:outerShdw algn="t" blurRad="127080" dir="5400000" dist="381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SB Sans Display"/>
                <a:ea typeface="DejaVu Sans"/>
              </a:rPr>
              <a:t>Предложения по развитию ИСУ на 2023 год: </a:t>
            </a:r>
            <a:endParaRPr b="0" lang="ru-RU" sz="1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Скругленный прямоугольник 39"/>
          <p:cNvSpPr/>
          <p:nvPr/>
        </p:nvSpPr>
        <p:spPr>
          <a:xfrm>
            <a:off x="936000" y="206640"/>
            <a:ext cx="9969480" cy="5130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51bde8"/>
              </a:gs>
              <a:gs pos="100000">
                <a:srgbClr val="5ca0bb"/>
              </a:gs>
            </a:gsLst>
            <a:lin ang="5400000"/>
          </a:gradFill>
          <a:ln>
            <a:noFill/>
          </a:ln>
          <a:effectLst>
            <a:outerShdw algn="t" blurRad="127080" dir="5400000" dist="381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SB Sans Display"/>
                <a:ea typeface="DejaVu Sans"/>
              </a:rPr>
              <a:t>Интеллектуальная система управления – новые решения цифровизации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28" name="Скругленный прямоугольник 6"/>
          <p:cNvSpPr/>
          <p:nvPr/>
        </p:nvSpPr>
        <p:spPr>
          <a:xfrm>
            <a:off x="180000" y="900000"/>
            <a:ext cx="4385160" cy="2699280"/>
          </a:xfrm>
          <a:prstGeom prst="roundRect">
            <a:avLst>
              <a:gd name="adj" fmla="val 3657"/>
            </a:avLst>
          </a:prstGeom>
          <a:gradFill rotWithShape="0">
            <a:gsLst>
              <a:gs pos="0">
                <a:srgbClr val="2dbdec"/>
              </a:gs>
              <a:gs pos="100000">
                <a:srgbClr val="3a87a6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  <a:ea typeface="DejaVu Sans"/>
              </a:rPr>
              <a:t>  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29" name="Текст 2"/>
          <p:cNvSpPr/>
          <p:nvPr/>
        </p:nvSpPr>
        <p:spPr>
          <a:xfrm>
            <a:off x="394920" y="889920"/>
            <a:ext cx="4104720" cy="199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ru-RU" sz="1400" spc="-1" strike="noStrike">
              <a:latin typeface="XO Orie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ru-RU" sz="1400" spc="-1" strike="noStrike">
              <a:latin typeface="XO Orie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ffffff"/>
                </a:solidFill>
                <a:latin typeface="SB Sans Text"/>
                <a:ea typeface="SB Sans Display"/>
              </a:rPr>
              <a:t>Интеллектуальная система управления (разработчик – Сбер Корус):</a:t>
            </a:r>
            <a:endParaRPr b="0" lang="ru-RU" sz="14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1400" spc="-1" strike="noStrike">
                <a:solidFill>
                  <a:srgbClr val="ffffff"/>
                </a:solidFill>
                <a:latin typeface="SB Sans Text"/>
                <a:ea typeface="SB Sans Display"/>
              </a:rPr>
              <a:t>автоматически отслеживает различные параметры эффективности действий сотрудника («цифровые следы» в информационных системах: АC АСП, «Кондуит» и др.) </a:t>
            </a:r>
            <a:endParaRPr b="0" lang="ru-RU" sz="14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1400" spc="-1" strike="noStrike">
                <a:solidFill>
                  <a:srgbClr val="ffffff"/>
                </a:solidFill>
                <a:latin typeface="SB Sans Text"/>
                <a:ea typeface="SB Sans Display"/>
              </a:rPr>
              <a:t>направляет его руководителю задачу с описанием отклонения и набором действий для его исправления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230" name="TextBox 18"/>
          <p:cNvSpPr/>
          <p:nvPr/>
        </p:nvSpPr>
        <p:spPr>
          <a:xfrm>
            <a:off x="355680" y="4974120"/>
            <a:ext cx="4163760" cy="154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Скругленный прямоугольник 7"/>
          <p:cNvSpPr/>
          <p:nvPr/>
        </p:nvSpPr>
        <p:spPr>
          <a:xfrm>
            <a:off x="8115120" y="1080000"/>
            <a:ext cx="3867120" cy="4679640"/>
          </a:xfrm>
          <a:prstGeom prst="roundRect">
            <a:avLst>
              <a:gd name="adj" fmla="val 3664"/>
            </a:avLst>
          </a:prstGeom>
          <a:solidFill>
            <a:schemeClr val="bg1"/>
          </a:solidFill>
          <a:ln>
            <a:noFill/>
          </a:ln>
          <a:effectLst>
            <a:outerShdw algn="t" blurRad="127080" dir="5400000" dist="381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TextBox 19"/>
          <p:cNvSpPr/>
          <p:nvPr/>
        </p:nvSpPr>
        <p:spPr>
          <a:xfrm>
            <a:off x="8224200" y="2030040"/>
            <a:ext cx="3753360" cy="300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3f3f3f"/>
                </a:solidFill>
                <a:latin typeface="SB Sans Text"/>
                <a:ea typeface="Roboto"/>
              </a:rPr>
              <a:t>Личный кабинет </a:t>
            </a:r>
            <a:endParaRPr b="0" lang="ru-RU" sz="12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3f3f3f"/>
                </a:solidFill>
                <a:latin typeface="SB Sans Text"/>
                <a:ea typeface="Roboto"/>
              </a:rPr>
              <a:t>руководителя и сотрудника, с перечнем задач и необходимых действий</a:t>
            </a:r>
            <a:endParaRPr b="0" lang="ru-RU" sz="12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2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3f3f3f"/>
                </a:solidFill>
                <a:latin typeface="SB Sans Text"/>
                <a:ea typeface="Roboto"/>
              </a:rPr>
              <a:t>Комплект компьютерных алгоритмов </a:t>
            </a:r>
            <a:endParaRPr b="0" lang="ru-RU" sz="12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3f3f3f"/>
                </a:solidFill>
                <a:latin typeface="SB Sans Text"/>
                <a:ea typeface="Roboto"/>
              </a:rPr>
              <a:t>Автоматический поиск проблем, требующих решения</a:t>
            </a:r>
            <a:endParaRPr b="0" lang="ru-RU" sz="12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2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3f3f3f"/>
                </a:solidFill>
                <a:latin typeface="SB Sans Text"/>
                <a:ea typeface="Roboto"/>
              </a:rPr>
              <a:t>Задачи для руководителей и сотрудников </a:t>
            </a:r>
            <a:br>
              <a:rPr sz="1200"/>
            </a:br>
            <a:r>
              <a:rPr b="0" lang="ru-RU" sz="1200" spc="-1" strike="noStrike">
                <a:solidFill>
                  <a:srgbClr val="3f3f3f"/>
                </a:solidFill>
                <a:latin typeface="SB Sans Text"/>
                <a:ea typeface="Roboto"/>
              </a:rPr>
              <a:t>с детальным описанием найденных системой отклонений и шагов по их исправлению</a:t>
            </a:r>
            <a:endParaRPr b="0" lang="ru-RU" sz="12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2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3f3f3f"/>
                </a:solidFill>
                <a:latin typeface="SB Sans Text"/>
                <a:ea typeface="Roboto"/>
              </a:rPr>
              <a:t>Аналитический дашборд </a:t>
            </a:r>
            <a:endParaRPr b="0" lang="ru-RU" sz="12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3f3f3f"/>
                </a:solidFill>
                <a:latin typeface="SB Sans Text"/>
                <a:ea typeface="Roboto"/>
              </a:rPr>
              <a:t>все метрики по эффективности сотрудников и качеству отработки задач ИСУ в одном окне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33" name="Прямоугольник 4"/>
          <p:cNvSpPr/>
          <p:nvPr/>
        </p:nvSpPr>
        <p:spPr>
          <a:xfrm>
            <a:off x="8280720" y="1440000"/>
            <a:ext cx="1883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1199"/>
              </a:spcAft>
              <a:buNone/>
            </a:pPr>
            <a:r>
              <a:rPr b="1" lang="ru-RU" sz="1400" spc="-1" strike="noStrike">
                <a:solidFill>
                  <a:srgbClr val="3f3f3f"/>
                </a:solidFill>
                <a:latin typeface="SB Sans Text"/>
                <a:ea typeface="Roboto"/>
              </a:rPr>
              <a:t>Состав решения: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234" name="Прямоугольник 5"/>
          <p:cNvSpPr/>
          <p:nvPr/>
        </p:nvSpPr>
        <p:spPr>
          <a:xfrm>
            <a:off x="4856760" y="4947480"/>
            <a:ext cx="7125840" cy="209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Скругленный прямоугольник 8"/>
          <p:cNvSpPr/>
          <p:nvPr/>
        </p:nvSpPr>
        <p:spPr>
          <a:xfrm>
            <a:off x="4730040" y="1484640"/>
            <a:ext cx="3177360" cy="3650760"/>
          </a:xfrm>
          <a:prstGeom prst="roundRect">
            <a:avLst>
              <a:gd name="adj" fmla="val 3664"/>
            </a:avLst>
          </a:prstGeom>
          <a:solidFill>
            <a:schemeClr val="bg1"/>
          </a:solidFill>
          <a:ln>
            <a:noFill/>
          </a:ln>
          <a:effectLst>
            <a:outerShdw algn="t" blurRad="127080" dir="5400000" dist="381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TextBox 20"/>
          <p:cNvSpPr/>
          <p:nvPr/>
        </p:nvSpPr>
        <p:spPr>
          <a:xfrm>
            <a:off x="4870800" y="2276640"/>
            <a:ext cx="2809800" cy="21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3f3f3f"/>
              </a:buClr>
              <a:buFont typeface="SB Sans Display Semibold"/>
              <a:buAutoNum type="arabicPeriod"/>
            </a:pPr>
            <a:r>
              <a:rPr b="0" lang="ru-RU" sz="1200" spc="-1" strike="noStrike">
                <a:solidFill>
                  <a:srgbClr val="3f3f3f"/>
                </a:solidFill>
                <a:latin typeface="SB Sans Text"/>
                <a:ea typeface="Roboto"/>
              </a:rPr>
              <a:t>Повысить эффективность работы сотрудников за счет автоматизации контроля</a:t>
            </a:r>
            <a:endParaRPr b="0" lang="ru-RU" sz="12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3f3f3f"/>
              </a:buClr>
              <a:buFont typeface="SB Sans Display Semibold"/>
              <a:buAutoNum type="arabicPeriod"/>
            </a:pPr>
            <a:r>
              <a:rPr b="0" lang="ru-RU" sz="1200" spc="-1" strike="noStrike">
                <a:solidFill>
                  <a:srgbClr val="3f3f3f"/>
                </a:solidFill>
                <a:latin typeface="SB Sans Text"/>
                <a:ea typeface="Roboto"/>
              </a:rPr>
              <a:t>Сократить время на анализ показателей за счет получения данных «в едином окне»</a:t>
            </a:r>
            <a:endParaRPr b="0" lang="ru-RU" sz="12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3f3f3f"/>
              </a:buClr>
              <a:buFont typeface="SB Sans Display Semibold"/>
              <a:buAutoNum type="arabicPeriod"/>
            </a:pPr>
            <a:r>
              <a:rPr b="0" lang="ru-RU" sz="1200" spc="-1" strike="noStrike">
                <a:solidFill>
                  <a:srgbClr val="3f3f3f"/>
                </a:solidFill>
                <a:latin typeface="SB Sans Text"/>
                <a:ea typeface="Roboto"/>
              </a:rPr>
              <a:t>Ускорить обслуживание заявителей и сократить жалобы</a:t>
            </a:r>
            <a:endParaRPr b="0" lang="ru-RU" sz="12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3f3f3f"/>
              </a:buClr>
              <a:buFont typeface="SB Sans Display Semibold"/>
              <a:buAutoNum type="arabicPeriod"/>
            </a:pPr>
            <a:r>
              <a:rPr b="0" lang="ru-RU" sz="1200" spc="-1" strike="noStrike">
                <a:solidFill>
                  <a:srgbClr val="3f3f3f"/>
                </a:solidFill>
                <a:latin typeface="SB Sans Text"/>
                <a:ea typeface="Roboto"/>
              </a:rPr>
              <a:t>Развивать систему управления через наставничество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237" name="Прямоугольник 6"/>
          <p:cNvSpPr/>
          <p:nvPr/>
        </p:nvSpPr>
        <p:spPr>
          <a:xfrm>
            <a:off x="5170320" y="1857240"/>
            <a:ext cx="185004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3f3f3f"/>
                </a:solidFill>
                <a:latin typeface="SB Sans Text"/>
                <a:ea typeface="Roboto"/>
              </a:rPr>
              <a:t>Задачи сервиса: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238" name="Скругленный прямоугольник 6"/>
          <p:cNvSpPr/>
          <p:nvPr/>
        </p:nvSpPr>
        <p:spPr>
          <a:xfrm>
            <a:off x="114480" y="3896280"/>
            <a:ext cx="4385160" cy="2699280"/>
          </a:xfrm>
          <a:prstGeom prst="roundRect">
            <a:avLst>
              <a:gd name="adj" fmla="val 3657"/>
            </a:avLst>
          </a:prstGeom>
          <a:gradFill rotWithShape="0">
            <a:gsLst>
              <a:gs pos="0">
                <a:srgbClr val="2dbdec"/>
              </a:gs>
              <a:gs pos="100000">
                <a:srgbClr val="3a87a6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SB Sans Text"/>
                <a:ea typeface="DejaVu Sans"/>
              </a:rPr>
              <a:t>  </a:t>
            </a: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ffffff"/>
                </a:solidFill>
                <a:latin typeface="SB Sans Text"/>
                <a:ea typeface="DejaVu Sans"/>
              </a:rPr>
              <a:t>В ОБУ «Центр социальной защиты населения Липецкой области» решение внедрено: </a:t>
            </a:r>
            <a:endParaRPr b="0" lang="ru-RU" sz="14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ffffff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ffffff"/>
                </a:solidFill>
                <a:latin typeface="SB Sans Text"/>
                <a:ea typeface="DejaVu Sans"/>
              </a:rPr>
              <a:t>В функциональном блоке «Меры социальной поддержки».</a:t>
            </a:r>
            <a:endParaRPr b="0" lang="ru-RU" sz="14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ffffff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ffffff"/>
                </a:solidFill>
                <a:latin typeface="SB Sans Text"/>
                <a:ea typeface="DejaVu Sans"/>
              </a:rPr>
              <a:t>В функциональном блоке «Социальное обслуживание граждан».</a:t>
            </a:r>
            <a:endParaRPr b="0" lang="ru-RU" sz="14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ffffff"/>
                </a:solidFill>
                <a:latin typeface="SB Sans Text"/>
                <a:ea typeface="DejaVu Sans"/>
              </a:rPr>
              <a:t> </a:t>
            </a:r>
            <a:endParaRPr b="0" lang="ru-RU" sz="1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Box 2"/>
          <p:cNvSpPr/>
          <p:nvPr/>
        </p:nvSpPr>
        <p:spPr>
          <a:xfrm>
            <a:off x="299880" y="980640"/>
            <a:ext cx="1136988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333f48"/>
                </a:solidFill>
                <a:latin typeface="SB Sans Text"/>
                <a:ea typeface="DejaVu Sans"/>
              </a:rPr>
              <a:t>Цели проекта: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8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333f48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333f48"/>
                </a:solidFill>
                <a:latin typeface="SB Sans Text"/>
                <a:ea typeface="DejaVu Sans"/>
              </a:rPr>
              <a:t>Повышение качества работы с обращениями (снижение количества возвратов на доработку)</a:t>
            </a:r>
            <a:endParaRPr b="0" lang="ru-RU" sz="18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333f48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333f48"/>
                </a:solidFill>
                <a:latin typeface="SB Sans Text"/>
                <a:ea typeface="DejaVu Sans"/>
              </a:rPr>
              <a:t>Снижение сроков обработки обращений граждан</a:t>
            </a:r>
            <a:endParaRPr b="0" lang="ru-RU" sz="18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333f48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333f48"/>
                </a:solidFill>
                <a:latin typeface="SB Sans Text"/>
                <a:ea typeface="DejaVu Sans"/>
              </a:rPr>
              <a:t>Стандартизация процесса оказания услуг населению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40" name="TextBox 5"/>
          <p:cNvSpPr/>
          <p:nvPr/>
        </p:nvSpPr>
        <p:spPr>
          <a:xfrm>
            <a:off x="264240" y="4201200"/>
            <a:ext cx="102268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333f48"/>
                </a:solidFill>
                <a:latin typeface="SB Sans Text"/>
                <a:ea typeface="DejaVu Sans"/>
              </a:rPr>
              <a:t>Этапы проекта в 2022: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241" name="Прямая со стрелкой 9"/>
          <p:cNvSpPr/>
          <p:nvPr/>
        </p:nvSpPr>
        <p:spPr>
          <a:xfrm>
            <a:off x="502560" y="5604480"/>
            <a:ext cx="10872000" cy="1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333f48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Правая фигурная скобка 10"/>
          <p:cNvSpPr/>
          <p:nvPr/>
        </p:nvSpPr>
        <p:spPr>
          <a:xfrm rot="5400000">
            <a:off x="1493640" y="4624920"/>
            <a:ext cx="591480" cy="2570760"/>
          </a:xfrm>
          <a:prstGeom prst="rightBrace">
            <a:avLst>
              <a:gd name="adj1" fmla="val 45621"/>
              <a:gd name="adj2" fmla="val 50000"/>
            </a:avLst>
          </a:prstGeom>
          <a:noFill/>
          <a:ln>
            <a:solidFill>
              <a:srgbClr val="333f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Прямоугольник 12"/>
          <p:cNvSpPr/>
          <p:nvPr/>
        </p:nvSpPr>
        <p:spPr>
          <a:xfrm>
            <a:off x="2933280" y="5075640"/>
            <a:ext cx="8038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333f48"/>
                </a:solidFill>
                <a:latin typeface="SB Sans Text"/>
                <a:ea typeface="DejaVu Sans"/>
              </a:rPr>
              <a:t>Тиражирование на весь регион и сопровождение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44" name="Прямоугольник 14"/>
          <p:cNvSpPr/>
          <p:nvPr/>
        </p:nvSpPr>
        <p:spPr>
          <a:xfrm>
            <a:off x="815040" y="6282720"/>
            <a:ext cx="1980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333f48"/>
                </a:solidFill>
                <a:latin typeface="SB Sans Text"/>
                <a:ea typeface="DejaVu Sans"/>
              </a:rPr>
              <a:t>Январь-февраль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45" name="Правая фигурная скобка 15"/>
          <p:cNvSpPr/>
          <p:nvPr/>
        </p:nvSpPr>
        <p:spPr>
          <a:xfrm rot="5400000">
            <a:off x="6808680" y="1870560"/>
            <a:ext cx="591480" cy="8056440"/>
          </a:xfrm>
          <a:prstGeom prst="rightBrace">
            <a:avLst>
              <a:gd name="adj1" fmla="val 45621"/>
              <a:gd name="adj2" fmla="val 50000"/>
            </a:avLst>
          </a:prstGeom>
          <a:noFill/>
          <a:ln>
            <a:solidFill>
              <a:srgbClr val="333f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Прямоугольник 16"/>
          <p:cNvSpPr/>
          <p:nvPr/>
        </p:nvSpPr>
        <p:spPr>
          <a:xfrm>
            <a:off x="6393960" y="6295320"/>
            <a:ext cx="1671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333f48"/>
                </a:solidFill>
                <a:latin typeface="SB Sans Text"/>
                <a:ea typeface="DejaVu Sans"/>
              </a:rPr>
              <a:t>Март-декабрь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47" name="Прямоугольник 17"/>
          <p:cNvSpPr/>
          <p:nvPr/>
        </p:nvSpPr>
        <p:spPr>
          <a:xfrm>
            <a:off x="722160" y="4945320"/>
            <a:ext cx="20048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333f48"/>
                </a:solidFill>
                <a:latin typeface="SB Sans Text"/>
                <a:ea typeface="DejaVu Sans"/>
              </a:rPr>
              <a:t>Конец пилотного внедрения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48" name="TextBox 11"/>
          <p:cNvSpPr/>
          <p:nvPr/>
        </p:nvSpPr>
        <p:spPr>
          <a:xfrm>
            <a:off x="296640" y="2709000"/>
            <a:ext cx="11369880" cy="106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333f48"/>
                </a:solidFill>
                <a:latin typeface="SB Sans Text"/>
                <a:ea typeface="DejaVu Sans"/>
              </a:rPr>
              <a:t>Дополнительные выгоды от реализации проекта: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8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333f48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333f48"/>
                </a:solidFill>
                <a:latin typeface="SB Sans Text"/>
                <a:ea typeface="DejaVu Sans"/>
              </a:rPr>
              <a:t>Доступность аналитики по СМЭВ запросам</a:t>
            </a:r>
            <a:endParaRPr b="0" lang="ru-RU" sz="1800" spc="-1" strike="noStrike">
              <a:latin typeface="XO Oriel"/>
            </a:endParaRPr>
          </a:p>
          <a:p>
            <a:pPr marL="343080" indent="-343080">
              <a:lnSpc>
                <a:spcPct val="100000"/>
              </a:lnSpc>
              <a:buClr>
                <a:srgbClr val="333f48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333f48"/>
                </a:solidFill>
                <a:latin typeface="SB Sans Text"/>
                <a:ea typeface="DejaVu Sans"/>
              </a:rPr>
              <a:t>Планирование дня сотрудников с помощью подсказок от ежедневных задач ИСУ</a:t>
            </a:r>
            <a:endParaRPr b="0" lang="ru-RU" sz="1800" spc="-1" strike="noStrike">
              <a:latin typeface="XO Oriel"/>
            </a:endParaRPr>
          </a:p>
        </p:txBody>
      </p:sp>
      <p:pic>
        <p:nvPicPr>
          <p:cNvPr id="249" name="Рисунок 2" descr=""/>
          <p:cNvPicPr/>
          <p:nvPr/>
        </p:nvPicPr>
        <p:blipFill>
          <a:blip r:embed="rId1"/>
          <a:stretch/>
        </p:blipFill>
        <p:spPr>
          <a:xfrm>
            <a:off x="6327360" y="223200"/>
            <a:ext cx="5891040" cy="6423120"/>
          </a:xfrm>
          <a:prstGeom prst="rect">
            <a:avLst/>
          </a:prstGeom>
          <a:ln w="0">
            <a:noFill/>
          </a:ln>
        </p:spPr>
      </p:pic>
      <p:sp>
        <p:nvSpPr>
          <p:cNvPr id="250" name="Скругленный прямоугольник 39"/>
          <p:cNvSpPr/>
          <p:nvPr/>
        </p:nvSpPr>
        <p:spPr>
          <a:xfrm>
            <a:off x="964800" y="232560"/>
            <a:ext cx="9969480" cy="5130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51bde8"/>
              </a:gs>
              <a:gs pos="100000">
                <a:srgbClr val="5ca0bb"/>
              </a:gs>
            </a:gsLst>
            <a:lin ang="5400000"/>
          </a:gradFill>
          <a:ln>
            <a:noFill/>
          </a:ln>
          <a:effectLst>
            <a:outerShdw algn="t" blurRad="127080" dir="5400000" dist="381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SB Sans Display"/>
                <a:ea typeface="DejaVu Sans"/>
              </a:rPr>
              <a:t>1. Функциональный блок «Назначение мер социальной поддержки» 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51" name="Скругленный прямоугольник 39"/>
          <p:cNvSpPr/>
          <p:nvPr/>
        </p:nvSpPr>
        <p:spPr>
          <a:xfrm>
            <a:off x="954000" y="232560"/>
            <a:ext cx="9969480" cy="5130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51bde8"/>
              </a:gs>
              <a:gs pos="100000">
                <a:srgbClr val="5ca0bb"/>
              </a:gs>
            </a:gsLst>
            <a:lin ang="5400000"/>
          </a:gradFill>
          <a:ln>
            <a:noFill/>
          </a:ln>
          <a:effectLst>
            <a:outerShdw algn="t" blurRad="127080" dir="5400000" dist="381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SB Sans Display"/>
                <a:ea typeface="DejaVu Sans"/>
              </a:rPr>
              <a:t>1. Функциональный блок «Назначение мер социальной поддержки» </a:t>
            </a:r>
            <a:endParaRPr b="0" lang="ru-RU" sz="1800" spc="-1" strike="noStrike">
              <a:latin typeface="XO Oriel"/>
            </a:endParaRPr>
          </a:p>
        </p:txBody>
      </p:sp>
    </p:spTree>
  </p:cSld>
  <p:transition spd="slow"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Заголовок 1"/>
          <p:cNvSpPr/>
          <p:nvPr/>
        </p:nvSpPr>
        <p:spPr>
          <a:xfrm>
            <a:off x="50760" y="-33840"/>
            <a:ext cx="12069360" cy="81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TextBox 4"/>
          <p:cNvSpPr/>
          <p:nvPr/>
        </p:nvSpPr>
        <p:spPr>
          <a:xfrm>
            <a:off x="3140640" y="1435320"/>
            <a:ext cx="6824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333f48"/>
                </a:solidFill>
                <a:latin typeface="SB Sans Text"/>
                <a:ea typeface="DejaVu Sans"/>
              </a:rPr>
              <a:t>Количество выставленных задач ИСУ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54" name="TextBox 7"/>
          <p:cNvSpPr/>
          <p:nvPr/>
        </p:nvSpPr>
        <p:spPr>
          <a:xfrm>
            <a:off x="3140640" y="3989520"/>
            <a:ext cx="6618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333f48"/>
                </a:solidFill>
                <a:latin typeface="SB Sans Text"/>
                <a:ea typeface="DejaVu Sans"/>
              </a:rPr>
              <a:t>Количество сотрудников, получивших задачи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55" name="TextBox 8"/>
          <p:cNvSpPr/>
          <p:nvPr/>
        </p:nvSpPr>
        <p:spPr>
          <a:xfrm>
            <a:off x="3140640" y="5266800"/>
            <a:ext cx="4912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333f48"/>
                </a:solidFill>
                <a:latin typeface="SB Sans Text"/>
                <a:ea typeface="DejaVu Sans"/>
              </a:rPr>
              <a:t>Сотрудников, попавших в отклонения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56" name="TextBox 9"/>
          <p:cNvSpPr/>
          <p:nvPr/>
        </p:nvSpPr>
        <p:spPr>
          <a:xfrm>
            <a:off x="3140640" y="2712240"/>
            <a:ext cx="6824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333f48"/>
                </a:solidFill>
                <a:latin typeface="SB Sans Text"/>
                <a:ea typeface="DejaVu Sans"/>
              </a:rPr>
              <a:t>Количество используемых алгоритмов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57" name="TextBox 10"/>
          <p:cNvSpPr/>
          <p:nvPr/>
        </p:nvSpPr>
        <p:spPr>
          <a:xfrm>
            <a:off x="1181880" y="2403720"/>
            <a:ext cx="25434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5400" spc="-1" strike="noStrike">
                <a:solidFill>
                  <a:srgbClr val="c00000"/>
                </a:solidFill>
                <a:latin typeface="Georgia"/>
                <a:ea typeface="DejaVu Sans"/>
              </a:rPr>
              <a:t>10</a:t>
            </a:r>
            <a:endParaRPr b="0" lang="ru-RU" sz="5400" spc="-1" strike="noStrike">
              <a:latin typeface="XO Oriel"/>
            </a:endParaRPr>
          </a:p>
        </p:txBody>
      </p:sp>
      <p:sp>
        <p:nvSpPr>
          <p:cNvPr id="258" name="TextBox 11"/>
          <p:cNvSpPr/>
          <p:nvPr/>
        </p:nvSpPr>
        <p:spPr>
          <a:xfrm>
            <a:off x="450720" y="1158120"/>
            <a:ext cx="25434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5400" spc="-1" strike="noStrike">
                <a:solidFill>
                  <a:srgbClr val="c00000"/>
                </a:solidFill>
                <a:latin typeface="Georgia"/>
                <a:ea typeface="DejaVu Sans"/>
              </a:rPr>
              <a:t>25056</a:t>
            </a:r>
            <a:endParaRPr b="0" lang="ru-RU" sz="5400" spc="-1" strike="noStrike">
              <a:latin typeface="XO Oriel"/>
            </a:endParaRPr>
          </a:p>
        </p:txBody>
      </p:sp>
      <p:sp>
        <p:nvSpPr>
          <p:cNvPr id="259" name="TextBox 12"/>
          <p:cNvSpPr/>
          <p:nvPr/>
        </p:nvSpPr>
        <p:spPr>
          <a:xfrm>
            <a:off x="858240" y="3677040"/>
            <a:ext cx="25434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5400" spc="-1" strike="noStrike">
                <a:solidFill>
                  <a:srgbClr val="c00000"/>
                </a:solidFill>
                <a:latin typeface="Georgia"/>
                <a:ea typeface="DejaVu Sans"/>
              </a:rPr>
              <a:t>271</a:t>
            </a:r>
            <a:endParaRPr b="0" lang="ru-RU" sz="5400" spc="-1" strike="noStrike">
              <a:latin typeface="XO Oriel"/>
            </a:endParaRPr>
          </a:p>
        </p:txBody>
      </p:sp>
      <p:sp>
        <p:nvSpPr>
          <p:cNvPr id="260" name="TextBox 13"/>
          <p:cNvSpPr/>
          <p:nvPr/>
        </p:nvSpPr>
        <p:spPr>
          <a:xfrm>
            <a:off x="858240" y="5046480"/>
            <a:ext cx="25434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5400" spc="-1" strike="noStrike">
                <a:solidFill>
                  <a:srgbClr val="c00000"/>
                </a:solidFill>
                <a:latin typeface="Georgia"/>
                <a:ea typeface="DejaVu Sans"/>
              </a:rPr>
              <a:t>292</a:t>
            </a:r>
            <a:endParaRPr b="0" lang="ru-RU" sz="5400" spc="-1" strike="noStrike">
              <a:latin typeface="XO Oriel"/>
            </a:endParaRPr>
          </a:p>
        </p:txBody>
      </p:sp>
      <p:pic>
        <p:nvPicPr>
          <p:cNvPr id="261" name="Рисунок 2" descr=""/>
          <p:cNvPicPr/>
          <p:nvPr/>
        </p:nvPicPr>
        <p:blipFill>
          <a:blip r:embed="rId1"/>
          <a:stretch/>
        </p:blipFill>
        <p:spPr>
          <a:xfrm>
            <a:off x="6321240" y="104400"/>
            <a:ext cx="5891040" cy="6423120"/>
          </a:xfrm>
          <a:prstGeom prst="rect">
            <a:avLst/>
          </a:prstGeom>
          <a:ln w="0">
            <a:noFill/>
          </a:ln>
        </p:spPr>
      </p:pic>
      <p:sp>
        <p:nvSpPr>
          <p:cNvPr id="262" name="Скругленный прямоугольник 39"/>
          <p:cNvSpPr/>
          <p:nvPr/>
        </p:nvSpPr>
        <p:spPr>
          <a:xfrm>
            <a:off x="878760" y="388080"/>
            <a:ext cx="10474560" cy="5130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51bde8"/>
              </a:gs>
              <a:gs pos="100000">
                <a:srgbClr val="5ca0bb"/>
              </a:gs>
            </a:gsLst>
            <a:lin ang="5400000"/>
          </a:gradFill>
          <a:ln>
            <a:noFill/>
          </a:ln>
          <a:effectLst>
            <a:outerShdw algn="t" blurRad="127080" dir="5400000" dist="38160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SB Sans Display"/>
                <a:ea typeface="DejaVu Sans"/>
              </a:rPr>
              <a:t>Масштаб внедрения ИСУ в блоке «Назначение мер социальной поддержки»  - итоги 2022 г.</a:t>
            </a:r>
            <a:endParaRPr b="0" lang="ru-RU" sz="1800" spc="-1" strike="noStrike">
              <a:latin typeface="XO Oriel"/>
            </a:endParaRPr>
          </a:p>
        </p:txBody>
      </p:sp>
    </p:spTree>
  </p:cSld>
  <p:transition spd="slow"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Заголовок 1"/>
          <p:cNvSpPr/>
          <p:nvPr/>
        </p:nvSpPr>
        <p:spPr>
          <a:xfrm>
            <a:off x="163080" y="147960"/>
            <a:ext cx="12069360" cy="81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Заголовок 1"/>
          <p:cNvSpPr/>
          <p:nvPr/>
        </p:nvSpPr>
        <p:spPr>
          <a:xfrm>
            <a:off x="50760" y="-33840"/>
            <a:ext cx="12069360" cy="81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TextBox 10"/>
          <p:cNvSpPr/>
          <p:nvPr/>
        </p:nvSpPr>
        <p:spPr>
          <a:xfrm>
            <a:off x="338040" y="5708160"/>
            <a:ext cx="11494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1c1c1c"/>
                </a:solidFill>
                <a:latin typeface="Georgia"/>
                <a:ea typeface="DejaVu Sans"/>
              </a:rPr>
              <a:t>До тиражирования ИСУ средняя доля возвратов 2%, после внедрения – 0,7%.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66" name="Заголовок 1"/>
          <p:cNvSpPr/>
          <p:nvPr/>
        </p:nvSpPr>
        <p:spPr>
          <a:xfrm>
            <a:off x="264240" y="260640"/>
            <a:ext cx="11737080" cy="79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333f48"/>
                </a:solidFill>
                <a:latin typeface="Georgia"/>
                <a:ea typeface="DejaVu Sans"/>
              </a:rPr>
              <a:t>Доля возвратов обращений на доработку снизилась на 65% после тиражирования ИСУ</a:t>
            </a:r>
            <a:endParaRPr b="0" lang="ru-RU" sz="2400" spc="-1" strike="noStrike">
              <a:latin typeface="XO Oriel"/>
            </a:endParaRPr>
          </a:p>
        </p:txBody>
      </p:sp>
      <p:graphicFrame>
        <p:nvGraphicFramePr>
          <p:cNvPr id="267" name="Диаграмма 7"/>
          <p:cNvGraphicFramePr/>
          <p:nvPr/>
        </p:nvGraphicFramePr>
        <p:xfrm>
          <a:off x="2587320" y="1116720"/>
          <a:ext cx="6479280" cy="431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68" name="Прямая соединительная линия 2"/>
          <p:cNvSpPr/>
          <p:nvPr/>
        </p:nvSpPr>
        <p:spPr>
          <a:xfrm>
            <a:off x="4105080" y="1868760"/>
            <a:ext cx="19800" cy="2959920"/>
          </a:xfrm>
          <a:prstGeom prst="line">
            <a:avLst/>
          </a:prstGeom>
          <a:ln w="38100">
            <a:solidFill>
              <a:srgbClr val="333f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" name="TextBox 4"/>
          <p:cNvSpPr/>
          <p:nvPr/>
        </p:nvSpPr>
        <p:spPr>
          <a:xfrm>
            <a:off x="4105080" y="1499400"/>
            <a:ext cx="2761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333f48"/>
                </a:solidFill>
                <a:latin typeface="SB Sans Text"/>
                <a:ea typeface="DejaVu Sans"/>
              </a:rPr>
              <a:t>Старт тиража</a:t>
            </a:r>
            <a:endParaRPr b="0" lang="ru-RU" sz="1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Заголовок 1"/>
          <p:cNvSpPr/>
          <p:nvPr/>
        </p:nvSpPr>
        <p:spPr>
          <a:xfrm>
            <a:off x="163080" y="147960"/>
            <a:ext cx="12069360" cy="81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Заголовок 1"/>
          <p:cNvSpPr/>
          <p:nvPr/>
        </p:nvSpPr>
        <p:spPr>
          <a:xfrm>
            <a:off x="50760" y="-33840"/>
            <a:ext cx="12069360" cy="81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2" name="Рисунок 1" descr=""/>
          <p:cNvPicPr/>
          <p:nvPr/>
        </p:nvPicPr>
        <p:blipFill>
          <a:blip r:embed="rId1"/>
          <a:srcRect l="0" t="0" r="197" b="21967"/>
          <a:stretch/>
        </p:blipFill>
        <p:spPr>
          <a:xfrm>
            <a:off x="163080" y="869040"/>
            <a:ext cx="11503080" cy="5056920"/>
          </a:xfrm>
          <a:prstGeom prst="rect">
            <a:avLst/>
          </a:prstGeom>
          <a:ln w="0">
            <a:noFill/>
          </a:ln>
        </p:spPr>
      </p:pic>
      <p:sp>
        <p:nvSpPr>
          <p:cNvPr id="273" name="Заголовок 1"/>
          <p:cNvSpPr/>
          <p:nvPr/>
        </p:nvSpPr>
        <p:spPr>
          <a:xfrm>
            <a:off x="315360" y="161280"/>
            <a:ext cx="12069360" cy="81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333f48"/>
                </a:solidFill>
                <a:latin typeface="Georgia"/>
                <a:ea typeface="DejaVu Sans"/>
              </a:rPr>
              <a:t>В контур ИСУ включены основные поставщики данных по СМЭВ</a:t>
            </a:r>
            <a:endParaRPr b="0" lang="ru-RU" sz="2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Заголовок 1"/>
          <p:cNvSpPr/>
          <p:nvPr/>
        </p:nvSpPr>
        <p:spPr>
          <a:xfrm>
            <a:off x="163080" y="147960"/>
            <a:ext cx="12069360" cy="81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Заголовок 1"/>
          <p:cNvSpPr/>
          <p:nvPr/>
        </p:nvSpPr>
        <p:spPr>
          <a:xfrm>
            <a:off x="50760" y="-33840"/>
            <a:ext cx="12069360" cy="81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Заголовок 1"/>
          <p:cNvSpPr/>
          <p:nvPr/>
        </p:nvSpPr>
        <p:spPr>
          <a:xfrm>
            <a:off x="123840" y="106560"/>
            <a:ext cx="12069360" cy="81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333f48"/>
                </a:solidFill>
                <a:latin typeface="Georgia"/>
                <a:ea typeface="DejaVu Sans"/>
              </a:rPr>
              <a:t>В контур ИСУ доступна аналитика по динамике длительности ответов по ведомству в целом, как и по конкретным запросам</a:t>
            </a:r>
            <a:endParaRPr b="0" lang="ru-RU" sz="2400" spc="-1" strike="noStrike">
              <a:latin typeface="XO Oriel"/>
            </a:endParaRPr>
          </a:p>
        </p:txBody>
      </p:sp>
      <p:pic>
        <p:nvPicPr>
          <p:cNvPr id="277" name="Рисунок 2" descr=""/>
          <p:cNvPicPr/>
          <p:nvPr/>
        </p:nvPicPr>
        <p:blipFill>
          <a:blip r:embed="rId1"/>
          <a:stretch/>
        </p:blipFill>
        <p:spPr>
          <a:xfrm>
            <a:off x="888120" y="930600"/>
            <a:ext cx="10237320" cy="575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Заголовок 1"/>
          <p:cNvSpPr/>
          <p:nvPr/>
        </p:nvSpPr>
        <p:spPr>
          <a:xfrm>
            <a:off x="336240" y="0"/>
            <a:ext cx="11733120" cy="81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333f48"/>
                </a:solidFill>
                <a:latin typeface="Georgia"/>
                <a:ea typeface="DejaVu Sans"/>
              </a:rPr>
              <a:t>Длительность получения ответов на СМЭВ запросы – важный рычаг скорости обработки обращений</a:t>
            </a:r>
            <a:endParaRPr b="0" lang="ru-RU" sz="2400" spc="-1" strike="noStrike">
              <a:latin typeface="XO Oriel"/>
            </a:endParaRPr>
          </a:p>
        </p:txBody>
      </p:sp>
      <p:graphicFrame>
        <p:nvGraphicFramePr>
          <p:cNvPr id="279" name="Диаграмма 5"/>
          <p:cNvGraphicFramePr/>
          <p:nvPr/>
        </p:nvGraphicFramePr>
        <p:xfrm>
          <a:off x="1783800" y="1026720"/>
          <a:ext cx="7701120" cy="438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80" name="TextBox 7"/>
          <p:cNvSpPr/>
          <p:nvPr/>
        </p:nvSpPr>
        <p:spPr>
          <a:xfrm>
            <a:off x="568800" y="5477040"/>
            <a:ext cx="103665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1c1c1c"/>
                </a:solidFill>
                <a:latin typeface="Georgia"/>
                <a:ea typeface="DejaVu Sans"/>
              </a:rPr>
              <a:t>Корреляция между сроков обработки обращений и получения ответов по СМЭВ от ФНС – 0,66; от ПФР – 0,61.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1c1c1c"/>
                </a:solidFill>
                <a:latin typeface="Georgia"/>
                <a:ea typeface="DejaVu Sans"/>
              </a:rPr>
              <a:t>Такие кф корреляции показывают высокий уровень взаимосвязи.</a:t>
            </a:r>
            <a:endParaRPr b="0" lang="ru-RU" sz="1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Заголовок 1"/>
          <p:cNvSpPr/>
          <p:nvPr/>
        </p:nvSpPr>
        <p:spPr>
          <a:xfrm>
            <a:off x="50760" y="-33840"/>
            <a:ext cx="12069360" cy="81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TextBox 10"/>
          <p:cNvSpPr/>
          <p:nvPr/>
        </p:nvSpPr>
        <p:spPr>
          <a:xfrm>
            <a:off x="228960" y="6113880"/>
            <a:ext cx="11494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1c1c1c"/>
                </a:solidFill>
                <a:latin typeface="Georgia"/>
                <a:ea typeface="DejaVu Sans"/>
              </a:rPr>
              <a:t>В информационную задачу попадают актуальные обращения в работе,  не взятые в работу, а также обращения по которым пришли ответы по СМЭВ.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283" name="Заголовок 1"/>
          <p:cNvSpPr/>
          <p:nvPr/>
        </p:nvSpPr>
        <p:spPr>
          <a:xfrm>
            <a:off x="50760" y="73440"/>
            <a:ext cx="12069360" cy="81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333f48"/>
                </a:solidFill>
                <a:latin typeface="Georgia"/>
                <a:ea typeface="DejaVu Sans"/>
              </a:rPr>
              <a:t>Ежедневная информационная задача – инструмент стандартизации процесса и повышения качества обслуживания</a:t>
            </a:r>
            <a:endParaRPr b="0" lang="ru-RU" sz="2400" spc="-1" strike="noStrike">
              <a:latin typeface="XO Oriel"/>
            </a:endParaRPr>
          </a:p>
        </p:txBody>
      </p:sp>
      <p:pic>
        <p:nvPicPr>
          <p:cNvPr id="284" name="Рисунок 5" descr=""/>
          <p:cNvPicPr/>
          <p:nvPr/>
        </p:nvPicPr>
        <p:blipFill>
          <a:blip r:embed="rId1"/>
          <a:srcRect l="0" t="-182" r="12356" b="3731"/>
          <a:stretch/>
        </p:blipFill>
        <p:spPr>
          <a:xfrm>
            <a:off x="1279800" y="890640"/>
            <a:ext cx="8436960" cy="5222160"/>
          </a:xfrm>
          <a:prstGeom prst="rect">
            <a:avLst/>
          </a:prstGeom>
          <a:ln w="0">
            <a:solidFill>
              <a:srgbClr val="333f48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2626f"/>
      </a:dk2>
      <a:lt2>
        <a:srgbClr val="f9fbff"/>
      </a:lt2>
      <a:accent1>
        <a:srgbClr val="20b598"/>
      </a:accent1>
      <a:accent2>
        <a:srgbClr val="00766c"/>
      </a:accent2>
      <a:accent3>
        <a:srgbClr val="ffb138"/>
      </a:accent3>
      <a:accent4>
        <a:srgbClr val="0f5498"/>
      </a:accent4>
      <a:accent5>
        <a:srgbClr val="b57cbc"/>
      </a:accent5>
      <a:accent6>
        <a:srgbClr val="0c5059"/>
      </a:accent6>
      <a:hlink>
        <a:srgbClr val="20b598"/>
      </a:hlink>
      <a:folHlink>
        <a:srgbClr val="778d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2626f"/>
      </a:dk2>
      <a:lt2>
        <a:srgbClr val="f9fbff"/>
      </a:lt2>
      <a:accent1>
        <a:srgbClr val="20b598"/>
      </a:accent1>
      <a:accent2>
        <a:srgbClr val="00766c"/>
      </a:accent2>
      <a:accent3>
        <a:srgbClr val="ffb138"/>
      </a:accent3>
      <a:accent4>
        <a:srgbClr val="0f5498"/>
      </a:accent4>
      <a:accent5>
        <a:srgbClr val="b57cbc"/>
      </a:accent5>
      <a:accent6>
        <a:srgbClr val="0c5059"/>
      </a:accent6>
      <a:hlink>
        <a:srgbClr val="20b598"/>
      </a:hlink>
      <a:folHlink>
        <a:srgbClr val="778d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2626f"/>
      </a:dk2>
      <a:lt2>
        <a:srgbClr val="f9fbff"/>
      </a:lt2>
      <a:accent1>
        <a:srgbClr val="20b598"/>
      </a:accent1>
      <a:accent2>
        <a:srgbClr val="00766c"/>
      </a:accent2>
      <a:accent3>
        <a:srgbClr val="ffb138"/>
      </a:accent3>
      <a:accent4>
        <a:srgbClr val="0f5498"/>
      </a:accent4>
      <a:accent5>
        <a:srgbClr val="b57cbc"/>
      </a:accent5>
      <a:accent6>
        <a:srgbClr val="0c5059"/>
      </a:accent6>
      <a:hlink>
        <a:srgbClr val="20b598"/>
      </a:hlink>
      <a:folHlink>
        <a:srgbClr val="778d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2626f"/>
      </a:dk2>
      <a:lt2>
        <a:srgbClr val="f9fbff"/>
      </a:lt2>
      <a:accent1>
        <a:srgbClr val="20b598"/>
      </a:accent1>
      <a:accent2>
        <a:srgbClr val="00766c"/>
      </a:accent2>
      <a:accent3>
        <a:srgbClr val="ffb138"/>
      </a:accent3>
      <a:accent4>
        <a:srgbClr val="0f5498"/>
      </a:accent4>
      <a:accent5>
        <a:srgbClr val="b57cbc"/>
      </a:accent5>
      <a:accent6>
        <a:srgbClr val="0c5059"/>
      </a:accent6>
      <a:hlink>
        <a:srgbClr val="20b598"/>
      </a:hlink>
      <a:folHlink>
        <a:srgbClr val="778d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2626f"/>
      </a:dk2>
      <a:lt2>
        <a:srgbClr val="f9fbff"/>
      </a:lt2>
      <a:accent1>
        <a:srgbClr val="20b598"/>
      </a:accent1>
      <a:accent2>
        <a:srgbClr val="00766c"/>
      </a:accent2>
      <a:accent3>
        <a:srgbClr val="ffb138"/>
      </a:accent3>
      <a:accent4>
        <a:srgbClr val="0f5498"/>
      </a:accent4>
      <a:accent5>
        <a:srgbClr val="b57cbc"/>
      </a:accent5>
      <a:accent6>
        <a:srgbClr val="0c5059"/>
      </a:accent6>
      <a:hlink>
        <a:srgbClr val="20b598"/>
      </a:hlink>
      <a:folHlink>
        <a:srgbClr val="778d9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5472</TotalTime>
  <Application>Редактор_презентаций/2.2.0.0$Windows_x86 LibreOffice_project/619128f23ebf8e7867bcca7f08c234096b5d1278</Application>
  <AppVersion>15.0000</AppVersion>
  <Words>857</Words>
  <Paragraphs>136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2022-04-04T13:58:02Z</dcterms:created>
  <dc:creator>Сидоров Никита Вадимович</dc:creator>
  <dc:description/>
  <dc:language>ru-RU</dc:language>
  <cp:lastModifiedBy/>
  <dcterms:modified xsi:type="dcterms:W3CDTF">2023-07-18T11:39:05Z</dcterms:modified>
  <cp:revision>387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Произвольный</vt:lpwstr>
  </property>
  <property fmtid="{D5CDD505-2E9C-101B-9397-08002B2CF9AE}" pid="4" name="Slides">
    <vt:i4>17</vt:i4>
  </property>
</Properties>
</file>