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7.xml.rels" ContentType="application/vnd.openxmlformats-package.relationships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2.png" ContentType="image/png"/>
  <Override PartName="/ppt/media/image1.png" ContentType="image/png"/>
  <Override PartName="/ppt/media/image3.png" ContentType="image/png"/>
  <Override PartName="/ppt/media/image4.png" ContentType="image/png"/>
  <Override PartName="/ppt/media/image6.png" ContentType="image/png"/>
  <Override PartName="/ppt/media/image5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4.png" ContentType="image/png"/>
  <Override PartName="/ppt/media/image13.png" ContentType="image/png"/>
  <Override PartName="/ppt/media/image12.png" ContentType="image/png"/>
  <Override PartName="/ppt/media/image11.png" ContentType="image/png"/>
  <Override PartName="/ppt/media/image10.png" ContentType="image/png"/>
  <Override PartName="/ppt/media/image16.png" ContentType="image/png"/>
  <Override PartName="/ppt/media/image15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1.png" ContentType="image/png"/>
  <Override PartName="/ppt/media/image20.png" ContentType="image/png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hyperlink" Target="mailto:itc@primorsky.ru" TargetMode="External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1"/>
          <p:cNvGrpSpPr/>
          <p:nvPr/>
        </p:nvGrpSpPr>
        <p:grpSpPr>
          <a:xfrm>
            <a:off x="-4154400" y="-4564440"/>
            <a:ext cx="12979800" cy="17535600"/>
            <a:chOff x="-4154400" y="-4564440"/>
            <a:chExt cx="12979800" cy="17535600"/>
          </a:xfrm>
        </p:grpSpPr>
        <p:sp>
          <p:nvSpPr>
            <p:cNvPr id="77" name="CustomShape 2"/>
            <p:cNvSpPr/>
            <p:nvPr/>
          </p:nvSpPr>
          <p:spPr>
            <a:xfrm rot="20279400">
              <a:off x="-1413720" y="-3706920"/>
              <a:ext cx="7601400" cy="155545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8" name="CustomShape 3"/>
            <p:cNvSpPr/>
            <p:nvPr/>
          </p:nvSpPr>
          <p:spPr>
            <a:xfrm rot="20279400">
              <a:off x="-1516680" y="-3440880"/>
              <a:ext cx="7601400" cy="15554520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79" name="CustomShape 4"/>
          <p:cNvSpPr/>
          <p:nvPr/>
        </p:nvSpPr>
        <p:spPr>
          <a:xfrm>
            <a:off x="198000" y="2011680"/>
            <a:ext cx="5853600" cy="270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 algn="ctr">
              <a:lnSpc>
                <a:spcPct val="90000"/>
              </a:lnSpc>
            </a:pPr>
            <a:r>
              <a:rPr b="1" lang="ru-RU" sz="4200" spc="-1" strike="noStrike">
                <a:solidFill>
                  <a:srgbClr val="ffffff"/>
                </a:solidFill>
                <a:latin typeface="Calibri Light"/>
                <a:ea typeface="DejaVu Sans"/>
              </a:rPr>
              <a:t>Порядок использования электронной подписи в органах исполнительной власти Приморского края</a:t>
            </a:r>
            <a:endParaRPr b="0" lang="ru-RU" sz="4200" spc="-1" strike="noStrike">
              <a:latin typeface="Arial"/>
            </a:endParaRPr>
          </a:p>
        </p:txBody>
      </p:sp>
      <p:pic>
        <p:nvPicPr>
          <p:cNvPr id="80" name="Рисунок 6" descr=""/>
          <p:cNvPicPr/>
          <p:nvPr/>
        </p:nvPicPr>
        <p:blipFill>
          <a:blip r:embed="rId1"/>
          <a:stretch/>
        </p:blipFill>
        <p:spPr>
          <a:xfrm>
            <a:off x="8067240" y="1523880"/>
            <a:ext cx="3321000" cy="3321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 rot="5400000">
            <a:off x="-195120" y="1926360"/>
            <a:ext cx="5084640" cy="3557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6" name="CustomShape 2"/>
          <p:cNvSpPr/>
          <p:nvPr/>
        </p:nvSpPr>
        <p:spPr>
          <a:xfrm>
            <a:off x="566640" y="1162800"/>
            <a:ext cx="3557160" cy="197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7" name="Рисунок 4" descr=""/>
          <p:cNvPicPr/>
          <p:nvPr/>
        </p:nvPicPr>
        <p:blipFill>
          <a:blip r:embed="rId1"/>
          <a:stretch/>
        </p:blipFill>
        <p:spPr>
          <a:xfrm>
            <a:off x="1383840" y="3593160"/>
            <a:ext cx="1922760" cy="1922760"/>
          </a:xfrm>
          <a:prstGeom prst="rect">
            <a:avLst/>
          </a:prstGeom>
          <a:ln w="0">
            <a:noFill/>
          </a:ln>
        </p:spPr>
      </p:pic>
      <p:sp>
        <p:nvSpPr>
          <p:cNvPr id="168" name="CustomShape 3"/>
          <p:cNvSpPr/>
          <p:nvPr/>
        </p:nvSpPr>
        <p:spPr>
          <a:xfrm>
            <a:off x="654840" y="1219320"/>
            <a:ext cx="3387600" cy="176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ffffff"/>
                </a:solidFill>
                <a:latin typeface="Calibri"/>
                <a:ea typeface="DejaVu Sans"/>
              </a:rPr>
              <a:t>Необходимо исключать несанкционированный доступ </a:t>
            </a:r>
            <a:r>
              <a:rPr b="1" lang="en-US" sz="2200" spc="-1" strike="noStrike">
                <a:solidFill>
                  <a:srgbClr val="ffffff"/>
                </a:solidFill>
                <a:latin typeface="Calibri"/>
                <a:ea typeface="DejaVu Sans"/>
              </a:rPr>
              <a:t>/ </a:t>
            </a:r>
            <a:r>
              <a:rPr b="1" lang="ru-RU" sz="2200" spc="-1" strike="noStrike">
                <a:solidFill>
                  <a:srgbClr val="ffffff"/>
                </a:solidFill>
                <a:latin typeface="Calibri"/>
                <a:ea typeface="DejaVu Sans"/>
              </a:rPr>
              <a:t>контролировать действия посторонних лиц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169" name="CustomShape 4"/>
          <p:cNvSpPr/>
          <p:nvPr/>
        </p:nvSpPr>
        <p:spPr>
          <a:xfrm>
            <a:off x="255240" y="60840"/>
            <a:ext cx="7018920" cy="94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1" lang="ru-RU" sz="4400" spc="-1" strike="noStrike">
                <a:solidFill>
                  <a:srgbClr val="00b0f0"/>
                </a:solidFill>
                <a:latin typeface="Calibri Light"/>
                <a:ea typeface="DejaVu Sans"/>
              </a:rPr>
              <a:t>Правила безопасной работы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70" name="CustomShape 5"/>
          <p:cNvSpPr/>
          <p:nvPr/>
        </p:nvSpPr>
        <p:spPr>
          <a:xfrm rot="5400000">
            <a:off x="3570480" y="1926360"/>
            <a:ext cx="5084640" cy="3557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1" name="CustomShape 6"/>
          <p:cNvSpPr/>
          <p:nvPr/>
        </p:nvSpPr>
        <p:spPr>
          <a:xfrm>
            <a:off x="4333320" y="1162800"/>
            <a:ext cx="3557160" cy="197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2" name="CustomShape 7"/>
          <p:cNvSpPr/>
          <p:nvPr/>
        </p:nvSpPr>
        <p:spPr>
          <a:xfrm rot="5400000">
            <a:off x="7336800" y="1926360"/>
            <a:ext cx="5084640" cy="3557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3" name="CustomShape 8"/>
          <p:cNvSpPr/>
          <p:nvPr/>
        </p:nvSpPr>
        <p:spPr>
          <a:xfrm>
            <a:off x="8099640" y="1162800"/>
            <a:ext cx="3557160" cy="1972800"/>
          </a:xfrm>
          <a:prstGeom prst="rect">
            <a:avLst/>
          </a:prstGeom>
          <a:solidFill>
            <a:srgbClr val="e5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4" name="CustomShape 9"/>
          <p:cNvSpPr/>
          <p:nvPr/>
        </p:nvSpPr>
        <p:spPr>
          <a:xfrm>
            <a:off x="4428000" y="1219320"/>
            <a:ext cx="3373920" cy="143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ffffff"/>
                </a:solidFill>
                <a:latin typeface="Calibri"/>
                <a:ea typeface="DejaVu Sans"/>
              </a:rPr>
              <a:t>Необходимо соблюдать правила использования и хранения ключевых носителей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175" name="CustomShape 10"/>
          <p:cNvSpPr/>
          <p:nvPr/>
        </p:nvSpPr>
        <p:spPr>
          <a:xfrm>
            <a:off x="8191080" y="1219320"/>
            <a:ext cx="337392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2100" spc="-1" strike="noStrike">
                <a:solidFill>
                  <a:srgbClr val="ffffff"/>
                </a:solidFill>
                <a:latin typeface="Calibri"/>
                <a:ea typeface="DejaVu Sans"/>
              </a:rPr>
              <a:t>Запрещается использовать подпись, если: </a:t>
            </a:r>
            <a:endParaRPr b="0" lang="ru-RU" sz="2100" spc="-1" strike="noStrike">
              <a:latin typeface="Arial"/>
            </a:endParaRPr>
          </a:p>
        </p:txBody>
      </p:sp>
      <p:sp>
        <p:nvSpPr>
          <p:cNvPr id="176" name="CustomShape 11"/>
          <p:cNvSpPr/>
          <p:nvPr/>
        </p:nvSpPr>
        <p:spPr>
          <a:xfrm>
            <a:off x="8191080" y="3284640"/>
            <a:ext cx="3373920" cy="176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43080" indent="-34200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r>
              <a:rPr b="1" lang="ru-RU" sz="2200" spc="-1" strike="noStrike">
                <a:solidFill>
                  <a:srgbClr val="c00000"/>
                </a:solidFill>
                <a:latin typeface="Calibri"/>
                <a:ea typeface="DejaVu Sans"/>
              </a:rPr>
              <a:t>Подан запрос на отзыв сертификата</a:t>
            </a:r>
            <a:endParaRPr b="0" lang="ru-RU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2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r>
              <a:rPr b="1" lang="ru-RU" sz="2200" spc="-1" strike="noStrike">
                <a:solidFill>
                  <a:srgbClr val="c00000"/>
                </a:solidFill>
                <a:latin typeface="Calibri"/>
                <a:ea typeface="DejaVu Sans"/>
              </a:rPr>
              <a:t>Действие сертификата прекращено</a:t>
            </a:r>
            <a:endParaRPr b="0" lang="ru-RU" sz="2200" spc="-1" strike="noStrike">
              <a:latin typeface="Arial"/>
            </a:endParaRPr>
          </a:p>
        </p:txBody>
      </p:sp>
      <p:pic>
        <p:nvPicPr>
          <p:cNvPr id="177" name="Рисунок 3" descr=""/>
          <p:cNvPicPr/>
          <p:nvPr/>
        </p:nvPicPr>
        <p:blipFill>
          <a:blip r:embed="rId2"/>
          <a:stretch/>
        </p:blipFill>
        <p:spPr>
          <a:xfrm>
            <a:off x="5109840" y="3607560"/>
            <a:ext cx="2004120" cy="2004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255240" y="60840"/>
            <a:ext cx="7018920" cy="94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1" lang="ru-RU" sz="4400" spc="-1" strike="noStrike">
                <a:solidFill>
                  <a:srgbClr val="00b0f0"/>
                </a:solidFill>
                <a:latin typeface="Calibri Light"/>
                <a:ea typeface="DejaVu Sans"/>
              </a:rPr>
              <a:t>Инструкции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79" name="CustomShape 2"/>
          <p:cNvSpPr/>
          <p:nvPr/>
        </p:nvSpPr>
        <p:spPr>
          <a:xfrm>
            <a:off x="357120" y="984240"/>
            <a:ext cx="4065840" cy="48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600" spc="-1" strike="noStrike" u="sng">
                <a:solidFill>
                  <a:srgbClr val="00b0f0"/>
                </a:solidFill>
                <a:uFillTx/>
                <a:latin typeface="Calibri"/>
                <a:ea typeface="DejaVu Sans"/>
              </a:rPr>
              <a:t>vladivostok.roskazna.gov.ru</a:t>
            </a:r>
            <a:endParaRPr b="0" lang="ru-RU" sz="2600" spc="-1" strike="noStrike">
              <a:latin typeface="Arial"/>
            </a:endParaRPr>
          </a:p>
        </p:txBody>
      </p:sp>
      <p:pic>
        <p:nvPicPr>
          <p:cNvPr id="180" name="Рисунок 8" descr=""/>
          <p:cNvPicPr/>
          <p:nvPr/>
        </p:nvPicPr>
        <p:blipFill>
          <a:blip r:embed="rId1"/>
          <a:stretch/>
        </p:blipFill>
        <p:spPr>
          <a:xfrm>
            <a:off x="1941120" y="1652040"/>
            <a:ext cx="8308440" cy="4947120"/>
          </a:xfrm>
          <a:prstGeom prst="rect">
            <a:avLst/>
          </a:prstGeom>
          <a:ln w="0">
            <a:noFill/>
          </a:ln>
        </p:spPr>
      </p:pic>
      <p:sp>
        <p:nvSpPr>
          <p:cNvPr id="181" name="CustomShape 3"/>
          <p:cNvSpPr/>
          <p:nvPr/>
        </p:nvSpPr>
        <p:spPr>
          <a:xfrm>
            <a:off x="7385040" y="1704240"/>
            <a:ext cx="360" cy="1157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200">
            <a:solidFill>
              <a:srgbClr val="ff6231"/>
            </a:solidFill>
            <a:tailEnd len="med" type="triangle" w="med"/>
          </a:ln>
          <a:effectLst>
            <a:glow rad="101520">
              <a:srgbClr val="ff7a1f">
                <a:alpha val="40000"/>
              </a:srgbClr>
            </a:glow>
          </a:effectLst>
          <a:scene3d>
            <a:camera prst="orthographicFront"/>
            <a:lightRig dir="t" rig="threeP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2" name="CustomShape 4"/>
          <p:cNvSpPr/>
          <p:nvPr/>
        </p:nvSpPr>
        <p:spPr>
          <a:xfrm>
            <a:off x="7210800" y="2862360"/>
            <a:ext cx="356040" cy="262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3" name="CustomShape 5"/>
          <p:cNvSpPr/>
          <p:nvPr/>
        </p:nvSpPr>
        <p:spPr>
          <a:xfrm>
            <a:off x="8345160" y="2024280"/>
            <a:ext cx="360" cy="1157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200">
            <a:solidFill>
              <a:srgbClr val="ff6231"/>
            </a:solidFill>
            <a:tailEnd len="med" type="triangle" w="med"/>
          </a:ln>
          <a:effectLst>
            <a:glow rad="101520">
              <a:srgbClr val="ff7a1f">
                <a:alpha val="40000"/>
              </a:srgbClr>
            </a:glow>
          </a:effectLst>
          <a:scene3d>
            <a:camera prst="orthographicFront"/>
            <a:lightRig dir="t" rig="threeP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4" name="CustomShape 6"/>
          <p:cNvSpPr/>
          <p:nvPr/>
        </p:nvSpPr>
        <p:spPr>
          <a:xfrm>
            <a:off x="7275600" y="3182400"/>
            <a:ext cx="1349280" cy="262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5" name="CustomShape 7"/>
          <p:cNvSpPr/>
          <p:nvPr/>
        </p:nvSpPr>
        <p:spPr>
          <a:xfrm>
            <a:off x="7249320" y="1003320"/>
            <a:ext cx="270000" cy="638280"/>
          </a:xfrm>
          <a:prstGeom prst="rect">
            <a:avLst/>
          </a:prstGeom>
          <a:noFill/>
          <a:ln w="19050">
            <a:solidFill>
              <a:srgbClr val="f33d3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e54b4b"/>
                </a:solidFill>
                <a:latin typeface="Calibri"/>
                <a:ea typeface="DejaVu Sans"/>
              </a:rPr>
              <a:t>1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186" name="CustomShape 8"/>
          <p:cNvSpPr/>
          <p:nvPr/>
        </p:nvSpPr>
        <p:spPr>
          <a:xfrm>
            <a:off x="8209440" y="1313280"/>
            <a:ext cx="270000" cy="638280"/>
          </a:xfrm>
          <a:prstGeom prst="rect">
            <a:avLst/>
          </a:prstGeom>
          <a:noFill/>
          <a:ln w="1905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e54b4b"/>
                </a:solidFill>
                <a:latin typeface="Calibri"/>
                <a:ea typeface="DejaVu Sans"/>
              </a:rPr>
              <a:t>2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187" name="CustomShape 9"/>
          <p:cNvSpPr/>
          <p:nvPr/>
        </p:nvSpPr>
        <p:spPr>
          <a:xfrm>
            <a:off x="2037240" y="4815720"/>
            <a:ext cx="2533680" cy="1393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8" name="CustomShape 10"/>
          <p:cNvSpPr/>
          <p:nvPr/>
        </p:nvSpPr>
        <p:spPr>
          <a:xfrm flipV="1">
            <a:off x="1010160" y="4881960"/>
            <a:ext cx="929880" cy="11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200">
            <a:solidFill>
              <a:srgbClr val="ff6231"/>
            </a:solidFill>
            <a:tailEnd len="med" type="triangle" w="med"/>
          </a:ln>
          <a:effectLst>
            <a:glow rad="101520">
              <a:srgbClr val="ff7a1f">
                <a:alpha val="40000"/>
              </a:srgbClr>
            </a:glow>
          </a:effectLst>
          <a:scene3d>
            <a:camera prst="orthographicFront"/>
            <a:lightRig dir="t" rig="threeP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9" name="CustomShape 11"/>
          <p:cNvSpPr/>
          <p:nvPr/>
        </p:nvSpPr>
        <p:spPr>
          <a:xfrm>
            <a:off x="555480" y="4572360"/>
            <a:ext cx="270000" cy="638280"/>
          </a:xfrm>
          <a:prstGeom prst="rect">
            <a:avLst/>
          </a:prstGeom>
          <a:noFill/>
          <a:ln w="1905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e54b4b"/>
                </a:solidFill>
                <a:latin typeface="Calibri"/>
                <a:ea typeface="DejaVu Sans"/>
              </a:rPr>
              <a:t>3</a:t>
            </a:r>
            <a:endParaRPr b="0" lang="ru-RU" sz="3600" spc="-1" strike="noStrike">
              <a:latin typeface="Arial"/>
            </a:endParaRPr>
          </a:p>
        </p:txBody>
      </p:sp>
      <p:grpSp>
        <p:nvGrpSpPr>
          <p:cNvPr id="190" name="Group 12"/>
          <p:cNvGrpSpPr/>
          <p:nvPr/>
        </p:nvGrpSpPr>
        <p:grpSpPr>
          <a:xfrm>
            <a:off x="2382840" y="2160000"/>
            <a:ext cx="9136440" cy="4358160"/>
            <a:chOff x="2382840" y="2160000"/>
            <a:chExt cx="9136440" cy="4358160"/>
          </a:xfrm>
        </p:grpSpPr>
        <p:pic>
          <p:nvPicPr>
            <p:cNvPr id="191" name="Рисунок 13" descr=""/>
            <p:cNvPicPr/>
            <p:nvPr/>
          </p:nvPicPr>
          <p:blipFill>
            <a:blip r:embed="rId2"/>
            <a:stretch/>
          </p:blipFill>
          <p:spPr>
            <a:xfrm>
              <a:off x="2382840" y="2160000"/>
              <a:ext cx="9136440" cy="4358160"/>
            </a:xfrm>
            <a:prstGeom prst="rect">
              <a:avLst/>
            </a:prstGeom>
            <a:ln w="76200">
              <a:solidFill>
                <a:schemeClr val="accent1"/>
              </a:solidFill>
              <a:round/>
            </a:ln>
          </p:spPr>
        </p:pic>
        <p:sp>
          <p:nvSpPr>
            <p:cNvPr id="192" name="CustomShape 13"/>
            <p:cNvSpPr/>
            <p:nvPr/>
          </p:nvSpPr>
          <p:spPr>
            <a:xfrm>
              <a:off x="2749320" y="5020200"/>
              <a:ext cx="2907360" cy="40932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Рисунок 2" descr=""/>
          <p:cNvPicPr/>
          <p:nvPr/>
        </p:nvPicPr>
        <p:blipFill>
          <a:blip r:embed="rId1"/>
          <a:stretch/>
        </p:blipFill>
        <p:spPr>
          <a:xfrm>
            <a:off x="1362600" y="1636560"/>
            <a:ext cx="10424880" cy="4325040"/>
          </a:xfrm>
          <a:prstGeom prst="rect">
            <a:avLst/>
          </a:prstGeom>
          <a:ln w="0">
            <a:noFill/>
          </a:ln>
        </p:spPr>
      </p:pic>
      <p:sp>
        <p:nvSpPr>
          <p:cNvPr id="194" name="CustomShape 1"/>
          <p:cNvSpPr/>
          <p:nvPr/>
        </p:nvSpPr>
        <p:spPr>
          <a:xfrm>
            <a:off x="255240" y="60840"/>
            <a:ext cx="3009240" cy="94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1" lang="ru-RU" sz="4400" spc="-1" strike="noStrike">
                <a:solidFill>
                  <a:srgbClr val="00b0f0"/>
                </a:solidFill>
                <a:latin typeface="Calibri Light"/>
                <a:ea typeface="DejaVu Sans"/>
              </a:rPr>
              <a:t>Инструкции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95" name="CustomShape 2"/>
          <p:cNvSpPr/>
          <p:nvPr/>
        </p:nvSpPr>
        <p:spPr>
          <a:xfrm>
            <a:off x="357120" y="984240"/>
            <a:ext cx="4065840" cy="48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600" spc="-1" strike="noStrike" u="sng">
                <a:solidFill>
                  <a:srgbClr val="00b0f0"/>
                </a:solidFill>
                <a:uFillTx/>
                <a:latin typeface="Calibri"/>
                <a:ea typeface="DejaVu Sans"/>
              </a:rPr>
              <a:t>vladivostok.roskazna.gov.ru</a:t>
            </a:r>
            <a:endParaRPr b="0" lang="ru-RU" sz="2600" spc="-1" strike="noStrike">
              <a:latin typeface="Arial"/>
            </a:endParaRPr>
          </a:p>
        </p:txBody>
      </p:sp>
      <p:sp>
        <p:nvSpPr>
          <p:cNvPr id="196" name="CustomShape 3"/>
          <p:cNvSpPr/>
          <p:nvPr/>
        </p:nvSpPr>
        <p:spPr>
          <a:xfrm flipV="1">
            <a:off x="518400" y="2944080"/>
            <a:ext cx="929880" cy="11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200">
            <a:solidFill>
              <a:srgbClr val="ff6231"/>
            </a:solidFill>
            <a:tailEnd len="med" type="triangle" w="med"/>
          </a:ln>
          <a:effectLst>
            <a:glow rad="101520">
              <a:srgbClr val="ff7a1f">
                <a:alpha val="40000"/>
              </a:srgbClr>
            </a:glow>
          </a:effectLst>
          <a:scene3d>
            <a:camera prst="orthographicFront"/>
            <a:lightRig dir="t" rig="threeP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7" name="Рисунок 4" descr=""/>
          <p:cNvPicPr/>
          <p:nvPr/>
        </p:nvPicPr>
        <p:blipFill>
          <a:blip r:embed="rId2"/>
          <a:stretch/>
        </p:blipFill>
        <p:spPr>
          <a:xfrm>
            <a:off x="2205360" y="5040000"/>
            <a:ext cx="9582120" cy="4421520"/>
          </a:xfrm>
          <a:prstGeom prst="rect">
            <a:avLst/>
          </a:prstGeom>
          <a:ln w="38100">
            <a:solidFill>
              <a:schemeClr val="accent1"/>
            </a:solidFill>
            <a:round/>
          </a:ln>
        </p:spPr>
      </p:pic>
      <p:pic>
        <p:nvPicPr>
          <p:cNvPr id="198" name="Рисунок 5" descr=""/>
          <p:cNvPicPr/>
          <p:nvPr/>
        </p:nvPicPr>
        <p:blipFill>
          <a:blip r:embed="rId3"/>
          <a:stretch/>
        </p:blipFill>
        <p:spPr>
          <a:xfrm>
            <a:off x="1080000" y="5580000"/>
            <a:ext cx="10877040" cy="1096560"/>
          </a:xfrm>
          <a:prstGeom prst="rect">
            <a:avLst/>
          </a:prstGeom>
          <a:ln w="28575">
            <a:solidFill>
              <a:srgbClr val="ff6231"/>
            </a:solidFill>
            <a:round/>
          </a:ln>
        </p:spPr>
      </p:pic>
      <p:pic>
        <p:nvPicPr>
          <p:cNvPr id="199" name="Рисунок 9" descr=""/>
          <p:cNvPicPr/>
          <p:nvPr/>
        </p:nvPicPr>
        <p:blipFill>
          <a:blip r:embed="rId4"/>
          <a:stretch/>
        </p:blipFill>
        <p:spPr>
          <a:xfrm>
            <a:off x="2358720" y="4863240"/>
            <a:ext cx="9160560" cy="4676040"/>
          </a:xfrm>
          <a:prstGeom prst="rect">
            <a:avLst/>
          </a:prstGeom>
          <a:ln w="38100">
            <a:solidFill>
              <a:schemeClr val="accent1"/>
            </a:solidFill>
            <a:round/>
          </a:ln>
        </p:spPr>
      </p:pic>
    </p:spTree>
  </p:cSld>
  <mc:AlternateContent>
    <mc:Choice Requires="p14">
      <p:transition p14:dur="10"/>
    </mc:Choice>
    <mc:Fallback>
      <p:transition/>
    </mc:Fallback>
  </mc:AlternateContent>
  <p:timing>
    <p:tnLst>
      <p:par>
        <p:cTn id="9" dur="indefinite" restart="never" nodeType="tmRoot">
          <p:childTnLst>
            <p:seq>
              <p:cTn id="10" dur="indefinite" nodeType="mainSeq">
                <p:childTnLst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7454160" y="5356080"/>
            <a:ext cx="4736880" cy="10972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b0f0"/>
                </a:solidFill>
                <a:latin typeface="Calibri"/>
                <a:ea typeface="DejaVu Sans"/>
              </a:rPr>
              <a:t>КГКУ «ИТЦ Приморского края»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b0f0"/>
                </a:solidFill>
                <a:latin typeface="Calibri"/>
                <a:ea typeface="DejaVu Sans"/>
              </a:rPr>
              <a:t>Телефон: (423) 230-25-26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2400" spc="-1" strike="noStrike">
                <a:solidFill>
                  <a:srgbClr val="00b0f0"/>
                </a:solidFill>
                <a:latin typeface="Calibri"/>
                <a:ea typeface="DejaVu Sans"/>
              </a:rPr>
              <a:t>E-mail: </a:t>
            </a:r>
            <a:r>
              <a:rPr b="0" lang="en-US" sz="2400" spc="-1" strike="noStrike" u="sng">
                <a:solidFill>
                  <a:srgbClr val="0563c1"/>
                </a:solidFill>
                <a:uFillTx/>
                <a:latin typeface="Calibri"/>
                <a:ea typeface="DejaVu Sans"/>
                <a:hlinkClick r:id="rId1"/>
              </a:rPr>
              <a:t>itc@primorsky.ru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01" name="CustomShape 2"/>
          <p:cNvSpPr/>
          <p:nvPr/>
        </p:nvSpPr>
        <p:spPr>
          <a:xfrm>
            <a:off x="2305800" y="2138400"/>
            <a:ext cx="757944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6000" spc="-1" strike="noStrike">
                <a:solidFill>
                  <a:srgbClr val="00b0f0"/>
                </a:solidFill>
                <a:latin typeface="Calibri"/>
                <a:ea typeface="DejaVu Sans"/>
              </a:rPr>
              <a:t>Спасибо за внимание!</a:t>
            </a:r>
            <a:endParaRPr b="0" lang="ru-RU" sz="6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624960" y="1690560"/>
            <a:ext cx="5470200" cy="480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2" name="CustomShape 2"/>
          <p:cNvSpPr/>
          <p:nvPr/>
        </p:nvSpPr>
        <p:spPr>
          <a:xfrm>
            <a:off x="6583680" y="501480"/>
            <a:ext cx="4978440" cy="599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3" name="CustomShape 3"/>
          <p:cNvSpPr/>
          <p:nvPr/>
        </p:nvSpPr>
        <p:spPr>
          <a:xfrm>
            <a:off x="616680" y="262800"/>
            <a:ext cx="5486400" cy="132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1" lang="ru-RU" sz="4400" spc="-1" strike="noStrike">
                <a:solidFill>
                  <a:srgbClr val="5b9bd5"/>
                </a:solidFill>
                <a:latin typeface="Calibri Light"/>
                <a:ea typeface="DejaVu Sans"/>
              </a:rPr>
              <a:t>Что такое электронная подпись?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84" name="CustomShape 4"/>
          <p:cNvSpPr/>
          <p:nvPr/>
        </p:nvSpPr>
        <p:spPr>
          <a:xfrm>
            <a:off x="777240" y="1825560"/>
            <a:ext cx="5150160" cy="435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Электронная подпись - информация в электронной форме, которая присоединена к другой информации в электронной форме (подписываемой информации) или иным образом связана с такой информацией и которая используется для определения лица, подписывающего информацию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i="1" lang="ru-RU" sz="2200" spc="-1" strike="noStrike">
                <a:solidFill>
                  <a:srgbClr val="ffffff"/>
                </a:solidFill>
                <a:latin typeface="Calibri"/>
                <a:ea typeface="DejaVu Sans"/>
              </a:rPr>
              <a:t>(Федеральный закон от 06.04.2011 N 63-ФЗ «Об электронной подписи»)</a:t>
            </a:r>
            <a:endParaRPr b="0" lang="ru-RU" sz="2200" spc="-1" strike="noStrike">
              <a:latin typeface="Arial"/>
            </a:endParaRPr>
          </a:p>
        </p:txBody>
      </p:sp>
      <p:pic>
        <p:nvPicPr>
          <p:cNvPr id="85" name="Рисунок 15" descr=""/>
          <p:cNvPicPr/>
          <p:nvPr/>
        </p:nvPicPr>
        <p:blipFill>
          <a:blip r:embed="rId1"/>
          <a:stretch/>
        </p:blipFill>
        <p:spPr>
          <a:xfrm>
            <a:off x="6767640" y="347400"/>
            <a:ext cx="4956480" cy="6008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 rot="5400000">
            <a:off x="2546280" y="2651400"/>
            <a:ext cx="1658880" cy="5401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" name="CustomShape 2"/>
          <p:cNvSpPr/>
          <p:nvPr/>
        </p:nvSpPr>
        <p:spPr>
          <a:xfrm rot="5400000">
            <a:off x="8018640" y="2651400"/>
            <a:ext cx="1658880" cy="5401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" name="CustomShape 3"/>
          <p:cNvSpPr/>
          <p:nvPr/>
        </p:nvSpPr>
        <p:spPr>
          <a:xfrm rot="5400000">
            <a:off x="8018640" y="-813960"/>
            <a:ext cx="1658880" cy="5401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" name="CustomShape 4"/>
          <p:cNvSpPr/>
          <p:nvPr/>
        </p:nvSpPr>
        <p:spPr>
          <a:xfrm rot="5400000">
            <a:off x="2546280" y="-813960"/>
            <a:ext cx="1658880" cy="5401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0" name="Рисунок 26" descr=""/>
          <p:cNvPicPr/>
          <p:nvPr/>
        </p:nvPicPr>
        <p:blipFill>
          <a:blip r:embed="rId1"/>
          <a:stretch/>
        </p:blipFill>
        <p:spPr>
          <a:xfrm>
            <a:off x="4474800" y="1386720"/>
            <a:ext cx="1212480" cy="1212480"/>
          </a:xfrm>
          <a:prstGeom prst="rect">
            <a:avLst/>
          </a:prstGeom>
          <a:ln w="0">
            <a:noFill/>
          </a:ln>
        </p:spPr>
      </p:pic>
      <p:sp>
        <p:nvSpPr>
          <p:cNvPr id="91" name="CustomShape 5"/>
          <p:cNvSpPr/>
          <p:nvPr/>
        </p:nvSpPr>
        <p:spPr>
          <a:xfrm>
            <a:off x="682560" y="1474920"/>
            <a:ext cx="3814560" cy="75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00b0f0"/>
                </a:solidFill>
                <a:latin typeface="Calibri"/>
                <a:ea typeface="DejaVu Sans"/>
              </a:rPr>
              <a:t>Сертификат ключа проверки электронной подписи</a:t>
            </a:r>
            <a:endParaRPr b="0" lang="ru-RU" sz="2200" spc="-1" strike="noStrike">
              <a:latin typeface="Arial"/>
            </a:endParaRPr>
          </a:p>
        </p:txBody>
      </p:sp>
      <p:pic>
        <p:nvPicPr>
          <p:cNvPr id="92" name="Рисунок 9" descr=""/>
          <p:cNvPicPr/>
          <p:nvPr/>
        </p:nvPicPr>
        <p:blipFill>
          <a:blip r:embed="rId2"/>
          <a:stretch/>
        </p:blipFill>
        <p:spPr>
          <a:xfrm>
            <a:off x="4696920" y="4853160"/>
            <a:ext cx="1033920" cy="1033920"/>
          </a:xfrm>
          <a:prstGeom prst="rect">
            <a:avLst/>
          </a:prstGeom>
          <a:ln w="0">
            <a:noFill/>
          </a:ln>
        </p:spPr>
      </p:pic>
      <p:sp>
        <p:nvSpPr>
          <p:cNvPr id="93" name="CustomShape 6"/>
          <p:cNvSpPr/>
          <p:nvPr/>
        </p:nvSpPr>
        <p:spPr>
          <a:xfrm>
            <a:off x="757800" y="4853160"/>
            <a:ext cx="3856680" cy="109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00b0f0"/>
                </a:solidFill>
                <a:latin typeface="Calibri"/>
                <a:ea typeface="DejaVu Sans"/>
              </a:rPr>
              <a:t>Ключ электронной подписи </a:t>
            </a:r>
            <a:r>
              <a:rPr b="1" lang="en-US" sz="2200" spc="-1" strike="noStrike">
                <a:solidFill>
                  <a:srgbClr val="00b0f0"/>
                </a:solidFill>
                <a:latin typeface="Calibri"/>
                <a:ea typeface="DejaVu Sans"/>
              </a:rPr>
              <a:t>/</a:t>
            </a:r>
            <a:r>
              <a:rPr b="1" lang="ru-RU" sz="2200" spc="-1" strike="noStrike">
                <a:solidFill>
                  <a:srgbClr val="00b0f0"/>
                </a:solidFill>
                <a:latin typeface="Calibri"/>
                <a:ea typeface="DejaVu Sans"/>
              </a:rPr>
              <a:t> ключ проверки</a:t>
            </a:r>
            <a:endParaRPr b="0" lang="ru-RU" sz="2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00b0f0"/>
                </a:solidFill>
                <a:latin typeface="Calibri"/>
                <a:ea typeface="DejaVu Sans"/>
              </a:rPr>
              <a:t>электронной подписи</a:t>
            </a:r>
            <a:endParaRPr b="0" lang="ru-RU" sz="2200" spc="-1" strike="noStrike">
              <a:latin typeface="Arial"/>
            </a:endParaRPr>
          </a:p>
        </p:txBody>
      </p:sp>
      <p:pic>
        <p:nvPicPr>
          <p:cNvPr id="94" name="Рисунок 13" descr=""/>
          <p:cNvPicPr/>
          <p:nvPr/>
        </p:nvPicPr>
        <p:blipFill>
          <a:blip r:embed="rId3"/>
          <a:stretch/>
        </p:blipFill>
        <p:spPr>
          <a:xfrm>
            <a:off x="6531120" y="1364760"/>
            <a:ext cx="977760" cy="977760"/>
          </a:xfrm>
          <a:prstGeom prst="rect">
            <a:avLst/>
          </a:prstGeom>
          <a:ln w="0">
            <a:noFill/>
          </a:ln>
        </p:spPr>
      </p:pic>
      <p:sp>
        <p:nvSpPr>
          <p:cNvPr id="95" name="CustomShape 7"/>
          <p:cNvSpPr/>
          <p:nvPr/>
        </p:nvSpPr>
        <p:spPr>
          <a:xfrm>
            <a:off x="7405560" y="1373760"/>
            <a:ext cx="3897000" cy="75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00b0f0"/>
                </a:solidFill>
                <a:latin typeface="Calibri"/>
                <a:ea typeface="DejaVu Sans"/>
              </a:rPr>
              <a:t>Средства</a:t>
            </a:r>
            <a:endParaRPr b="0" lang="ru-RU" sz="2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00b0f0"/>
                </a:solidFill>
                <a:latin typeface="Calibri"/>
                <a:ea typeface="DejaVu Sans"/>
              </a:rPr>
              <a:t>электронной подписи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96" name="CustomShape 8"/>
          <p:cNvSpPr/>
          <p:nvPr/>
        </p:nvSpPr>
        <p:spPr>
          <a:xfrm>
            <a:off x="295200" y="-221760"/>
            <a:ext cx="10514520" cy="132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1" lang="ru-RU" sz="4400" spc="-1" strike="noStrike">
                <a:solidFill>
                  <a:srgbClr val="00b0f0"/>
                </a:solidFill>
                <a:latin typeface="Calibri Light"/>
                <a:ea typeface="DejaVu Sans"/>
              </a:rPr>
              <a:t>Ключевые определения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97" name="CustomShape 9"/>
          <p:cNvSpPr/>
          <p:nvPr/>
        </p:nvSpPr>
        <p:spPr>
          <a:xfrm rot="5400000">
            <a:off x="2546280" y="915840"/>
            <a:ext cx="1658880" cy="5401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8" name="Рисунок 11" descr=""/>
          <p:cNvPicPr/>
          <p:nvPr/>
        </p:nvPicPr>
        <p:blipFill>
          <a:blip r:embed="rId4"/>
          <a:stretch/>
        </p:blipFill>
        <p:spPr>
          <a:xfrm>
            <a:off x="4480560" y="3026880"/>
            <a:ext cx="1224360" cy="1224360"/>
          </a:xfrm>
          <a:prstGeom prst="rect">
            <a:avLst/>
          </a:prstGeom>
          <a:ln w="0">
            <a:noFill/>
          </a:ln>
        </p:spPr>
      </p:pic>
      <p:sp>
        <p:nvSpPr>
          <p:cNvPr id="99" name="CustomShape 10"/>
          <p:cNvSpPr/>
          <p:nvPr/>
        </p:nvSpPr>
        <p:spPr>
          <a:xfrm>
            <a:off x="1187640" y="3254760"/>
            <a:ext cx="2507760" cy="75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00b0f0"/>
                </a:solidFill>
                <a:latin typeface="Calibri"/>
                <a:ea typeface="DejaVu Sans"/>
              </a:rPr>
              <a:t>Удостоверяющий центр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100" name="CustomShape 11"/>
          <p:cNvSpPr/>
          <p:nvPr/>
        </p:nvSpPr>
        <p:spPr>
          <a:xfrm rot="5400000">
            <a:off x="8018640" y="915840"/>
            <a:ext cx="1658880" cy="5401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1" name="CustomShape 12"/>
          <p:cNvSpPr/>
          <p:nvPr/>
        </p:nvSpPr>
        <p:spPr>
          <a:xfrm>
            <a:off x="8258400" y="3254760"/>
            <a:ext cx="2507760" cy="75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00b0f0"/>
                </a:solidFill>
                <a:latin typeface="Calibri"/>
                <a:ea typeface="DejaVu Sans"/>
              </a:rPr>
              <a:t>Ключевая информация</a:t>
            </a:r>
            <a:endParaRPr b="0" lang="ru-RU" sz="2200" spc="-1" strike="noStrike">
              <a:latin typeface="Arial"/>
            </a:endParaRPr>
          </a:p>
        </p:txBody>
      </p:sp>
      <p:pic>
        <p:nvPicPr>
          <p:cNvPr id="102" name="Рисунок 1" descr=""/>
          <p:cNvPicPr/>
          <p:nvPr/>
        </p:nvPicPr>
        <p:blipFill>
          <a:blip r:embed="rId5"/>
          <a:stretch/>
        </p:blipFill>
        <p:spPr>
          <a:xfrm>
            <a:off x="6496200" y="3077280"/>
            <a:ext cx="1107000" cy="1107000"/>
          </a:xfrm>
          <a:prstGeom prst="rect">
            <a:avLst/>
          </a:prstGeom>
          <a:ln w="0">
            <a:noFill/>
          </a:ln>
        </p:spPr>
      </p:pic>
      <p:sp>
        <p:nvSpPr>
          <p:cNvPr id="103" name="CustomShape 13"/>
          <p:cNvSpPr/>
          <p:nvPr/>
        </p:nvSpPr>
        <p:spPr>
          <a:xfrm>
            <a:off x="8258400" y="4957560"/>
            <a:ext cx="2507760" cy="75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00b0f0"/>
                </a:solidFill>
                <a:latin typeface="Calibri"/>
                <a:ea typeface="DejaVu Sans"/>
              </a:rPr>
              <a:t>Ключевой носитель</a:t>
            </a:r>
            <a:endParaRPr b="0" lang="ru-RU" sz="2200" spc="-1" strike="noStrike">
              <a:latin typeface="Arial"/>
            </a:endParaRPr>
          </a:p>
        </p:txBody>
      </p:sp>
      <p:pic>
        <p:nvPicPr>
          <p:cNvPr id="104" name="Рисунок 2" descr=""/>
          <p:cNvPicPr/>
          <p:nvPr/>
        </p:nvPicPr>
        <p:blipFill>
          <a:blip r:embed="rId6"/>
          <a:stretch/>
        </p:blipFill>
        <p:spPr>
          <a:xfrm>
            <a:off x="6397920" y="4736880"/>
            <a:ext cx="1231560" cy="1231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303840" y="-99720"/>
            <a:ext cx="10514520" cy="132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1" lang="ru-RU" sz="3500" spc="-1" strike="noStrike">
                <a:solidFill>
                  <a:srgbClr val="00b0f0"/>
                </a:solidFill>
                <a:latin typeface="Calibri Light"/>
                <a:ea typeface="DejaVu Sans"/>
              </a:rPr>
              <a:t>Виды электронных подписей</a:t>
            </a:r>
            <a:endParaRPr b="0" lang="ru-RU" sz="3500" spc="-1" strike="noStrike">
              <a:latin typeface="Arial"/>
            </a:endParaRPr>
          </a:p>
        </p:txBody>
      </p:sp>
      <p:sp>
        <p:nvSpPr>
          <p:cNvPr id="106" name="CustomShape 2"/>
          <p:cNvSpPr/>
          <p:nvPr/>
        </p:nvSpPr>
        <p:spPr>
          <a:xfrm>
            <a:off x="3084480" y="1220040"/>
            <a:ext cx="3216960" cy="681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7" name="CustomShape 3"/>
          <p:cNvSpPr/>
          <p:nvPr/>
        </p:nvSpPr>
        <p:spPr>
          <a:xfrm>
            <a:off x="3160800" y="1355040"/>
            <a:ext cx="3064320" cy="43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Электронная подпись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08" name="CustomShape 4"/>
          <p:cNvSpPr/>
          <p:nvPr/>
        </p:nvSpPr>
        <p:spPr>
          <a:xfrm flipH="1">
            <a:off x="2759400" y="2037240"/>
            <a:ext cx="1081800" cy="599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200">
            <a:solidFill>
              <a:srgbClr val="5b9bd5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9" name="CustomShape 5"/>
          <p:cNvSpPr/>
          <p:nvPr/>
        </p:nvSpPr>
        <p:spPr>
          <a:xfrm>
            <a:off x="1146600" y="2770560"/>
            <a:ext cx="3216960" cy="940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0" name="CustomShape 6"/>
          <p:cNvSpPr/>
          <p:nvPr/>
        </p:nvSpPr>
        <p:spPr>
          <a:xfrm>
            <a:off x="1184760" y="2944080"/>
            <a:ext cx="3140640" cy="43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6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Простая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6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электронная подпись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11" name="CustomShape 7"/>
          <p:cNvSpPr/>
          <p:nvPr/>
        </p:nvSpPr>
        <p:spPr>
          <a:xfrm>
            <a:off x="5022360" y="2770560"/>
            <a:ext cx="3216960" cy="940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2" name="CustomShape 8"/>
          <p:cNvSpPr/>
          <p:nvPr/>
        </p:nvSpPr>
        <p:spPr>
          <a:xfrm>
            <a:off x="5060520" y="2944080"/>
            <a:ext cx="3140640" cy="43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6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Усиленная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6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электронная подпись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13" name="CustomShape 9"/>
          <p:cNvSpPr/>
          <p:nvPr/>
        </p:nvSpPr>
        <p:spPr>
          <a:xfrm flipH="1">
            <a:off x="4043880" y="3864960"/>
            <a:ext cx="2256120" cy="123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200">
            <a:solidFill>
              <a:srgbClr val="5b9bd5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4" name="CustomShape 10"/>
          <p:cNvSpPr/>
          <p:nvPr/>
        </p:nvSpPr>
        <p:spPr>
          <a:xfrm>
            <a:off x="7530840" y="5216400"/>
            <a:ext cx="3216960" cy="1246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5" name="CustomShape 11"/>
          <p:cNvSpPr/>
          <p:nvPr/>
        </p:nvSpPr>
        <p:spPr>
          <a:xfrm>
            <a:off x="7569000" y="5262480"/>
            <a:ext cx="3140640" cy="43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Усиленная квалифицированная электронная подпись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16" name="CustomShape 12"/>
          <p:cNvSpPr/>
          <p:nvPr/>
        </p:nvSpPr>
        <p:spPr>
          <a:xfrm>
            <a:off x="7033320" y="3876120"/>
            <a:ext cx="2256120" cy="123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200">
            <a:solidFill>
              <a:srgbClr val="5b9bd5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7" name="CustomShape 13"/>
          <p:cNvSpPr/>
          <p:nvPr/>
        </p:nvSpPr>
        <p:spPr>
          <a:xfrm>
            <a:off x="2436480" y="5216400"/>
            <a:ext cx="3216960" cy="1246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8" name="CustomShape 14"/>
          <p:cNvSpPr/>
          <p:nvPr/>
        </p:nvSpPr>
        <p:spPr>
          <a:xfrm>
            <a:off x="2474640" y="5262480"/>
            <a:ext cx="3140640" cy="120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350" spc="-1" strike="noStrike">
                <a:solidFill>
                  <a:srgbClr val="ffffff"/>
                </a:solidFill>
                <a:latin typeface="Calibri"/>
                <a:ea typeface="DejaVu Sans"/>
              </a:rPr>
              <a:t>Усиленная неквалифицированная электронная подпись</a:t>
            </a:r>
            <a:endParaRPr b="0" lang="ru-RU" sz="2350" spc="-1" strike="noStrike">
              <a:latin typeface="Arial"/>
            </a:endParaRPr>
          </a:p>
        </p:txBody>
      </p:sp>
      <p:sp>
        <p:nvSpPr>
          <p:cNvPr id="119" name="CustomShape 15"/>
          <p:cNvSpPr/>
          <p:nvPr/>
        </p:nvSpPr>
        <p:spPr>
          <a:xfrm>
            <a:off x="5429520" y="2037240"/>
            <a:ext cx="1081800" cy="599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200">
            <a:solidFill>
              <a:srgbClr val="5b9bd5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303840" y="-99720"/>
            <a:ext cx="10514520" cy="132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1" lang="ru-RU" sz="3500" spc="-1" strike="noStrike">
                <a:solidFill>
                  <a:srgbClr val="00b0f0"/>
                </a:solidFill>
                <a:latin typeface="Calibri Light"/>
                <a:ea typeface="DejaVu Sans"/>
              </a:rPr>
              <a:t>Виды электронных подписей</a:t>
            </a:r>
            <a:endParaRPr b="0" lang="ru-RU" sz="3500" spc="-1" strike="noStrike"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3084480" y="1220040"/>
            <a:ext cx="3216960" cy="681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2" name="CustomShape 3"/>
          <p:cNvSpPr/>
          <p:nvPr/>
        </p:nvSpPr>
        <p:spPr>
          <a:xfrm>
            <a:off x="3160800" y="1355040"/>
            <a:ext cx="3064320" cy="43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Электронная подпись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23" name="CustomShape 4"/>
          <p:cNvSpPr/>
          <p:nvPr/>
        </p:nvSpPr>
        <p:spPr>
          <a:xfrm flipH="1">
            <a:off x="2759400" y="2037240"/>
            <a:ext cx="1081800" cy="599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200">
            <a:solidFill>
              <a:srgbClr val="5b9bd5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4" name="CustomShape 5"/>
          <p:cNvSpPr/>
          <p:nvPr/>
        </p:nvSpPr>
        <p:spPr>
          <a:xfrm>
            <a:off x="1146600" y="2770560"/>
            <a:ext cx="3216960" cy="940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CustomShape 6"/>
          <p:cNvSpPr/>
          <p:nvPr/>
        </p:nvSpPr>
        <p:spPr>
          <a:xfrm>
            <a:off x="1184760" y="2944080"/>
            <a:ext cx="3140640" cy="43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6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Простая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6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электронная подпись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26" name="CustomShape 7"/>
          <p:cNvSpPr/>
          <p:nvPr/>
        </p:nvSpPr>
        <p:spPr>
          <a:xfrm>
            <a:off x="5022360" y="2770560"/>
            <a:ext cx="3216960" cy="940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CustomShape 8"/>
          <p:cNvSpPr/>
          <p:nvPr/>
        </p:nvSpPr>
        <p:spPr>
          <a:xfrm>
            <a:off x="5060520" y="2944080"/>
            <a:ext cx="3140640" cy="43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6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Усиленная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6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электронная подпись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28" name="CustomShape 9"/>
          <p:cNvSpPr/>
          <p:nvPr/>
        </p:nvSpPr>
        <p:spPr>
          <a:xfrm flipH="1">
            <a:off x="4043880" y="3864960"/>
            <a:ext cx="2256120" cy="123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200">
            <a:solidFill>
              <a:srgbClr val="5b9bd5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CustomShape 10"/>
          <p:cNvSpPr/>
          <p:nvPr/>
        </p:nvSpPr>
        <p:spPr>
          <a:xfrm>
            <a:off x="7530840" y="5216400"/>
            <a:ext cx="3216960" cy="1246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CustomShape 11"/>
          <p:cNvSpPr/>
          <p:nvPr/>
        </p:nvSpPr>
        <p:spPr>
          <a:xfrm>
            <a:off x="7569000" y="5262480"/>
            <a:ext cx="3140640" cy="43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Усиленная квалифицированная электронная подпись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31" name="CustomShape 12"/>
          <p:cNvSpPr/>
          <p:nvPr/>
        </p:nvSpPr>
        <p:spPr>
          <a:xfrm>
            <a:off x="7033320" y="3876120"/>
            <a:ext cx="2256120" cy="123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200">
            <a:solidFill>
              <a:srgbClr val="5b9bd5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CustomShape 13"/>
          <p:cNvSpPr/>
          <p:nvPr/>
        </p:nvSpPr>
        <p:spPr>
          <a:xfrm>
            <a:off x="2436480" y="5216400"/>
            <a:ext cx="3216960" cy="1246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3" name="CustomShape 14"/>
          <p:cNvSpPr/>
          <p:nvPr/>
        </p:nvSpPr>
        <p:spPr>
          <a:xfrm>
            <a:off x="2474640" y="5262480"/>
            <a:ext cx="3140640" cy="120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350" spc="-1" strike="noStrike">
                <a:solidFill>
                  <a:srgbClr val="ffffff"/>
                </a:solidFill>
                <a:latin typeface="Calibri"/>
                <a:ea typeface="DejaVu Sans"/>
              </a:rPr>
              <a:t>Усиленная неквалифицированная электронная подпись</a:t>
            </a:r>
            <a:endParaRPr b="0" lang="ru-RU" sz="2350" spc="-1" strike="noStrike">
              <a:latin typeface="Arial"/>
            </a:endParaRPr>
          </a:p>
        </p:txBody>
      </p:sp>
      <p:sp>
        <p:nvSpPr>
          <p:cNvPr id="134" name="CustomShape 15"/>
          <p:cNvSpPr/>
          <p:nvPr/>
        </p:nvSpPr>
        <p:spPr>
          <a:xfrm>
            <a:off x="5429520" y="2037240"/>
            <a:ext cx="1081800" cy="599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200">
            <a:solidFill>
              <a:srgbClr val="5b9bd5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5" name="Рисунок 1" descr=""/>
          <p:cNvPicPr/>
          <p:nvPr/>
        </p:nvPicPr>
        <p:blipFill>
          <a:blip r:embed="rId1"/>
          <a:stretch/>
        </p:blipFill>
        <p:spPr>
          <a:xfrm>
            <a:off x="10145160" y="4630680"/>
            <a:ext cx="1206720" cy="1206720"/>
          </a:xfrm>
          <a:prstGeom prst="rect">
            <a:avLst/>
          </a:prstGeom>
          <a:ln w="0">
            <a:noFill/>
          </a:ln>
        </p:spPr>
      </p:pic>
      <p:pic>
        <p:nvPicPr>
          <p:cNvPr id="136" name="Рисунок 2" descr=""/>
          <p:cNvPicPr/>
          <p:nvPr/>
        </p:nvPicPr>
        <p:blipFill>
          <a:blip r:embed="rId2"/>
          <a:stretch/>
        </p:blipFill>
        <p:spPr>
          <a:xfrm>
            <a:off x="2075040" y="4786200"/>
            <a:ext cx="951480" cy="951480"/>
          </a:xfrm>
          <a:prstGeom prst="rect">
            <a:avLst/>
          </a:prstGeom>
          <a:ln w="0">
            <a:noFill/>
          </a:ln>
        </p:spPr>
      </p:pic>
      <p:pic>
        <p:nvPicPr>
          <p:cNvPr id="137" name="Рисунок 18" descr=""/>
          <p:cNvPicPr/>
          <p:nvPr/>
        </p:nvPicPr>
        <p:blipFill>
          <a:blip r:embed="rId3"/>
          <a:stretch/>
        </p:blipFill>
        <p:spPr>
          <a:xfrm>
            <a:off x="807840" y="2364480"/>
            <a:ext cx="951480" cy="951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 rot="5400000">
            <a:off x="5400000" y="-3780720"/>
            <a:ext cx="1393560" cy="10888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9" name="CustomShape 2"/>
          <p:cNvSpPr/>
          <p:nvPr/>
        </p:nvSpPr>
        <p:spPr>
          <a:xfrm>
            <a:off x="230400" y="-162000"/>
            <a:ext cx="11729880" cy="132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1" lang="ru-RU" sz="2400" spc="-1" strike="noStrike">
                <a:solidFill>
                  <a:srgbClr val="00b0f0"/>
                </a:solidFill>
                <a:latin typeface="Calibri Light"/>
                <a:ea typeface="DejaVu Sans"/>
              </a:rPr>
              <a:t>Обязанности участников электронного взаимодействия при использовании усиленных электронных подписей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40" name="CustomShape 3"/>
          <p:cNvSpPr/>
          <p:nvPr/>
        </p:nvSpPr>
        <p:spPr>
          <a:xfrm>
            <a:off x="1459440" y="1463760"/>
            <a:ext cx="1014084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b0f0"/>
                </a:solidFill>
                <a:latin typeface="Calibri"/>
                <a:ea typeface="DejaVu Sans"/>
              </a:rPr>
              <a:t>Обеспечивать конфиденциальность ключей электронных подписей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41" name="CustomShape 4"/>
          <p:cNvSpPr/>
          <p:nvPr/>
        </p:nvSpPr>
        <p:spPr>
          <a:xfrm>
            <a:off x="722160" y="1021320"/>
            <a:ext cx="799560" cy="132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1" lang="ru-RU" sz="5400" spc="-1" strike="noStrike">
                <a:solidFill>
                  <a:srgbClr val="00b0f0"/>
                </a:solidFill>
                <a:latin typeface="Calibri Light"/>
                <a:ea typeface="DejaVu Sans"/>
              </a:rPr>
              <a:t>1.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142" name="CustomShape 5"/>
          <p:cNvSpPr/>
          <p:nvPr/>
        </p:nvSpPr>
        <p:spPr>
          <a:xfrm rot="5400000">
            <a:off x="5400000" y="-2311920"/>
            <a:ext cx="1393560" cy="10888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CustomShape 6"/>
          <p:cNvSpPr/>
          <p:nvPr/>
        </p:nvSpPr>
        <p:spPr>
          <a:xfrm rot="5400000">
            <a:off x="5400000" y="-840600"/>
            <a:ext cx="1393560" cy="10888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4" name="CustomShape 7"/>
          <p:cNvSpPr/>
          <p:nvPr/>
        </p:nvSpPr>
        <p:spPr>
          <a:xfrm rot="5400000">
            <a:off x="5400000" y="630000"/>
            <a:ext cx="1393560" cy="10888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5" name="CustomShape 8"/>
          <p:cNvSpPr/>
          <p:nvPr/>
        </p:nvSpPr>
        <p:spPr>
          <a:xfrm>
            <a:off x="1469520" y="2467440"/>
            <a:ext cx="9942120" cy="13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00b0f0"/>
                </a:solidFill>
                <a:latin typeface="Calibri"/>
                <a:ea typeface="DejaVu Sans"/>
              </a:rPr>
              <a:t>Уведомлять удостоверяющий центр, выдавший сертификат ключа проверки электронной подписи, и иных участников электронного взаимодействия о нарушении конфиденциальности ключа электронной подписи в течение </a:t>
            </a:r>
            <a:r>
              <a:rPr b="1" lang="ru-RU" sz="2000" spc="-1" strike="noStrike" u="sng">
                <a:solidFill>
                  <a:srgbClr val="00b0f0"/>
                </a:solidFill>
                <a:uFillTx/>
                <a:latin typeface="Calibri"/>
                <a:ea typeface="DejaVu Sans"/>
              </a:rPr>
              <a:t>не более чем одного рабочего дня </a:t>
            </a:r>
            <a:r>
              <a:rPr b="1" lang="ru-RU" sz="2000" spc="-1" strike="noStrike">
                <a:solidFill>
                  <a:srgbClr val="00b0f0"/>
                </a:solidFill>
                <a:latin typeface="Calibri"/>
                <a:ea typeface="DejaVu Sans"/>
              </a:rPr>
              <a:t>со дня получения информации о таком нарушении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46" name="CustomShape 9"/>
          <p:cNvSpPr/>
          <p:nvPr/>
        </p:nvSpPr>
        <p:spPr>
          <a:xfrm>
            <a:off x="722160" y="3930480"/>
            <a:ext cx="799560" cy="132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1" lang="ru-RU" sz="5400" spc="-1" strike="noStrike">
                <a:solidFill>
                  <a:srgbClr val="00b0f0"/>
                </a:solidFill>
                <a:latin typeface="Calibri Light"/>
                <a:ea typeface="DejaVu Sans"/>
              </a:rPr>
              <a:t>3.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147" name="CustomShape 10"/>
          <p:cNvSpPr/>
          <p:nvPr/>
        </p:nvSpPr>
        <p:spPr>
          <a:xfrm>
            <a:off x="722160" y="2527920"/>
            <a:ext cx="799560" cy="132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1" lang="ru-RU" sz="5400" spc="-1" strike="noStrike">
                <a:solidFill>
                  <a:srgbClr val="00b0f0"/>
                </a:solidFill>
                <a:latin typeface="Calibri Light"/>
                <a:ea typeface="DejaVu Sans"/>
              </a:rPr>
              <a:t>2.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148" name="CustomShape 11"/>
          <p:cNvSpPr/>
          <p:nvPr/>
        </p:nvSpPr>
        <p:spPr>
          <a:xfrm>
            <a:off x="722160" y="5412960"/>
            <a:ext cx="799560" cy="132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1" lang="ru-RU" sz="5400" spc="-1" strike="noStrike">
                <a:solidFill>
                  <a:srgbClr val="00b0f0"/>
                </a:solidFill>
                <a:latin typeface="Calibri Light"/>
                <a:ea typeface="DejaVu Sans"/>
              </a:rPr>
              <a:t>4.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149" name="CustomShape 12"/>
          <p:cNvSpPr/>
          <p:nvPr/>
        </p:nvSpPr>
        <p:spPr>
          <a:xfrm>
            <a:off x="1518840" y="4199400"/>
            <a:ext cx="1014084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b0f0"/>
                </a:solidFill>
                <a:latin typeface="Calibri"/>
                <a:ea typeface="DejaVu Sans"/>
              </a:rPr>
              <a:t>Не использовать ключ электронной подписи при наличии оснований полагать, что конфиденциальность данного ключа нарушена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50" name="CustomShape 13"/>
          <p:cNvSpPr/>
          <p:nvPr/>
        </p:nvSpPr>
        <p:spPr>
          <a:xfrm>
            <a:off x="1518840" y="5414040"/>
            <a:ext cx="989280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2000" spc="-1" strike="noStrike">
                <a:solidFill>
                  <a:srgbClr val="00b0f0"/>
                </a:solidFill>
                <a:latin typeface="Calibri"/>
                <a:ea typeface="Tahoma"/>
              </a:rPr>
              <a:t>Использовать для создания и проверки квалифицированных электронных подписей, создания ключей квалифицированных электронных подписей и ключей их проверки средства электронной подписи, имеющие подтверждение соответствия требованиям, установленным в соответствии с </a:t>
            </a:r>
            <a:r>
              <a:rPr b="1" lang="ru-RU" sz="2000" spc="-1" strike="noStrike">
                <a:solidFill>
                  <a:srgbClr val="00b0f0"/>
                </a:solidFill>
                <a:latin typeface="Calibri"/>
                <a:ea typeface="DejaVu Sans"/>
              </a:rPr>
              <a:t>Федеральный закон от 06.04.2011 N 63-ФЗ «Об электронной подписи»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 rot="5400000">
            <a:off x="5232240" y="246240"/>
            <a:ext cx="1729080" cy="10888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2" name="CustomShape 2"/>
          <p:cNvSpPr/>
          <p:nvPr/>
        </p:nvSpPr>
        <p:spPr>
          <a:xfrm rot="5400000">
            <a:off x="5232240" y="-1605240"/>
            <a:ext cx="1729080" cy="10888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3" name="CustomShape 3"/>
          <p:cNvSpPr/>
          <p:nvPr/>
        </p:nvSpPr>
        <p:spPr>
          <a:xfrm rot="5400000">
            <a:off x="5232240" y="-3448080"/>
            <a:ext cx="1729080" cy="10888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4" name="CustomShape 4"/>
          <p:cNvSpPr/>
          <p:nvPr/>
        </p:nvSpPr>
        <p:spPr>
          <a:xfrm>
            <a:off x="230400" y="-104040"/>
            <a:ext cx="11729880" cy="132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1" lang="ru-RU" sz="2400" spc="-1" strike="noStrike">
                <a:solidFill>
                  <a:srgbClr val="00b0f0"/>
                </a:solidFill>
                <a:latin typeface="Calibri Light"/>
                <a:ea typeface="DejaVu Sans"/>
              </a:rPr>
              <a:t>Признание квалифицированной электронной подписи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55" name="CustomShape 5"/>
          <p:cNvSpPr/>
          <p:nvPr/>
        </p:nvSpPr>
        <p:spPr>
          <a:xfrm>
            <a:off x="1398600" y="1585440"/>
            <a:ext cx="10140840" cy="100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b0f0"/>
                </a:solidFill>
                <a:latin typeface="Calibri"/>
                <a:ea typeface="DejaVu Sans"/>
              </a:rPr>
              <a:t>Квалифицированный сертификат создан и выдан аккредитованным удостоверяющим центром, аккредитация которого действительна на день выдачи указанного сертификата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56" name="CustomShape 6"/>
          <p:cNvSpPr/>
          <p:nvPr/>
        </p:nvSpPr>
        <p:spPr>
          <a:xfrm>
            <a:off x="722160" y="1346760"/>
            <a:ext cx="799560" cy="132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1" lang="ru-RU" sz="5400" spc="-1" strike="noStrike">
                <a:solidFill>
                  <a:srgbClr val="00b0f0"/>
                </a:solidFill>
                <a:latin typeface="Calibri Light"/>
                <a:ea typeface="DejaVu Sans"/>
              </a:rPr>
              <a:t>1.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157" name="CustomShape 7"/>
          <p:cNvSpPr/>
          <p:nvPr/>
        </p:nvSpPr>
        <p:spPr>
          <a:xfrm>
            <a:off x="1469520" y="3331440"/>
            <a:ext cx="9942120" cy="100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00b0f0"/>
                </a:solidFill>
                <a:latin typeface="Calibri"/>
                <a:ea typeface="DejaVu Sans"/>
              </a:rPr>
              <a:t>Квалифицированный сертификат действителен на момент подписания электронного документа или на день проверки действительности указанного сертификата, если момент подписания электронного документа не определен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58" name="CustomShape 8"/>
          <p:cNvSpPr/>
          <p:nvPr/>
        </p:nvSpPr>
        <p:spPr>
          <a:xfrm>
            <a:off x="722160" y="5057280"/>
            <a:ext cx="799560" cy="132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1" lang="ru-RU" sz="5400" spc="-1" strike="noStrike">
                <a:solidFill>
                  <a:srgbClr val="00b0f0"/>
                </a:solidFill>
                <a:latin typeface="Calibri Light"/>
                <a:ea typeface="DejaVu Sans"/>
              </a:rPr>
              <a:t>3.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159" name="CustomShape 9"/>
          <p:cNvSpPr/>
          <p:nvPr/>
        </p:nvSpPr>
        <p:spPr>
          <a:xfrm>
            <a:off x="733680" y="3217680"/>
            <a:ext cx="799560" cy="132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1" lang="ru-RU" sz="5400" spc="-1" strike="noStrike">
                <a:solidFill>
                  <a:srgbClr val="00b0f0"/>
                </a:solidFill>
                <a:latin typeface="Calibri Light"/>
                <a:ea typeface="DejaVu Sans"/>
              </a:rPr>
              <a:t>2.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160" name="CustomShape 10"/>
          <p:cNvSpPr/>
          <p:nvPr/>
        </p:nvSpPr>
        <p:spPr>
          <a:xfrm>
            <a:off x="1495440" y="5059440"/>
            <a:ext cx="9915840" cy="13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00b0f0"/>
                </a:solidFill>
                <a:latin typeface="Calibri"/>
                <a:ea typeface="DejaVu Sans"/>
              </a:rPr>
              <a:t>Имеется положительный результат проверки принадлежности владельцу квалифицированного сертификата квалифицированной электронной подписи, с помощью которой подписан электронный документ, и подтверждено отсутствие изменений, внесенных в этот документ после его подписания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" descr=""/>
          <p:cNvPicPr/>
          <p:nvPr/>
        </p:nvPicPr>
        <p:blipFill>
          <a:blip r:embed="rId1"/>
          <a:stretch/>
        </p:blipFill>
        <p:spPr>
          <a:xfrm>
            <a:off x="1620000" y="720000"/>
            <a:ext cx="9554400" cy="5959080"/>
          </a:xfrm>
          <a:prstGeom prst="rect">
            <a:avLst/>
          </a:prstGeom>
          <a:ln w="0">
            <a:noFill/>
          </a:ln>
        </p:spPr>
      </p:pic>
      <p:sp>
        <p:nvSpPr>
          <p:cNvPr id="162" name="CustomShape 1"/>
          <p:cNvSpPr/>
          <p:nvPr/>
        </p:nvSpPr>
        <p:spPr>
          <a:xfrm>
            <a:off x="295200" y="257040"/>
            <a:ext cx="10514520" cy="132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1" lang="ru-RU" sz="4400" spc="-1" strike="noStrike">
                <a:solidFill>
                  <a:srgbClr val="00b0f0"/>
                </a:solidFill>
                <a:latin typeface="Calibri Light"/>
                <a:ea typeface="DejaVu Sans"/>
              </a:rPr>
              <a:t>Принцип работы</a:t>
            </a:r>
            <a:br/>
            <a:endParaRPr b="0" lang="ru-RU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" descr=""/>
          <p:cNvPicPr/>
          <p:nvPr/>
        </p:nvPicPr>
        <p:blipFill>
          <a:blip r:embed="rId1"/>
          <a:stretch/>
        </p:blipFill>
        <p:spPr>
          <a:xfrm>
            <a:off x="1080000" y="2700000"/>
            <a:ext cx="10266120" cy="3399480"/>
          </a:xfrm>
          <a:prstGeom prst="rect">
            <a:avLst/>
          </a:prstGeom>
          <a:ln w="0">
            <a:noFill/>
          </a:ln>
        </p:spPr>
      </p:pic>
      <p:sp>
        <p:nvSpPr>
          <p:cNvPr id="164" name="TextShape 1"/>
          <p:cNvSpPr txBox="1"/>
          <p:nvPr/>
        </p:nvSpPr>
        <p:spPr>
          <a:xfrm>
            <a:off x="540000" y="280440"/>
            <a:ext cx="11340000" cy="3139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ru-RU" sz="2400" spc="-1" strike="noStrike">
                <a:solidFill>
                  <a:srgbClr val="00b0f0"/>
                </a:solidFill>
                <a:latin typeface="Calibri Light"/>
                <a:ea typeface="DejaVu Sans"/>
              </a:rPr>
              <a:t>В системе электронного документа оборота Правительства Приморского края (</a:t>
            </a:r>
            <a:r>
              <a:rPr b="1" lang="be-BY" sz="2400" spc="-1" strike="noStrike">
                <a:solidFill>
                  <a:srgbClr val="00b0f0"/>
                </a:solidFill>
                <a:latin typeface="Calibri Light"/>
                <a:ea typeface="DejaVu Sans"/>
              </a:rPr>
              <a:t>РСМЭД</a:t>
            </a:r>
            <a:r>
              <a:rPr b="1" lang="ru-RU" sz="2400" spc="-1" strike="noStrike">
                <a:solidFill>
                  <a:srgbClr val="00b0f0"/>
                </a:solidFill>
                <a:latin typeface="Calibri Light"/>
                <a:ea typeface="DejaVu Sans"/>
              </a:rPr>
              <a:t>) документы, подписанные электронной подписью, автоматически проходят проверку подлинности.</a:t>
            </a:r>
            <a:endParaRPr b="0" lang="ru-RU" sz="2400" spc="-1" strike="noStrike">
              <a:latin typeface="Arial"/>
            </a:endParaRPr>
          </a:p>
          <a:p>
            <a:endParaRPr b="0" lang="ru-RU" sz="2400" spc="-1" strike="noStrike">
              <a:latin typeface="Arial"/>
            </a:endParaRPr>
          </a:p>
          <a:p>
            <a:r>
              <a:rPr b="1" lang="ru-RU" sz="2400" spc="-1" strike="noStrike">
                <a:solidFill>
                  <a:srgbClr val="00b0f0"/>
                </a:solidFill>
                <a:latin typeface="Calibri Light"/>
                <a:ea typeface="DejaVu Sans"/>
              </a:rPr>
              <a:t>Информация о признании электронной подписи находится над карточкой документа.</a:t>
            </a:r>
            <a:endParaRPr b="0" lang="ru-RU" sz="2400" spc="-1" strike="noStrike">
              <a:latin typeface="Arial"/>
            </a:endParaRPr>
          </a:p>
          <a:p>
            <a:r>
              <a:rPr b="1" lang="ru-RU" sz="2400" spc="-1" strike="noStrike">
                <a:solidFill>
                  <a:srgbClr val="00b0f0"/>
                </a:solidFill>
                <a:latin typeface="Calibri Light"/>
                <a:ea typeface="DejaVu Sans"/>
              </a:rPr>
              <a:t>Нажав на символ замка, пользователь может просмотреть сертификат и файл подписи.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1330</TotalTime>
  <Application>LibreOffice/7.0.6.2$Linux_X86_64 LibreOffice_project/00$Build-2</Application>
  <AppVersion>15.0000</AppVersion>
  <Words>379</Words>
  <Paragraphs>66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2022-06-01T04:23:13Z</dcterms:created>
  <dc:creator>Браженко Дмитрий Леонидович</dc:creator>
  <dc:description/>
  <dc:language>ru-RU</dc:language>
  <cp:lastModifiedBy>Анна Сергеевна Летавина</cp:lastModifiedBy>
  <dcterms:modified xsi:type="dcterms:W3CDTF">2023-01-12T16:36:50Z</dcterms:modified>
  <cp:revision>84</cp:revision>
  <dc:subject/>
  <dc:title>Порядок использования электронной подписи в органах исполнительной власти Приморского края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12</vt:i4>
  </property>
</Properties>
</file>