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notesMasterIdLst>
    <p:notesMasterId r:id="rId10"/>
  </p:notesMasterIdLst>
  <p:sldIdLst>
    <p:sldId id="272" r:id="rId3"/>
    <p:sldId id="274" r:id="rId4"/>
    <p:sldId id="275" r:id="rId5"/>
    <p:sldId id="276" r:id="rId6"/>
    <p:sldId id="277" r:id="rId7"/>
    <p:sldId id="278" r:id="rId8"/>
    <p:sldId id="273" r:id="rId9"/>
  </p:sldIdLst>
  <p:sldSz cx="11522075" cy="6480175"/>
  <p:notesSz cx="6888163" cy="100187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5640" y="812520"/>
            <a:ext cx="712836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XO Oriel"/>
              </a:rPr>
              <a:t>Для правки формата примечаний щёлкните мышью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nos"/>
              </a:rPr>
              <a:t>&lt;верхний колонтитул&gt;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nos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Tinos"/>
              </a:rPr>
              <a:t>&lt;дата/время&gt;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1400" b="0" strike="noStrike" spc="-1">
                <a:latin typeface="Tinos"/>
              </a:defRPr>
            </a:lvl1pPr>
          </a:lstStyle>
          <a:p>
            <a:r>
              <a:rPr lang="ru-RU" sz="1400" b="0" strike="noStrike" spc="-1">
                <a:latin typeface="Tinos"/>
              </a:rPr>
              <a:t>&lt;нижний колонтитул&gt;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1400" b="0" strike="noStrike" spc="-1">
                <a:latin typeface="Tinos"/>
              </a:defRPr>
            </a:lvl1pPr>
          </a:lstStyle>
          <a:p>
            <a:pPr algn="r">
              <a:buNone/>
            </a:pPr>
            <a:fld id="{2A5974F2-1473-46D1-A04B-BB5E26F20024}" type="slidenum">
              <a:rPr lang="ru-RU" sz="1400" b="0" strike="noStrike" spc="-1">
                <a:latin typeface="Tinos"/>
              </a:rPr>
              <a:t>‹#›</a:t>
            </a:fld>
            <a:endParaRPr lang="ru-RU" sz="1400" b="0" strike="noStrike" spc="-1">
              <a:latin typeface="Tino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1036908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76000" y="3479040"/>
            <a:ext cx="1036908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76000" y="347904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889240" y="347904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082040" y="151632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7588080" y="151632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76000" y="347904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082040" y="347904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7588080" y="347904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76000" y="1516320"/>
            <a:ext cx="1036908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1036908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76000" y="174240"/>
            <a:ext cx="10369080" cy="579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576000" y="347904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76000" y="1516320"/>
            <a:ext cx="1036908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5889240" y="347904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/>
          </p:nvPr>
        </p:nvSpPr>
        <p:spPr>
          <a:xfrm>
            <a:off x="576000" y="3479040"/>
            <a:ext cx="1036908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1036908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576000" y="3479040"/>
            <a:ext cx="1036908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576000" y="347904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/>
          </p:nvPr>
        </p:nvSpPr>
        <p:spPr>
          <a:xfrm>
            <a:off x="5889240" y="347904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082040" y="151632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7588080" y="151632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/>
          </p:nvPr>
        </p:nvSpPr>
        <p:spPr>
          <a:xfrm>
            <a:off x="576000" y="347904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/>
          </p:nvPr>
        </p:nvSpPr>
        <p:spPr>
          <a:xfrm>
            <a:off x="4082040" y="347904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/>
          </p:nvPr>
        </p:nvSpPr>
        <p:spPr>
          <a:xfrm>
            <a:off x="7588080" y="3479040"/>
            <a:ext cx="333864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1036908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76000" y="174240"/>
            <a:ext cx="10369080" cy="5795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76000" y="347904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889240" y="347904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7600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889240" y="1516320"/>
            <a:ext cx="505980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76000" y="3479040"/>
            <a:ext cx="10369080" cy="1792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76000" y="258480"/>
            <a:ext cx="10369440" cy="108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76000" y="1516320"/>
            <a:ext cx="10369440" cy="375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76000" y="174240"/>
            <a:ext cx="10369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76000" y="1516320"/>
            <a:ext cx="10369080" cy="375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Рисунок 3"/>
          <p:cNvPicPr/>
          <p:nvPr/>
        </p:nvPicPr>
        <p:blipFill>
          <a:blip r:embed="rId2" cstate="print"/>
          <a:srcRect l="24404" t="21298" r="12593" b="15699"/>
          <a:stretch/>
        </p:blipFill>
        <p:spPr>
          <a:xfrm>
            <a:off x="0" y="-1080"/>
            <a:ext cx="11521800" cy="6480720"/>
          </a:xfrm>
          <a:prstGeom prst="rect">
            <a:avLst/>
          </a:prstGeom>
          <a:ln w="0">
            <a:noFill/>
          </a:ln>
        </p:spPr>
      </p:pic>
      <p:pic>
        <p:nvPicPr>
          <p:cNvPr id="267" name="Picture 2"/>
          <p:cNvPicPr/>
          <p:nvPr/>
        </p:nvPicPr>
        <p:blipFill>
          <a:blip r:embed="rId3" cstate="print"/>
          <a:srcRect l="56175" t="31560" r="41386" b="61684"/>
          <a:stretch/>
        </p:blipFill>
        <p:spPr>
          <a:xfrm>
            <a:off x="11064600" y="164520"/>
            <a:ext cx="279000" cy="394920"/>
          </a:xfrm>
          <a:prstGeom prst="rect">
            <a:avLst/>
          </a:prstGeom>
          <a:ln w="0">
            <a:noFill/>
          </a:ln>
        </p:spPr>
      </p:pic>
      <p:sp>
        <p:nvSpPr>
          <p:cNvPr id="268" name="CustomShape 3"/>
          <p:cNvSpPr/>
          <p:nvPr/>
        </p:nvSpPr>
        <p:spPr>
          <a:xfrm>
            <a:off x="139680" y="223200"/>
            <a:ext cx="1071144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9" name="Прямоугольник 6"/>
          <p:cNvSpPr/>
          <p:nvPr/>
        </p:nvSpPr>
        <p:spPr>
          <a:xfrm>
            <a:off x="266400" y="362160"/>
            <a:ext cx="1058472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40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АО «Ресурс»</a:t>
            </a:r>
            <a:endParaRPr kumimoji="0" lang="ru-RU" sz="4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sp>
        <p:nvSpPr>
          <p:cNvPr id="270" name="Прямоугольник 22"/>
          <p:cNvSpPr/>
          <p:nvPr/>
        </p:nvSpPr>
        <p:spPr>
          <a:xfrm>
            <a:off x="266400" y="4813200"/>
            <a:ext cx="10937520" cy="36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71" name="Таблица 16"/>
          <p:cNvGraphicFramePr/>
          <p:nvPr/>
        </p:nvGraphicFramePr>
        <p:xfrm>
          <a:off x="761040" y="2940120"/>
          <a:ext cx="9999360" cy="1531800"/>
        </p:xfrm>
        <a:graphic>
          <a:graphicData uri="http://schemas.openxmlformats.org/drawingml/2006/table">
            <a:tbl>
              <a:tblPr/>
              <a:tblGrid>
                <a:gridCol w="2346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2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Востребованные профессии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Количество рабочих мест, ед.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Средняя ЗП,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Рынок з/п,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Инженер-технолог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 от 46 000 до 55 000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в рынке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Montserrat "/>
                        </a:rPr>
                        <a:t>Регулировщик радиоэлектронной аппаратуры и приборов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от 40 000 до 43 000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ниже рынка 90 000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2" name="Стрелка вниз 10"/>
          <p:cNvSpPr/>
          <p:nvPr/>
        </p:nvSpPr>
        <p:spPr>
          <a:xfrm>
            <a:off x="7863840" y="3998880"/>
            <a:ext cx="287640" cy="35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273" name="Таблица 7"/>
          <p:cNvGraphicFramePr/>
          <p:nvPr/>
        </p:nvGraphicFramePr>
        <p:xfrm>
          <a:off x="761040" y="1229040"/>
          <a:ext cx="9999360" cy="1669560"/>
        </p:xfrm>
        <a:graphic>
          <a:graphicData uri="http://schemas.openxmlformats.org/drawingml/2006/table">
            <a:tbl>
              <a:tblPr/>
              <a:tblGrid>
                <a:gridCol w="102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0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393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9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11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Кол-во свободных рабочих мест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участников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Направлено при участии ЦЗН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Трудоустроено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Уволено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01.01.2023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01.04.2023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01.05.2023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38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15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4" name="Прямоугольник 8"/>
          <p:cNvSpPr/>
          <p:nvPr/>
        </p:nvSpPr>
        <p:spPr>
          <a:xfrm>
            <a:off x="761040" y="4813200"/>
            <a:ext cx="1009008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Первый этап Всероссийской ярмарки вакансий 14  апреля 2023 - </a:t>
            </a:r>
            <a:r>
              <a:rPr kumimoji="0" lang="ru-RU" sz="1400" b="0" i="1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 </a:t>
            </a:r>
            <a:r>
              <a:rPr kumimoji="0" lang="ru-RU" sz="1400" b="0" i="1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принимал </a:t>
            </a:r>
            <a:r>
              <a:rPr kumimoji="0" lang="ru-RU" sz="1400" b="0" i="1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участие</a:t>
            </a:r>
            <a:r>
              <a:rPr kumimoji="0" lang="ru-RU" sz="1400" b="0" i="1" u="none" strike="noStrike" kern="1200" cap="none" spc="-1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 в</a:t>
            </a:r>
            <a:r>
              <a:rPr kumimoji="0" lang="ru-RU" sz="1400" b="0" i="1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сего – 34 гражданина, </a:t>
            </a:r>
            <a:r>
              <a:rPr kumimoji="0" lang="ru-RU" sz="1400" b="0" i="1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направлено на собеседование </a:t>
            </a:r>
            <a:r>
              <a:rPr kumimoji="0" lang="ru-RU" sz="1400" b="0" i="1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– 2. Трудоустроенных по результатам ярмарки – 0 (отказ </a:t>
            </a:r>
            <a:r>
              <a:rPr kumimoji="0" lang="ru-RU" sz="1400" b="0" i="1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гражданин).</a:t>
            </a:r>
            <a:endParaRPr kumimoji="0" lang="ru-RU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sp>
        <p:nvSpPr>
          <p:cNvPr id="275" name="Стрелка вниз 11_3"/>
          <p:cNvSpPr/>
          <p:nvPr/>
        </p:nvSpPr>
        <p:spPr>
          <a:xfrm rot="10800000">
            <a:off x="7864200" y="3403080"/>
            <a:ext cx="284040" cy="3560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32494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Рисунок 3"/>
          <p:cNvPicPr/>
          <p:nvPr/>
        </p:nvPicPr>
        <p:blipFill>
          <a:blip r:embed="rId2" cstate="print"/>
          <a:srcRect l="24404" t="21298" r="12593" b="15699"/>
          <a:stretch/>
        </p:blipFill>
        <p:spPr>
          <a:xfrm>
            <a:off x="0" y="0"/>
            <a:ext cx="11521800" cy="6480720"/>
          </a:xfrm>
          <a:prstGeom prst="rect">
            <a:avLst/>
          </a:prstGeom>
          <a:ln w="0">
            <a:noFill/>
          </a:ln>
        </p:spPr>
      </p:pic>
      <p:pic>
        <p:nvPicPr>
          <p:cNvPr id="287" name="Picture 2"/>
          <p:cNvPicPr/>
          <p:nvPr/>
        </p:nvPicPr>
        <p:blipFill>
          <a:blip r:embed="rId3" cstate="print"/>
          <a:srcRect l="56175" t="31560" r="41386" b="61684"/>
          <a:stretch/>
        </p:blipFill>
        <p:spPr>
          <a:xfrm>
            <a:off x="11064600" y="164520"/>
            <a:ext cx="279000" cy="394920"/>
          </a:xfrm>
          <a:prstGeom prst="rect">
            <a:avLst/>
          </a:prstGeom>
          <a:ln w="0">
            <a:noFill/>
          </a:ln>
        </p:spPr>
      </p:pic>
      <p:sp>
        <p:nvSpPr>
          <p:cNvPr id="288" name="CustomShape 3"/>
          <p:cNvSpPr/>
          <p:nvPr/>
        </p:nvSpPr>
        <p:spPr>
          <a:xfrm>
            <a:off x="139680" y="223200"/>
            <a:ext cx="1071144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89" name="Таблица 12"/>
          <p:cNvGraphicFramePr/>
          <p:nvPr/>
        </p:nvGraphicFramePr>
        <p:xfrm>
          <a:off x="688320" y="1459440"/>
          <a:ext cx="10144800" cy="1462200"/>
        </p:xfrm>
        <a:graphic>
          <a:graphicData uri="http://schemas.openxmlformats.org/drawingml/2006/table">
            <a:tbl>
              <a:tblPr/>
              <a:tblGrid>
                <a:gridCol w="104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3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6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7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132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Кол-во свободных рабочих мест</a:t>
                      </a:r>
                      <a:endParaRPr lang="ru-RU" sz="1100" b="0" strike="noStrike" spc="-1" dirty="0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участников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Направлено при участии ЦЗН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Трудоустроено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Уволено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01.01.2023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01.04.2023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01.05.2023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44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46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44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 dirty="0" smtClean="0">
                          <a:solidFill>
                            <a:schemeClr val="tx1"/>
                          </a:solidFill>
                          <a:latin typeface="XO Oriel"/>
                          <a:ea typeface="+mn-ea"/>
                        </a:rPr>
                        <a:t>4</a:t>
                      </a:r>
                      <a:endParaRPr lang="ru-RU" sz="1100" b="0" strike="noStrike" spc="-1" dirty="0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139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78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0" name="Прямоугольник 13"/>
          <p:cNvSpPr/>
          <p:nvPr/>
        </p:nvSpPr>
        <p:spPr>
          <a:xfrm>
            <a:off x="266400" y="559800"/>
            <a:ext cx="1058472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32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ФКП «Алексинский химический комбинат»</a:t>
            </a:r>
            <a:endParaRPr kumimoji="0" lang="ru-RU" sz="3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graphicFrame>
        <p:nvGraphicFramePr>
          <p:cNvPr id="291" name="Таблица 14"/>
          <p:cNvGraphicFramePr/>
          <p:nvPr/>
        </p:nvGraphicFramePr>
        <p:xfrm>
          <a:off x="721895" y="2977825"/>
          <a:ext cx="10149726" cy="1734480"/>
        </p:xfrm>
        <a:graphic>
          <a:graphicData uri="http://schemas.openxmlformats.org/drawingml/2006/table">
            <a:tbl>
              <a:tblPr/>
              <a:tblGrid>
                <a:gridCol w="2384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Востребованные профессии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Количество рабочих мест, ед.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Средняя ЗП,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Рынок з/п,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Инженер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6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 от 30 000 до 45 000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 ниже рынка 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75 000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Montserrat "/>
                        </a:rPr>
                        <a:t>Слесарь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от 30 000 до 35 000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ru-RU" sz="12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 ниже рынка</a:t>
                      </a:r>
                      <a:endParaRPr lang="ru-RU" sz="12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 70 000</a:t>
                      </a:r>
                      <a:endParaRPr lang="ru-RU" sz="12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2" name="Стрелка вниз 15"/>
          <p:cNvSpPr/>
          <p:nvPr/>
        </p:nvSpPr>
        <p:spPr>
          <a:xfrm>
            <a:off x="7530480" y="3430260"/>
            <a:ext cx="317520" cy="35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3" name="Стрелка вниз 16"/>
          <p:cNvSpPr/>
          <p:nvPr/>
        </p:nvSpPr>
        <p:spPr>
          <a:xfrm>
            <a:off x="7538760" y="4066465"/>
            <a:ext cx="317520" cy="35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4" name="Прямоугольник 17"/>
          <p:cNvSpPr/>
          <p:nvPr/>
        </p:nvSpPr>
        <p:spPr>
          <a:xfrm>
            <a:off x="688320" y="4788360"/>
            <a:ext cx="10225080" cy="942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Первый этап Всероссийской ярмарки вакансий 14  апреля 2023 принимали участие 83 чел.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Направлены на собеседование – 34 чел.,  трудоустроено – 8 чел., </a:t>
            </a:r>
            <a:endParaRPr kumimoji="0" lang="ru-RU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находится на рассмотрении работодателя – 1 чел., отказ работодателя – 4 чел., отказ гражданина – 21 чел. </a:t>
            </a:r>
            <a:endParaRPr kumimoji="0" lang="ru-RU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</p:spTree>
    <p:extLst>
      <p:ext uri="{BB962C8B-B14F-4D97-AF65-F5344CB8AC3E}">
        <p14:creationId xmlns:p14="http://schemas.microsoft.com/office/powerpoint/2010/main" val="211736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Рисунок 3"/>
          <p:cNvPicPr/>
          <p:nvPr/>
        </p:nvPicPr>
        <p:blipFill>
          <a:blip r:embed="rId2" cstate="print"/>
          <a:srcRect l="24404" t="21298" r="12593" b="15699"/>
          <a:stretch/>
        </p:blipFill>
        <p:spPr>
          <a:xfrm>
            <a:off x="19800" y="-11520"/>
            <a:ext cx="11521800" cy="6480720"/>
          </a:xfrm>
          <a:prstGeom prst="rect">
            <a:avLst/>
          </a:prstGeom>
          <a:ln w="0">
            <a:noFill/>
          </a:ln>
        </p:spPr>
      </p:pic>
      <p:pic>
        <p:nvPicPr>
          <p:cNvPr id="296" name="Picture 2"/>
          <p:cNvPicPr/>
          <p:nvPr/>
        </p:nvPicPr>
        <p:blipFill>
          <a:blip r:embed="rId3" cstate="print"/>
          <a:srcRect l="56175" t="31560" r="41386" b="61684"/>
          <a:stretch/>
        </p:blipFill>
        <p:spPr>
          <a:xfrm>
            <a:off x="11064600" y="164520"/>
            <a:ext cx="279000" cy="394920"/>
          </a:xfrm>
          <a:prstGeom prst="rect">
            <a:avLst/>
          </a:prstGeom>
          <a:ln w="0">
            <a:noFill/>
          </a:ln>
        </p:spPr>
      </p:pic>
      <p:sp>
        <p:nvSpPr>
          <p:cNvPr id="297" name="CustomShape 3"/>
          <p:cNvSpPr/>
          <p:nvPr/>
        </p:nvSpPr>
        <p:spPr>
          <a:xfrm>
            <a:off x="139680" y="223200"/>
            <a:ext cx="1071144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8" name="Прямоугольник 6"/>
          <p:cNvSpPr/>
          <p:nvPr/>
        </p:nvSpPr>
        <p:spPr>
          <a:xfrm>
            <a:off x="139680" y="362160"/>
            <a:ext cx="1094508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32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АО «Алексинский опытный механический завод»</a:t>
            </a:r>
            <a:endParaRPr kumimoji="0" lang="ru-RU" sz="3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sp>
        <p:nvSpPr>
          <p:cNvPr id="299" name="Прямоугольник 22"/>
          <p:cNvSpPr/>
          <p:nvPr/>
        </p:nvSpPr>
        <p:spPr>
          <a:xfrm>
            <a:off x="705960" y="4813200"/>
            <a:ext cx="10074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Первый этап Всероссийской ярмарки вакансий 14  апреля 2023 принимали участие 83 чел.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Направлены на собеседование – 17 чел.,  трудоустроено – 12 чел., 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находится на рассмотрении работодателя – 1 чел., отказ работодателя – 2 чел., 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отказ гражданина – 2 чел. 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graphicFrame>
        <p:nvGraphicFramePr>
          <p:cNvPr id="300" name="Таблица 1"/>
          <p:cNvGraphicFramePr/>
          <p:nvPr/>
        </p:nvGraphicFramePr>
        <p:xfrm>
          <a:off x="705960" y="2733120"/>
          <a:ext cx="10144800" cy="1584360"/>
        </p:xfrm>
        <a:graphic>
          <a:graphicData uri="http://schemas.openxmlformats.org/drawingml/2006/table">
            <a:tbl>
              <a:tblPr/>
              <a:tblGrid>
                <a:gridCol w="2379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Востребованные профессии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Количество рабочих мест, ед.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Средняя ЗП,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Рынок з/п,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Токарь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 от 50 000 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до 70 000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ниже рынка 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80 000 - 90 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Montserrat "/>
                        </a:rPr>
                        <a:t>Слесарь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3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от 35 000 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до 55 000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 ниже рынка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 70 000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1" name="Рисунок 7"/>
          <p:cNvPicPr/>
          <p:nvPr/>
        </p:nvPicPr>
        <p:blipFill>
          <a:blip r:embed="rId4" cstate="print"/>
          <a:stretch/>
        </p:blipFill>
        <p:spPr>
          <a:xfrm>
            <a:off x="7805520" y="3200760"/>
            <a:ext cx="347040" cy="38988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302" name="Таблица 9"/>
          <p:cNvGraphicFramePr/>
          <p:nvPr/>
        </p:nvGraphicFramePr>
        <p:xfrm>
          <a:off x="705960" y="1149840"/>
          <a:ext cx="10144800" cy="1509720"/>
        </p:xfrm>
        <a:graphic>
          <a:graphicData uri="http://schemas.openxmlformats.org/drawingml/2006/table">
            <a:tbl>
              <a:tblPr/>
              <a:tblGrid>
                <a:gridCol w="104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3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6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7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132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Кол-во свободных рабочих мест</a:t>
                      </a:r>
                      <a:endParaRPr lang="ru-RU" sz="1100" b="0" strike="noStrike" spc="-1" dirty="0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участников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Направлено при участии ЦЗН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Трудоустроено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Уволено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01.01.2023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01.04.2023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01.05.2023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41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41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lang="ru-RU" sz="1100" b="0" strike="noStrike" spc="-1" dirty="0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28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106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93</a:t>
                      </a:r>
                      <a:endParaRPr lang="ru-RU" sz="1100" b="0" strike="noStrike" spc="-1" dirty="0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3" name="Рисунок 10"/>
          <p:cNvPicPr/>
          <p:nvPr/>
        </p:nvPicPr>
        <p:blipFill>
          <a:blip r:embed="rId4" cstate="print"/>
          <a:stretch/>
        </p:blipFill>
        <p:spPr>
          <a:xfrm>
            <a:off x="7805520" y="3822120"/>
            <a:ext cx="347040" cy="3898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02616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Рисунок 3"/>
          <p:cNvPicPr/>
          <p:nvPr/>
        </p:nvPicPr>
        <p:blipFill>
          <a:blip r:embed="rId2"/>
          <a:srcRect l="24404" t="21298" r="12593" b="15699"/>
          <a:stretch/>
        </p:blipFill>
        <p:spPr>
          <a:xfrm>
            <a:off x="-791640" y="0"/>
            <a:ext cx="13897440" cy="6480720"/>
          </a:xfrm>
          <a:prstGeom prst="rect">
            <a:avLst/>
          </a:prstGeom>
          <a:ln w="0">
            <a:noFill/>
          </a:ln>
        </p:spPr>
      </p:pic>
      <p:pic>
        <p:nvPicPr>
          <p:cNvPr id="257" name="Picture 2"/>
          <p:cNvPicPr/>
          <p:nvPr/>
        </p:nvPicPr>
        <p:blipFill>
          <a:blip r:embed="rId3"/>
          <a:srcRect l="56175" t="31560" r="41386" b="61684"/>
          <a:stretch/>
        </p:blipFill>
        <p:spPr>
          <a:xfrm>
            <a:off x="11064600" y="164520"/>
            <a:ext cx="279000" cy="394920"/>
          </a:xfrm>
          <a:prstGeom prst="rect">
            <a:avLst/>
          </a:prstGeom>
          <a:ln w="0">
            <a:noFill/>
          </a:ln>
        </p:spPr>
      </p:pic>
      <p:sp>
        <p:nvSpPr>
          <p:cNvPr id="258" name="CustomShape 3"/>
          <p:cNvSpPr/>
          <p:nvPr/>
        </p:nvSpPr>
        <p:spPr>
          <a:xfrm>
            <a:off x="139680" y="223200"/>
            <a:ext cx="1071144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Прямоугольник 6"/>
          <p:cNvSpPr/>
          <p:nvPr/>
        </p:nvSpPr>
        <p:spPr>
          <a:xfrm>
            <a:off x="360360" y="360720"/>
            <a:ext cx="1058472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32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АО «Электромашиностроительный завод»</a:t>
            </a:r>
            <a:endParaRPr kumimoji="0" lang="ru-RU" sz="3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graphicFrame>
        <p:nvGraphicFramePr>
          <p:cNvPr id="260" name="Таблица 8"/>
          <p:cNvGraphicFramePr/>
          <p:nvPr>
            <p:extLst/>
          </p:nvPr>
        </p:nvGraphicFramePr>
        <p:xfrm>
          <a:off x="684360" y="2779200"/>
          <a:ext cx="10837080" cy="1950840"/>
        </p:xfrm>
        <a:graphic>
          <a:graphicData uri="http://schemas.openxmlformats.org/drawingml/2006/table">
            <a:tbl>
              <a:tblPr/>
              <a:tblGrid>
                <a:gridCol w="2542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20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Востребованные профессии</a:t>
                      </a:r>
                      <a:endParaRPr lang="ru-RU" sz="10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Количество рабочих мест, ед.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Средняя ЗП,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Рынок з/п,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Инженер-конструктор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2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 41 000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ниже рынка</a:t>
                      </a:r>
                      <a:endParaRPr lang="ru-RU" sz="12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75 000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Montserrat "/>
                        </a:rPr>
                        <a:t>Токарь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от 40 000 до 50 000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ниже рынка 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80 000 - 90 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Montserrat "/>
                        </a:rPr>
                        <a:t>Фрезеровщик 5 разряда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50 000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ниже рынка</a:t>
                      </a:r>
                      <a:endParaRPr lang="ru-RU" sz="12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70 000 – 80 000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1" name="Прямоугольник 22"/>
          <p:cNvSpPr/>
          <p:nvPr/>
        </p:nvSpPr>
        <p:spPr>
          <a:xfrm>
            <a:off x="732240" y="5075640"/>
            <a:ext cx="10064880" cy="72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Первый этап Всероссийской ярмарки вакансий 14  апреля 2023, 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участие приняли – 301 чел., направлены на собеседование – 4 чел.,  трудоустроено – 3 чел., 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отказ гражданина – 1 чел.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sp>
        <p:nvSpPr>
          <p:cNvPr id="262" name="Стрелка вниз 18"/>
          <p:cNvSpPr/>
          <p:nvPr/>
        </p:nvSpPr>
        <p:spPr>
          <a:xfrm>
            <a:off x="8055720" y="3249000"/>
            <a:ext cx="287640" cy="2782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3" name="Стрелка вниз 19"/>
          <p:cNvSpPr/>
          <p:nvPr/>
        </p:nvSpPr>
        <p:spPr>
          <a:xfrm>
            <a:off x="8051760" y="3734280"/>
            <a:ext cx="287640" cy="33818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4" name="Стрелка вниз 20"/>
          <p:cNvSpPr/>
          <p:nvPr/>
        </p:nvSpPr>
        <p:spPr>
          <a:xfrm>
            <a:off x="8051760" y="4321420"/>
            <a:ext cx="287640" cy="3218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265" name="Таблица 12"/>
          <p:cNvGraphicFramePr/>
          <p:nvPr/>
        </p:nvGraphicFramePr>
        <p:xfrm>
          <a:off x="684360" y="1320480"/>
          <a:ext cx="10837080" cy="1112760"/>
        </p:xfrm>
        <a:graphic>
          <a:graphicData uri="http://schemas.openxmlformats.org/drawingml/2006/table">
            <a:tbl>
              <a:tblPr/>
              <a:tblGrid>
                <a:gridCol w="1118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1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8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7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0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57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4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Кол-во свободных рабочих мест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участников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Направлено при участии ЦЗН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Трудоустроено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Уволено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01.01.2023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01.04.2023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01.05.2023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351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20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39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28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0000" marR="90000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33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Рисунок 3"/>
          <p:cNvPicPr/>
          <p:nvPr/>
        </p:nvPicPr>
        <p:blipFill>
          <a:blip r:embed="rId2"/>
          <a:srcRect l="24404" t="21298" r="12593" b="15699"/>
          <a:stretch/>
        </p:blipFill>
        <p:spPr>
          <a:xfrm>
            <a:off x="0" y="-1080"/>
            <a:ext cx="11521800" cy="6480720"/>
          </a:xfrm>
          <a:prstGeom prst="rect">
            <a:avLst/>
          </a:prstGeom>
          <a:ln w="0">
            <a:noFill/>
          </a:ln>
        </p:spPr>
      </p:pic>
      <p:pic>
        <p:nvPicPr>
          <p:cNvPr id="277" name="Picture 2"/>
          <p:cNvPicPr/>
          <p:nvPr/>
        </p:nvPicPr>
        <p:blipFill>
          <a:blip r:embed="rId3"/>
          <a:srcRect l="56175" t="31560" r="41386" b="61684"/>
          <a:stretch/>
        </p:blipFill>
        <p:spPr>
          <a:xfrm>
            <a:off x="11064600" y="164520"/>
            <a:ext cx="279000" cy="394920"/>
          </a:xfrm>
          <a:prstGeom prst="rect">
            <a:avLst/>
          </a:prstGeom>
          <a:ln w="0">
            <a:noFill/>
          </a:ln>
        </p:spPr>
      </p:pic>
      <p:sp>
        <p:nvSpPr>
          <p:cNvPr id="278" name="CustomShape 3"/>
          <p:cNvSpPr/>
          <p:nvPr/>
        </p:nvSpPr>
        <p:spPr>
          <a:xfrm>
            <a:off x="139680" y="223200"/>
            <a:ext cx="1071144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9" name="Прямоугольник 22"/>
          <p:cNvSpPr/>
          <p:nvPr/>
        </p:nvSpPr>
        <p:spPr>
          <a:xfrm>
            <a:off x="266400" y="4813200"/>
            <a:ext cx="10937520" cy="36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0" name="Прямоугольник 12"/>
          <p:cNvSpPr/>
          <p:nvPr/>
        </p:nvSpPr>
        <p:spPr>
          <a:xfrm>
            <a:off x="516600" y="336600"/>
            <a:ext cx="10805760" cy="57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32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АО «Кимовский радиоэлектромеханический завод»</a:t>
            </a:r>
            <a:endParaRPr kumimoji="0" lang="ru-RU" sz="3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graphicFrame>
        <p:nvGraphicFramePr>
          <p:cNvPr id="281" name="Таблица 13"/>
          <p:cNvGraphicFramePr/>
          <p:nvPr/>
        </p:nvGraphicFramePr>
        <p:xfrm>
          <a:off x="847080" y="1131120"/>
          <a:ext cx="10144800" cy="1812960"/>
        </p:xfrm>
        <a:graphic>
          <a:graphicData uri="http://schemas.openxmlformats.org/drawingml/2006/table">
            <a:tbl>
              <a:tblPr/>
              <a:tblGrid>
                <a:gridCol w="104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3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6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7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3988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Кол-во свободных рабочих мест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участников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Направлено при участии ЦЗН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Трудоустроено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Уволено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01.01.2023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01.04.2023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01.05.2023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16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32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32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329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17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24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74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2" name="Таблица 14"/>
          <p:cNvGraphicFramePr/>
          <p:nvPr>
            <p:extLst/>
          </p:nvPr>
        </p:nvGraphicFramePr>
        <p:xfrm>
          <a:off x="800280" y="3039840"/>
          <a:ext cx="10191960" cy="1526400"/>
        </p:xfrm>
        <a:graphic>
          <a:graphicData uri="http://schemas.openxmlformats.org/drawingml/2006/table">
            <a:tbl>
              <a:tblPr/>
              <a:tblGrid>
                <a:gridCol w="239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4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7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1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Востребованные профессии</a:t>
                      </a:r>
                      <a:endParaRPr lang="ru-RU" sz="10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Количество рабочих мест, ед.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Средняя ЗП,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Рынок з/п,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Слесарь механосборочных работ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solidFill>
                            <a:srgbClr val="002060"/>
                          </a:solidFill>
                          <a:latin typeface="Arial"/>
                        </a:rPr>
                        <a:t>3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 от </a:t>
                      </a:r>
                      <a:r>
                        <a:rPr lang="ru-RU" sz="1200" b="0" strike="noStrike" spc="-1" dirty="0" smtClean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25 000 </a:t>
                      </a: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до </a:t>
                      </a:r>
                      <a:r>
                        <a:rPr lang="ru-RU" sz="1200" b="0" strike="noStrike" spc="-1" dirty="0" smtClean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50 </a:t>
                      </a: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000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в рынке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70 000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Montserrat "/>
                        </a:rPr>
                        <a:t>Оператор станков с программным управлением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solidFill>
                            <a:srgbClr val="002060"/>
                          </a:solidFill>
                          <a:latin typeface="Arial"/>
                        </a:rPr>
                        <a:t>5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от </a:t>
                      </a:r>
                      <a:r>
                        <a:rPr lang="ru-RU" sz="1200" b="0" strike="noStrike" spc="-1" smtClean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40 </a:t>
                      </a: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000 до 100 000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в рынке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100 000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3" name="Прямоугольник 15"/>
          <p:cNvSpPr/>
          <p:nvPr/>
        </p:nvSpPr>
        <p:spPr>
          <a:xfrm>
            <a:off x="847080" y="5060880"/>
            <a:ext cx="10216800" cy="72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Первый этап Всероссийской ярмарки вакансий 14  апреля 2023 приняли участие  292 чел.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Направлены на собеседование  - 16 чел.,</a:t>
            </a:r>
            <a:r>
              <a:rPr kumimoji="0" lang="ru-RU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 </a:t>
            </a: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трудоустроено – 6 чел., 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отказ работодателя – 3 чел., отказ гражданина – 6 чел. 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sp>
        <p:nvSpPr>
          <p:cNvPr id="284" name="Стрелка вниз 11_3"/>
          <p:cNvSpPr/>
          <p:nvPr/>
        </p:nvSpPr>
        <p:spPr>
          <a:xfrm rot="10800000">
            <a:off x="7864200" y="3472200"/>
            <a:ext cx="284040" cy="3560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5" name="Стрелка вниз 11_3"/>
          <p:cNvSpPr/>
          <p:nvPr/>
        </p:nvSpPr>
        <p:spPr>
          <a:xfrm rot="10800000">
            <a:off x="7864200" y="4082400"/>
            <a:ext cx="284040" cy="3560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03758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Рисунок 3"/>
          <p:cNvPicPr/>
          <p:nvPr/>
        </p:nvPicPr>
        <p:blipFill>
          <a:blip r:embed="rId2"/>
          <a:srcRect l="24404" t="21298" r="12593" b="15699"/>
          <a:stretch/>
        </p:blipFill>
        <p:spPr>
          <a:xfrm>
            <a:off x="0" y="0"/>
            <a:ext cx="11521800" cy="6480720"/>
          </a:xfrm>
          <a:prstGeom prst="rect">
            <a:avLst/>
          </a:prstGeom>
          <a:ln w="0">
            <a:noFill/>
          </a:ln>
        </p:spPr>
      </p:pic>
      <p:pic>
        <p:nvPicPr>
          <p:cNvPr id="305" name="Picture 2"/>
          <p:cNvPicPr/>
          <p:nvPr/>
        </p:nvPicPr>
        <p:blipFill>
          <a:blip r:embed="rId3"/>
          <a:srcRect l="56175" t="31560" r="41386" b="61684"/>
          <a:stretch/>
        </p:blipFill>
        <p:spPr>
          <a:xfrm>
            <a:off x="11064600" y="164520"/>
            <a:ext cx="279000" cy="394920"/>
          </a:xfrm>
          <a:prstGeom prst="rect">
            <a:avLst/>
          </a:prstGeom>
          <a:ln w="0">
            <a:noFill/>
          </a:ln>
        </p:spPr>
      </p:pic>
      <p:sp>
        <p:nvSpPr>
          <p:cNvPr id="306" name="CustomShape 3"/>
          <p:cNvSpPr/>
          <p:nvPr/>
        </p:nvSpPr>
        <p:spPr>
          <a:xfrm>
            <a:off x="139680" y="223200"/>
            <a:ext cx="1071144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7" name="Прямоугольник 6"/>
          <p:cNvSpPr/>
          <p:nvPr/>
        </p:nvSpPr>
        <p:spPr>
          <a:xfrm>
            <a:off x="268920" y="362160"/>
            <a:ext cx="10584720" cy="583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36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ОАО «Донской завод радиодеталей»</a:t>
            </a:r>
            <a:endParaRPr kumimoji="0" lang="ru-RU" sz="36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sp>
        <p:nvSpPr>
          <p:cNvPr id="308" name="Прямоугольник 22"/>
          <p:cNvSpPr/>
          <p:nvPr/>
        </p:nvSpPr>
        <p:spPr>
          <a:xfrm>
            <a:off x="488880" y="4813200"/>
            <a:ext cx="10144800" cy="72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Первый этап Всероссийской ярмарки вакансий 14  апреля 2023 принимали участие 292 чел.,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Направлены на собеседование – 6 чел.,  трудоустроено – 2 чел., 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jaVu Sans"/>
              </a:rPr>
              <a:t>отказ работодателя – 3 чел., отказ гражданина – 1 чел.</a:t>
            </a:r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graphicFrame>
        <p:nvGraphicFramePr>
          <p:cNvPr id="309" name="Таблица 1"/>
          <p:cNvGraphicFramePr/>
          <p:nvPr>
            <p:extLst/>
          </p:nvPr>
        </p:nvGraphicFramePr>
        <p:xfrm>
          <a:off x="488880" y="2636280"/>
          <a:ext cx="10144800" cy="1584360"/>
        </p:xfrm>
        <a:graphic>
          <a:graphicData uri="http://schemas.openxmlformats.org/drawingml/2006/table">
            <a:tbl>
              <a:tblPr/>
              <a:tblGrid>
                <a:gridCol w="2379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5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Востребованные профессии</a:t>
                      </a:r>
                      <a:endParaRPr lang="ru-RU" sz="10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Количество рабочих мест, ед.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Средняя ЗП,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000" b="1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Рынок з/п, руб.</a:t>
                      </a:r>
                      <a:endParaRPr lang="ru-RU" sz="10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Сортировщик изделий сырья и материалов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20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 от 23 500 до 50 000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в рынке</a:t>
                      </a:r>
                      <a:endParaRPr lang="ru-RU" sz="1200" b="0" strike="noStrike" spc="-1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50 000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Montserrat "/>
                        </a:rPr>
                        <a:t>Сборщик микросхем и сборщик полупроводниковых приборов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 dirty="0" smtClean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200" b="0" strike="noStrike" spc="-1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от 23 500 до 40 000</a:t>
                      </a:r>
                      <a:endParaRPr lang="ru-RU" sz="1200" b="0" strike="noStrike" spc="-1">
                        <a:latin typeface="XO Orie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ЗП в рынке</a:t>
                      </a:r>
                      <a:endParaRPr lang="ru-RU" sz="12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2060"/>
                          </a:solidFill>
                          <a:latin typeface="Arial"/>
                          <a:ea typeface="DejaVu Sans"/>
                        </a:rPr>
                        <a:t>40 000</a:t>
                      </a:r>
                      <a:endParaRPr lang="ru-RU" sz="1200" b="0" strike="noStrike" spc="-1" dirty="0">
                        <a:latin typeface="XO Orie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ru-RU" sz="1200" b="0" strike="noStrike" spc="-1" dirty="0">
                        <a:latin typeface="XO Oriel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10" name="Таблица 7"/>
          <p:cNvGraphicFramePr/>
          <p:nvPr/>
        </p:nvGraphicFramePr>
        <p:xfrm>
          <a:off x="488880" y="1158120"/>
          <a:ext cx="10144800" cy="1647600"/>
        </p:xfrm>
        <a:graphic>
          <a:graphicData uri="http://schemas.openxmlformats.org/drawingml/2006/table">
            <a:tbl>
              <a:tblPr/>
              <a:tblGrid>
                <a:gridCol w="104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0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3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6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7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92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Кол-во свободных рабочих мест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Количество участников открытых отборов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Направлено при участии ЦЗН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Трудоустроено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Уволено по данным ОСФР</a:t>
                      </a:r>
                      <a:endParaRPr lang="ru-RU" sz="1100" b="0" strike="noStrike" spc="-1">
                        <a:latin typeface="XO Orie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01.01.2023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01.04.2023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01.05.2023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31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38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37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329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30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21</a:t>
                      </a:r>
                      <a:endParaRPr lang="ru-RU" sz="1100" b="0" strike="noStrike" spc="-1">
                        <a:latin typeface="XO Oriel"/>
                      </a:endParaRPr>
                    </a:p>
                  </a:txBody>
                  <a:tcPr marL="9360" marR="9360" anchor="b">
                    <a:lnL w="12240">
                      <a:solidFill>
                        <a:srgbClr val="4F81BD"/>
                      </a:solidFill>
                    </a:lnL>
                    <a:lnR w="12240">
                      <a:solidFill>
                        <a:srgbClr val="4F81BD"/>
                      </a:solidFill>
                    </a:lnR>
                    <a:lnT w="12240">
                      <a:solidFill>
                        <a:srgbClr val="4F81BD"/>
                      </a:solidFill>
                    </a:lnT>
                    <a:lnB w="12240">
                      <a:solidFill>
                        <a:srgbClr val="4F81BD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1" name="Стрелка вниз 11_3"/>
          <p:cNvSpPr/>
          <p:nvPr/>
        </p:nvSpPr>
        <p:spPr>
          <a:xfrm rot="10800000">
            <a:off x="7440120" y="3126600"/>
            <a:ext cx="284040" cy="3560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2" name="Стрелка вниз 11_3"/>
          <p:cNvSpPr/>
          <p:nvPr/>
        </p:nvSpPr>
        <p:spPr>
          <a:xfrm rot="10800000">
            <a:off x="7440120" y="3706200"/>
            <a:ext cx="284040" cy="3560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63062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Рисунок 3"/>
          <p:cNvPicPr/>
          <p:nvPr/>
        </p:nvPicPr>
        <p:blipFill>
          <a:blip r:embed="rId2"/>
          <a:srcRect l="24404" t="21298" r="12593" b="15699"/>
          <a:stretch/>
        </p:blipFill>
        <p:spPr>
          <a:xfrm>
            <a:off x="19440" y="-25200"/>
            <a:ext cx="11521800" cy="6480720"/>
          </a:xfrm>
          <a:prstGeom prst="rect">
            <a:avLst/>
          </a:prstGeom>
          <a:ln w="0">
            <a:noFill/>
          </a:ln>
        </p:spPr>
      </p:pic>
      <p:pic>
        <p:nvPicPr>
          <p:cNvPr id="314" name="Picture 2"/>
          <p:cNvPicPr/>
          <p:nvPr/>
        </p:nvPicPr>
        <p:blipFill>
          <a:blip r:embed="rId3"/>
          <a:srcRect l="56175" t="31560" r="41386" b="61684"/>
          <a:stretch/>
        </p:blipFill>
        <p:spPr>
          <a:xfrm>
            <a:off x="11064600" y="164520"/>
            <a:ext cx="279000" cy="394920"/>
          </a:xfrm>
          <a:prstGeom prst="rect">
            <a:avLst/>
          </a:prstGeom>
          <a:ln w="0">
            <a:noFill/>
          </a:ln>
        </p:spPr>
      </p:pic>
      <p:sp>
        <p:nvSpPr>
          <p:cNvPr id="315" name="CustomShape 3"/>
          <p:cNvSpPr/>
          <p:nvPr/>
        </p:nvSpPr>
        <p:spPr>
          <a:xfrm>
            <a:off x="139680" y="223200"/>
            <a:ext cx="1071144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6" name="Прямоугольник 6"/>
          <p:cNvSpPr/>
          <p:nvPr/>
        </p:nvSpPr>
        <p:spPr>
          <a:xfrm>
            <a:off x="266400" y="739800"/>
            <a:ext cx="1058472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32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АО «НПП «Связь»</a:t>
            </a:r>
            <a:endParaRPr kumimoji="0" lang="ru-RU" sz="3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  <p:sp>
        <p:nvSpPr>
          <p:cNvPr id="317" name="Прямоугольник 1"/>
          <p:cNvSpPr/>
          <p:nvPr/>
        </p:nvSpPr>
        <p:spPr>
          <a:xfrm>
            <a:off x="0" y="2512800"/>
            <a:ext cx="1069920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24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Потребность в кадрах </a:t>
            </a:r>
            <a:endParaRPr kumimoji="0" lang="ru-RU" sz="2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24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в органы занятости населения </a:t>
            </a:r>
            <a:endParaRPr kumimoji="0" lang="ru-RU" sz="2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ru-RU" sz="2400" b="1" i="0" u="none" strike="noStrike" kern="1200" cap="none" spc="-1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DejaVu Sans"/>
              </a:rPr>
              <a:t>Тульской области не заявлена</a:t>
            </a:r>
            <a:r>
              <a:rPr kumimoji="0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</a:br>
            <a:endParaRPr kumimoji="0" lang="ru-RU" sz="2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</a:endParaRPr>
          </a:p>
        </p:txBody>
      </p:sp>
    </p:spTree>
    <p:extLst>
      <p:ext uri="{BB962C8B-B14F-4D97-AF65-F5344CB8AC3E}">
        <p14:creationId xmlns:p14="http://schemas.microsoft.com/office/powerpoint/2010/main" val="136795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5105</TotalTime>
  <Words>789</Words>
  <Application>Microsoft Office PowerPoint</Application>
  <PresentationFormat>Произвольный</PresentationFormat>
  <Paragraphs>248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DejaVu Sans</vt:lpstr>
      <vt:lpstr>Montserrat </vt:lpstr>
      <vt:lpstr>Symbol</vt:lpstr>
      <vt:lpstr>Tinos</vt:lpstr>
      <vt:lpstr>Wingdings</vt:lpstr>
      <vt:lpstr>XO Oriel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dc:description/>
  <cp:lastModifiedBy>Юлия Литова</cp:lastModifiedBy>
  <cp:revision>610</cp:revision>
  <cp:lastPrinted>2023-05-02T11:02:22Z</cp:lastPrinted>
  <dcterms:created xsi:type="dcterms:W3CDTF">2019-05-13T06:44:10Z</dcterms:created>
  <dcterms:modified xsi:type="dcterms:W3CDTF">2023-05-03T09:15:41Z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5</vt:i4>
  </property>
  <property fmtid="{D5CDD505-2E9C-101B-9397-08002B2CF9AE}" pid="7" name="PresentationFormat">
    <vt:lpwstr>Произвольный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31</vt:i4>
  </property>
</Properties>
</file>