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7" r:id="rId2"/>
    <p:sldId id="286" r:id="rId3"/>
    <p:sldId id="303" r:id="rId4"/>
    <p:sldId id="269" r:id="rId5"/>
    <p:sldId id="259" r:id="rId6"/>
    <p:sldId id="261" r:id="rId7"/>
    <p:sldId id="307" r:id="rId8"/>
    <p:sldId id="262" r:id="rId9"/>
    <p:sldId id="304" r:id="rId10"/>
    <p:sldId id="293" r:id="rId11"/>
    <p:sldId id="294" r:id="rId12"/>
    <p:sldId id="295" r:id="rId13"/>
    <p:sldId id="264" r:id="rId14"/>
    <p:sldId id="301" r:id="rId15"/>
    <p:sldId id="302" r:id="rId16"/>
    <p:sldId id="265" r:id="rId17"/>
    <p:sldId id="296" r:id="rId18"/>
    <p:sldId id="306" r:id="rId19"/>
    <p:sldId id="305" r:id="rId20"/>
    <p:sldId id="298" r:id="rId21"/>
    <p:sldId id="308" r:id="rId22"/>
    <p:sldId id="271" r:id="rId23"/>
    <p:sldId id="300" r:id="rId24"/>
    <p:sldId id="263" r:id="rId25"/>
    <p:sldId id="267" r:id="rId26"/>
    <p:sldId id="266" r:id="rId27"/>
    <p:sldId id="258" r:id="rId28"/>
    <p:sldId id="309" r:id="rId29"/>
    <p:sldId id="291" r:id="rId30"/>
    <p:sldId id="283" r:id="rId31"/>
    <p:sldId id="285" r:id="rId32"/>
  </p:sldIdLst>
  <p:sldSz cx="19440525" cy="13679488"/>
  <p:notesSz cx="6797675" cy="9928225"/>
  <p:defaultTextStyle>
    <a:defPPr>
      <a:defRPr lang="ru-RU"/>
    </a:defPPr>
    <a:lvl1pPr marL="0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1pPr>
    <a:lvl2pPr marL="837809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2pPr>
    <a:lvl3pPr marL="1675617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3pPr>
    <a:lvl4pPr marL="2513425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4pPr>
    <a:lvl5pPr marL="3351233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5pPr>
    <a:lvl6pPr marL="4189042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6pPr>
    <a:lvl7pPr marL="5026851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7pPr>
    <a:lvl8pPr marL="5864659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8pPr>
    <a:lvl9pPr marL="6702467" algn="l" defTabSz="1675617" rtl="0" eaLnBrk="1" latinLnBrk="0" hangingPunct="1">
      <a:defRPr sz="32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0" userDrawn="1">
          <p15:clr>
            <a:srgbClr val="A4A3A4"/>
          </p15:clr>
        </p15:guide>
        <p15:guide id="2" pos="61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431"/>
    <a:srgbClr val="1B6733"/>
    <a:srgbClr val="EEF5FB"/>
    <a:srgbClr val="FCF2EB"/>
    <a:srgbClr val="FDF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590" y="102"/>
      </p:cViewPr>
      <p:guideLst>
        <p:guide orient="horz" pos="4310"/>
        <p:guide pos="61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3F25F-8686-4E72-801B-D0B59932667C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9175" y="1241425"/>
            <a:ext cx="47593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51C79-668B-4EBC-B07A-FFD93BF84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2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8040" y="2238751"/>
            <a:ext cx="16524446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0066" y="7184899"/>
            <a:ext cx="14580394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27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8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12127" y="728306"/>
            <a:ext cx="4191863" cy="1159273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6537" y="728306"/>
            <a:ext cx="12332583" cy="115927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40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77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12" y="3410376"/>
            <a:ext cx="167674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6412" y="9154495"/>
            <a:ext cx="167674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/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9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6536" y="3641531"/>
            <a:ext cx="8262223" cy="86795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41766" y="3641531"/>
            <a:ext cx="8262223" cy="86795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85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068" y="728309"/>
            <a:ext cx="16767453" cy="26440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070" y="3353376"/>
            <a:ext cx="8224252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9070" y="4996813"/>
            <a:ext cx="8224252" cy="7349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841767" y="3353376"/>
            <a:ext cx="8264755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841767" y="4996813"/>
            <a:ext cx="8264755" cy="7349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1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98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42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068" y="911966"/>
            <a:ext cx="627007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4755" y="1969596"/>
            <a:ext cx="9841766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9068" y="4103846"/>
            <a:ext cx="627007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58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068" y="911966"/>
            <a:ext cx="627007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264755" y="1969596"/>
            <a:ext cx="9841766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9068" y="4103846"/>
            <a:ext cx="627007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98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6536" y="728309"/>
            <a:ext cx="167674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536" y="3641531"/>
            <a:ext cx="167674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6536" y="12678862"/>
            <a:ext cx="4374118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81F27-CB03-471B-ABB5-EA892BC9007F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39674" y="12678862"/>
            <a:ext cx="656117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729871" y="12678862"/>
            <a:ext cx="4374118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BD508-51B8-4DD4-9681-293BCB9F0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9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mailto:zykinv@youbp.ru" TargetMode="External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mailto:zykinv@youbp.ru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26682" y="7248464"/>
            <a:ext cx="18187158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72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Цифровизация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 defTabSz="1675617">
              <a:defRPr/>
            </a:pP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дошкольного образования на базе «Системы 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контроля деятельности образовательного 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учреждения»</a:t>
            </a: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3276789" y="9630031"/>
            <a:ext cx="565891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Докладчик</a:t>
            </a:r>
          </a:p>
          <a:p>
            <a:pPr algn="l" defTabSz="1675617">
              <a:defRPr/>
            </a:pPr>
            <a:r>
              <a:rPr lang="ru-RU" sz="48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Виталий Зыкин</a:t>
            </a:r>
            <a:endParaRPr lang="en-US" sz="48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0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-146516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296005" y="656712"/>
            <a:ext cx="12479867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5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Контроль питания детей</a:t>
            </a:r>
          </a:p>
          <a:p>
            <a:pPr algn="l" defTabSz="1675617"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Составление планового меню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9"/>
          <a:stretch/>
        </p:blipFill>
        <p:spPr>
          <a:xfrm>
            <a:off x="325515" y="1409495"/>
            <a:ext cx="18788747" cy="9147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13540"/>
          <a:stretch/>
        </p:blipFill>
        <p:spPr>
          <a:xfrm>
            <a:off x="10353171" y="6759282"/>
            <a:ext cx="8790599" cy="3380761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296005" y="10941107"/>
            <a:ext cx="18755567" cy="1795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defTabSz="1675617">
              <a:lnSpc>
                <a:spcPct val="100000"/>
              </a:lnSpc>
              <a:buAutoNum type="arabicPeriod"/>
              <a:defRPr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defTabSz="1675617">
              <a:lnSpc>
                <a:spcPct val="100000"/>
              </a:lnSpc>
              <a:buAutoNum type="arabicPeriod"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defTabSz="1675617">
              <a:lnSpc>
                <a:spcPct val="100000"/>
              </a:lnSpc>
              <a:buAutoNum type="arabicPeriod"/>
              <a:defRPr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Автоматизированная система позволяет составить планового меню, учитывая различные факторы, такие как объем блюд, калорийность, питательные вещества, цену и не повторяемость блюд. Это позволит получить детям ежедневное сбалансированное питание, что положительно скажется на их здоровье и развитии.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Аппетитное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привлекательное представление блюд играет важную роль в стимулировании аппетита детей. Система контроля позволяет учитывать внешний вид блюд, их аппетитность на подносе, что способствует повышению интереса детей к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питанию.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22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847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217185" y="1293294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09599" y="757022"/>
            <a:ext cx="16567062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5. Контроль питания </a:t>
            </a:r>
          </a:p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по международному стандарту ХАССП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42060" y="10134313"/>
            <a:ext cx="18756574" cy="278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FontTx/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Внедрение ХАССП в детском саду позволяет установить систему контроля, чтобы предотвратить возможные опасности, связанные с пищевыми заболеваниями, аллергиями или другими рисками для здоровья детей.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Внедрение 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HACCP демонстрирует принятие ответственности и заботы об обеспечении безопасности и здоровья детей. Это может повысить репутацию образовательного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учреждения.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Безопасное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здоровое питание играет важную роль в физическом и умственном развитии детей.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Внедрение HACCP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позволяет обеспечить детей качественным и безопасным питанием, что может положительно сказаться на их обучении, активности и общем здоровье.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57" y="1529873"/>
            <a:ext cx="18834896" cy="918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1455" y="10401933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901513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67" y="1532634"/>
            <a:ext cx="18822427" cy="9099597"/>
          </a:xfrm>
          <a:prstGeom prst="rect">
            <a:avLst/>
          </a:prstGeom>
        </p:spPr>
      </p:pic>
      <p:sp>
        <p:nvSpPr>
          <p:cNvPr id="2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38667" y="10825031"/>
            <a:ext cx="18635133" cy="2294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по стандарту ХАССП в детском саду нужен для обеспечения безопасности пищевых продуктов, которые потребляют дети. Он включает анализ опасностей, определение критических контрольных точек, установление пределов контроля, систему мониторинга, корректирующие меры и ведение документации. Это помогает предотвратить пищевые инфекции, отравления и обеспечить безопасность пищевых продуктов для детей.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Внедрение ХАССП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может повысить эффективность использования ресурсов, снизить потери продуктов из-за их порчи или загрязнения, а также оптимизировать процессы производства и хранения пищевых продуктов. Это может привести к экономическим выгодам для учреждения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Внедрение системы контроля ХАССП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помогает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предотвращать возможные случаи пищевых отравлений и контролировать соблюдение санитарных норм при приготовлении пищи. Это способствует обеспечению безопасности пищевого обслуживания в образовательных учреждениях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09599" y="757022"/>
            <a:ext cx="16567062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5. Контроль питания </a:t>
            </a:r>
          </a:p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по международному стандарту ХАССП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01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899097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37559" y="570798"/>
            <a:ext cx="170857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Мониторинг стоимости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детодня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 defTabSz="1675617"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точный расчет цен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стоимости питания на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 ребенка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281990" y="10889407"/>
            <a:ext cx="18783597" cy="20774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позволяет контролировать стоимость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детодня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на день, в соответствии с ценой как прописано в договоре с родителем и с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Региональными нормативно-правовыми актами.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позволяет отслеживать калорийность, состав блюд и их питательность, что способствует предоставлению более здорового и сбалансированного питания детям. Это может привести к улучшению их общего здоровья и снижению заболеваемости.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Благодаря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системе контроля, учебные заведения могут обеспечить более качественное питание для детей, что может положительно сказаться на их концентрации, энергии и общей успеваемости. Это может способствовать повышению образовательных показателей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49" y="1333889"/>
            <a:ext cx="18850502" cy="93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59733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428072" y="601468"/>
            <a:ext cx="17016300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Мониторинг стоимости </a:t>
            </a:r>
            <a:r>
              <a:rPr lang="ru-RU" sz="4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детодня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defTabSz="1675617"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Автоматическое планирование продуктов питания 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90845" y="11017584"/>
            <a:ext cx="18659155" cy="20378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Автоматическое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формирование плана закупа продуктов питания позволит сократить время и усилия, затрачиваемые на составление плана вручную. Это особенно важно для детских садов, где необходимо обеспечить правильное и полноценное питание для детей каждый день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Автоматическое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формирование плана закупа продуктов питания позволит более точно определить необходимое количество продуктов на определенный период времени. Это поможет избежать ситуаций, когда в детском саду недостаточно продуктов или они испорчены.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Автоматическое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формирование плана закупа продуктов питания поможет детскому саду более точно планировать питание детей и гарантировать его качество. Более структурированный процесс закупки поможет обеспечить разнообразие, сбалансированность и свежесть продуктов, что положительно скажется на здоровье и развитии детей.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845" y="1396289"/>
            <a:ext cx="15526488" cy="899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32136" y="1307333"/>
            <a:ext cx="7344816" cy="462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61332" y="7065424"/>
            <a:ext cx="734481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09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59733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12099" y="1076183"/>
            <a:ext cx="17016300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6.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Мониторинг стоимости </a:t>
            </a:r>
            <a:r>
              <a:rPr lang="ru-RU" sz="4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детодня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defTabSz="1675617"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исполнения договоров, закупок, цен Департаментом лицензирования и потребительского рынка Тюменской области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845" y="1945975"/>
            <a:ext cx="18659155" cy="891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90845" y="11017584"/>
            <a:ext cx="18659155" cy="20378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позволит обнаруживать и предотвращать случаи завышения цен на продукты, что поможет снизить расходы и обеспечить более эффективное использование бюджетных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средств и как следствии исключить завышение цены стоимости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детодня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по питанию детей.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Внедрение такой системы контроля позволит обществу увереннее относиться к работе образовательных учреждений, зная, что закупки проводятся в соответствии с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законодательством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исполнения договоров и закупок способствует обеспечению качественных условий для образования детей, так как образовательные учреждения будут получать надежные и качественные продукты для питания и других нужд.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59733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406995" y="486334"/>
            <a:ext cx="17016300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Мониторинг стоимости </a:t>
            </a:r>
            <a:r>
              <a:rPr lang="ru-RU" sz="4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детодня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l" defTabSz="1675617"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Получить досье на каждого контрагента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462979" y="10699367"/>
            <a:ext cx="18659155" cy="20378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Безопасность продуктов питания: автоматическое получение досье о контрагенте позволит проверить его надежность и квалификацию. Детский сад сможет убедиться в том, что поставщик следует всем стандартам безопасности и гигиены при производстве и переработке продуктов питания..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Улучшение процессов закупки: автоматическое получение досье позволит упростить и ускорить процессы закупки продуктов. Детский сад будет получать актуальную информацию о контрагенте и его продуктах, что упростит выбор и позволит принять обоснованные решения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Прозрачность и ответственность: детский сад с автоматическим получением досье о контрагенте продемонстрирует свою приверженность прозрачности и ответственному подходу к выбору поставщиков. Это поможет укрепить доверие родителей и репутацию детского сада.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979" y="1317466"/>
            <a:ext cx="15318888" cy="904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9047" y="1546213"/>
            <a:ext cx="4515036" cy="668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80377" y="2214512"/>
            <a:ext cx="4741757" cy="792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98486" y="2895884"/>
            <a:ext cx="4617152" cy="678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073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16937" y="10451050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72534" y="215689"/>
            <a:ext cx="1503680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7.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Контроль диетического питания детей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0226212"/>
            <a:ext cx="18882469" cy="278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позволяет учесть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аллергии на продукты каждого ребенка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при составлении индивидуальных рационов питания. Это помогает предотвращать потенциальные реакции на пищу и обеспечивать безопасное и здоровое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питание.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Предоставление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индивидуальных рационов питания, учитывающих медицинские рекомендации, помогает создать благоприятную и здоровую среду для детей. Это может положительно сказаться на их общем самочувствии, концентрации и успеваемости, что в конечном счете может повысить качество образования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Автоматическое составление индивидуальных рационов питания на основе медицинских рекомендаций и журнала пищевой аллергии позволяет сократить время, затрачиваемое медицинским работником на этот процесс.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4" y="991301"/>
            <a:ext cx="18680562" cy="945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16937" y="10451050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6" y="11729785"/>
            <a:ext cx="18882469" cy="1325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Автоматическое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составление меню с учетом исключения продуктов-аллергенов обеспечит безопасность питания для детей с аллергиями. Это поможет предотвратить возможные реакции на аллергены и защитить здоровье детей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втоматическое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составление меню позволяет учитывать индивидуальные потребности каждого ребенка с аллергией. Это помогает создать персонализированное питание, соответствующее его диетическим потребностям и предпочтениям.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88" y="1001829"/>
            <a:ext cx="18699007" cy="10529771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54088" y="226217"/>
            <a:ext cx="1503680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7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.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Контроль диетического питания детей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97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885184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85025" y="620938"/>
            <a:ext cx="16813697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endParaRPr lang="ru-RU" sz="4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 defTabSz="1675617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7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.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Контроль диетического питания детей</a:t>
            </a:r>
            <a:endParaRPr lang="ru-RU" sz="48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l" defTabSz="1675617">
              <a:defRPr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Искусственный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интеллект «Виртуальный помощник»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85024" y="11926844"/>
            <a:ext cx="18884445" cy="8257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«Виртуальный помощник»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может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помочь в составлении меню. При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необходимости можно быстро адаптировать меню, чтобы соответствовать изменяющимся потребностям каждого ребенка.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27" y="1529144"/>
            <a:ext cx="19006325" cy="102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6937" y="10467133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572122" y="2314837"/>
            <a:ext cx="182033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Цель:</a:t>
            </a:r>
            <a:endParaRPr lang="en-US" sz="48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572122" y="343768"/>
            <a:ext cx="12479867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Цели и задачи автоматизации ДОУ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09599" y="5769696"/>
            <a:ext cx="182033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dirty="0" smtClean="0">
                <a:solidFill>
                  <a:srgbClr val="265431"/>
                </a:solidFill>
                <a:latin typeface="+mn-lt"/>
                <a:ea typeface="+mn-ea"/>
                <a:cs typeface="+mn-cs"/>
              </a:rPr>
              <a:t>Задачи:</a:t>
            </a:r>
            <a:endParaRPr lang="en-US" sz="4800" dirty="0">
              <a:solidFill>
                <a:srgbClr val="26543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838152" y="4435594"/>
            <a:ext cx="182033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675617">
              <a:defRPr/>
            </a:pP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ривнести 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 образовательные учреждения инновационные решения, делая их работу лучше и качественнее, тем самым заботясь о развитии, 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здоровье, 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воспитании 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защите прав детей.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723849" y="7182275"/>
            <a:ext cx="182033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675617">
              <a:defRPr/>
            </a:pP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1.Организовать наиболее эффективную модель управления образовательным учреждением в субъектах Российской Федерации;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838152" y="8691480"/>
            <a:ext cx="182033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675617">
              <a:defRPr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2.Обеспечить непрерывный мониторинг и анализ соблюдения прав и законных интересов детей и их представителей;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838152" y="10250981"/>
            <a:ext cx="182033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675617">
              <a:defRPr/>
            </a:pPr>
            <a:r>
              <a:rPr lang="ru-RU" sz="480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3.Создать Систему, 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которая будет действовать на опережение и предотвращать возможные негативные ситуации </a:t>
            </a:r>
            <a:r>
              <a:rPr lang="ru-RU" sz="480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 учреждениях.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838152" y="11740455"/>
            <a:ext cx="182033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675617">
              <a:defRPr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4.Создать 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незаменимого помощника для персонала и родителей в образовательном 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учреждении.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" grpId="0"/>
      <p:bldP spid="13" grpId="0"/>
      <p:bldP spid="14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57980" y="-97530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24" y="1110963"/>
            <a:ext cx="18792702" cy="9733250"/>
          </a:xfrm>
          <a:prstGeom prst="rect">
            <a:avLst/>
          </a:prstGeom>
        </p:spPr>
      </p:pic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23666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72240" y="10688527"/>
            <a:ext cx="18739397" cy="278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Внедрение инновационной системы контроля деятельности, которая обеспечивает индивидуально подобранные меню для детей, может создать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преимущества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для образовательных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учреждений в Регионе.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Это может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повысить доверие родителей к системе образования Региона,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которые ценят заботу о здоровье и правильном питании детей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Родители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будут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уверенны в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том, что их дети получают все необходимые питательные вещества и энергию, несмотря на их особые потребности или ограничения. Это может уменьшить беспокойство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родителей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улучшая их удовлетворенность образовательной системой.</a:t>
            </a:r>
          </a:p>
          <a:p>
            <a:pPr marL="457200" indent="-457200" defTabSz="1675617">
              <a:lnSpc>
                <a:spcPct val="100000"/>
              </a:lnSpc>
              <a:buAutoNum type="arabicPeriod"/>
              <a:defRPr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72240" y="284114"/>
            <a:ext cx="1503680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7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.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Контроль диетического питания детей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33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59733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82422" y="18788"/>
            <a:ext cx="17016300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8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Охрана труда и техники безопасности 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44211" y="10990188"/>
            <a:ext cx="18659155" cy="20378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Обучение педагогического персонала основам охраны труда и техники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безопасности что позволяет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обеспечить безопасную и здоровую образовательную среду для детей, в которой они могут развиваться и учиться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Обучение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инструктаж для детей и работников ДОУ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знание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мест расположения пожарного оборудования и выходов также является важной частью пожарной безопасности и способствует защите прав детей, так как позволяет им оперативно и безопасно покинуть здание в случае пожара или другой чрезвычайной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ситуации. 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27" y="1065998"/>
            <a:ext cx="19006325" cy="991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413065" y="893451"/>
            <a:ext cx="1341120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9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Информированность родителей </a:t>
            </a:r>
          </a:p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Личный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кабинет родителя</a:t>
            </a:r>
          </a:p>
        </p:txBody>
      </p:sp>
      <p:pic>
        <p:nvPicPr>
          <p:cNvPr id="23" name="Picture 2" descr="C:\Users\Администратор\Downloads\Скрины мобильного приложения\Личный кабинет родителя\3 Личный кабинет родителя для детских садов и школ. Платные услуги посещаемости дете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065" y="1638490"/>
            <a:ext cx="9543267" cy="7632848"/>
          </a:xfrm>
          <a:prstGeom prst="rect">
            <a:avLst/>
          </a:prstGeom>
          <a:noFill/>
        </p:spPr>
      </p:pic>
      <p:pic>
        <p:nvPicPr>
          <p:cNvPr id="25" name="Picture 3" descr="C:\Users\Администратор\Downloads\Скрины мобильного приложения\Личный кабинет родителя\3 Личный кабинет родителя для детских садов и школ. Развитие ребенка согласно показателям ФГОС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79505" y="2061568"/>
            <a:ext cx="9647817" cy="7488832"/>
          </a:xfrm>
          <a:prstGeom prst="rect">
            <a:avLst/>
          </a:prstGeom>
          <a:noFill/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413065" y="10253875"/>
            <a:ext cx="18763887" cy="278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Родители смогут получать отчеты о мониторинге развития своего ребенка. Это поможет им следить за прогрессом и достижениями своего ребенка, а также обсуждать его потребности и прогресс с педагогическим персоналом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Родители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смогут просматривать информацию о рационе питания своего ребенка в детском саду. Это позволит им убедиться, что питание соответствует здоровым стандартам и потребностям их ребенка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Родители смогут просматривать информацию о движении денежных средств, связанных с оплатой за образование и дополнительными услугами. Это поможет им быть в курсе своих финансовых обязательств и управлять своими расходами более эффективно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Возможность просмотра информации о посещаемости, развитии, питании и финансовых операциях создаст большую доверительную связь между родителями и детским садом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772887" y="572204"/>
            <a:ext cx="13238239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9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Информированность родителей</a:t>
            </a:r>
          </a:p>
          <a:p>
            <a:pPr algn="l" defTabSz="1675617">
              <a:defRPr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Управление бизнес-процессами 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1574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04800" y="12224800"/>
            <a:ext cx="18872153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Автоматизация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бизнес-процессов позволяет руководству детского сада контролировать статус и качество выполнения задачи. Это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позволяет оперативно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реагировать на возникающие проблемы и повышать уровень обслуживания для клиентов – родителей детей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Автоматизация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бизнес-процессов позволит руководству детского сада иметь полный контроль и прозрачность над выполнением задач. Они смогут                 видеть, на каком этапе находится каждая задача, кто за нее ответственен и какие успехи достигнуты.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Использование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автоматизированных инструментов позволяет руководству и сотрудникам детского сада эффективно взаимодействовать и совместно работать. Они могут легко обмениваться информацией, отслеживать прогресс задач, делиться документами и комментариями, что способствует более эффективной командной работе.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367755"/>
            <a:ext cx="18872153" cy="913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-1"/>
            <a:ext cx="19423591" cy="1027254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491066" y="826557"/>
            <a:ext cx="1341120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endParaRPr lang="ru-RU" sz="54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10. Учет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контроль медицинских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данных</a:t>
            </a:r>
          </a:p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здоровья ребенка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31014" y="10673473"/>
            <a:ext cx="18845937" cy="278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 медицинском кабинете существует более 30 различных журналов, предназначенных для контроля за здоровьем детей, на основании которых система автоматически сформирует отчеты по индексу здоровья детей, количество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детодней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и других важных статистик.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позволяет более эффективно контролировать состояние здоровья детей на основе данных из различных журналов. Это помогает своевременно выявлять проблемы и принимать меры для поддержания и улучшения здоровья.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Автоматическое формирование отчетов по индексу здоровья детей, количеству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детодней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и другим важным статистикам позволяет получить обобщенную информацию о состоянии здоровья детей в образовательном учреждении. Это помогает выявить общие тенденции и потребности, а также планировать дальнейшие меры по улучшению здоровья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Более точный и систематический контроль здоровья детей с помощью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СКДОУ укрепляет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доверие родителей к образовательному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учреждению.</a:t>
            </a:r>
          </a:p>
          <a:p>
            <a:pPr marL="457200" indent="-457200" defTabSz="1675617">
              <a:lnSpc>
                <a:spcPct val="100000"/>
              </a:lnSpc>
              <a:buAutoNum type="arabicPeriod"/>
              <a:defRPr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27" y="1483637"/>
            <a:ext cx="19040328" cy="8891635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 cstate="print"/>
          <a:srcRect r="121"/>
          <a:stretch>
            <a:fillRect/>
          </a:stretch>
        </p:blipFill>
        <p:spPr bwMode="auto">
          <a:xfrm>
            <a:off x="13840113" y="4148790"/>
            <a:ext cx="5184576" cy="561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961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885184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85025" y="746719"/>
            <a:ext cx="16813697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endParaRPr lang="ru-RU" sz="48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defTabSz="1675617">
              <a:defRPr/>
            </a:pP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defTabSz="1675617">
              <a:defRPr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11. Внутренний контроль качества</a:t>
            </a:r>
          </a:p>
          <a:p>
            <a:pPr algn="l" defTabSz="1675617">
              <a:defRPr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Оперативный контроль ВОП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85024" y="10918155"/>
            <a:ext cx="18884445" cy="23002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Системы мониторинга и аудита позволяют выявлять и предотвращать нарушения прав и безопасности ребенка, обеспечивая эффективное функционирование учреждения и соблюдение всех норм и требований.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позволяет вести оперативный контроль как на бумажном носителе, который проверяющий сможет распечатать из Системы, так и использовать мобильную версию, с помощью которой вы можете проводить оперативный медицинский или педагогический контроль. Это способствует повышению качества образования, обнаружению и исправлению недостатков, а также повышению эффективности педагогического процесса.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контроля позволяет создавать документы и оценивать показатели деятельности образовательных учреждений. Это обеспечивает прозрачность и отчетность перед заинтересованными сторонами, такими как родители, общественность и государственные органы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контроля позволяет фиксировать выявленные замечания и назначать ответственных за их исправление. Это способствует повышению ответственности учреждений и работников образования, а также повышению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доверия со стороны родителей.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21" y="1367755"/>
            <a:ext cx="18884448" cy="8677655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24952" y="1241729"/>
            <a:ext cx="85520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08886" y="6909133"/>
            <a:ext cx="5960584" cy="32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083450" y="3592880"/>
            <a:ext cx="6602152" cy="369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15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885184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220046" y="950689"/>
            <a:ext cx="1716202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12. Контроль работы преподавателей </a:t>
            </a:r>
          </a:p>
          <a:p>
            <a:pPr algn="l" defTabSz="1675617"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Обеспечение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кадрового учета, оценка каждого </a:t>
            </a: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defTabSz="1675617"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работника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 показателям эффективности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70" y="1629687"/>
            <a:ext cx="18649038" cy="898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0481" y="1139149"/>
            <a:ext cx="532524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4623" y="6936382"/>
            <a:ext cx="6506180" cy="373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49270" y="10330407"/>
            <a:ext cx="18649038" cy="278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позволяет производить мониторинг эффективности работы каждого преподавателя тем, самым это способствует защите прав ребенка в детском саду, так как родители и администрация могут убедиться, что преподаватель выполняет свои обязанности качественно и дети получают необходимые знания и навыки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Модуль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позволяет собирать данные о каждом преподавателе, такие как его активность, планирование уроков, методы обучения и взаимодействие с детьми. Это позволяет родителям и администрации детского сада оценивать качество работы преподавателя и его соответствие требованиям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Прозрачность учета: Родители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администрация имеют доступ к информации о том, какие задания были даны детям, какие предметы были изучены, и какие успехи были достигнуты. Это позволяет рано выявлять возможные проблемы и своевременно реагировать на них.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511628" y="514154"/>
            <a:ext cx="15829039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Решение по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</a:rPr>
              <a:t>цифровизации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</a:rPr>
              <a:t> дошкольного образования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90" y="1672549"/>
            <a:ext cx="18676410" cy="115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76162" y="924112"/>
            <a:ext cx="15829039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Область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</a:rPr>
              <a:t>автоматизации </a:t>
            </a:r>
          </a:p>
          <a:p>
            <a:pPr algn="l" defTabSz="1675617"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«Системы контроля деятельности образовательного учреждения»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"/>
          <p:cNvSpPr>
            <a:spLocks noChangeArrowheads="1"/>
          </p:cNvSpPr>
          <p:nvPr/>
        </p:nvSpPr>
        <p:spPr bwMode="gray">
          <a:xfrm>
            <a:off x="1235910" y="2959976"/>
            <a:ext cx="11497957" cy="8656289"/>
          </a:xfrm>
          <a:prstGeom prst="rightArrow">
            <a:avLst>
              <a:gd name="adj1" fmla="val 79306"/>
              <a:gd name="adj2" fmla="val 32901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29130" tIns="64566" rIns="129130" bIns="64566" anchor="ctr"/>
          <a:lstStyle/>
          <a:p>
            <a:endParaRPr lang="ru-RU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blackWhite">
          <a:xfrm>
            <a:off x="1110629" y="4603138"/>
            <a:ext cx="8527664" cy="766204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29130" tIns="64566" rIns="129130" bIns="64566" anchor="ctr"/>
          <a:lstStyle/>
          <a:p>
            <a:pPr eaLnBrk="0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2. Частные детские сады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blackWhite">
          <a:xfrm>
            <a:off x="1103569" y="5570314"/>
            <a:ext cx="8530851" cy="763669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29130" tIns="64566" rIns="129130" bIns="64566" anchor="ctr"/>
          <a:lstStyle/>
          <a:p>
            <a:pPr eaLnBrk="0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3. Школы, гимназии, техникумы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blackWhite">
          <a:xfrm>
            <a:off x="1103569" y="6509033"/>
            <a:ext cx="8530853" cy="766204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29130" tIns="64566" rIns="129130" bIns="64566" anchor="ctr"/>
          <a:lstStyle/>
          <a:p>
            <a:pPr eaLnBrk="0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4. Комбинат школьного питания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blackWhite">
          <a:xfrm>
            <a:off x="1110629" y="7446320"/>
            <a:ext cx="8530853" cy="763669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29130" tIns="64566" rIns="129130" bIns="64566" anchor="ctr"/>
          <a:lstStyle/>
          <a:p>
            <a:pPr eaLnBrk="0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5. </a:t>
            </a:r>
            <a:r>
              <a:rPr lang="ru-RU" sz="2400" dirty="0" smtClean="0">
                <a:solidFill>
                  <a:schemeClr val="bg1"/>
                </a:solidFill>
              </a:rPr>
              <a:t>Медицинский кабинет в образовательных учреждениях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blackWhite">
          <a:xfrm>
            <a:off x="1110629" y="8398467"/>
            <a:ext cx="8530853" cy="766204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29130" tIns="64566" rIns="129130" bIns="64566" anchor="ctr"/>
          <a:lstStyle/>
          <a:p>
            <a:pPr eaLnBrk="0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6. Центр занятости несовершеннолетних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blackWhite">
          <a:xfrm>
            <a:off x="1110629" y="9305393"/>
            <a:ext cx="8523791" cy="777416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29130" tIns="64566" rIns="129130" bIns="64566" anchor="ctr"/>
          <a:lstStyle/>
          <a:p>
            <a:pPr eaLnBrk="0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7. </a:t>
            </a:r>
            <a:r>
              <a:rPr lang="ru-RU" sz="2400" dirty="0" smtClean="0">
                <a:solidFill>
                  <a:schemeClr val="bg1"/>
                </a:solidFill>
              </a:rPr>
              <a:t>Центры дополнительного образования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blackWhite">
          <a:xfrm>
            <a:off x="1090815" y="3650991"/>
            <a:ext cx="8543605" cy="766204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29130" tIns="64566" rIns="129130" bIns="64566" anchor="ctr"/>
          <a:lstStyle/>
          <a:p>
            <a:pPr eaLnBrk="0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1. </a:t>
            </a:r>
            <a:r>
              <a:rPr lang="ru-RU" sz="2400" dirty="0" smtClean="0">
                <a:solidFill>
                  <a:schemeClr val="bg1"/>
                </a:solidFill>
              </a:rPr>
              <a:t>Муниципальные детские </a:t>
            </a:r>
            <a:r>
              <a:rPr lang="ru-RU" sz="2400" dirty="0">
                <a:solidFill>
                  <a:schemeClr val="bg1"/>
                </a:solidFill>
              </a:rPr>
              <a:t>сады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13018660" y="5061815"/>
            <a:ext cx="5849195" cy="37976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29130" tIns="64566" rIns="129130" bIns="64566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3600" kern="0" dirty="0">
                <a:solidFill>
                  <a:schemeClr val="accent1">
                    <a:lumMod val="50000"/>
                  </a:schemeClr>
                </a:solidFill>
              </a:rPr>
              <a:t>Система контроля деятельности образовательного учреждения</a:t>
            </a:r>
            <a:endParaRPr lang="en-US" sz="36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blackWhite">
          <a:xfrm>
            <a:off x="1090815" y="10175193"/>
            <a:ext cx="8523791" cy="777416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6666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129130" tIns="64566" rIns="129130" bIns="64566" anchor="ctr"/>
          <a:lstStyle/>
          <a:p>
            <a:pPr eaLnBrk="0" hangingPunct="0">
              <a:defRPr/>
            </a:pPr>
            <a:r>
              <a:rPr lang="ru-RU" sz="2400" dirty="0">
                <a:solidFill>
                  <a:schemeClr val="bg1"/>
                </a:solidFill>
              </a:rPr>
              <a:t>8</a:t>
            </a:r>
            <a:r>
              <a:rPr lang="ru-RU" sz="2400" dirty="0" smtClean="0">
                <a:solidFill>
                  <a:schemeClr val="bg1"/>
                </a:solidFill>
              </a:rPr>
              <a:t>. Дома малютки, дома интернаты, детские дома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1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09599" y="365126"/>
            <a:ext cx="16364549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Инновационность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проекта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52"/>
          <p:cNvGrpSpPr>
            <a:grpSpLocks/>
          </p:cNvGrpSpPr>
          <p:nvPr/>
        </p:nvGrpSpPr>
        <p:grpSpPr bwMode="auto">
          <a:xfrm>
            <a:off x="5144099" y="2805886"/>
            <a:ext cx="9266095" cy="8744380"/>
            <a:chOff x="1488" y="1104"/>
            <a:chExt cx="2880" cy="2736"/>
          </a:xfrm>
        </p:grpSpPr>
        <p:sp>
          <p:nvSpPr>
            <p:cNvPr id="17" name="Oval 53"/>
            <p:cNvSpPr>
              <a:spLocks noChangeArrowheads="1"/>
            </p:cNvSpPr>
            <p:nvPr/>
          </p:nvSpPr>
          <p:spPr bwMode="auto">
            <a:xfrm>
              <a:off x="1632" y="1344"/>
              <a:ext cx="2544" cy="2496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8" name="Group 54"/>
            <p:cNvGrpSpPr>
              <a:grpSpLocks/>
            </p:cNvGrpSpPr>
            <p:nvPr/>
          </p:nvGrpSpPr>
          <p:grpSpPr bwMode="auto">
            <a:xfrm>
              <a:off x="2256" y="1968"/>
              <a:ext cx="1296" cy="1344"/>
              <a:chOff x="2016" y="1920"/>
              <a:chExt cx="1680" cy="1680"/>
            </a:xfrm>
          </p:grpSpPr>
          <p:sp>
            <p:nvSpPr>
              <p:cNvPr id="66" name="Oval 5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549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7" name="Freeform 5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" name="Text Box 57"/>
            <p:cNvSpPr txBox="1">
              <a:spLocks noChangeArrowheads="1"/>
            </p:cNvSpPr>
            <p:nvPr/>
          </p:nvSpPr>
          <p:spPr bwMode="gray">
            <a:xfrm>
              <a:off x="2315" y="2373"/>
              <a:ext cx="1217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3600" b="1" dirty="0" err="1">
                  <a:solidFill>
                    <a:schemeClr val="accent1">
                      <a:lumMod val="50000"/>
                    </a:schemeClr>
                  </a:solidFill>
                </a:rPr>
                <a:t>Инновационность</a:t>
              </a:r>
              <a:r>
                <a:rPr lang="ru-RU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endParaRPr lang="ru-RU" sz="3600" b="1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>
                <a:defRPr/>
              </a:pPr>
              <a:r>
                <a:rPr lang="ru-RU" sz="3600" b="1" dirty="0" smtClean="0">
                  <a:solidFill>
                    <a:schemeClr val="accent1">
                      <a:lumMod val="50000"/>
                    </a:schemeClr>
                  </a:solidFill>
                </a:rPr>
                <a:t>СКДОУ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20" name="Group 58"/>
            <p:cNvGrpSpPr>
              <a:grpSpLocks/>
            </p:cNvGrpSpPr>
            <p:nvPr/>
          </p:nvGrpSpPr>
          <p:grpSpPr bwMode="auto">
            <a:xfrm>
              <a:off x="2640" y="1104"/>
              <a:ext cx="432" cy="415"/>
              <a:chOff x="2640" y="1088"/>
              <a:chExt cx="432" cy="415"/>
            </a:xfrm>
          </p:grpSpPr>
          <p:grpSp>
            <p:nvGrpSpPr>
              <p:cNvPr id="62" name="Group 59"/>
              <p:cNvGrpSpPr>
                <a:grpSpLocks/>
              </p:cNvGrpSpPr>
              <p:nvPr/>
            </p:nvGrpSpPr>
            <p:grpSpPr bwMode="auto">
              <a:xfrm>
                <a:off x="2640" y="1088"/>
                <a:ext cx="432" cy="415"/>
                <a:chOff x="2016" y="1920"/>
                <a:chExt cx="1680" cy="1680"/>
              </a:xfrm>
            </p:grpSpPr>
            <p:sp>
              <p:nvSpPr>
                <p:cNvPr id="64" name="Oval 6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235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" name="Freeform 61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63" name="Text Box 62"/>
              <p:cNvSpPr txBox="1">
                <a:spLocks noChangeArrowheads="1"/>
              </p:cNvSpPr>
              <p:nvPr/>
            </p:nvSpPr>
            <p:spPr bwMode="gray">
              <a:xfrm>
                <a:off x="2725" y="1152"/>
                <a:ext cx="282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ru-RU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</a:rPr>
                  <a:t>B</a:t>
                </a:r>
              </a:p>
            </p:txBody>
          </p:sp>
        </p:grpSp>
        <p:grpSp>
          <p:nvGrpSpPr>
            <p:cNvPr id="21" name="Group 63"/>
            <p:cNvGrpSpPr>
              <a:grpSpLocks/>
            </p:cNvGrpSpPr>
            <p:nvPr/>
          </p:nvGrpSpPr>
          <p:grpSpPr bwMode="auto">
            <a:xfrm>
              <a:off x="2236" y="3191"/>
              <a:ext cx="201" cy="176"/>
              <a:chOff x="2236" y="3191"/>
              <a:chExt cx="201" cy="176"/>
            </a:xfrm>
          </p:grpSpPr>
          <p:sp>
            <p:nvSpPr>
              <p:cNvPr id="60" name="Oval 64"/>
              <p:cNvSpPr>
                <a:spLocks noChangeArrowheads="1"/>
              </p:cNvSpPr>
              <p:nvPr/>
            </p:nvSpPr>
            <p:spPr bwMode="gray">
              <a:xfrm rot="18227093">
                <a:off x="2239" y="3282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66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" name="Oval 65"/>
              <p:cNvSpPr>
                <a:spLocks noChangeArrowheads="1"/>
              </p:cNvSpPr>
              <p:nvPr/>
            </p:nvSpPr>
            <p:spPr bwMode="gray">
              <a:xfrm rot="18227093">
                <a:off x="2353" y="3188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66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3" name="Group 66"/>
            <p:cNvGrpSpPr>
              <a:grpSpLocks/>
            </p:cNvGrpSpPr>
            <p:nvPr/>
          </p:nvGrpSpPr>
          <p:grpSpPr bwMode="auto">
            <a:xfrm>
              <a:off x="1824" y="3357"/>
              <a:ext cx="432" cy="432"/>
              <a:chOff x="1824" y="3357"/>
              <a:chExt cx="432" cy="432"/>
            </a:xfrm>
          </p:grpSpPr>
          <p:grpSp>
            <p:nvGrpSpPr>
              <p:cNvPr id="56" name="Group 67"/>
              <p:cNvGrpSpPr>
                <a:grpSpLocks/>
              </p:cNvGrpSpPr>
              <p:nvPr/>
            </p:nvGrpSpPr>
            <p:grpSpPr bwMode="auto">
              <a:xfrm>
                <a:off x="1824" y="3357"/>
                <a:ext cx="432" cy="432"/>
                <a:chOff x="2016" y="1920"/>
                <a:chExt cx="1680" cy="1680"/>
              </a:xfrm>
            </p:grpSpPr>
            <p:sp>
              <p:nvSpPr>
                <p:cNvPr id="58" name="Oval 6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" name="Freeform 6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57" name="Text Box 70"/>
              <p:cNvSpPr txBox="1">
                <a:spLocks noChangeArrowheads="1"/>
              </p:cNvSpPr>
              <p:nvPr/>
            </p:nvSpPr>
            <p:spPr bwMode="gray">
              <a:xfrm>
                <a:off x="1903" y="3438"/>
                <a:ext cx="266" cy="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ru-RU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</a:rPr>
                  <a:t>E</a:t>
                </a:r>
              </a:p>
            </p:txBody>
          </p:sp>
        </p:grpSp>
        <p:grpSp>
          <p:nvGrpSpPr>
            <p:cNvPr id="24" name="Group 71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3938" y="1968"/>
              <a:chExt cx="430" cy="437"/>
            </a:xfrm>
          </p:grpSpPr>
          <p:grpSp>
            <p:nvGrpSpPr>
              <p:cNvPr id="52" name="Group 72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54" name="Oval 7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62353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Freeform 7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53" name="Text Box 75"/>
              <p:cNvSpPr txBox="1">
                <a:spLocks noChangeArrowheads="1"/>
              </p:cNvSpPr>
              <p:nvPr/>
            </p:nvSpPr>
            <p:spPr bwMode="gray">
              <a:xfrm>
                <a:off x="4010" y="2028"/>
                <a:ext cx="276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ru-RU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</a:rPr>
                  <a:t>C</a:t>
                </a:r>
              </a:p>
            </p:txBody>
          </p:sp>
        </p:grpSp>
        <p:grpSp>
          <p:nvGrpSpPr>
            <p:cNvPr id="25" name="Group 76"/>
            <p:cNvGrpSpPr>
              <a:grpSpLocks/>
            </p:cNvGrpSpPr>
            <p:nvPr/>
          </p:nvGrpSpPr>
          <p:grpSpPr bwMode="auto">
            <a:xfrm>
              <a:off x="3552" y="3360"/>
              <a:ext cx="412" cy="392"/>
              <a:chOff x="3552" y="3339"/>
              <a:chExt cx="412" cy="392"/>
            </a:xfrm>
          </p:grpSpPr>
          <p:grpSp>
            <p:nvGrpSpPr>
              <p:cNvPr id="48" name="Group 77"/>
              <p:cNvGrpSpPr>
                <a:grpSpLocks/>
              </p:cNvGrpSpPr>
              <p:nvPr/>
            </p:nvGrpSpPr>
            <p:grpSpPr bwMode="auto">
              <a:xfrm>
                <a:off x="3552" y="3339"/>
                <a:ext cx="412" cy="392"/>
                <a:chOff x="2016" y="1920"/>
                <a:chExt cx="1680" cy="1680"/>
              </a:xfrm>
            </p:grpSpPr>
            <p:sp>
              <p:nvSpPr>
                <p:cNvPr id="50" name="Oval 7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5490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Freeform 7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49" name="Text Box 80"/>
              <p:cNvSpPr txBox="1">
                <a:spLocks noChangeArrowheads="1"/>
              </p:cNvSpPr>
              <p:nvPr/>
            </p:nvSpPr>
            <p:spPr bwMode="gray">
              <a:xfrm>
                <a:off x="3632" y="3360"/>
                <a:ext cx="296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ru-RU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</a:rPr>
                  <a:t>D</a:t>
                </a:r>
              </a:p>
            </p:txBody>
          </p:sp>
        </p:grpSp>
        <p:grpSp>
          <p:nvGrpSpPr>
            <p:cNvPr id="26" name="Group 81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1488" y="1968"/>
              <a:chExt cx="432" cy="432"/>
            </a:xfrm>
          </p:grpSpPr>
          <p:grpSp>
            <p:nvGrpSpPr>
              <p:cNvPr id="42" name="Group 82"/>
              <p:cNvGrpSpPr>
                <a:grpSpLocks/>
              </p:cNvGrpSpPr>
              <p:nvPr/>
            </p:nvGrpSpPr>
            <p:grpSpPr bwMode="auto">
              <a:xfrm>
                <a:off x="1488" y="1968"/>
                <a:ext cx="432" cy="432"/>
                <a:chOff x="2016" y="1920"/>
                <a:chExt cx="1680" cy="1680"/>
              </a:xfrm>
            </p:grpSpPr>
            <p:sp>
              <p:nvSpPr>
                <p:cNvPr id="46" name="Oval 8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5490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Freeform 8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43" name="Text Box 85"/>
              <p:cNvSpPr txBox="1">
                <a:spLocks noChangeArrowheads="1"/>
              </p:cNvSpPr>
              <p:nvPr/>
            </p:nvSpPr>
            <p:spPr bwMode="gray">
              <a:xfrm>
                <a:off x="1569" y="2016"/>
                <a:ext cx="286" cy="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ru-RU" sz="24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 rot="18227093">
              <a:off x="3507" y="326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 rot="18227093">
              <a:off x="3411" y="3165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9" name="Group 88"/>
            <p:cNvGrpSpPr>
              <a:grpSpLocks/>
            </p:cNvGrpSpPr>
            <p:nvPr/>
          </p:nvGrpSpPr>
          <p:grpSpPr bwMode="auto">
            <a:xfrm>
              <a:off x="1968" y="2256"/>
              <a:ext cx="231" cy="130"/>
              <a:chOff x="2016" y="2304"/>
              <a:chExt cx="231" cy="130"/>
            </a:xfrm>
          </p:grpSpPr>
          <p:sp>
            <p:nvSpPr>
              <p:cNvPr id="40" name="Oval 89"/>
              <p:cNvSpPr>
                <a:spLocks noChangeArrowheads="1"/>
              </p:cNvSpPr>
              <p:nvPr/>
            </p:nvSpPr>
            <p:spPr bwMode="gray">
              <a:xfrm rot="18227093">
                <a:off x="2019" y="2301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764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" name="Oval 90"/>
              <p:cNvSpPr>
                <a:spLocks noChangeArrowheads="1"/>
              </p:cNvSpPr>
              <p:nvPr/>
            </p:nvSpPr>
            <p:spPr bwMode="gray">
              <a:xfrm rot="18227093">
                <a:off x="2163" y="234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0" name="Group 91"/>
            <p:cNvGrpSpPr>
              <a:grpSpLocks/>
            </p:cNvGrpSpPr>
            <p:nvPr/>
          </p:nvGrpSpPr>
          <p:grpSpPr bwMode="auto">
            <a:xfrm>
              <a:off x="2832" y="1612"/>
              <a:ext cx="87" cy="260"/>
              <a:chOff x="2832" y="1612"/>
              <a:chExt cx="87" cy="260"/>
            </a:xfrm>
          </p:grpSpPr>
          <p:sp>
            <p:nvSpPr>
              <p:cNvPr id="38" name="Oval 92"/>
              <p:cNvSpPr>
                <a:spLocks noChangeArrowheads="1"/>
              </p:cNvSpPr>
              <p:nvPr/>
            </p:nvSpPr>
            <p:spPr bwMode="gray">
              <a:xfrm rot="18227093">
                <a:off x="2835" y="160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549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9" name="Oval 93"/>
              <p:cNvSpPr>
                <a:spLocks noChangeArrowheads="1"/>
              </p:cNvSpPr>
              <p:nvPr/>
            </p:nvSpPr>
            <p:spPr bwMode="gray">
              <a:xfrm rot="18227093">
                <a:off x="2835" y="1787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1" name="Oval 94"/>
            <p:cNvSpPr>
              <a:spLocks noChangeArrowheads="1"/>
            </p:cNvSpPr>
            <p:nvPr/>
          </p:nvSpPr>
          <p:spPr bwMode="gray">
            <a:xfrm rot="18227093">
              <a:off x="3759" y="227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4314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Oval 95"/>
            <p:cNvSpPr>
              <a:spLocks noChangeArrowheads="1"/>
            </p:cNvSpPr>
            <p:nvPr/>
          </p:nvSpPr>
          <p:spPr bwMode="gray">
            <a:xfrm rot="18227093">
              <a:off x="3603" y="2349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4314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139036" y="3509081"/>
            <a:ext cx="569498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СКДОУ обладает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вертикальной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и горизонтальной структурой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управления. Ее функционал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позволяет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консолидировать деятельность всех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детских садов франшизы в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единую базу данных,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собрать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 успешно применять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наилучшие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 наиболее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эффективные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практики по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втоматизации детских садов.</a:t>
            </a:r>
            <a:endParaRPr lang="en-US" alt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9756489" y="1040432"/>
            <a:ext cx="799776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Наличие единого цифрового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пространства</a:t>
            </a:r>
          </a:p>
          <a:p>
            <a:pPr algn="ct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позволит стандартизировать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справочники и </a:t>
            </a:r>
          </a:p>
          <a:p>
            <a:pPr algn="ct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классификаторы,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которыми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работают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руководители основных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структурных подразделений дошкольных образовательных</a:t>
            </a:r>
          </a:p>
          <a:p>
            <a:pPr algn="ct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учреждений, создать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единые наиболее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эффективные регламенты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их работы. </a:t>
            </a:r>
            <a:endParaRPr lang="en-US" alt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0" name="Text Box 31"/>
          <p:cNvSpPr txBox="1">
            <a:spLocks noChangeArrowheads="1"/>
          </p:cNvSpPr>
          <p:nvPr/>
        </p:nvSpPr>
        <p:spPr bwMode="auto">
          <a:xfrm>
            <a:off x="14307676" y="4929095"/>
            <a:ext cx="506311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Организация работы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детского </a:t>
            </a: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сада дает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возможность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сотрудникам  директорам</a:t>
            </a: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получать оперативную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информацию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состоянии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дел ДОУ,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что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позволит повысить качество </a:t>
            </a: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Образования в дошкольных </a:t>
            </a: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учреждениях.</a:t>
            </a:r>
            <a:endParaRPr lang="en-US" alt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1" name="Text Box 31"/>
          <p:cNvSpPr txBox="1">
            <a:spLocks noChangeArrowheads="1"/>
          </p:cNvSpPr>
          <p:nvPr/>
        </p:nvSpPr>
        <p:spPr bwMode="auto">
          <a:xfrm>
            <a:off x="12771905" y="10319623"/>
            <a:ext cx="63463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Система позволяет автоматизировать</a:t>
            </a: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более 25 различных направлений</a:t>
            </a:r>
          </a:p>
          <a:p>
            <a:pPr algn="r"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Деятельности детского сада.</a:t>
            </a:r>
          </a:p>
        </p:txBody>
      </p:sp>
      <p:sp>
        <p:nvSpPr>
          <p:cNvPr id="72" name="Text Box 31"/>
          <p:cNvSpPr txBox="1">
            <a:spLocks noChangeArrowheads="1"/>
          </p:cNvSpPr>
          <p:nvPr/>
        </p:nvSpPr>
        <p:spPr bwMode="auto">
          <a:xfrm>
            <a:off x="199738" y="9705290"/>
            <a:ext cx="933261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СКДОУ использует искусственный интеллект, </a:t>
            </a: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Который полностью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соответствует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ключевым приоритетам 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задачам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цифровой трансформации </a:t>
            </a: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государственного управления РФ, в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частности,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направлен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повышение качества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предоставления государственных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0" hangingPunct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услуг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образовательных учреждений </a:t>
            </a:r>
          </a:p>
        </p:txBody>
      </p:sp>
    </p:spTree>
    <p:extLst>
      <p:ext uri="{BB962C8B-B14F-4D97-AF65-F5344CB8AC3E}">
        <p14:creationId xmlns:p14="http://schemas.microsoft.com/office/powerpoint/2010/main" val="21058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=""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="" xmlns:a16="http://schemas.microsoft.com/office/drawing/2014/main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511628" y="768149"/>
            <a:ext cx="13238239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1.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Мониторинг оперативной информации образовательного учреждения 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4">
            <a:extLst>
              <a:ext uri="{FF2B5EF4-FFF2-40B4-BE49-F238E27FC236}">
                <a16:creationId xmlns="" xmlns:a16="http://schemas.microsoft.com/office/drawing/2014/main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274174" y="12428827"/>
            <a:ext cx="18875236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buAutoNum type="arabicPeriod"/>
              <a:defRPr/>
            </a:pP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buAutoNum type="arabicPeriod"/>
              <a:defRPr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Личный кабинет руководителя ДОУ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позволяя заведующей оперативно отслеживать и контролировать различные аспекты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деятельности образовательного учреждения,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такие как безопасность, здоровье,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питание</a:t>
            </a:r>
            <a:r>
              <a:rPr lang="ru-RU" sz="220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образование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sz="2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общее </a:t>
            </a:r>
            <a:r>
              <a:rPr lang="ru-RU" sz="220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благополучие детей.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Модуль «Личный кабинет руководителя» разработан в виде набора показателей результативности по каждому виду деятельности. Показатели имеют плановые и фактические значения, которые автоматически формируются из Системы. На их основе этих данных рассчитываются отклонения.</a:t>
            </a:r>
          </a:p>
          <a:p>
            <a:pPr marL="457200" indent="-457200" algn="just" defTabSz="1675617"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Директор может за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несколько минут оценить текущее состояние дел. Для наглядности показатели в «Личном кабинете руководителя» окрашиваются различными цветами (</a:t>
            </a:r>
            <a:r>
              <a:rPr lang="ru-RU" sz="2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красный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2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желтый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2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зеленый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) в зависимости от отклонений рассчитанных исходя из плановых и фактических значений.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32" y="1543761"/>
            <a:ext cx="18875235" cy="9598372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r="111"/>
          <a:stretch>
            <a:fillRect/>
          </a:stretch>
        </p:blipFill>
        <p:spPr bwMode="auto">
          <a:xfrm>
            <a:off x="12950960" y="3964703"/>
            <a:ext cx="6225993" cy="348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86822" y="7478744"/>
            <a:ext cx="6870124" cy="381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356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09599" y="365126"/>
            <a:ext cx="1503680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 компании «Бизнес-Премиум»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0690529" y="11660427"/>
            <a:ext cx="845397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4400" dirty="0">
                <a:solidFill>
                  <a:srgbClr val="223E69"/>
                </a:solidFill>
              </a:rPr>
              <a:t>Проект высоко оценил Экспертный Совет, в состав которого вошли Федеральные </a:t>
            </a:r>
            <a:r>
              <a:rPr lang="ru-RU" sz="4400" b="1" dirty="0">
                <a:solidFill>
                  <a:srgbClr val="223E69"/>
                </a:solidFill>
              </a:rPr>
              <a:t>Министерства </a:t>
            </a:r>
            <a:r>
              <a:rPr lang="ru-RU" sz="4400" b="1" dirty="0" smtClean="0">
                <a:solidFill>
                  <a:srgbClr val="223E69"/>
                </a:solidFill>
              </a:rPr>
              <a:t>РФ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3" y="1822543"/>
            <a:ext cx="3561218" cy="3561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4556099" y="1755494"/>
            <a:ext cx="35719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latin typeface="Century" panose="02040604050505020304" pitchFamily="18" charset="0"/>
              </a:rPr>
              <a:t>Более 10</a:t>
            </a:r>
            <a:endParaRPr lang="ru-RU" sz="6000" dirty="0">
              <a:latin typeface="Century" panose="020406040505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27999" y="1891295"/>
            <a:ext cx="4330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Cambria" panose="02040503050406030204" pitchFamily="18" charset="0"/>
              </a:rPr>
              <a:t>лет на рынке</a:t>
            </a:r>
            <a:endParaRPr lang="ru-RU" sz="5400" dirty="0">
              <a:latin typeface="Cambria" panose="020405030504060302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5806304" y="4179967"/>
            <a:ext cx="490052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latin typeface="Century" panose="02040604050505020304" pitchFamily="18" charset="0"/>
              </a:rPr>
              <a:t>Свыше  5000</a:t>
            </a:r>
            <a:endParaRPr lang="ru-RU" sz="6000" dirty="0">
              <a:latin typeface="Century" panose="020406040505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921016" y="4264927"/>
            <a:ext cx="8223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ambria" panose="02040503050406030204" pitchFamily="18" charset="0"/>
              </a:rPr>
              <a:t>пользователей системы</a:t>
            </a:r>
            <a:endParaRPr lang="ru-RU" sz="5400" dirty="0">
              <a:latin typeface="Cambria" panose="02040503050406030204" pitchFamily="18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5208555" y="3021748"/>
            <a:ext cx="3573909" cy="994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latin typeface="Century" panose="02040604050505020304" pitchFamily="18" charset="0"/>
              </a:rPr>
              <a:t>Более 90</a:t>
            </a:r>
            <a:endParaRPr lang="ru-RU" sz="6000" dirty="0">
              <a:latin typeface="Century" panose="020406040505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04976" y="3092974"/>
            <a:ext cx="10526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ambria" panose="02040503050406030204" pitchFamily="18" charset="0"/>
              </a:rPr>
              <a:t>обслуживаемых организаций</a:t>
            </a:r>
            <a:endParaRPr lang="ru-RU" sz="5400" dirty="0">
              <a:latin typeface="Cambria" panose="02040503050406030204" pitchFamily="18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5318283" y="5482564"/>
            <a:ext cx="8377057" cy="829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НАШИ ДОСТИЖЕНИЯ</a:t>
            </a:r>
            <a:endParaRPr lang="ru-RU" sz="5400" b="1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64139" y="6481364"/>
            <a:ext cx="2576310" cy="9227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latin typeface="Century" panose="02040604050505020304" pitchFamily="18" charset="0"/>
              </a:rPr>
              <a:t>1 место</a:t>
            </a:r>
            <a:endParaRPr lang="ru-RU" sz="5400" dirty="0">
              <a:latin typeface="Century" panose="02040604050505020304" pitchFamily="18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408430" y="7871687"/>
            <a:ext cx="2700529" cy="9227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latin typeface="Century" panose="02040604050505020304" pitchFamily="18" charset="0"/>
              </a:rPr>
              <a:t>3 место</a:t>
            </a:r>
            <a:endParaRPr lang="ru-RU" sz="5400" dirty="0">
              <a:latin typeface="Century" panose="020406040505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6756" y="6241968"/>
            <a:ext cx="15720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Cambria" panose="02040503050406030204" pitchFamily="18" charset="0"/>
              </a:rPr>
              <a:t>во втором </a:t>
            </a:r>
            <a:r>
              <a:rPr lang="ru-RU" sz="4800" dirty="0">
                <a:latin typeface="Cambria" panose="02040503050406030204" pitchFamily="18" charset="0"/>
              </a:rPr>
              <a:t>национальном </a:t>
            </a:r>
            <a:r>
              <a:rPr lang="ru-RU" sz="4800" dirty="0" smtClean="0">
                <a:latin typeface="Cambria" panose="02040503050406030204" pitchFamily="18" charset="0"/>
              </a:rPr>
              <a:t>конкурсе </a:t>
            </a:r>
            <a:r>
              <a:rPr lang="ru-RU" sz="4800" dirty="0">
                <a:latin typeface="Cambria" panose="02040503050406030204" pitchFamily="18" charset="0"/>
              </a:rPr>
              <a:t>ПРОФ-</a:t>
            </a:r>
            <a:r>
              <a:rPr lang="ru-RU" sz="4800" dirty="0" err="1">
                <a:latin typeface="Cambria" panose="02040503050406030204" pitchFamily="18" charset="0"/>
              </a:rPr>
              <a:t>IT.Инновация</a:t>
            </a:r>
            <a:r>
              <a:rPr lang="ru-RU" sz="4800" dirty="0">
                <a:latin typeface="Cambria" panose="02040503050406030204" pitchFamily="18" charset="0"/>
              </a:rPr>
              <a:t> в номинации «Искусственный </a:t>
            </a:r>
            <a:r>
              <a:rPr lang="ru-RU" sz="4800" dirty="0" smtClean="0">
                <a:latin typeface="Cambria" panose="02040503050406030204" pitchFamily="18" charset="0"/>
              </a:rPr>
              <a:t>интеллект», 2022 г</a:t>
            </a:r>
            <a:r>
              <a:rPr lang="ru-RU" sz="2400" dirty="0" smtClean="0">
                <a:latin typeface="Cambria" panose="02040503050406030204" pitchFamily="18" charset="0"/>
              </a:rPr>
              <a:t>.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6756" y="7899824"/>
            <a:ext cx="157200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Cambria" panose="02040503050406030204" pitchFamily="18" charset="0"/>
              </a:rPr>
              <a:t>в номинации «Управление информационными ресурсами» в первом национальном конкурсе </a:t>
            </a:r>
            <a:r>
              <a:rPr lang="ru-RU" sz="4400" dirty="0" smtClean="0">
                <a:latin typeface="Cambria" panose="02040503050406030204" pitchFamily="18" charset="0"/>
              </a:rPr>
              <a:t>ПРОФ-</a:t>
            </a:r>
            <a:r>
              <a:rPr lang="ru-RU" sz="4400" dirty="0" err="1" smtClean="0">
                <a:latin typeface="Cambria" panose="02040503050406030204" pitchFamily="18" charset="0"/>
              </a:rPr>
              <a:t>IT.Инновация</a:t>
            </a:r>
            <a:r>
              <a:rPr lang="ru-RU" sz="4400" dirty="0" smtClean="0">
                <a:latin typeface="Cambria" panose="02040503050406030204" pitchFamily="18" charset="0"/>
              </a:rPr>
              <a:t>, 2021 г.</a:t>
            </a:r>
            <a:endParaRPr lang="ru-RU" sz="4400" dirty="0">
              <a:latin typeface="Cambria" panose="02040503050406030204" pitchFamily="18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7" cstate="print"/>
          <a:srcRect b="236"/>
          <a:stretch>
            <a:fillRect/>
          </a:stretch>
        </p:blipFill>
        <p:spPr bwMode="auto">
          <a:xfrm>
            <a:off x="269641" y="9478216"/>
            <a:ext cx="10651375" cy="346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00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19122" y="4129819"/>
            <a:ext cx="1364086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9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Спасибо за внимание!</a:t>
            </a: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3518041" y="10896409"/>
            <a:ext cx="565891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Докладчик</a:t>
            </a:r>
          </a:p>
          <a:p>
            <a:pPr algn="l" defTabSz="1675617">
              <a:defRPr/>
            </a:pPr>
            <a:r>
              <a:rPr lang="ru-RU" sz="48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Виталий Зыкин</a:t>
            </a:r>
            <a:endParaRPr lang="en-US" sz="48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19122" y="6251440"/>
            <a:ext cx="1364086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</a:rPr>
              <a:t>На слайдах показан 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</a:rPr>
              <a:t>весь функционал имеющейся с 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</a:rPr>
              <a:t>Системе.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619121" y="9147476"/>
            <a:ext cx="1364086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6000" b="1" dirty="0" smtClean="0">
                <a:solidFill>
                  <a:srgbClr val="1B6733"/>
                </a:solidFill>
              </a:rPr>
              <a:t>В случае заинтересованности обратитесь</a:t>
            </a:r>
          </a:p>
          <a:p>
            <a:pPr algn="l" defTabSz="1675617">
              <a:defRPr/>
            </a:pPr>
            <a:r>
              <a:rPr lang="ru-RU" sz="6000" b="1" dirty="0" smtClean="0">
                <a:solidFill>
                  <a:srgbClr val="1B6733"/>
                </a:solidFill>
              </a:rPr>
              <a:t>к нам для бесплатной демонстрации</a:t>
            </a:r>
          </a:p>
          <a:p>
            <a:pPr algn="l" defTabSz="1675617">
              <a:defRPr/>
            </a:pPr>
            <a:r>
              <a:rPr lang="ru-RU" sz="6000" b="1" dirty="0">
                <a:solidFill>
                  <a:srgbClr val="1B6733"/>
                </a:solidFill>
              </a:rPr>
              <a:t>в</a:t>
            </a:r>
            <a:r>
              <a:rPr lang="ru-RU" sz="6000" b="1" dirty="0" smtClean="0">
                <a:solidFill>
                  <a:srgbClr val="1B6733"/>
                </a:solidFill>
              </a:rPr>
              <a:t>озможностей Системы</a:t>
            </a:r>
            <a:endParaRPr lang="en-US" sz="6000" b="1" dirty="0">
              <a:solidFill>
                <a:srgbClr val="1B67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58545" y="1130671"/>
            <a:ext cx="1341120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endParaRPr lang="ru-RU" sz="44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defTabSz="1675617">
              <a:defRPr/>
            </a:pPr>
            <a:endParaRPr lang="ru-RU" sz="44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742950" indent="-742950" algn="l" defTabSz="1675617">
              <a:buAutoNum type="arabicPeriod"/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Мониторинг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оперативной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информации в ДОУ</a:t>
            </a:r>
          </a:p>
          <a:p>
            <a:pPr algn="l" defTabSz="1675617">
              <a:defRPr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Личный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кабинет руководителя и сотрудников образовательного учреждения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58545" y="12039534"/>
            <a:ext cx="18811981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916" y="1833370"/>
            <a:ext cx="9956638" cy="760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3845" y="2131330"/>
            <a:ext cx="4248473" cy="40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62251" y="2113786"/>
            <a:ext cx="4755146" cy="502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21857" y="6569168"/>
            <a:ext cx="4032448" cy="377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54453" y="7304495"/>
            <a:ext cx="3744416" cy="34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860925" y="5524007"/>
            <a:ext cx="9718675" cy="59984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262916" y="10228619"/>
            <a:ext cx="18754481" cy="278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Руководитель ДОУ сможет получать актуальную информацию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 детям в детском саду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 режиме онлайн, что позволит ему быстро реагировать на возникающие проблемы и принимать оперативные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решения, даже не находясь в детском саду.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посещаемости: Модуль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обеспечивает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точный учет посещаемости каждого ребенка, чтобы родители могли быть уверены в безопасности их ребенка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Модуль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содержит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механизмы для оценки и контроля качества предоставляемых услуг, чтобы обеспечить высокий стандарт образования и заботы о детях.</a:t>
            </a:r>
          </a:p>
        </p:txBody>
      </p:sp>
    </p:spTree>
    <p:extLst>
      <p:ext uri="{BB962C8B-B14F-4D97-AF65-F5344CB8AC3E}">
        <p14:creationId xmlns:p14="http://schemas.microsoft.com/office/powerpoint/2010/main" val="2810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0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885184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457154" y="999569"/>
            <a:ext cx="16270359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Мониторинг посещаемости.</a:t>
            </a:r>
          </a:p>
          <a:p>
            <a:pPr algn="l" defTabSz="1675617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Ввод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табеля посещаемости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за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0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секунд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57" y="1879973"/>
            <a:ext cx="17667576" cy="82264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576" y="2308205"/>
            <a:ext cx="6068242" cy="37480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6459" y="6169025"/>
            <a:ext cx="7353300" cy="3381375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32557" y="10283956"/>
            <a:ext cx="18877202" cy="2666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FontTx/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Автоматизация заполнения табеля посещаемости детей позволяет воспитателю больше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времени уделять работе с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детьми и не оставлять их без присмотра в группе.</a:t>
            </a:r>
          </a:p>
          <a:p>
            <a:pPr marL="457200" indent="-457200" algn="just" defTabSz="1675617">
              <a:lnSpc>
                <a:spcPct val="100000"/>
              </a:lnSpc>
              <a:buFontTx/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Воспитатели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могут заполнять табель посещаемости через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мобильное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приложение, а руководитель ДОУ сможет в режиме реального времени видеть оперативную информацию по посещаемости детей.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Улучшение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точности и достоверности данных: Использование системы контроля позволяет избежать ошибок и неточностей, связанных с ручным заполнением табеля посещаемости. Это способствует получению более точной и достоверной информации о посещаемости детей, что может быть полезным для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анализа.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3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852526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91438" y="828603"/>
            <a:ext cx="17575356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Мониторинг посещаемости.</a:t>
            </a:r>
          </a:p>
          <a:p>
            <a:pPr algn="l" defTabSz="1675617">
              <a:defRPr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Эффективность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контроля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 табелю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посещаемости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детей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438" y="1655324"/>
            <a:ext cx="18658562" cy="872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4757952" y="4031462"/>
            <a:ext cx="2484565" cy="47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525" tIns="75763" rIns="151525" bIns="75763"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604455" y="5362883"/>
            <a:ext cx="1607660" cy="427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525" tIns="75763" rIns="151525" bIns="75763" rtlCol="0" anchor="ctr"/>
          <a:lstStyle/>
          <a:p>
            <a:pPr algn="ctr"/>
            <a:endParaRPr lang="ru-RU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58302" y="5531874"/>
            <a:ext cx="7578492" cy="507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91438" y="10668959"/>
            <a:ext cx="18785514" cy="242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FontTx/>
              <a:buAutoNum type="arabicPeriod"/>
              <a:defRPr/>
            </a:pP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FontTx/>
              <a:buAutoNum type="arabicPeriod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позволяет исключить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возможность неправильной информации в табеле питания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детей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обеспечивая точность и объективность данных о его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пребывании в детском саду.</a:t>
            </a:r>
          </a:p>
          <a:p>
            <a:pPr marL="457200" indent="-457200" algn="just" defTabSz="1675617">
              <a:lnSpc>
                <a:spcPct val="100000"/>
              </a:lnSpc>
              <a:buFontTx/>
              <a:buAutoNum type="arabicPeriod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Табель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посещаемости автоматически сверяется с табелем питания и больничными листами. Данные документу будут нести одну и туже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информация.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Автоматическая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сверка данных журналов позволит обнаруживать и предотвращать возможные злоупотребления и манипуляции с данными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468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852526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91438" y="250477"/>
            <a:ext cx="17575356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3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Система контроля доступа в детский сад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757952" y="4031462"/>
            <a:ext cx="2484565" cy="47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525" tIns="75763" rIns="151525" bIns="75763"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604455" y="5362883"/>
            <a:ext cx="1607660" cy="427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1525" tIns="75763" rIns="151525" bIns="75763" rtlCol="0" anchor="ctr"/>
          <a:lstStyle/>
          <a:p>
            <a:pPr algn="ctr"/>
            <a:endParaRPr lang="ru-RU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91438" y="10427171"/>
            <a:ext cx="18785514" cy="2425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FontTx/>
              <a:buAutoNum type="arabicPeriod"/>
              <a:defRPr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8" y="1399725"/>
            <a:ext cx="9568777" cy="5295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5" y="6779670"/>
            <a:ext cx="9560847" cy="5375797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67818" y="12128152"/>
            <a:ext cx="18961534" cy="1029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675617">
              <a:lnSpc>
                <a:spcPct val="100000"/>
              </a:lnSpc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Искусственного Интеллекта позволяет не только контролировать доступ в дошкольное образовательное учреждение, но и автоматически заполнять табель посещаемости детей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 табель учета рабочего времени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0120" y="1156725"/>
            <a:ext cx="12078732" cy="6546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5771" y="6620062"/>
            <a:ext cx="10434364" cy="564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7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787210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78456" y="777135"/>
            <a:ext cx="16933334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Мониторинг развития детей</a:t>
            </a:r>
          </a:p>
          <a:p>
            <a:pPr algn="l" defTabSz="1675617">
              <a:defRPr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Контроль 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развития ребенка по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ФГОС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55022" y="12243102"/>
            <a:ext cx="18788747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429701" y="10317504"/>
            <a:ext cx="18797582" cy="278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Воспитатель вносит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результаты мониторинга развития ребенка через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мобильное приложение, на основании внесенных данных автоматически формируются графики и отчеты по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развитию каждого ребенка детей, что позволяет внимательно следить за успехами детей. 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Система позволяет выявить индивидуальные особенности развития ребенка, что помогает воспитателям лучше понять его потребности и способности.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Благодаря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системе контроля деятельности, работники детского сада могут более точно отслеживать прогресс каждого ребенка и адаптировать образовательные программы и методики под его потребности. Это способствует повышению качества образования и индивидуальному подходу к каждому ребенку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40" y="1580761"/>
            <a:ext cx="18927309" cy="9070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b="28503"/>
          <a:stretch/>
        </p:blipFill>
        <p:spPr>
          <a:xfrm>
            <a:off x="2821245" y="5997579"/>
            <a:ext cx="7717367" cy="4242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3336" y="4445694"/>
            <a:ext cx="8674434" cy="3323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3333" y="7585396"/>
            <a:ext cx="8493339" cy="319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4">
            <a:extLst>
              <a:ext uri="{FF2B5EF4-FFF2-40B4-BE49-F238E27FC236}">
                <a16:creationId xmlns:a16="http://schemas.microsoft.com/office/drawing/2014/main" xmlns="" id="{D1F89E4E-E549-4B72-B0C1-B89855BD0328}"/>
              </a:ext>
            </a:extLst>
          </p:cNvPr>
          <p:cNvSpPr/>
          <p:nvPr/>
        </p:nvSpPr>
        <p:spPr>
          <a:xfrm flipH="1" flipV="1">
            <a:off x="-1" y="10376062"/>
            <a:ext cx="19440525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4148" y="18788"/>
            <a:ext cx="2449443" cy="16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31502F11-874F-4885-ABD0-612544FBB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"/>
          <a:stretch/>
        </p:blipFill>
        <p:spPr>
          <a:xfrm>
            <a:off x="0" y="0"/>
            <a:ext cx="19423591" cy="9550400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3DF57669-CD27-4D63-92C7-8EF3A5C357E5}"/>
              </a:ext>
            </a:extLst>
          </p:cNvPr>
          <p:cNvSpPr/>
          <p:nvPr/>
        </p:nvSpPr>
        <p:spPr>
          <a:xfrm>
            <a:off x="-3" y="0"/>
            <a:ext cx="19423591" cy="955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170627" y="12885184"/>
            <a:ext cx="19006325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75617">
              <a:defRPr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Компания Бизнес-Премиум 8 (3452) 61-38-63,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5"/>
              </a:rPr>
              <a:t>zykinv@youbp.ru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www.youbp.ru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23296" y="98419"/>
            <a:ext cx="1753657" cy="11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85025" y="628186"/>
            <a:ext cx="16813697" cy="775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675617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Мониторинг развития ребенка </a:t>
            </a:r>
          </a:p>
          <a:p>
            <a:pPr algn="l" defTabSz="1675617">
              <a:defRPr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Искусственный интеллект «Виртуальный помощник»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A3E492A7-4C5A-440B-8EAA-19B798FBF8ED}"/>
              </a:ext>
            </a:extLst>
          </p:cNvPr>
          <p:cNvSpPr txBox="1">
            <a:spLocks/>
          </p:cNvSpPr>
          <p:nvPr/>
        </p:nvSpPr>
        <p:spPr>
          <a:xfrm>
            <a:off x="385025" y="11863245"/>
            <a:ext cx="18884445" cy="1302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3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6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«Виртуальный помощник»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может предоставить индивидуальные рекомендации и советы, учитывая особенности каждого ребенка. Это поможет детскому саду адаптировать подход к развитию каждого ребенка и создать оптимальные условия для их роста и развития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457200" indent="-457200" algn="just" defTabSz="1675617">
              <a:lnSpc>
                <a:spcPct val="100000"/>
              </a:lnSpc>
              <a:buAutoNum type="arabicPeriod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Снижение нагрузки на педагогов: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«Виртуальный помощник»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может помочь в решении большого количества типовых вопросов, освобождая время для педагогов, которое они смогут использовать для более индивидуального взаимодействия с детьми. Это поможет повысить качество обучения и воспитания в детском саду.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5" y="1389722"/>
            <a:ext cx="18762998" cy="9896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91" y="4903186"/>
            <a:ext cx="6391275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2978" y="9632751"/>
            <a:ext cx="5874300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Пользователь отравляет запрос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«Виртуальный помощник»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89349" y="2261710"/>
            <a:ext cx="3877735" cy="88160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5526380" y="10331323"/>
            <a:ext cx="2895536" cy="59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Получает ответ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22126</TotalTime>
  <Words>3086</Words>
  <Application>Microsoft Office PowerPoint</Application>
  <PresentationFormat>Произвольный</PresentationFormat>
  <Paragraphs>245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Century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комбината  школьного питания</dc:title>
  <dc:creator>Пользователь Windows</dc:creator>
  <cp:lastModifiedBy>Пользователь Windows</cp:lastModifiedBy>
  <cp:revision>222</cp:revision>
  <cp:lastPrinted>2023-03-26T12:02:59Z</cp:lastPrinted>
  <dcterms:created xsi:type="dcterms:W3CDTF">2023-03-26T11:12:16Z</dcterms:created>
  <dcterms:modified xsi:type="dcterms:W3CDTF">2023-09-02T15:13:35Z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3436983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