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361" r:id="rId2"/>
    <p:sldId id="352" r:id="rId3"/>
    <p:sldId id="360" r:id="rId4"/>
    <p:sldId id="348" r:id="rId5"/>
    <p:sldId id="354" r:id="rId6"/>
    <p:sldId id="353" r:id="rId7"/>
    <p:sldId id="358" r:id="rId8"/>
    <p:sldId id="356" r:id="rId9"/>
    <p:sldId id="357" r:id="rId10"/>
    <p:sldId id="362" r:id="rId1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189" userDrawn="1">
          <p15:clr>
            <a:srgbClr val="A4A3A4"/>
          </p15:clr>
        </p15:guide>
        <p15:guide id="2" pos="7491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2B1"/>
    <a:srgbClr val="043F5F"/>
    <a:srgbClr val="538234"/>
    <a:srgbClr val="075F7D"/>
    <a:srgbClr val="66B2DC"/>
    <a:srgbClr val="033F5F"/>
    <a:srgbClr val="087CBC"/>
    <a:srgbClr val="065D8E"/>
    <a:srgbClr val="9FCFE9"/>
    <a:srgbClr val="2F9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21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189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72B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740-4C96-93E3-7FC8C71B35D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740-4C96-93E3-7FC8C71B35D7}"/>
              </c:ext>
            </c:extLst>
          </c:dPt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34998</c:v>
                </c:pt>
                <c:pt idx="1">
                  <c:v>31780</c:v>
                </c:pt>
                <c:pt idx="2">
                  <c:v>27662</c:v>
                </c:pt>
                <c:pt idx="3">
                  <c:v>26736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40-4C96-93E3-7FC8C71B3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7620736"/>
        <c:axId val="65108160"/>
      </c:barChart>
      <c:catAx>
        <c:axId val="7762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672B1"/>
                </a:solidFill>
                <a:latin typeface="Century Gothic" panose="020B0502020202020204" pitchFamily="34" charset="0"/>
              </a:defRPr>
            </a:pPr>
            <a:endParaRPr lang="ru-RU"/>
          </a:p>
        </c:txPr>
        <c:crossAx val="65108160"/>
        <c:crosses val="autoZero"/>
        <c:auto val="1"/>
        <c:lblAlgn val="ctr"/>
        <c:lblOffset val="100"/>
        <c:noMultiLvlLbl val="0"/>
      </c:catAx>
      <c:valAx>
        <c:axId val="6510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62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72B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0AF-4E96-B8ED-79247A089C4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0AF-4E96-B8ED-79247A089C4B}"/>
              </c:ext>
            </c:extLst>
          </c:dPt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21781</c:v>
                </c:pt>
                <c:pt idx="1">
                  <c:v>18618</c:v>
                </c:pt>
                <c:pt idx="2">
                  <c:v>11663</c:v>
                </c:pt>
                <c:pt idx="3">
                  <c:v>9445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AF-4E96-B8ED-79247A089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7622784"/>
        <c:axId val="80117760"/>
      </c:barChart>
      <c:catAx>
        <c:axId val="77622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672B1"/>
                </a:solidFill>
                <a:latin typeface="Century Gothic" panose="020B0502020202020204" pitchFamily="34" charset="0"/>
              </a:defRPr>
            </a:pPr>
            <a:endParaRPr lang="ru-RU"/>
          </a:p>
        </c:txPr>
        <c:crossAx val="80117760"/>
        <c:crosses val="autoZero"/>
        <c:auto val="1"/>
        <c:lblAlgn val="ctr"/>
        <c:lblOffset val="100"/>
        <c:noMultiLvlLbl val="0"/>
      </c:catAx>
      <c:valAx>
        <c:axId val="80117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62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72B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D45-4411-BFAE-F433EA0153C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D45-4411-BFAE-F433EA0153C1}"/>
              </c:ext>
            </c:extLst>
          </c:dPt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45-4411-BFAE-F433EA015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6632704"/>
        <c:axId val="79563584"/>
      </c:barChart>
      <c:catAx>
        <c:axId val="106632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672B1"/>
                </a:solidFill>
                <a:latin typeface="Century Gothic" panose="020B0502020202020204" pitchFamily="34" charset="0"/>
              </a:defRPr>
            </a:pPr>
            <a:endParaRPr lang="ru-RU"/>
          </a:p>
        </c:txPr>
        <c:crossAx val="79563584"/>
        <c:crosses val="autoZero"/>
        <c:auto val="1"/>
        <c:lblAlgn val="ctr"/>
        <c:lblOffset val="100"/>
        <c:noMultiLvlLbl val="0"/>
      </c:catAx>
      <c:valAx>
        <c:axId val="7956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63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72B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1B7-4DD2-91FD-F457A42FA39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1B7-4DD2-91FD-F457A42FA394}"/>
              </c:ext>
            </c:extLst>
          </c:dPt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40</c:v>
                </c:pt>
                <c:pt idx="2">
                  <c:v>45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B7-4DD2-91FD-F457A42FA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3092608"/>
        <c:axId val="79567040"/>
      </c:barChart>
      <c:catAx>
        <c:axId val="3309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672B1"/>
                </a:solidFill>
                <a:latin typeface="Century Gothic" panose="020B0502020202020204" pitchFamily="34" charset="0"/>
              </a:defRPr>
            </a:pPr>
            <a:endParaRPr lang="ru-RU"/>
          </a:p>
        </c:txPr>
        <c:crossAx val="79567040"/>
        <c:crosses val="autoZero"/>
        <c:auto val="1"/>
        <c:lblAlgn val="ctr"/>
        <c:lblOffset val="100"/>
        <c:noMultiLvlLbl val="0"/>
      </c:catAx>
      <c:valAx>
        <c:axId val="79567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09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72B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392-4E32-A4FF-7EA9ABB9341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392-4E32-A4FF-7EA9ABB93419}"/>
              </c:ext>
            </c:extLst>
          </c:dPt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42</c:v>
                </c:pt>
                <c:pt idx="2">
                  <c:v>41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92-4E32-A4FF-7EA9ABB93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769024"/>
        <c:axId val="81758464"/>
      </c:barChart>
      <c:catAx>
        <c:axId val="3276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672B1"/>
                </a:solidFill>
                <a:latin typeface="Century Gothic" panose="020B0502020202020204" pitchFamily="34" charset="0"/>
              </a:defRPr>
            </a:pPr>
            <a:endParaRPr lang="ru-RU"/>
          </a:p>
        </c:txPr>
        <c:crossAx val="81758464"/>
        <c:crosses val="autoZero"/>
        <c:auto val="1"/>
        <c:lblAlgn val="ctr"/>
        <c:lblOffset val="100"/>
        <c:noMultiLvlLbl val="0"/>
      </c:catAx>
      <c:valAx>
        <c:axId val="81758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76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72B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44-4F9B-98FB-73A7C00E0F1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644-4F9B-98FB-73A7C00E0F15}"/>
              </c:ext>
            </c:extLst>
          </c:dPt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44-4F9B-98FB-73A7C00E0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1896320"/>
        <c:axId val="81763072"/>
      </c:barChart>
      <c:catAx>
        <c:axId val="91896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672B1"/>
                </a:solidFill>
                <a:latin typeface="Century Gothic" panose="020B0502020202020204" pitchFamily="34" charset="0"/>
              </a:defRPr>
            </a:pPr>
            <a:endParaRPr lang="ru-RU"/>
          </a:p>
        </c:txPr>
        <c:crossAx val="81763072"/>
        <c:crosses val="autoZero"/>
        <c:auto val="1"/>
        <c:lblAlgn val="ctr"/>
        <c:lblOffset val="100"/>
        <c:noMultiLvlLbl val="0"/>
      </c:catAx>
      <c:valAx>
        <c:axId val="81763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89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72B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C5F-4FB9-95D7-26F8AC028B0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C5F-4FB9-95D7-26F8AC028B05}"/>
              </c:ext>
            </c:extLst>
          </c:dPt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5F-4FB9-95D7-26F8AC028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3879552"/>
        <c:axId val="33762688"/>
      </c:barChart>
      <c:catAx>
        <c:axId val="3387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672B1"/>
                </a:solidFill>
                <a:latin typeface="Century Gothic" panose="020B0502020202020204" pitchFamily="34" charset="0"/>
              </a:defRPr>
            </a:pPr>
            <a:endParaRPr lang="ru-RU"/>
          </a:p>
        </c:txPr>
        <c:crossAx val="33762688"/>
        <c:crosses val="autoZero"/>
        <c:auto val="1"/>
        <c:lblAlgn val="ctr"/>
        <c:lblOffset val="100"/>
        <c:noMultiLvlLbl val="0"/>
      </c:catAx>
      <c:valAx>
        <c:axId val="33762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87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672B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59B-4F90-B2EE-09C4580DD4E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59B-4F90-B2EE-09C4580DD4E0}"/>
              </c:ext>
            </c:extLst>
          </c:dPt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38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9B-4F90-B2EE-09C4580DD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3503744"/>
        <c:axId val="79567616"/>
      </c:barChart>
      <c:catAx>
        <c:axId val="33503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0672B1"/>
                </a:solidFill>
                <a:latin typeface="Century Gothic" panose="020B0502020202020204" pitchFamily="34" charset="0"/>
              </a:defRPr>
            </a:pPr>
            <a:endParaRPr lang="ru-RU"/>
          </a:p>
        </c:txPr>
        <c:crossAx val="79567616"/>
        <c:crosses val="autoZero"/>
        <c:auto val="1"/>
        <c:lblAlgn val="ctr"/>
        <c:lblOffset val="100"/>
        <c:noMultiLvlLbl val="0"/>
      </c:catAx>
      <c:valAx>
        <c:axId val="79567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50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3"/>
            <a:ext cx="2946084" cy="495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97" y="3"/>
            <a:ext cx="2946084" cy="495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E1AEC-DB01-41D9-B4BE-58886B3DE21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378956"/>
            <a:ext cx="2946084" cy="4952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97" y="9378956"/>
            <a:ext cx="2946084" cy="4952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33C76-5BF4-47E3-BCA4-FBDA334B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70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115CF-1C4D-498C-9731-6119C89FBA3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6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CEF24-6181-439D-8517-2783EEADB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6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D48D3B-7476-426E-9FB1-ADBEB626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11D531-AFC3-480B-B834-AF5EEDF04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00B5D5-28C2-465F-8BF9-89B5DB9B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2E139A-1D38-4EC1-AB36-A872551C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C6AE63-8548-413A-A1FD-6578C868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148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9D719-8D39-451D-B796-38D446C5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E81E69-76BF-4441-84D1-159E25FBC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1827C9-EB23-4713-8435-F4236F90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1A2A53-24FD-43C7-BC3E-D9898421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6E6E8E-8D28-4C27-A979-E97774EE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3490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483C1F2-8478-43A9-BEF6-B04341632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99DC17-9256-4FB0-B20D-13947FF9B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5C2A95-D8DC-459C-88EC-F6D80D67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CDD9AB-A78D-4EC1-BA91-61974223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117C45-F412-4405-9525-0BD7A6CB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9987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0015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10E2EC-0F71-4EE6-8796-DD6A6DD7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549271-C0AF-403E-8DDE-9C919825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479CC9-4562-498B-AAD2-D6DB163B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A5D4D2-19AC-4E14-AB05-F12E4782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8CB598-18BC-4EA1-B54B-E58B48DC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604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D1987-C8F4-471D-81C3-C8F77C29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2A0C01-E102-4122-8949-26AA8016F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CD428D-168A-460B-BCAC-87CABB22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4236B7-E140-46A5-AD82-B70CC6A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53D40A-D429-4320-A864-1EC6CCB4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3326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98D0D-CD8C-4A05-A543-08C767DE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E5C58F-92F6-4E51-920D-AEF58AED2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1C4AB1F-95D0-4E76-8F03-CCE1B1F4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C62898-4098-47A2-8198-5C801194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3D930A-CD93-4197-A29E-86FF0665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41DC3C-4368-4D35-8C15-A1CB9049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920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24A06C-B625-4AA7-A778-81717213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B1B332-A25C-4286-9E38-A26324C5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0AB21C-009A-4F97-9426-AF5F35296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75A117-049B-41FF-96C9-71DABB00E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ED00362-FC7C-40DD-A6F8-35565CEDA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CFB1FD0-D288-4950-AEF3-A8BA92B4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6AB0750-2F48-4796-B4F8-BEC1C205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56F891E-D9F7-45CD-97EF-0AF17CBD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6627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DB6DF-CE46-410D-8994-3DD42A7E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B72A152-FE2D-4D8D-AE98-252EE40D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B4320F9-B2A4-489D-A5DB-7456A820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63B5D67-9A25-445C-92CD-9AE94DAC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760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54CFCBF-23E5-4056-AF27-F57EA3E4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286638-4C40-46E5-88F4-B316252A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6FCF33-85B8-4C54-B7AB-93F0CEC2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0197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2215DF-EF24-4EB9-B39F-92404C7A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1C0FD6-CA37-470C-8B9F-780AC471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ECBFDA-C59B-4289-A4EA-62D1A369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63EE27-3502-4342-A89E-28A643E6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688241-A551-437C-B8FB-83F07502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2A1EBE-F97C-473A-9B14-66BC9EFC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453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0632C2-B139-4B60-A00C-A72CCB25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684933E-E884-43FB-97F9-D74F4C3B2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D768DC-BDA9-4336-913F-0B60FA4C8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622043-E54F-42DF-A364-29F202F2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F49837-10D8-4F8F-8523-A6AD17FA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2A432C-0D22-428C-A241-23FB5989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879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B831A-76D0-48B4-BF54-5C102ECB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344378-F463-4D97-9CD4-D43A5031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93E12C-E39E-4EFA-BC01-F18CD6AD2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537D-D402-4AE6-A468-0C8D1D854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C8E626-74DA-42F8-B101-9D7017E44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5F5EAF-8478-4EA4-A64D-292704647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DCF0-734F-471B-8137-7A036A41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8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2.xml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3C68F74-DDAF-4BD1-95A5-B3D7595A6307}"/>
              </a:ext>
            </a:extLst>
          </p:cNvPr>
          <p:cNvSpPr/>
          <p:nvPr/>
        </p:nvSpPr>
        <p:spPr>
          <a:xfrm>
            <a:off x="0" y="1714501"/>
            <a:ext cx="12192000" cy="5143500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3260BE3-BCF9-4AFC-9EEB-C557E3BBFF0E}"/>
              </a:ext>
            </a:extLst>
          </p:cNvPr>
          <p:cNvSpPr/>
          <p:nvPr/>
        </p:nvSpPr>
        <p:spPr>
          <a:xfrm>
            <a:off x="515938" y="2779067"/>
            <a:ext cx="1143164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МОБИЛЬНЫЕ КОМПЛЕКСЫ </a:t>
            </a:r>
          </a:p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 «ИСКУССТВЕННЫМ ИНТЕЛЛЕКТОМ</a:t>
            </a:r>
            <a: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РЕЗУЛЬТАТЫ РАБОТЫ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A070D3B-D877-44C7-B51D-2C73FE9F15B0}"/>
              </a:ext>
            </a:extLst>
          </p:cNvPr>
          <p:cNvSpPr/>
          <p:nvPr/>
        </p:nvSpPr>
        <p:spPr>
          <a:xfrm>
            <a:off x="515938" y="6135174"/>
            <a:ext cx="178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КРАСНОГОРСК  2023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6D14A9C-8559-4512-843F-55A2D2F49878}"/>
              </a:ext>
            </a:extLst>
          </p:cNvPr>
          <p:cNvGrpSpPr/>
          <p:nvPr/>
        </p:nvGrpSpPr>
        <p:grpSpPr>
          <a:xfrm>
            <a:off x="4349331" y="213284"/>
            <a:ext cx="3493337" cy="1268896"/>
            <a:chOff x="4296881" y="323850"/>
            <a:chExt cx="3493337" cy="12688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4594C-F04B-4FC5-8731-FA1F0542289E}"/>
                </a:ext>
              </a:extLst>
            </p:cNvPr>
            <p:cNvSpPr txBox="1"/>
            <p:nvPr/>
          </p:nvSpPr>
          <p:spPr>
            <a:xfrm>
              <a:off x="5210188" y="627747"/>
              <a:ext cx="2580030" cy="76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rgbClr val="043F5F"/>
                  </a:solidFill>
                  <a:latin typeface="Century Gothic" pitchFamily="34" charset="0"/>
                </a:rPr>
                <a:t>ГЛАВНОЕ УПРАВЛЕНИЕ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rgbClr val="043F5F"/>
                  </a:solidFill>
                  <a:latin typeface="Century Gothic" pitchFamily="34" charset="0"/>
                </a:rPr>
                <a:t>СОДЕРЖАНИЯ ТЕРРИТОРИЙ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rgbClr val="043F5F"/>
                  </a:solidFill>
                  <a:latin typeface="Century Gothic" pitchFamily="34" charset="0"/>
                </a:rPr>
                <a:t>МОСКОВСКОЙ ОБЛАСТИ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4088E677-0E1C-429B-8B61-BFDDB35CE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881" y="323850"/>
              <a:ext cx="913306" cy="1268896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C2D128-4C05-4B78-8C74-EA1F9FDEF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90" y="5772150"/>
            <a:ext cx="584659" cy="7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442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FFAB6A5-5076-4E1A-8827-F0E1713A8EF3}"/>
              </a:ext>
            </a:extLst>
          </p:cNvPr>
          <p:cNvSpPr/>
          <p:nvPr/>
        </p:nvSpPr>
        <p:spPr>
          <a:xfrm>
            <a:off x="0" y="0"/>
            <a:ext cx="12192000" cy="6857995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0958FF3-D10B-4F5A-90B4-4F53DD228813}"/>
              </a:ext>
            </a:extLst>
          </p:cNvPr>
          <p:cNvSpPr txBox="1">
            <a:spLocks/>
          </p:cNvSpPr>
          <p:nvPr/>
        </p:nvSpPr>
        <p:spPr>
          <a:xfrm>
            <a:off x="0" y="2893315"/>
            <a:ext cx="12192000" cy="1768529"/>
          </a:xfr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Arial"/>
              </a:rPr>
              <a:t>ЗА ВНИМАНИЕ!</a:t>
            </a:r>
            <a:endParaRPr kumimoji="0" lang="ru-RU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FC4BAD0-4CCD-4ADD-97FA-D3CDAD524E2C}"/>
              </a:ext>
            </a:extLst>
          </p:cNvPr>
          <p:cNvGrpSpPr/>
          <p:nvPr/>
        </p:nvGrpSpPr>
        <p:grpSpPr>
          <a:xfrm>
            <a:off x="4349331" y="365684"/>
            <a:ext cx="3493337" cy="1268896"/>
            <a:chOff x="4296881" y="323850"/>
            <a:chExt cx="3493337" cy="12688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BE49BD-5B14-49FA-880A-4B7A965212F2}"/>
                </a:ext>
              </a:extLst>
            </p:cNvPr>
            <p:cNvSpPr txBox="1"/>
            <p:nvPr/>
          </p:nvSpPr>
          <p:spPr>
            <a:xfrm>
              <a:off x="5210188" y="627747"/>
              <a:ext cx="2580030" cy="76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ГЛАВНОЕ УПРАВЛЕНИЕ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СОДЕРЖАНИЯ ТЕРРИТОРИЙ</a:t>
              </a:r>
            </a:p>
            <a:p>
              <a:pPr>
                <a:spcAft>
                  <a:spcPts val="1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МОСКОВСКОЙ ОБЛАСТИ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89D8B782-069E-4A25-9BCB-3D8714DD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881" y="323850"/>
              <a:ext cx="913306" cy="1268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5569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6373285" y="4300225"/>
            <a:ext cx="5674380" cy="1858040"/>
            <a:chOff x="6566727" y="2781685"/>
            <a:chExt cx="5438308" cy="1858040"/>
          </a:xfrm>
        </p:grpSpPr>
        <p:graphicFrame>
          <p:nvGraphicFramePr>
            <p:cNvPr id="37" name="Диаграмма 36"/>
            <p:cNvGraphicFramePr/>
            <p:nvPr/>
          </p:nvGraphicFramePr>
          <p:xfrm>
            <a:off x="6566727" y="2783688"/>
            <a:ext cx="5438308" cy="18560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EE2F87F2-656C-4DC7-B9E2-DE28A0F389A6}"/>
                </a:ext>
              </a:extLst>
            </p:cNvPr>
            <p:cNvSpPr/>
            <p:nvPr/>
          </p:nvSpPr>
          <p:spPr>
            <a:xfrm>
              <a:off x="6655458" y="2781685"/>
              <a:ext cx="13721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34 998 </a:t>
              </a:r>
              <a:r>
                <a:rPr lang="ru-RU" sz="10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EE2F87F2-656C-4DC7-B9E2-DE28A0F389A6}"/>
                </a:ext>
              </a:extLst>
            </p:cNvPr>
            <p:cNvSpPr/>
            <p:nvPr/>
          </p:nvSpPr>
          <p:spPr>
            <a:xfrm>
              <a:off x="7962325" y="2908121"/>
              <a:ext cx="13721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31 780 </a:t>
              </a:r>
              <a:r>
                <a:rPr lang="ru-RU" sz="10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EE2F87F2-656C-4DC7-B9E2-DE28A0F389A6}"/>
                </a:ext>
              </a:extLst>
            </p:cNvPr>
            <p:cNvSpPr/>
            <p:nvPr/>
          </p:nvSpPr>
          <p:spPr>
            <a:xfrm>
              <a:off x="9269192" y="3039873"/>
              <a:ext cx="13721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27 662 </a:t>
              </a:r>
              <a:r>
                <a:rPr lang="ru-RU" sz="10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E2F87F2-656C-4DC7-B9E2-DE28A0F389A6}"/>
                </a:ext>
              </a:extLst>
            </p:cNvPr>
            <p:cNvSpPr/>
            <p:nvPr/>
          </p:nvSpPr>
          <p:spPr>
            <a:xfrm>
              <a:off x="10538303" y="3074713"/>
              <a:ext cx="13721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26 736 </a:t>
              </a:r>
              <a:r>
                <a:rPr lang="ru-RU" sz="10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</p:grp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2AC4FDFD-03FA-479F-8F1F-1DFB5B2A723B}"/>
              </a:ext>
            </a:extLst>
          </p:cNvPr>
          <p:cNvSpPr/>
          <p:nvPr/>
        </p:nvSpPr>
        <p:spPr>
          <a:xfrm>
            <a:off x="3876674" y="2457259"/>
            <a:ext cx="2489619" cy="1151541"/>
          </a:xfrm>
          <a:prstGeom prst="rect">
            <a:avLst/>
          </a:prstGeom>
          <a:solidFill>
            <a:srgbClr val="043F5F"/>
          </a:solidFill>
          <a:ln>
            <a:solidFill>
              <a:srgbClr val="043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8" y="157656"/>
            <a:ext cx="9961141" cy="1172095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РЕЗУЛЬТАТЫ РАБОТЫ МОБИЛЬНЫХ КОМПЛЕКСОВ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В 55 МУНИЦИПАЛИТЕТАХ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endParaRPr lang="ru-RU" sz="2000" spc="-51" dirty="0">
              <a:solidFill>
                <a:srgbClr val="043F5F"/>
              </a:solidFill>
              <a:latin typeface="Century Gothic"/>
              <a:cs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15F7D03-866B-4F50-A639-CDED35B51864}"/>
              </a:ext>
            </a:extLst>
          </p:cNvPr>
          <p:cNvSpPr/>
          <p:nvPr/>
        </p:nvSpPr>
        <p:spPr>
          <a:xfrm>
            <a:off x="10588625" y="3686942"/>
            <a:ext cx="226219" cy="188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34795" y="4067165"/>
            <a:ext cx="5781788" cy="2091100"/>
            <a:chOff x="6566727" y="2548626"/>
            <a:chExt cx="5438308" cy="2091100"/>
          </a:xfrm>
        </p:grpSpPr>
        <p:graphicFrame>
          <p:nvGraphicFramePr>
            <p:cNvPr id="64" name="Диаграмма 63"/>
            <p:cNvGraphicFramePr/>
            <p:nvPr/>
          </p:nvGraphicFramePr>
          <p:xfrm>
            <a:off x="6566727" y="2548626"/>
            <a:ext cx="5438308" cy="2091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EE2F87F2-656C-4DC7-B9E2-DE28A0F389A6}"/>
                </a:ext>
              </a:extLst>
            </p:cNvPr>
            <p:cNvSpPr/>
            <p:nvPr/>
          </p:nvSpPr>
          <p:spPr>
            <a:xfrm>
              <a:off x="6678781" y="2811991"/>
              <a:ext cx="13721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21 781</a:t>
              </a:r>
              <a:r>
                <a:rPr lang="ru-RU" sz="10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ШТ.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EE2F87F2-656C-4DC7-B9E2-DE28A0F389A6}"/>
                </a:ext>
              </a:extLst>
            </p:cNvPr>
            <p:cNvSpPr/>
            <p:nvPr/>
          </p:nvSpPr>
          <p:spPr>
            <a:xfrm>
              <a:off x="7957348" y="2999669"/>
              <a:ext cx="13721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18 618 </a:t>
              </a:r>
              <a:r>
                <a:rPr lang="ru-RU" sz="10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EE2F87F2-656C-4DC7-B9E2-DE28A0F389A6}"/>
                </a:ext>
              </a:extLst>
            </p:cNvPr>
            <p:cNvSpPr/>
            <p:nvPr/>
          </p:nvSpPr>
          <p:spPr>
            <a:xfrm>
              <a:off x="9260394" y="3351878"/>
              <a:ext cx="13721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11 663 </a:t>
              </a:r>
              <a:r>
                <a:rPr lang="ru-RU" sz="10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EE2F87F2-656C-4DC7-B9E2-DE28A0F389A6}"/>
                </a:ext>
              </a:extLst>
            </p:cNvPr>
            <p:cNvSpPr/>
            <p:nvPr/>
          </p:nvSpPr>
          <p:spPr>
            <a:xfrm>
              <a:off x="10522123" y="3469487"/>
              <a:ext cx="13721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9 445 </a:t>
              </a:r>
              <a:r>
                <a:rPr lang="ru-RU" sz="10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28D80BCB-EB69-4C17-8C21-7A887C3AE4A9}"/>
              </a:ext>
            </a:extLst>
          </p:cNvPr>
          <p:cNvSpPr/>
          <p:nvPr/>
        </p:nvSpPr>
        <p:spPr>
          <a:xfrm>
            <a:off x="6625052" y="3914182"/>
            <a:ext cx="3057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72B1"/>
                </a:solidFill>
                <a:latin typeface="Century Gothic" panose="020B0502020202020204" pitchFamily="34" charset="0"/>
              </a:rPr>
              <a:t>КОЛИЧЕСТВО ОБРАЩЕНИЙ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E2F87F2-656C-4DC7-B9E2-DE28A0F389A6}"/>
              </a:ext>
            </a:extLst>
          </p:cNvPr>
          <p:cNvSpPr/>
          <p:nvPr/>
        </p:nvSpPr>
        <p:spPr>
          <a:xfrm>
            <a:off x="3876673" y="2781256"/>
            <a:ext cx="2489619" cy="70461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4400" b="1" kern="0" dirty="0">
                <a:solidFill>
                  <a:srgbClr val="FFC000"/>
                </a:solidFill>
                <a:latin typeface="Century Gothic" panose="020B0502020202020204" pitchFamily="34" charset="0"/>
              </a:rPr>
              <a:t>121 176 </a:t>
            </a:r>
            <a:r>
              <a:rPr lang="ru-RU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ОБРАЩЕНИЙ</a:t>
            </a:r>
            <a:endParaRPr lang="ru-RU" sz="16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Google Shape;991;p94">
            <a:extLst>
              <a:ext uri="{FF2B5EF4-FFF2-40B4-BE49-F238E27FC236}">
                <a16:creationId xmlns:a16="http://schemas.microsoft.com/office/drawing/2014/main" xmlns="" id="{576C91BC-D318-4A42-A839-79D69A99686C}"/>
              </a:ext>
            </a:extLst>
          </p:cNvPr>
          <p:cNvSpPr txBox="1"/>
          <p:nvPr/>
        </p:nvSpPr>
        <p:spPr>
          <a:xfrm>
            <a:off x="6591892" y="1185734"/>
            <a:ext cx="4495207" cy="2431261"/>
          </a:xfrm>
          <a:prstGeom prst="rect">
            <a:avLst/>
          </a:prstGeom>
          <a:noFill/>
          <a:ln w="15875">
            <a:solidFill>
              <a:srgbClr val="075F7D"/>
            </a:solidFill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 defTabSz="1219110">
              <a:defRPr/>
            </a:pPr>
            <a:r>
              <a:rPr lang="ru-RU" sz="1600" b="1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ОСНОВНЫЕ ВИДЫ ДЕФЕКТОВ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ПЕРЕПОЛНЕННЫЕ КОНТЕЙНЕРЫ ДЛЯ СБОРА ТКО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ВАНДАЛЬНЫЕ НАДПИСИ НА СТЕНАХ ЗДАНИЯХ, ЗАБОРАХ И Т.Д. (КРОМЕ ДИП)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МУСОР НА ОБОЧИНАХ, ОТКОСАХ И В ПОЛОСЕ ОТВОДА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ВИДИМЫЕ ПОВРЕЖДЕНИЯ БОРТОВЫХ КАМНЕЙ (БОРДЮРОВ)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МУСОР НА ГАЗОНЕ/ПРОЕЗДЕ/ТРОТУАРЕ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НЕСАНКЦИОНИРОВАННАЯ СВАЛКА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МУСОР ВОЗЛЕ/НА КОНТЕЙНЕРНОЙ ПЛОЩАДКЕ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СМЕТ НА ПРОЕЗДЕ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ПОВРЕЖДЕНИЯ АСФАЛЬТОБЕННОГО ПОКРЫТИЯ (ЯМЫ)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ПОКРЫТИЕ ИЗ ПЛИТКИ ПОВРЕЖДЕНО</a:t>
            </a:r>
          </a:p>
          <a:p>
            <a:pPr marL="171450" indent="-171450" defTabSz="121911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8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НАВАЛ </a:t>
            </a:r>
            <a:r>
              <a:rPr lang="ru-RU" sz="800" dirty="0" smtClean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МУСОРА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CEEA97D-5BF3-489B-BE5D-31921F8477E7}"/>
              </a:ext>
            </a:extLst>
          </p:cNvPr>
          <p:cNvSpPr/>
          <p:nvPr/>
        </p:nvSpPr>
        <p:spPr>
          <a:xfrm>
            <a:off x="3456" y="1181186"/>
            <a:ext cx="6362838" cy="348254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5140D7F1-33B3-4D85-B164-D82BF4F6FA55}"/>
              </a:ext>
            </a:extLst>
          </p:cNvPr>
          <p:cNvSpPr/>
          <p:nvPr/>
        </p:nvSpPr>
        <p:spPr>
          <a:xfrm>
            <a:off x="334795" y="1185734"/>
            <a:ext cx="3879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В ПЕРИОД МАЙ – АВГУСТ 2023 ГОДА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CACCFC55-DD16-4394-AC57-389588EF0BC9}"/>
              </a:ext>
            </a:extLst>
          </p:cNvPr>
          <p:cNvSpPr/>
          <p:nvPr/>
        </p:nvSpPr>
        <p:spPr>
          <a:xfrm>
            <a:off x="334795" y="2451413"/>
            <a:ext cx="4267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34A68"/>
                </a:solidFill>
                <a:latin typeface="Century Gothic" pitchFamily="34" charset="0"/>
              </a:rPr>
              <a:t>68 000 </a:t>
            </a:r>
            <a:r>
              <a:rPr lang="ru-RU" sz="1200" b="1" dirty="0">
                <a:solidFill>
                  <a:srgbClr val="134A68"/>
                </a:solidFill>
                <a:latin typeface="Century Gothic" pitchFamily="34" charset="0"/>
              </a:rPr>
              <a:t>КМ</a:t>
            </a:r>
            <a:r>
              <a:rPr lang="ru-RU" sz="2000" b="1" dirty="0">
                <a:solidFill>
                  <a:srgbClr val="134A68"/>
                </a:solidFill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134A68"/>
                </a:solidFill>
                <a:latin typeface="Century Gothic" pitchFamily="34" charset="0"/>
              </a:rPr>
              <a:t>ПРОЙДЕНО МК</a:t>
            </a:r>
          </a:p>
        </p:txBody>
      </p:sp>
      <p:pic>
        <p:nvPicPr>
          <p:cNvPr id="65" name="Picture 3">
            <a:extLst>
              <a:ext uri="{FF2B5EF4-FFF2-40B4-BE49-F238E27FC236}">
                <a16:creationId xmlns:a16="http://schemas.microsoft.com/office/drawing/2014/main" xmlns="" id="{FA2F7ECB-B818-47F1-B207-602AB8D7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83" y="1754563"/>
            <a:ext cx="646787" cy="6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xmlns="" id="{BDB66EFF-7494-4ADA-B202-49231A81B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8514"/>
          <a:stretch/>
        </p:blipFill>
        <p:spPr bwMode="auto">
          <a:xfrm>
            <a:off x="2773054" y="1734843"/>
            <a:ext cx="815729" cy="7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EA229705-2F64-4921-B317-B7798C6EB6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0" y="1756354"/>
            <a:ext cx="604835" cy="604835"/>
          </a:xfrm>
          <a:prstGeom prst="rect">
            <a:avLst/>
          </a:prstGeom>
        </p:spPr>
      </p:pic>
      <p:pic>
        <p:nvPicPr>
          <p:cNvPr id="68" name="Picture 5" descr="C:\Users\StepanovSeA\Desktop\pngtree-sky-scrapper-building-template-png-image_3555522.jpg">
            <a:extLst>
              <a:ext uri="{FF2B5EF4-FFF2-40B4-BE49-F238E27FC236}">
                <a16:creationId xmlns:a16="http://schemas.microsoft.com/office/drawing/2014/main" xmlns="" id="{9BB0D3AD-B7D0-4DC7-ACAA-BA105AD05C97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26958" r="15132" b="22771"/>
          <a:stretch/>
        </p:blipFill>
        <p:spPr bwMode="auto">
          <a:xfrm>
            <a:off x="1908302" y="1742386"/>
            <a:ext cx="897944" cy="6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2384447-7719-429D-84F9-9F45B8EB0E10}"/>
              </a:ext>
            </a:extLst>
          </p:cNvPr>
          <p:cNvSpPr/>
          <p:nvPr/>
        </p:nvSpPr>
        <p:spPr>
          <a:xfrm>
            <a:off x="337621" y="2795684"/>
            <a:ext cx="328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43F5F"/>
                </a:solidFill>
                <a:latin typeface="Century Gothic" pitchFamily="34" charset="0"/>
              </a:rPr>
              <a:t>19 328 </a:t>
            </a:r>
            <a:r>
              <a:rPr lang="ru-RU" sz="1200" b="1" dirty="0">
                <a:solidFill>
                  <a:srgbClr val="043F5F"/>
                </a:solidFill>
                <a:latin typeface="Century Gothic" pitchFamily="34" charset="0"/>
              </a:rPr>
              <a:t>ЕД. ОБЪЕКТОВ ПОСЕТИЛИ</a:t>
            </a:r>
            <a:endParaRPr lang="ru-RU" sz="2000" b="1" dirty="0">
              <a:solidFill>
                <a:srgbClr val="043F5F"/>
              </a:solidFill>
              <a:latin typeface="Century Gothic" pitchFamily="34" charset="0"/>
            </a:endParaRP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781D93AF-6634-478E-B37D-95385861BA57}"/>
              </a:ext>
            </a:extLst>
          </p:cNvPr>
          <p:cNvCxnSpPr/>
          <p:nvPr/>
        </p:nvCxnSpPr>
        <p:spPr>
          <a:xfrm>
            <a:off x="418091" y="2468376"/>
            <a:ext cx="3207347" cy="0"/>
          </a:xfrm>
          <a:prstGeom prst="line">
            <a:avLst/>
          </a:prstGeom>
          <a:noFill/>
          <a:ln w="15875">
            <a:solidFill>
              <a:srgbClr val="075F7D"/>
            </a:solidFill>
            <a:prstDash val="lgDash"/>
          </a:ln>
        </p:spPr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8D7F79-34C7-42E1-8172-AF799669758B}"/>
              </a:ext>
            </a:extLst>
          </p:cNvPr>
          <p:cNvSpPr/>
          <p:nvPr/>
        </p:nvSpPr>
        <p:spPr>
          <a:xfrm>
            <a:off x="337621" y="3147167"/>
            <a:ext cx="328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43F5F"/>
                </a:solidFill>
                <a:latin typeface="Century Gothic" pitchFamily="34" charset="0"/>
              </a:rPr>
              <a:t>61 507 </a:t>
            </a:r>
            <a:r>
              <a:rPr lang="ru-RU" sz="1200" b="1" dirty="0">
                <a:solidFill>
                  <a:srgbClr val="043F5F"/>
                </a:solidFill>
                <a:latin typeface="Century Gothic" pitchFamily="34" charset="0"/>
              </a:rPr>
              <a:t>ШТ. ДЕФЕКТОВ ВЫЯВЛЕНО</a:t>
            </a:r>
            <a:endParaRPr lang="ru-RU" sz="2000" b="1" dirty="0">
              <a:solidFill>
                <a:srgbClr val="043F5F"/>
              </a:solidFill>
              <a:latin typeface="Century Gothic" pitchFamily="34" charset="0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DB8EDAF2-ACE4-43AD-80BA-692BD7F264DB}"/>
              </a:ext>
            </a:extLst>
          </p:cNvPr>
          <p:cNvCxnSpPr/>
          <p:nvPr/>
        </p:nvCxnSpPr>
        <p:spPr>
          <a:xfrm>
            <a:off x="418091" y="3608832"/>
            <a:ext cx="3207347" cy="0"/>
          </a:xfrm>
          <a:prstGeom prst="line">
            <a:avLst/>
          </a:prstGeom>
          <a:noFill/>
          <a:ln w="15875">
            <a:solidFill>
              <a:srgbClr val="075F7D"/>
            </a:solidFill>
            <a:prstDash val="lgDash"/>
          </a:ln>
        </p:spPr>
      </p:cxn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D7E43954-5981-4FF9-8733-F4909E9B6966}"/>
              </a:ext>
            </a:extLst>
          </p:cNvPr>
          <p:cNvSpPr/>
          <p:nvPr/>
        </p:nvSpPr>
        <p:spPr>
          <a:xfrm>
            <a:off x="610871" y="3914182"/>
            <a:ext cx="3057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72B1"/>
                </a:solidFill>
                <a:latin typeface="Century Gothic" panose="020B0502020202020204" pitchFamily="34" charset="0"/>
              </a:rPr>
              <a:t>КОЛИЧЕСТВО ДЕФЕКТОВ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1B9D851E-A878-4629-A1EF-33E50037B111}"/>
              </a:ext>
            </a:extLst>
          </p:cNvPr>
          <p:cNvGrpSpPr/>
          <p:nvPr/>
        </p:nvGrpSpPr>
        <p:grpSpPr>
          <a:xfrm>
            <a:off x="10840128" y="3469024"/>
            <a:ext cx="1123031" cy="1143101"/>
            <a:chOff x="10718278" y="4166210"/>
            <a:chExt cx="1123031" cy="1143101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xmlns="" id="{EB84F502-52FA-45B4-B86E-FFEA95ABDFAC}"/>
                </a:ext>
              </a:extLst>
            </p:cNvPr>
            <p:cNvGrpSpPr/>
            <p:nvPr/>
          </p:nvGrpSpPr>
          <p:grpSpPr>
            <a:xfrm>
              <a:off x="10718278" y="4166210"/>
              <a:ext cx="1123031" cy="1143101"/>
              <a:chOff x="10049813" y="4834668"/>
              <a:chExt cx="1067029" cy="1086098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xmlns="" id="{51799CD8-B4F3-4FCA-AF2D-1D40AB0D8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049813" y="4834668"/>
                <a:ext cx="927751" cy="1086098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7DA62125-772F-4B30-A145-8C0935EEFCE3}"/>
                  </a:ext>
                </a:extLst>
              </p:cNvPr>
              <p:cNvSpPr txBox="1"/>
              <p:nvPr/>
            </p:nvSpPr>
            <p:spPr>
              <a:xfrm>
                <a:off x="10189092" y="4856688"/>
                <a:ext cx="927750" cy="55561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24</a:t>
                </a:r>
                <a:r>
                  <a:rPr lang="ru-RU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ru-RU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8B0FD4FD-6B3B-4539-9B19-3C8241DA1ECD}"/>
                </a:ext>
              </a:extLst>
            </p:cNvPr>
            <p:cNvSpPr/>
            <p:nvPr/>
          </p:nvSpPr>
          <p:spPr>
            <a:xfrm>
              <a:off x="10778730" y="4913133"/>
              <a:ext cx="61169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СНИЖЕНИЕ</a:t>
              </a:r>
              <a:r>
                <a:rPr lang="ru-RU" sz="600" b="1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xmlns="" id="{096D6107-A2BF-4915-9369-9E7E6AF656DA}"/>
              </a:ext>
            </a:extLst>
          </p:cNvPr>
          <p:cNvGrpSpPr/>
          <p:nvPr/>
        </p:nvGrpSpPr>
        <p:grpSpPr>
          <a:xfrm>
            <a:off x="4914154" y="3789752"/>
            <a:ext cx="1123031" cy="1143101"/>
            <a:chOff x="10718278" y="4166210"/>
            <a:chExt cx="1123031" cy="1143101"/>
          </a:xfrm>
        </p:grpSpPr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xmlns="" id="{9C856967-B56D-4041-909A-67D3B3C34758}"/>
                </a:ext>
              </a:extLst>
            </p:cNvPr>
            <p:cNvGrpSpPr/>
            <p:nvPr/>
          </p:nvGrpSpPr>
          <p:grpSpPr>
            <a:xfrm>
              <a:off x="10718278" y="4166210"/>
              <a:ext cx="1123031" cy="1143101"/>
              <a:chOff x="10049813" y="4834668"/>
              <a:chExt cx="1067029" cy="1086098"/>
            </a:xfrm>
          </p:grpSpPr>
          <p:pic>
            <p:nvPicPr>
              <p:cNvPr id="94" name="Рисунок 93">
                <a:extLst>
                  <a:ext uri="{FF2B5EF4-FFF2-40B4-BE49-F238E27FC236}">
                    <a16:creationId xmlns:a16="http://schemas.microsoft.com/office/drawing/2014/main" xmlns="" id="{E70E9369-F81C-474F-A990-DACC567A7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049813" y="4834668"/>
                <a:ext cx="927751" cy="1086098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92D01F90-22D1-4B16-959A-1A875F3C06F7}"/>
                  </a:ext>
                </a:extLst>
              </p:cNvPr>
              <p:cNvSpPr txBox="1"/>
              <p:nvPr/>
            </p:nvSpPr>
            <p:spPr>
              <a:xfrm>
                <a:off x="10189092" y="4856688"/>
                <a:ext cx="927750" cy="55561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57</a:t>
                </a:r>
                <a:r>
                  <a:rPr lang="ru-RU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ru-RU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xmlns="" id="{FF485B06-F35C-4E9B-9A84-0626E3AE8C17}"/>
                </a:ext>
              </a:extLst>
            </p:cNvPr>
            <p:cNvSpPr/>
            <p:nvPr/>
          </p:nvSpPr>
          <p:spPr>
            <a:xfrm>
              <a:off x="10778730" y="4913133"/>
              <a:ext cx="61169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СНИЖЕНИЕ</a:t>
              </a:r>
              <a:r>
                <a:rPr lang="ru-RU" sz="600" b="1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0ACA144-6462-598A-A08C-FFDF7EE2A675}"/>
              </a:ext>
            </a:extLst>
          </p:cNvPr>
          <p:cNvSpPr/>
          <p:nvPr/>
        </p:nvSpPr>
        <p:spPr>
          <a:xfrm>
            <a:off x="0" y="6106886"/>
            <a:ext cx="12192001" cy="755052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BD129CE-6C85-45CD-8BFF-BB40E28394AB}"/>
              </a:ext>
            </a:extLst>
          </p:cNvPr>
          <p:cNvSpPr txBox="1"/>
          <p:nvPr/>
        </p:nvSpPr>
        <p:spPr>
          <a:xfrm>
            <a:off x="-3111" y="6450602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ОБЩАЯ СУММА ШТРАФОВ СОСТАВИЛА </a:t>
            </a:r>
            <a:r>
              <a:rPr lang="ru-RU" sz="2000" b="1" dirty="0" smtClean="0">
                <a:solidFill>
                  <a:srgbClr val="F2B800"/>
                </a:solidFill>
                <a:latin typeface="Century Gothic" pitchFamily="34" charset="0"/>
              </a:rPr>
              <a:t>87,2 </a:t>
            </a:r>
            <a:r>
              <a:rPr lang="ru-RU" sz="2000" b="1" dirty="0">
                <a:solidFill>
                  <a:srgbClr val="F2B800"/>
                </a:solidFill>
                <a:latin typeface="Century Gothic" pitchFamily="34" charset="0"/>
              </a:rPr>
              <a:t>МЛН.РУБ.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D129CE-6C85-45CD-8BFF-BB40E28394AB}"/>
              </a:ext>
            </a:extLst>
          </p:cNvPr>
          <p:cNvSpPr txBox="1"/>
          <p:nvPr/>
        </p:nvSpPr>
        <p:spPr>
          <a:xfrm>
            <a:off x="186609" y="6106950"/>
            <a:ext cx="11611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ВЫНЕСНО </a:t>
            </a:r>
            <a:r>
              <a:rPr lang="ru-RU" sz="2000" b="1" dirty="0" smtClean="0">
                <a:solidFill>
                  <a:srgbClr val="FFC000"/>
                </a:solidFill>
                <a:latin typeface="Century Gothic" pitchFamily="34" charset="0"/>
              </a:rPr>
              <a:t>1 913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ПОСТАНОВЛЕНИЙ</a:t>
            </a:r>
            <a:endParaRPr lang="ru-RU" sz="2000" b="1" dirty="0">
              <a:solidFill>
                <a:srgbClr val="F2B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360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92C70C7-1308-40B8-9B74-A649CC82835C}"/>
              </a:ext>
            </a:extLst>
          </p:cNvPr>
          <p:cNvSpPr/>
          <p:nvPr/>
        </p:nvSpPr>
        <p:spPr>
          <a:xfrm rot="5400000">
            <a:off x="2795115" y="2030734"/>
            <a:ext cx="540000" cy="4657669"/>
          </a:xfrm>
          <a:prstGeom prst="rect">
            <a:avLst/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0ACA144-6462-598A-A08C-FFDF7EE2A675}"/>
              </a:ext>
            </a:extLst>
          </p:cNvPr>
          <p:cNvSpPr/>
          <p:nvPr/>
        </p:nvSpPr>
        <p:spPr>
          <a:xfrm>
            <a:off x="-2" y="1071600"/>
            <a:ext cx="12192001" cy="432141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0ACA144-6462-598A-A08C-FFDF7EE2A675}"/>
              </a:ext>
            </a:extLst>
          </p:cNvPr>
          <p:cNvSpPr/>
          <p:nvPr/>
        </p:nvSpPr>
        <p:spPr>
          <a:xfrm>
            <a:off x="0" y="6109585"/>
            <a:ext cx="12192001" cy="755052"/>
          </a:xfrm>
          <a:prstGeom prst="rect">
            <a:avLst/>
          </a:prstGeom>
          <a:solidFill>
            <a:srgbClr val="05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0" name="Picture 4" descr="C:\Users\StepanovSeA\Downloads\photo1686902905.jpe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91" y="2159242"/>
            <a:ext cx="3240000" cy="3240000"/>
          </a:xfrm>
          <a:prstGeom prst="ellipse">
            <a:avLst/>
          </a:prstGeom>
          <a:noFill/>
          <a:ln w="57150">
            <a:solidFill>
              <a:srgbClr val="054A7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A3D19CF7-9416-76D8-2255-3AF84620C94B}"/>
              </a:ext>
            </a:extLst>
          </p:cNvPr>
          <p:cNvSpPr/>
          <p:nvPr/>
        </p:nvSpPr>
        <p:spPr>
          <a:xfrm>
            <a:off x="10073308" y="4467037"/>
            <a:ext cx="1080000" cy="1078680"/>
          </a:xfrm>
          <a:prstGeom prst="ellipse">
            <a:avLst/>
          </a:prstGeom>
          <a:blipFill>
            <a:blip r:embed="rId3"/>
            <a:srcRect/>
            <a:stretch>
              <a:fillRect l="-21000" r="-21000"/>
            </a:stretch>
          </a:blipFill>
          <a:ln w="38100">
            <a:solidFill>
              <a:srgbClr val="065D8E"/>
            </a:solidFill>
          </a:ln>
          <a:effectLst>
            <a:innerShdw blurRad="114300">
              <a:prstClr val="black"/>
            </a:innerShdw>
          </a:effectLst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Google Shape;991;p94">
            <a:extLst>
              <a:ext uri="{FF2B5EF4-FFF2-40B4-BE49-F238E27FC236}">
                <a16:creationId xmlns="" xmlns:a16="http://schemas.microsoft.com/office/drawing/2014/main" id="{576C91BC-D318-4A42-A839-79D69A99686C}"/>
              </a:ext>
            </a:extLst>
          </p:cNvPr>
          <p:cNvSpPr txBox="1"/>
          <p:nvPr/>
        </p:nvSpPr>
        <p:spPr>
          <a:xfrm>
            <a:off x="6108001" y="1086118"/>
            <a:ext cx="6083998" cy="33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 defTabSz="1219110"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sym typeface="Century Gothic"/>
              </a:rPr>
              <a:t>МОБИЛЬНЫЕ КОМПЛЕКСЫ С ИИ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7FCA7851-D18C-43F9-9642-BB73CFBE2834}"/>
              </a:ext>
            </a:extLst>
          </p:cNvPr>
          <p:cNvSpPr/>
          <p:nvPr/>
        </p:nvSpPr>
        <p:spPr>
          <a:xfrm>
            <a:off x="6488035" y="5602662"/>
            <a:ext cx="5512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043F5F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АВТОМАТИЧЕСКАЯ ФИКСАЦИЕЙ НАРУШЕНИЙ</a:t>
            </a:r>
          </a:p>
        </p:txBody>
      </p:sp>
      <p:sp>
        <p:nvSpPr>
          <p:cNvPr id="109" name="Google Shape;991;p94">
            <a:extLst>
              <a:ext uri="{FF2B5EF4-FFF2-40B4-BE49-F238E27FC236}">
                <a16:creationId xmlns="" xmlns:a16="http://schemas.microsoft.com/office/drawing/2014/main" id="{6B4A56E2-364D-4721-8FAC-31193CAEA1B6}"/>
              </a:ext>
            </a:extLst>
          </p:cNvPr>
          <p:cNvSpPr txBox="1"/>
          <p:nvPr/>
        </p:nvSpPr>
        <p:spPr>
          <a:xfrm>
            <a:off x="904875" y="6275951"/>
            <a:ext cx="10772774" cy="576907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ВОЗМОЖНОСТЬ ПРИВЛЕЧЕНИЯ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НАРУШИТЕЛЕЙ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К АДМИНИСТРАТИВНОЙ ОТВЕТСТВЕННОСТИ</a:t>
            </a:r>
          </a:p>
          <a:p>
            <a:pPr lvl="0" algn="ctr"/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 В УПРОЩЕННОМ ПОРЯДКЕ</a:t>
            </a:r>
          </a:p>
        </p:txBody>
      </p:sp>
      <p:sp>
        <p:nvSpPr>
          <p:cNvPr id="25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5539435" y="6109585"/>
            <a:ext cx="759354" cy="188949"/>
          </a:xfrm>
          <a:prstGeom prst="downArrow">
            <a:avLst>
              <a:gd name="adj1" fmla="val 4602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8586930" y="1356387"/>
            <a:ext cx="1102122" cy="294707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134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FBE1B3C1-4BFE-4890-9088-1A2DF37B873A}"/>
              </a:ext>
            </a:extLst>
          </p:cNvPr>
          <p:cNvSpPr txBox="1">
            <a:spLocks/>
          </p:cNvSpPr>
          <p:nvPr/>
        </p:nvSpPr>
        <p:spPr>
          <a:xfrm>
            <a:off x="309600" y="151200"/>
            <a:ext cx="11219025" cy="93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51" dirty="0" smtClean="0">
                <a:solidFill>
                  <a:srgbClr val="043F5F"/>
                </a:solidFill>
                <a:latin typeface="Century Gothic"/>
                <a:cs typeface="Arial" charset="0"/>
              </a:rPr>
              <a:t>АЛГОРИТМ ФОРМИРОВАНИЯ МАРШРУТА</a:t>
            </a:r>
          </a:p>
          <a:p>
            <a:r>
              <a:rPr lang="ru-RU" sz="2000" spc="-51" dirty="0" smtClean="0">
                <a:solidFill>
                  <a:srgbClr val="043F5F"/>
                </a:solidFill>
                <a:latin typeface="Century Gothic"/>
                <a:cs typeface="Arial" charset="0"/>
              </a:rPr>
              <a:t>МОБИЛЬНОГО КОМПЛЕКСА</a:t>
            </a:r>
            <a:endParaRPr lang="ru-RU" sz="2000" spc="-51" dirty="0">
              <a:solidFill>
                <a:srgbClr val="043F5F"/>
              </a:solidFill>
              <a:latin typeface="Century Gothic"/>
              <a:cs typeface="Arial" charset="0"/>
            </a:endParaRPr>
          </a:p>
        </p:txBody>
      </p:sp>
      <p:sp>
        <p:nvSpPr>
          <p:cNvPr id="29" name="Стрелка: вниз 106">
            <a:extLst>
              <a:ext uri="{FF2B5EF4-FFF2-40B4-BE49-F238E27FC236}">
                <a16:creationId xmlns="" xmlns:a16="http://schemas.microsoft.com/office/drawing/2014/main" id="{461C3E8D-7B2D-410E-B5A6-EF4AC75B9868}"/>
              </a:ext>
            </a:extLst>
          </p:cNvPr>
          <p:cNvSpPr/>
          <p:nvPr/>
        </p:nvSpPr>
        <p:spPr>
          <a:xfrm>
            <a:off x="2582666" y="1356387"/>
            <a:ext cx="1102122" cy="294707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134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C67BBAD-6E2E-41EB-8A51-88E89D0AA706}"/>
              </a:ext>
            </a:extLst>
          </p:cNvPr>
          <p:cNvSpPr/>
          <p:nvPr/>
        </p:nvSpPr>
        <p:spPr>
          <a:xfrm rot="5400000">
            <a:off x="2778514" y="-397357"/>
            <a:ext cx="540000" cy="4657669"/>
          </a:xfrm>
          <a:prstGeom prst="rect">
            <a:avLst/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A4775F94-CCFC-4F39-B157-990900F15B54}"/>
              </a:ext>
            </a:extLst>
          </p:cNvPr>
          <p:cNvSpPr/>
          <p:nvPr/>
        </p:nvSpPr>
        <p:spPr>
          <a:xfrm>
            <a:off x="2240292" y="1768282"/>
            <a:ext cx="2831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ТЕПЛОВАЯ КАРТА ЦУР</a:t>
            </a:r>
            <a:endParaRPr lang="ru-RU" sz="1600" b="1" kern="0" dirty="0">
              <a:solidFill>
                <a:schemeClr val="bg1"/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: вниз 56">
            <a:extLst>
              <a:ext uri="{FF2B5EF4-FFF2-40B4-BE49-F238E27FC236}">
                <a16:creationId xmlns:a16="http://schemas.microsoft.com/office/drawing/2014/main" xmlns="" id="{9CDDFE6D-12D8-4B13-961A-267307DF63E3}"/>
              </a:ext>
            </a:extLst>
          </p:cNvPr>
          <p:cNvSpPr/>
          <p:nvPr/>
        </p:nvSpPr>
        <p:spPr>
          <a:xfrm rot="16200000">
            <a:off x="5193429" y="1851479"/>
            <a:ext cx="540000" cy="172160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2F9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10" descr="C:\Users\StepanovSeA\Desktop\Снимок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49" y="1757559"/>
            <a:ext cx="360000" cy="360000"/>
          </a:xfrm>
          <a:prstGeom prst="ellipse">
            <a:avLst/>
          </a:prstGeom>
          <a:ln w="0" cap="rnd">
            <a:solidFill>
              <a:srgbClr val="2E75B6">
                <a:alpha val="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192C70C7-1308-40B8-9B74-A649CC82835C}"/>
              </a:ext>
            </a:extLst>
          </p:cNvPr>
          <p:cNvSpPr/>
          <p:nvPr/>
        </p:nvSpPr>
        <p:spPr>
          <a:xfrm rot="5400000">
            <a:off x="2779772" y="979722"/>
            <a:ext cx="540000" cy="4657669"/>
          </a:xfrm>
          <a:prstGeom prst="rect">
            <a:avLst/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81CE9C18-781D-434E-B6AE-9BF0F1953B10}"/>
              </a:ext>
            </a:extLst>
          </p:cNvPr>
          <p:cNvSpPr/>
          <p:nvPr/>
        </p:nvSpPr>
        <p:spPr>
          <a:xfrm>
            <a:off x="2242621" y="3123304"/>
            <a:ext cx="2104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СКПДИ</a:t>
            </a:r>
            <a:endParaRPr lang="ru-RU" sz="1600" b="1" kern="0" dirty="0">
              <a:solidFill>
                <a:schemeClr val="bg1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: вниз 59">
            <a:extLst>
              <a:ext uri="{FF2B5EF4-FFF2-40B4-BE49-F238E27FC236}">
                <a16:creationId xmlns:a16="http://schemas.microsoft.com/office/drawing/2014/main" xmlns="" id="{E97E1E53-58BF-480B-8231-358CE907F799}"/>
              </a:ext>
            </a:extLst>
          </p:cNvPr>
          <p:cNvSpPr/>
          <p:nvPr/>
        </p:nvSpPr>
        <p:spPr>
          <a:xfrm rot="16200000">
            <a:off x="5194687" y="3222476"/>
            <a:ext cx="540000" cy="172160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6" descr="C:\Users\StepanovSeA\Desktop\Снимок.JPG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23" y="312330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213AA53-1A7A-4EE8-839A-C07CCBA602CC}"/>
              </a:ext>
            </a:extLst>
          </p:cNvPr>
          <p:cNvSpPr/>
          <p:nvPr/>
        </p:nvSpPr>
        <p:spPr>
          <a:xfrm rot="5400000">
            <a:off x="2806257" y="3103477"/>
            <a:ext cx="540000" cy="4657669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трелка: вниз 98">
            <a:extLst>
              <a:ext uri="{FF2B5EF4-FFF2-40B4-BE49-F238E27FC236}">
                <a16:creationId xmlns:a16="http://schemas.microsoft.com/office/drawing/2014/main" xmlns="" id="{EBD36B07-5BDB-4889-8D25-96598CE10D94}"/>
              </a:ext>
            </a:extLst>
          </p:cNvPr>
          <p:cNvSpPr/>
          <p:nvPr/>
        </p:nvSpPr>
        <p:spPr>
          <a:xfrm rot="16200000">
            <a:off x="5221172" y="5345869"/>
            <a:ext cx="540000" cy="172160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4808C74D-DEF7-4DC7-B6F0-AE1F523DAF63}"/>
              </a:ext>
            </a:extLst>
          </p:cNvPr>
          <p:cNvSpPr/>
          <p:nvPr/>
        </p:nvSpPr>
        <p:spPr>
          <a:xfrm>
            <a:off x="2288167" y="4190291"/>
            <a:ext cx="184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ЧАТ-БОТ ТКО</a:t>
            </a:r>
            <a:endParaRPr lang="ru-RU" sz="1600" b="1" kern="0" dirty="0">
              <a:solidFill>
                <a:schemeClr val="bg1"/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6" name="Picture 7" descr="C:\Users\StepanovSeA\Desktop\Снимок1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49" y="4197205"/>
            <a:ext cx="9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Google Shape;991;p94">
            <a:extLst>
              <a:ext uri="{FF2B5EF4-FFF2-40B4-BE49-F238E27FC236}">
                <a16:creationId xmlns="" xmlns:a16="http://schemas.microsoft.com/office/drawing/2014/main" id="{576C91BC-D318-4A42-A839-79D69A99686C}"/>
              </a:ext>
            </a:extLst>
          </p:cNvPr>
          <p:cNvSpPr txBox="1"/>
          <p:nvPr/>
        </p:nvSpPr>
        <p:spPr>
          <a:xfrm>
            <a:off x="91728" y="1116724"/>
            <a:ext cx="6083998" cy="33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algn="ctr" defTabSz="1219110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sym typeface="Century Gothic"/>
              </a:rPr>
              <a:t>ФОРМИРОВАНИЕ МАРШРУТА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E2F87F2-656C-4DC7-B9E2-DE28A0F389A6}"/>
              </a:ext>
            </a:extLst>
          </p:cNvPr>
          <p:cNvSpPr/>
          <p:nvPr/>
        </p:nvSpPr>
        <p:spPr>
          <a:xfrm>
            <a:off x="719680" y="2207559"/>
            <a:ext cx="5045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solidFill>
                  <a:srgbClr val="0987CD"/>
                </a:solidFill>
                <a:latin typeface="Century Gothic" panose="020B0502020202020204" pitchFamily="34" charset="0"/>
              </a:rPr>
              <a:t>ТОП Г.О. С ПРОБЛЕМАМИ ПО СОДЕРЖАНИЮ ТЕРРИТОРИЙ;</a:t>
            </a:r>
          </a:p>
          <a:p>
            <a:r>
              <a:rPr lang="ru-RU" sz="1200" b="1" kern="0" dirty="0" smtClean="0">
                <a:solidFill>
                  <a:srgbClr val="0987CD"/>
                </a:solidFill>
                <a:latin typeface="Century Gothic" panose="020B0502020202020204" pitchFamily="34" charset="0"/>
              </a:rPr>
              <a:t>ТОП СООБЩЕНИЙ ГРАЖДАН НА СОДЕРЖАНИЕ ТЕРРИТОРИЙ</a:t>
            </a:r>
          </a:p>
          <a:p>
            <a:r>
              <a:rPr lang="ru-RU" sz="1200" b="1" kern="0" dirty="0" smtClean="0">
                <a:solidFill>
                  <a:srgbClr val="0987CD"/>
                </a:solidFill>
                <a:latin typeface="Century Gothic" panose="020B0502020202020204" pitchFamily="34" charset="0"/>
              </a:rPr>
              <a:t>ЗА 2 НЕДЕЛИ, АДРЕСА С НАИБОЛЬШИМ КОЛИЧЕСТВОМ </a:t>
            </a:r>
          </a:p>
          <a:p>
            <a:r>
              <a:rPr lang="ru-RU" sz="1200" b="1" kern="0" dirty="0" smtClean="0">
                <a:solidFill>
                  <a:srgbClr val="0987CD"/>
                </a:solidFill>
                <a:latin typeface="Century Gothic" panose="020B0502020202020204" pitchFamily="34" charset="0"/>
              </a:rPr>
              <a:t>ЖАЛОБ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EE2F87F2-656C-4DC7-B9E2-DE28A0F389A6}"/>
              </a:ext>
            </a:extLst>
          </p:cNvPr>
          <p:cNvSpPr/>
          <p:nvPr/>
        </p:nvSpPr>
        <p:spPr>
          <a:xfrm>
            <a:off x="720938" y="3578557"/>
            <a:ext cx="5399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solidFill>
                  <a:srgbClr val="2E75B6"/>
                </a:solidFill>
                <a:latin typeface="Century Gothic" panose="020B0502020202020204" pitchFamily="34" charset="0"/>
              </a:rPr>
              <a:t>ФОРМИРОВАНИЕ СПИСКА АДРЕСОВ ПО ОТЧЕТАМ</a:t>
            </a:r>
          </a:p>
          <a:p>
            <a:r>
              <a:rPr lang="ru-RU" sz="1200" b="1" kern="0" dirty="0" smtClean="0">
                <a:solidFill>
                  <a:srgbClr val="2E75B6"/>
                </a:solidFill>
                <a:latin typeface="Century Gothic" panose="020B0502020202020204" pitchFamily="34" charset="0"/>
              </a:rPr>
              <a:t>С НЕЗАКРЫТЫМИ ДЕФЕКТАМИ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E2F87F2-656C-4DC7-B9E2-DE28A0F389A6}"/>
              </a:ext>
            </a:extLst>
          </p:cNvPr>
          <p:cNvSpPr/>
          <p:nvPr/>
        </p:nvSpPr>
        <p:spPr>
          <a:xfrm>
            <a:off x="720938" y="4629567"/>
            <a:ext cx="5045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solidFill>
                  <a:srgbClr val="065D8E"/>
                </a:solidFill>
                <a:latin typeface="Century Gothic" panose="020B0502020202020204" pitchFamily="34" charset="0"/>
              </a:rPr>
              <a:t>АДРЕСА ПРОБЛЕМНЫХ КП,</a:t>
            </a:r>
          </a:p>
          <a:p>
            <a:r>
              <a:rPr lang="ru-RU" sz="1200" b="1" kern="0" dirty="0" smtClean="0">
                <a:solidFill>
                  <a:srgbClr val="065D8E"/>
                </a:solidFill>
                <a:latin typeface="Century Gothic" panose="020B0502020202020204" pitchFamily="34" charset="0"/>
              </a:rPr>
              <a:t>ГДЕ ЗАНОСИТСЯ НАИБОЛЬШЕЕ КОЛИЧЕСТВО СООБЩЕНИЙ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81CE9C18-781D-434E-B6AE-9BF0F1953B10}"/>
              </a:ext>
            </a:extLst>
          </p:cNvPr>
          <p:cNvSpPr/>
          <p:nvPr/>
        </p:nvSpPr>
        <p:spPr>
          <a:xfrm>
            <a:off x="2265632" y="5262671"/>
            <a:ext cx="2104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ГОРЯЧАЯ ЛИНИЯ</a:t>
            </a:r>
            <a:endParaRPr lang="ru-RU" sz="1600" b="1" kern="0" dirty="0">
              <a:solidFill>
                <a:schemeClr val="bg1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59">
            <a:extLst>
              <a:ext uri="{FF2B5EF4-FFF2-40B4-BE49-F238E27FC236}">
                <a16:creationId xmlns:a16="http://schemas.microsoft.com/office/drawing/2014/main" xmlns="" id="{E97E1E53-58BF-480B-8231-358CE907F799}"/>
              </a:ext>
            </a:extLst>
          </p:cNvPr>
          <p:cNvSpPr/>
          <p:nvPr/>
        </p:nvSpPr>
        <p:spPr>
          <a:xfrm rot="16200000">
            <a:off x="5202000" y="4273488"/>
            <a:ext cx="540000" cy="172160"/>
          </a:xfrm>
          <a:prstGeom prst="downArrow">
            <a:avLst>
              <a:gd name="adj1" fmla="val 46028"/>
              <a:gd name="adj2" fmla="val 100000"/>
            </a:avLst>
          </a:prstGeom>
          <a:solidFill>
            <a:srgbClr val="06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E2F87F2-656C-4DC7-B9E2-DE28A0F389A6}"/>
              </a:ext>
            </a:extLst>
          </p:cNvPr>
          <p:cNvSpPr/>
          <p:nvPr/>
        </p:nvSpPr>
        <p:spPr>
          <a:xfrm>
            <a:off x="747423" y="5699799"/>
            <a:ext cx="5348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solidFill>
                  <a:srgbClr val="044860"/>
                </a:solidFill>
                <a:latin typeface="Century Gothic" panose="020B0502020202020204" pitchFamily="34" charset="0"/>
              </a:rPr>
              <a:t>ОБРАЩЕНИЯ БОЛЕЕ 3</a:t>
            </a:r>
            <a:r>
              <a:rPr lang="ru-RU" sz="800" b="1" kern="0" dirty="0" smtClean="0">
                <a:solidFill>
                  <a:srgbClr val="044860"/>
                </a:solidFill>
                <a:latin typeface="Century Gothic" panose="020B0502020202020204" pitchFamily="34" charset="0"/>
              </a:rPr>
              <a:t>Х</a:t>
            </a:r>
            <a:r>
              <a:rPr lang="ru-RU" sz="1200" b="1" kern="0" dirty="0" smtClean="0">
                <a:solidFill>
                  <a:srgbClr val="044860"/>
                </a:solidFill>
                <a:latin typeface="Century Gothic" panose="020B0502020202020204" pitchFamily="34" charset="0"/>
              </a:rPr>
              <a:t> РАЗ ЗА НЕДЕЛЮ ПО Г.О.</a:t>
            </a:r>
          </a:p>
        </p:txBody>
      </p:sp>
      <p:pic>
        <p:nvPicPr>
          <p:cNvPr id="1026" name="Picture 2" descr="C:\Users\StepanovSeA\Desktop\a170ce665f945a2afb52c95e7c492219.jpg"/>
          <p:cNvPicPr>
            <a:picLocks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23" y="524122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B23F9A5-3D5A-4EE5-859C-EBE798D986E1}"/>
              </a:ext>
            </a:extLst>
          </p:cNvPr>
          <p:cNvSpPr/>
          <p:nvPr/>
        </p:nvSpPr>
        <p:spPr>
          <a:xfrm>
            <a:off x="193692" y="1580611"/>
            <a:ext cx="38533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kern="0" spc="-1" dirty="0">
                <a:solidFill>
                  <a:srgbClr val="0987CD"/>
                </a:solidFill>
                <a:latin typeface="Century Gothic" panose="020B0502020202020204" pitchFamily="34" charset="0"/>
                <a:ea typeface="DejaVu Sans"/>
              </a:rPr>
              <a:t>1</a:t>
            </a:r>
            <a:endParaRPr lang="ru-RU" sz="4400" kern="0" spc="-1" dirty="0">
              <a:solidFill>
                <a:srgbClr val="0987CD"/>
              </a:solidFill>
              <a:latin typeface="Century Gothic" panose="020B0502020202020204" pitchFamily="34" charset="0"/>
              <a:ea typeface="DejaVu Sans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12DB33E7-68C9-4E4D-B98D-C34036AADC9A}"/>
              </a:ext>
            </a:extLst>
          </p:cNvPr>
          <p:cNvCxnSpPr>
            <a:cxnSpLocks/>
          </p:cNvCxnSpPr>
          <p:nvPr/>
        </p:nvCxnSpPr>
        <p:spPr>
          <a:xfrm>
            <a:off x="623117" y="1661476"/>
            <a:ext cx="0" cy="540000"/>
          </a:xfrm>
          <a:prstGeom prst="line">
            <a:avLst/>
          </a:prstGeom>
          <a:ln w="28575">
            <a:solidFill>
              <a:srgbClr val="098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B23F9A5-3D5A-4EE5-859C-EBE798D986E1}"/>
              </a:ext>
            </a:extLst>
          </p:cNvPr>
          <p:cNvSpPr/>
          <p:nvPr/>
        </p:nvSpPr>
        <p:spPr>
          <a:xfrm>
            <a:off x="157360" y="2931332"/>
            <a:ext cx="38533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kern="0" spc="-1" dirty="0">
                <a:solidFill>
                  <a:srgbClr val="2E75B6"/>
                </a:solidFill>
                <a:latin typeface="Century Gothic" panose="020B0502020202020204" pitchFamily="34" charset="0"/>
                <a:ea typeface="DejaVu Sans"/>
              </a:rPr>
              <a:t>2</a:t>
            </a:r>
            <a:endParaRPr lang="ru-RU" sz="4400" kern="0" spc="-1" dirty="0">
              <a:solidFill>
                <a:srgbClr val="2E75B6"/>
              </a:solidFill>
              <a:latin typeface="Century Gothic" panose="020B0502020202020204" pitchFamily="34" charset="0"/>
              <a:ea typeface="DejaVu Sans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12DB33E7-68C9-4E4D-B98D-C34036AADC9A}"/>
              </a:ext>
            </a:extLst>
          </p:cNvPr>
          <p:cNvCxnSpPr>
            <a:cxnSpLocks/>
          </p:cNvCxnSpPr>
          <p:nvPr/>
        </p:nvCxnSpPr>
        <p:spPr>
          <a:xfrm>
            <a:off x="630736" y="3035898"/>
            <a:ext cx="0" cy="540000"/>
          </a:xfrm>
          <a:prstGeom prst="line">
            <a:avLst/>
          </a:prstGeom>
          <a:ln w="28575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7B23F9A5-3D5A-4EE5-859C-EBE798D986E1}"/>
              </a:ext>
            </a:extLst>
          </p:cNvPr>
          <p:cNvSpPr/>
          <p:nvPr/>
        </p:nvSpPr>
        <p:spPr>
          <a:xfrm>
            <a:off x="157360" y="4015927"/>
            <a:ext cx="38533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kern="0" spc="-1" dirty="0">
                <a:solidFill>
                  <a:srgbClr val="065D8E"/>
                </a:solidFill>
                <a:latin typeface="Century Gothic" panose="020B0502020202020204" pitchFamily="34" charset="0"/>
                <a:ea typeface="DejaVu Sans"/>
              </a:rPr>
              <a:t>3</a:t>
            </a:r>
            <a:endParaRPr lang="ru-RU" sz="4400" kern="0" spc="-1" dirty="0">
              <a:solidFill>
                <a:srgbClr val="065D8E"/>
              </a:solidFill>
              <a:latin typeface="Century Gothic" panose="020B0502020202020204" pitchFamily="34" charset="0"/>
              <a:ea typeface="DejaVu Sans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12DB33E7-68C9-4E4D-B98D-C34036AADC9A}"/>
              </a:ext>
            </a:extLst>
          </p:cNvPr>
          <p:cNvCxnSpPr>
            <a:cxnSpLocks/>
          </p:cNvCxnSpPr>
          <p:nvPr/>
        </p:nvCxnSpPr>
        <p:spPr>
          <a:xfrm>
            <a:off x="630736" y="4079185"/>
            <a:ext cx="0" cy="540000"/>
          </a:xfrm>
          <a:prstGeom prst="line">
            <a:avLst/>
          </a:prstGeom>
          <a:ln w="28575">
            <a:solidFill>
              <a:srgbClr val="06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B23F9A5-3D5A-4EE5-859C-EBE798D986E1}"/>
              </a:ext>
            </a:extLst>
          </p:cNvPr>
          <p:cNvSpPr/>
          <p:nvPr/>
        </p:nvSpPr>
        <p:spPr>
          <a:xfrm>
            <a:off x="193693" y="5081445"/>
            <a:ext cx="38533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kern="0" spc="-1" dirty="0">
                <a:solidFill>
                  <a:srgbClr val="033F5F"/>
                </a:solidFill>
                <a:latin typeface="Century Gothic" panose="020B0502020202020204" pitchFamily="34" charset="0"/>
                <a:ea typeface="DejaVu Sans"/>
              </a:rPr>
              <a:t>4</a:t>
            </a:r>
            <a:endParaRPr lang="ru-RU" sz="4400" kern="0" spc="-1" dirty="0">
              <a:solidFill>
                <a:srgbClr val="033F5F"/>
              </a:solidFill>
              <a:latin typeface="Century Gothic" panose="020B0502020202020204" pitchFamily="34" charset="0"/>
              <a:ea typeface="DejaVu Sans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12DB33E7-68C9-4E4D-B98D-C34036AADC9A}"/>
              </a:ext>
            </a:extLst>
          </p:cNvPr>
          <p:cNvCxnSpPr>
            <a:cxnSpLocks/>
          </p:cNvCxnSpPr>
          <p:nvPr/>
        </p:nvCxnSpPr>
        <p:spPr>
          <a:xfrm>
            <a:off x="658552" y="5159417"/>
            <a:ext cx="0" cy="540000"/>
          </a:xfrm>
          <a:prstGeom prst="line">
            <a:avLst/>
          </a:prstGeom>
          <a:ln w="28575">
            <a:solidFill>
              <a:srgbClr val="033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5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8" y="157656"/>
            <a:ext cx="12129698" cy="1172095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РЕЗУЛЬТАТЫ РАБОТЫ МОБИЛЬНЫХ КОМПЛЕКСОВ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В Г.О. БАЛАШИХА</a:t>
            </a:r>
            <a:endParaRPr lang="ru-RU" sz="2000" spc="-51" dirty="0">
              <a:solidFill>
                <a:srgbClr val="043F5F"/>
              </a:solidFill>
              <a:latin typeface="Century Gothic"/>
              <a:cs typeface="Arial" charset="0"/>
            </a:endParaRPr>
          </a:p>
        </p:txBody>
      </p:sp>
      <p:sp>
        <p:nvSpPr>
          <p:cNvPr id="26" name="Google Shape;991;p94">
            <a:extLst>
              <a:ext uri="{FF2B5EF4-FFF2-40B4-BE49-F238E27FC236}">
                <a16:creationId xmlns:a16="http://schemas.microsoft.com/office/drawing/2014/main" xmlns="" id="{576C91BC-D318-4A42-A839-79D69A99686C}"/>
              </a:ext>
            </a:extLst>
          </p:cNvPr>
          <p:cNvSpPr txBox="1"/>
          <p:nvPr/>
        </p:nvSpPr>
        <p:spPr>
          <a:xfrm>
            <a:off x="306539" y="1692771"/>
            <a:ext cx="4119870" cy="217734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1600" b="1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МАРШРУТ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мкр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Сакраменто, ул. Мещера, д. 1-11, д. 16-26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мкр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Сакраменто, ул.  Сосновая, д. 1-13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мкр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Сакраменто, ул. </a:t>
            </a: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Березнаяковая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, д. 1-8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мкр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Заря, ул. Молодежная, д. 14-20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мкр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Заря, ул. Ленина, д. 7а-9а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мкр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Заря, ул. Лесная, д. 2-6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мкр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Дзержинского, д. 29-34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мкр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1 Мая, д.26-д.34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Звездная, д. 12, ул. Солнечная, д. 16-18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Победы, д. 2-6, ул. Флерова, д. 5/2</a:t>
            </a:r>
          </a:p>
        </p:txBody>
      </p:sp>
      <p:pic>
        <p:nvPicPr>
          <p:cNvPr id="2050" name="Picture 2" descr="C:\Users\StepanovSeA\Downloads\photo1693405332.jpe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/>
          <a:stretch/>
        </p:blipFill>
        <p:spPr bwMode="auto">
          <a:xfrm>
            <a:off x="4594146" y="2615532"/>
            <a:ext cx="7597854" cy="42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15F7D03-866B-4F50-A639-CDED35B51864}"/>
              </a:ext>
            </a:extLst>
          </p:cNvPr>
          <p:cNvSpPr/>
          <p:nvPr/>
        </p:nvSpPr>
        <p:spPr>
          <a:xfrm>
            <a:off x="3100395" y="4486663"/>
            <a:ext cx="180124" cy="14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744170479"/>
              </p:ext>
            </p:extLst>
          </p:nvPr>
        </p:nvGraphicFramePr>
        <p:xfrm>
          <a:off x="175726" y="4233137"/>
          <a:ext cx="4115234" cy="247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E2F87F2-656C-4DC7-B9E2-DE28A0F389A6}"/>
              </a:ext>
            </a:extLst>
          </p:cNvPr>
          <p:cNvSpPr/>
          <p:nvPr/>
        </p:nvSpPr>
        <p:spPr>
          <a:xfrm>
            <a:off x="452484" y="4441088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20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E2F87F2-656C-4DC7-B9E2-DE28A0F389A6}"/>
              </a:ext>
            </a:extLst>
          </p:cNvPr>
          <p:cNvSpPr/>
          <p:nvPr/>
        </p:nvSpPr>
        <p:spPr>
          <a:xfrm>
            <a:off x="1390633" y="4737617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16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E2F87F2-656C-4DC7-B9E2-DE28A0F389A6}"/>
              </a:ext>
            </a:extLst>
          </p:cNvPr>
          <p:cNvSpPr/>
          <p:nvPr/>
        </p:nvSpPr>
        <p:spPr>
          <a:xfrm>
            <a:off x="2387104" y="4835983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15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E2F87F2-656C-4DC7-B9E2-DE28A0F389A6}"/>
              </a:ext>
            </a:extLst>
          </p:cNvPr>
          <p:cNvSpPr/>
          <p:nvPr/>
        </p:nvSpPr>
        <p:spPr>
          <a:xfrm>
            <a:off x="3339032" y="4978420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13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8F84CCA-C5D9-414B-9C99-49B97C69E685}"/>
              </a:ext>
            </a:extLst>
          </p:cNvPr>
          <p:cNvGrpSpPr/>
          <p:nvPr/>
        </p:nvGrpSpPr>
        <p:grpSpPr>
          <a:xfrm>
            <a:off x="3216316" y="3825369"/>
            <a:ext cx="1174294" cy="1195280"/>
            <a:chOff x="10718278" y="4166210"/>
            <a:chExt cx="1123031" cy="1143101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5DB830E0-E62C-404C-95A2-44E9CA6BB58B}"/>
                </a:ext>
              </a:extLst>
            </p:cNvPr>
            <p:cNvGrpSpPr/>
            <p:nvPr/>
          </p:nvGrpSpPr>
          <p:grpSpPr>
            <a:xfrm>
              <a:off x="10718278" y="4166210"/>
              <a:ext cx="1123031" cy="1143101"/>
              <a:chOff x="10049813" y="4834668"/>
              <a:chExt cx="1067029" cy="1086098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xmlns="" id="{A8C8A126-A4FD-4FBF-9F30-F1211778C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49813" y="4834668"/>
                <a:ext cx="927751" cy="1086098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EC150BC-743D-4D0C-ABA4-6CD5100E55F0}"/>
                  </a:ext>
                </a:extLst>
              </p:cNvPr>
              <p:cNvSpPr txBox="1"/>
              <p:nvPr/>
            </p:nvSpPr>
            <p:spPr>
              <a:xfrm>
                <a:off x="10189092" y="4893417"/>
                <a:ext cx="927750" cy="53135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35</a:t>
                </a:r>
                <a:r>
                  <a:rPr lang="ru-RU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ru-RU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BFF343B-08FE-431D-A4D8-095B85276C11}"/>
                </a:ext>
              </a:extLst>
            </p:cNvPr>
            <p:cNvSpPr/>
            <p:nvPr/>
          </p:nvSpPr>
          <p:spPr>
            <a:xfrm>
              <a:off x="10778730" y="4913133"/>
              <a:ext cx="611690" cy="19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ЖАЛОБЫ</a:t>
              </a:r>
              <a:r>
                <a:rPr lang="ru-RU" sz="700" b="1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12B4574-8848-4792-8F72-BE5E02CF8245}"/>
              </a:ext>
            </a:extLst>
          </p:cNvPr>
          <p:cNvSpPr/>
          <p:nvPr/>
        </p:nvSpPr>
        <p:spPr>
          <a:xfrm>
            <a:off x="3456" y="1181186"/>
            <a:ext cx="4210928" cy="348254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90B7640-0E84-4351-8615-0838ECCCC970}"/>
              </a:ext>
            </a:extLst>
          </p:cNvPr>
          <p:cNvSpPr/>
          <p:nvPr/>
        </p:nvSpPr>
        <p:spPr>
          <a:xfrm>
            <a:off x="334795" y="1185734"/>
            <a:ext cx="3879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В ПЕРИОД МАЙ – АВГУСТ 2023 ГОДА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AD7C46E-FF91-4358-8D41-0F9D8ACAB660}"/>
              </a:ext>
            </a:extLst>
          </p:cNvPr>
          <p:cNvSpPr/>
          <p:nvPr/>
        </p:nvSpPr>
        <p:spPr>
          <a:xfrm>
            <a:off x="4594147" y="1179224"/>
            <a:ext cx="1673996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6B6BC3B-ABE3-40BA-95E8-DFE208E79600}"/>
              </a:ext>
            </a:extLst>
          </p:cNvPr>
          <p:cNvSpPr/>
          <p:nvPr/>
        </p:nvSpPr>
        <p:spPr>
          <a:xfrm>
            <a:off x="4594146" y="1614153"/>
            <a:ext cx="1673995" cy="71697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64</a:t>
            </a:r>
          </a:p>
          <a:p>
            <a:pPr algn="ctr">
              <a:lnSpc>
                <a:spcPts val="2500"/>
              </a:lnSpc>
            </a:pPr>
            <a:r>
              <a:rPr lang="ru-RU" sz="1600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ОБРАЩЕНИЯ</a:t>
            </a:r>
            <a:endParaRPr lang="ru-RU" sz="1400" kern="0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94CC4A0-6464-4380-BFC0-7D4A06DFA23E}"/>
              </a:ext>
            </a:extLst>
          </p:cNvPr>
          <p:cNvSpPr/>
          <p:nvPr/>
        </p:nvSpPr>
        <p:spPr>
          <a:xfrm>
            <a:off x="6416771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CC58902-8D95-43AE-9CDC-6D1F3A10ED83}"/>
              </a:ext>
            </a:extLst>
          </p:cNvPr>
          <p:cNvSpPr/>
          <p:nvPr/>
        </p:nvSpPr>
        <p:spPr>
          <a:xfrm>
            <a:off x="6416770" y="1614153"/>
            <a:ext cx="2570771" cy="71697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204</a:t>
            </a:r>
            <a:r>
              <a:rPr lang="ru-RU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шт.</a:t>
            </a:r>
          </a:p>
          <a:p>
            <a:pPr algn="ctr">
              <a:lnSpc>
                <a:spcPts val="2500"/>
              </a:lnSpc>
            </a:pPr>
            <a:r>
              <a:rPr lang="ru-RU" sz="1600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ДЕФЕКТОВ ВЫЯВЛЕНО</a:t>
            </a:r>
            <a:endParaRPr lang="ru-RU" sz="1400" kern="0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E0160CC-EDC0-4A1F-9F81-5AAE0DEB2AAD}"/>
              </a:ext>
            </a:extLst>
          </p:cNvPr>
          <p:cNvSpPr/>
          <p:nvPr/>
        </p:nvSpPr>
        <p:spPr>
          <a:xfrm>
            <a:off x="9115709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DD7B31B-0534-4245-AEEE-4C08137F9FDE}"/>
              </a:ext>
            </a:extLst>
          </p:cNvPr>
          <p:cNvSpPr/>
          <p:nvPr/>
        </p:nvSpPr>
        <p:spPr>
          <a:xfrm>
            <a:off x="9115707" y="1524288"/>
            <a:ext cx="2570771" cy="848950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4000" b="1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8 </a:t>
            </a:r>
            <a:r>
              <a:rPr lang="ru-RU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ШТРАФОВ</a:t>
            </a:r>
          </a:p>
          <a:p>
            <a:pPr algn="ctr">
              <a:lnSpc>
                <a:spcPts val="1700"/>
              </a:lnSpc>
            </a:pPr>
            <a:endParaRPr lang="ru-RU" kern="0" dirty="0" smtClean="0">
              <a:solidFill>
                <a:srgbClr val="043F5F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4000" b="1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330</a:t>
            </a:r>
            <a:r>
              <a:rPr lang="ru-RU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 ТЫС. РУБ.</a:t>
            </a:r>
            <a:endParaRPr lang="ru-RU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453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panovSeA\Downloads\photo1693488151.jpe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32" y="2629510"/>
            <a:ext cx="7587368" cy="42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811462F7-E688-438E-83F4-C6E817837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113246"/>
              </p:ext>
            </p:extLst>
          </p:nvPr>
        </p:nvGraphicFramePr>
        <p:xfrm>
          <a:off x="175726" y="4233137"/>
          <a:ext cx="4115234" cy="247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D659491-7974-4E11-B9DF-170C6A33F983}"/>
              </a:ext>
            </a:extLst>
          </p:cNvPr>
          <p:cNvSpPr/>
          <p:nvPr/>
        </p:nvSpPr>
        <p:spPr>
          <a:xfrm>
            <a:off x="452484" y="4608048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36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B46EDDA-24BF-4319-BC5C-32B53592D9F1}"/>
              </a:ext>
            </a:extLst>
          </p:cNvPr>
          <p:cNvSpPr/>
          <p:nvPr/>
        </p:nvSpPr>
        <p:spPr>
          <a:xfrm>
            <a:off x="1390633" y="4423382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40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C106169-3300-4D66-9B36-5FFE42DA8577}"/>
              </a:ext>
            </a:extLst>
          </p:cNvPr>
          <p:cNvSpPr/>
          <p:nvPr/>
        </p:nvSpPr>
        <p:spPr>
          <a:xfrm>
            <a:off x="2387104" y="4244591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45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26B2B9CB-2CB0-4001-A34F-8F3BC70126DA}"/>
              </a:ext>
            </a:extLst>
          </p:cNvPr>
          <p:cNvSpPr/>
          <p:nvPr/>
        </p:nvSpPr>
        <p:spPr>
          <a:xfrm>
            <a:off x="3339032" y="4952631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27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5C01F932-29A4-4D77-8FB2-482F7C960D58}"/>
              </a:ext>
            </a:extLst>
          </p:cNvPr>
          <p:cNvGrpSpPr/>
          <p:nvPr/>
        </p:nvGrpSpPr>
        <p:grpSpPr>
          <a:xfrm>
            <a:off x="3242392" y="3694678"/>
            <a:ext cx="1174286" cy="1195280"/>
            <a:chOff x="11136512" y="3958692"/>
            <a:chExt cx="1123023" cy="1143101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xmlns="" id="{1B0A4B03-1EC6-4C58-BC4D-1536AA39FCAD}"/>
                </a:ext>
              </a:extLst>
            </p:cNvPr>
            <p:cNvGrpSpPr/>
            <p:nvPr/>
          </p:nvGrpSpPr>
          <p:grpSpPr>
            <a:xfrm>
              <a:off x="11136512" y="3958692"/>
              <a:ext cx="1123023" cy="1143101"/>
              <a:chOff x="10447197" y="4637498"/>
              <a:chExt cx="1067022" cy="1086098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xmlns="" id="{3175B0BC-926E-469C-A434-53DF90B19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0447197" y="4637498"/>
                <a:ext cx="927751" cy="108609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BC91C1F8-44F8-42B7-9DBF-1AF24B43BC94}"/>
                  </a:ext>
                </a:extLst>
              </p:cNvPr>
              <p:cNvSpPr txBox="1"/>
              <p:nvPr/>
            </p:nvSpPr>
            <p:spPr>
              <a:xfrm>
                <a:off x="10586469" y="4696247"/>
                <a:ext cx="927750" cy="53135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25</a:t>
                </a:r>
                <a:r>
                  <a:rPr lang="ru-RU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ru-RU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E6FF3D33-04BD-47DF-8A4A-5E39E488118E}"/>
                </a:ext>
              </a:extLst>
            </p:cNvPr>
            <p:cNvSpPr/>
            <p:nvPr/>
          </p:nvSpPr>
          <p:spPr>
            <a:xfrm>
              <a:off x="11196964" y="4705613"/>
              <a:ext cx="611690" cy="19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ЖАЛОБЫ</a:t>
              </a:r>
              <a:r>
                <a:rPr lang="ru-RU" sz="700" b="1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AA190178-06D4-4B99-B0D3-E0F1EAA40AE1}"/>
              </a:ext>
            </a:extLst>
          </p:cNvPr>
          <p:cNvSpPr/>
          <p:nvPr/>
        </p:nvSpPr>
        <p:spPr>
          <a:xfrm>
            <a:off x="3456" y="1181186"/>
            <a:ext cx="4210928" cy="348254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3A316CD-D29D-4BBB-B442-3BCD4021E809}"/>
              </a:ext>
            </a:extLst>
          </p:cNvPr>
          <p:cNvSpPr/>
          <p:nvPr/>
        </p:nvSpPr>
        <p:spPr>
          <a:xfrm>
            <a:off x="334795" y="1185734"/>
            <a:ext cx="3879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В ПЕРИОД МАЙ – АВГУСТ 2023 ГОДА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638A9B05-DC16-4AFC-A9D2-F85B945E5457}"/>
              </a:ext>
            </a:extLst>
          </p:cNvPr>
          <p:cNvSpPr/>
          <p:nvPr/>
        </p:nvSpPr>
        <p:spPr>
          <a:xfrm>
            <a:off x="4594147" y="1179224"/>
            <a:ext cx="1673996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05CE825-EA3E-4FA9-A9B9-3E801FFFFDBB}"/>
              </a:ext>
            </a:extLst>
          </p:cNvPr>
          <p:cNvSpPr/>
          <p:nvPr/>
        </p:nvSpPr>
        <p:spPr>
          <a:xfrm>
            <a:off x="4594146" y="1614153"/>
            <a:ext cx="1673995" cy="71697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148</a:t>
            </a:r>
          </a:p>
          <a:p>
            <a:pPr algn="ctr">
              <a:lnSpc>
                <a:spcPts val="2500"/>
              </a:lnSpc>
            </a:pPr>
            <a:r>
              <a:rPr lang="ru-RU" sz="1600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ОБРАЩЕНИЙ</a:t>
            </a:r>
            <a:endParaRPr lang="ru-RU" sz="1400" kern="0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4C63EA50-46E3-4FA5-8145-468C9409A6AA}"/>
              </a:ext>
            </a:extLst>
          </p:cNvPr>
          <p:cNvSpPr/>
          <p:nvPr/>
        </p:nvSpPr>
        <p:spPr>
          <a:xfrm>
            <a:off x="6416771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93CD408A-7050-40E3-A259-17CF5795FCB1}"/>
              </a:ext>
            </a:extLst>
          </p:cNvPr>
          <p:cNvSpPr/>
          <p:nvPr/>
        </p:nvSpPr>
        <p:spPr>
          <a:xfrm>
            <a:off x="6416770" y="1614153"/>
            <a:ext cx="2570771" cy="71697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234</a:t>
            </a:r>
            <a:r>
              <a:rPr lang="ru-RU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шт.</a:t>
            </a:r>
          </a:p>
          <a:p>
            <a:pPr algn="ctr">
              <a:lnSpc>
                <a:spcPts val="2500"/>
              </a:lnSpc>
            </a:pPr>
            <a:r>
              <a:rPr lang="ru-RU" sz="1600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ДЕФЕКТОВ ВЫЯВЛЕНО</a:t>
            </a:r>
            <a:endParaRPr lang="ru-RU" sz="1400" kern="0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EDE9E3C0-7E0A-4BEE-B791-4D7D2E07E2DD}"/>
              </a:ext>
            </a:extLst>
          </p:cNvPr>
          <p:cNvSpPr/>
          <p:nvPr/>
        </p:nvSpPr>
        <p:spPr>
          <a:xfrm>
            <a:off x="9115709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5D674425-69EE-4DCE-B44E-F203717D211B}"/>
              </a:ext>
            </a:extLst>
          </p:cNvPr>
          <p:cNvSpPr/>
          <p:nvPr/>
        </p:nvSpPr>
        <p:spPr>
          <a:xfrm>
            <a:off x="362027" y="5332402"/>
            <a:ext cx="84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r>
              <a:rPr lang="ru-RU" sz="12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РАЗ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7C7EABC4-1215-4CBE-9464-23622607F52D}"/>
              </a:ext>
            </a:extLst>
          </p:cNvPr>
          <p:cNvSpPr/>
          <p:nvPr/>
        </p:nvSpPr>
        <p:spPr>
          <a:xfrm>
            <a:off x="452485" y="5596034"/>
            <a:ext cx="661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ПОСЕТИЛ МК</a:t>
            </a:r>
            <a:endParaRPr lang="ru-RU" sz="1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4F5DFC55-5924-4AD7-ADD0-868A5D5DFFD9}"/>
              </a:ext>
            </a:extLst>
          </p:cNvPr>
          <p:cNvSpPr/>
          <p:nvPr/>
        </p:nvSpPr>
        <p:spPr>
          <a:xfrm>
            <a:off x="1321851" y="5245752"/>
            <a:ext cx="84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ru-RU" sz="12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РАЗА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49E098F7-AA71-4658-BC32-054B63F2FBC9}"/>
              </a:ext>
            </a:extLst>
          </p:cNvPr>
          <p:cNvSpPr/>
          <p:nvPr/>
        </p:nvSpPr>
        <p:spPr>
          <a:xfrm>
            <a:off x="1412309" y="5509384"/>
            <a:ext cx="661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ПОСЕТИЛ МК</a:t>
            </a:r>
            <a:endParaRPr lang="ru-RU" sz="1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1DF52F61-9224-4AE2-9A86-77CC0FF34B21}"/>
              </a:ext>
            </a:extLst>
          </p:cNvPr>
          <p:cNvSpPr/>
          <p:nvPr/>
        </p:nvSpPr>
        <p:spPr>
          <a:xfrm>
            <a:off x="2292792" y="5137297"/>
            <a:ext cx="84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r>
            <a:r>
              <a:rPr lang="ru-RU" sz="12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РАЗ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26998261-26D6-46D7-9521-2C1C36338C38}"/>
              </a:ext>
            </a:extLst>
          </p:cNvPr>
          <p:cNvSpPr/>
          <p:nvPr/>
        </p:nvSpPr>
        <p:spPr>
          <a:xfrm>
            <a:off x="2383250" y="5400929"/>
            <a:ext cx="661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ПОСЕТИЛ МК</a:t>
            </a:r>
            <a:endParaRPr lang="ru-RU" sz="1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F4799579-3D96-4CC1-AD24-CFED857F6523}"/>
              </a:ext>
            </a:extLst>
          </p:cNvPr>
          <p:cNvSpPr/>
          <p:nvPr/>
        </p:nvSpPr>
        <p:spPr>
          <a:xfrm>
            <a:off x="3261637" y="5517068"/>
            <a:ext cx="84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r>
              <a:rPr lang="ru-RU" sz="12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РАЗ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8BC9D992-14E1-42B6-90B9-5842318CE4F5}"/>
              </a:ext>
            </a:extLst>
          </p:cNvPr>
          <p:cNvSpPr/>
          <p:nvPr/>
        </p:nvSpPr>
        <p:spPr>
          <a:xfrm>
            <a:off x="3352095" y="5780700"/>
            <a:ext cx="661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ПОСЕТИЛ МК</a:t>
            </a:r>
            <a:endParaRPr lang="ru-RU" sz="1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8" y="161225"/>
            <a:ext cx="12129698" cy="1172095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РЕЗУЛЬТАТЫ РАБОТЫ МОБИЛЬНЫХ КОМПЛЕКСОВ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В Г.О. КРАСНОГОРСК</a:t>
            </a:r>
            <a:endParaRPr lang="ru-RU" sz="2000" spc="-51" dirty="0">
              <a:solidFill>
                <a:srgbClr val="043F5F"/>
              </a:solidFill>
              <a:latin typeface="Century Gothic"/>
              <a:cs typeface="Arial" charset="0"/>
            </a:endParaRPr>
          </a:p>
        </p:txBody>
      </p:sp>
      <p:sp>
        <p:nvSpPr>
          <p:cNvPr id="22" name="Google Shape;991;p94">
            <a:extLst>
              <a:ext uri="{FF2B5EF4-FFF2-40B4-BE49-F238E27FC236}">
                <a16:creationId xmlns:a16="http://schemas.microsoft.com/office/drawing/2014/main" xmlns="" id="{576C91BC-D318-4A42-A839-79D69A99686C}"/>
              </a:ext>
            </a:extLst>
          </p:cNvPr>
          <p:cNvSpPr txBox="1"/>
          <p:nvPr/>
        </p:nvSpPr>
        <p:spPr>
          <a:xfrm>
            <a:off x="338895" y="1649788"/>
            <a:ext cx="3907793" cy="217734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1600" b="1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МАРШРУТ</a:t>
            </a:r>
            <a:endParaRPr lang="ru-RU" sz="1100" b="1" dirty="0">
              <a:solidFill>
                <a:srgbClr val="043F5F"/>
              </a:solidFill>
              <a:latin typeface="Century Gothic" pitchFamily="34" charset="0"/>
              <a:sym typeface="Century Gothic"/>
            </a:endParaRP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Пришвина, д. 2-19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Жуковского, д. 8-10, ул. Пионерская, д. 12-14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Братьев Горожанкиных, д. 15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Успенская 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Оптический переулок, д. 2-4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Речная ул., д. 2-3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</a:t>
            </a: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Вилора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 Трифонова д. 3-7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Циолковского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Ленина, д. 23-29, ул. Октябрьская, д.14, 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Народного Ополчения, д. 23-31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DD7B31B-0534-4245-AEEE-4C08137F9FDE}"/>
              </a:ext>
            </a:extLst>
          </p:cNvPr>
          <p:cNvSpPr/>
          <p:nvPr/>
        </p:nvSpPr>
        <p:spPr>
          <a:xfrm>
            <a:off x="9115707" y="1524288"/>
            <a:ext cx="2570771" cy="88062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7</a:t>
            </a:r>
            <a:r>
              <a:rPr lang="ru-RU" sz="4000" b="1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 </a:t>
            </a:r>
            <a:r>
              <a:rPr lang="ru-RU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ШТРАФОВ</a:t>
            </a:r>
          </a:p>
          <a:p>
            <a:pPr algn="ctr">
              <a:lnSpc>
                <a:spcPts val="1700"/>
              </a:lnSpc>
            </a:pPr>
            <a:endParaRPr lang="ru-RU" kern="0" dirty="0" smtClean="0">
              <a:solidFill>
                <a:srgbClr val="043F5F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4000" b="1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350</a:t>
            </a:r>
            <a:r>
              <a:rPr lang="ru-RU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 ТЫС. РУБ.</a:t>
            </a:r>
            <a:endParaRPr lang="ru-RU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374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xmlns="" id="{C9B05CEB-604C-4622-8A66-072B0432A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180034"/>
              </p:ext>
            </p:extLst>
          </p:nvPr>
        </p:nvGraphicFramePr>
        <p:xfrm>
          <a:off x="175726" y="3429001"/>
          <a:ext cx="4115234" cy="328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StepanovSeA\Downloads\photo169348426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4706"/>
          <a:stretch/>
        </p:blipFill>
        <p:spPr bwMode="auto">
          <a:xfrm>
            <a:off x="4594146" y="2620139"/>
            <a:ext cx="7597854" cy="42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8" y="174878"/>
            <a:ext cx="12129698" cy="1172095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РЕЗУЛЬТАТЫ РАБОТЫ МОБИЛЬНЫХ КОМПЛЕКСОВ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В Г.О. МЫТИЩИ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endParaRPr lang="ru-RU" sz="2000" spc="-51" dirty="0">
              <a:solidFill>
                <a:srgbClr val="043F5F"/>
              </a:solidFill>
              <a:latin typeface="Century Gothic"/>
              <a:cs typeface="Arial" charset="0"/>
            </a:endParaRPr>
          </a:p>
        </p:txBody>
      </p:sp>
      <p:sp>
        <p:nvSpPr>
          <p:cNvPr id="22" name="Google Shape;991;p94">
            <a:extLst>
              <a:ext uri="{FF2B5EF4-FFF2-40B4-BE49-F238E27FC236}">
                <a16:creationId xmlns:a16="http://schemas.microsoft.com/office/drawing/2014/main" xmlns="" id="{576C91BC-D318-4A42-A839-79D69A99686C}"/>
              </a:ext>
            </a:extLst>
          </p:cNvPr>
          <p:cNvSpPr txBox="1"/>
          <p:nvPr/>
        </p:nvSpPr>
        <p:spPr>
          <a:xfrm>
            <a:off x="334795" y="1640635"/>
            <a:ext cx="4684143" cy="1284793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1600" b="1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МАРШРУТ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Тенистый бульвар, д. 10-23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Юбилейная д. 33к1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Красная Слобода, д. 5-15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п. Мебельной Фабрики, Заречная </a:t>
            </a: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, д. 3-7А</a:t>
            </a:r>
          </a:p>
          <a:p>
            <a:pPr defTabSz="1219110">
              <a:defRPr/>
            </a:pPr>
            <a:endParaRPr lang="ru-RU" sz="1400" dirty="0">
              <a:solidFill>
                <a:srgbClr val="033F5F"/>
              </a:solidFill>
              <a:latin typeface="Century Gothic" pitchFamily="34" charset="0"/>
              <a:sym typeface="Century Gothic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0BABF20-6EDC-4ADB-847B-29C0E0D1CDC1}"/>
              </a:ext>
            </a:extLst>
          </p:cNvPr>
          <p:cNvSpPr/>
          <p:nvPr/>
        </p:nvSpPr>
        <p:spPr>
          <a:xfrm>
            <a:off x="3456" y="1181186"/>
            <a:ext cx="4210928" cy="348254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766997D-DCC9-4D58-AFA9-63153886C24B}"/>
              </a:ext>
            </a:extLst>
          </p:cNvPr>
          <p:cNvSpPr/>
          <p:nvPr/>
        </p:nvSpPr>
        <p:spPr>
          <a:xfrm>
            <a:off x="334795" y="1185734"/>
            <a:ext cx="3879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В ПЕРИОД МАЙ – АВГУСТ 2023 ГОДА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3EC9150-48E7-4705-BCCA-3A595C95F365}"/>
              </a:ext>
            </a:extLst>
          </p:cNvPr>
          <p:cNvSpPr/>
          <p:nvPr/>
        </p:nvSpPr>
        <p:spPr>
          <a:xfrm>
            <a:off x="4594147" y="1179224"/>
            <a:ext cx="1673996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3C5AFD0-0000-4C27-BB57-75CE0E5634D4}"/>
              </a:ext>
            </a:extLst>
          </p:cNvPr>
          <p:cNvSpPr/>
          <p:nvPr/>
        </p:nvSpPr>
        <p:spPr>
          <a:xfrm>
            <a:off x="4594146" y="1614153"/>
            <a:ext cx="1673995" cy="71697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164</a:t>
            </a:r>
          </a:p>
          <a:p>
            <a:pPr algn="ctr">
              <a:lnSpc>
                <a:spcPts val="2500"/>
              </a:lnSpc>
            </a:pPr>
            <a:r>
              <a:rPr lang="ru-RU" sz="1600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ОБРАЩЕНИЯ</a:t>
            </a:r>
            <a:endParaRPr lang="ru-RU" sz="1400" kern="0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DC55557-AF24-4E44-9F89-2D11A7DFCC00}"/>
              </a:ext>
            </a:extLst>
          </p:cNvPr>
          <p:cNvSpPr/>
          <p:nvPr/>
        </p:nvSpPr>
        <p:spPr>
          <a:xfrm>
            <a:off x="6416771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E696202-6DED-4E7A-B743-2F45C6D15CFF}"/>
              </a:ext>
            </a:extLst>
          </p:cNvPr>
          <p:cNvSpPr/>
          <p:nvPr/>
        </p:nvSpPr>
        <p:spPr>
          <a:xfrm>
            <a:off x="6416770" y="1614153"/>
            <a:ext cx="2570771" cy="71697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106</a:t>
            </a:r>
            <a:r>
              <a:rPr lang="ru-RU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шт.</a:t>
            </a:r>
          </a:p>
          <a:p>
            <a:pPr algn="ctr">
              <a:lnSpc>
                <a:spcPts val="2500"/>
              </a:lnSpc>
            </a:pPr>
            <a:r>
              <a:rPr lang="ru-RU" sz="1600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ДЕФЕКТОВ ВЫЯВЛЕНО</a:t>
            </a:r>
            <a:endParaRPr lang="ru-RU" sz="1400" kern="0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9CE648A-58AA-47F7-9DEC-01E6C31CFC56}"/>
              </a:ext>
            </a:extLst>
          </p:cNvPr>
          <p:cNvSpPr/>
          <p:nvPr/>
        </p:nvSpPr>
        <p:spPr>
          <a:xfrm>
            <a:off x="3100395" y="4486663"/>
            <a:ext cx="180124" cy="14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7F08E08F-B442-40F8-8B02-6FDB04335FDB}"/>
              </a:ext>
            </a:extLst>
          </p:cNvPr>
          <p:cNvGrpSpPr/>
          <p:nvPr/>
        </p:nvGrpSpPr>
        <p:grpSpPr>
          <a:xfrm>
            <a:off x="452484" y="3614606"/>
            <a:ext cx="3547939" cy="1438716"/>
            <a:chOff x="452484" y="4826938"/>
            <a:chExt cx="3547939" cy="1438716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229B9711-F0C3-4B80-A509-624F27B5FB80}"/>
                </a:ext>
              </a:extLst>
            </p:cNvPr>
            <p:cNvSpPr/>
            <p:nvPr/>
          </p:nvSpPr>
          <p:spPr>
            <a:xfrm>
              <a:off x="452484" y="4826938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52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B6FF3517-6974-4368-9FE8-46D2C3988A4C}"/>
                </a:ext>
              </a:extLst>
            </p:cNvPr>
            <p:cNvSpPr/>
            <p:nvPr/>
          </p:nvSpPr>
          <p:spPr>
            <a:xfrm>
              <a:off x="1422527" y="5295984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42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D93E8EC8-E1E7-4726-BF3A-3F9BD0135239}"/>
                </a:ext>
              </a:extLst>
            </p:cNvPr>
            <p:cNvSpPr/>
            <p:nvPr/>
          </p:nvSpPr>
          <p:spPr>
            <a:xfrm>
              <a:off x="2387104" y="5340493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41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7DA61255-78E2-4F24-B168-31F4EECA6083}"/>
                </a:ext>
              </a:extLst>
            </p:cNvPr>
            <p:cNvSpPr/>
            <p:nvPr/>
          </p:nvSpPr>
          <p:spPr>
            <a:xfrm>
              <a:off x="3339032" y="5896322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29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BC0ED8FB-22D7-4B9A-8989-139B36F0AD8F}"/>
              </a:ext>
            </a:extLst>
          </p:cNvPr>
          <p:cNvGrpSpPr/>
          <p:nvPr/>
        </p:nvGrpSpPr>
        <p:grpSpPr>
          <a:xfrm>
            <a:off x="2805063" y="3116590"/>
            <a:ext cx="1174294" cy="1195280"/>
            <a:chOff x="10718278" y="4166210"/>
            <a:chExt cx="1123031" cy="1143101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8559F983-5C86-4BE6-87F9-407F0A5405BB}"/>
                </a:ext>
              </a:extLst>
            </p:cNvPr>
            <p:cNvGrpSpPr/>
            <p:nvPr/>
          </p:nvGrpSpPr>
          <p:grpSpPr>
            <a:xfrm>
              <a:off x="10718278" y="4166210"/>
              <a:ext cx="1123031" cy="1143101"/>
              <a:chOff x="10049813" y="4834668"/>
              <a:chExt cx="1067029" cy="1086098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xmlns="" id="{D0BEBE54-C925-4412-B8C0-935446C1B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49813" y="4834668"/>
                <a:ext cx="927751" cy="1086098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E2710D68-70CD-45BF-AA3E-1CED44AEB640}"/>
                  </a:ext>
                </a:extLst>
              </p:cNvPr>
              <p:cNvSpPr txBox="1"/>
              <p:nvPr/>
            </p:nvSpPr>
            <p:spPr>
              <a:xfrm>
                <a:off x="10189092" y="4893417"/>
                <a:ext cx="927750" cy="53135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44</a:t>
                </a:r>
                <a:r>
                  <a:rPr lang="ru-RU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ru-RU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6027ACD6-312C-4C43-AB7D-466E94446C95}"/>
                </a:ext>
              </a:extLst>
            </p:cNvPr>
            <p:cNvSpPr/>
            <p:nvPr/>
          </p:nvSpPr>
          <p:spPr>
            <a:xfrm>
              <a:off x="10778730" y="4913133"/>
              <a:ext cx="611690" cy="19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ЖАЛОБЫ</a:t>
              </a:r>
              <a:r>
                <a:rPr lang="ru-RU" sz="700" b="1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DE9E3C0-7E0A-4BEE-B791-4D7D2E07E2DD}"/>
              </a:ext>
            </a:extLst>
          </p:cNvPr>
          <p:cNvSpPr/>
          <p:nvPr/>
        </p:nvSpPr>
        <p:spPr>
          <a:xfrm>
            <a:off x="9115709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DD7B31B-0534-4245-AEEE-4C08137F9FDE}"/>
              </a:ext>
            </a:extLst>
          </p:cNvPr>
          <p:cNvSpPr/>
          <p:nvPr/>
        </p:nvSpPr>
        <p:spPr>
          <a:xfrm>
            <a:off x="9115707" y="1524288"/>
            <a:ext cx="2570771" cy="88062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4000" b="1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2 </a:t>
            </a:r>
            <a:r>
              <a:rPr lang="ru-RU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ШТРАФА</a:t>
            </a:r>
          </a:p>
          <a:p>
            <a:pPr algn="ctr">
              <a:lnSpc>
                <a:spcPts val="1700"/>
              </a:lnSpc>
            </a:pPr>
            <a:endParaRPr lang="ru-RU" kern="0" dirty="0" smtClean="0">
              <a:solidFill>
                <a:srgbClr val="043F5F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4000" b="1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100</a:t>
            </a:r>
            <a:r>
              <a:rPr lang="ru-RU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 ТЫС. РУБ.</a:t>
            </a:r>
            <a:endParaRPr lang="ru-RU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384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panovSeA\Downloads\photo1693492657.jpe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40" y="2629510"/>
            <a:ext cx="7565960" cy="42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03F95D37-F301-4C9C-BB85-40575DAFD023}"/>
              </a:ext>
            </a:extLst>
          </p:cNvPr>
          <p:cNvGrpSpPr/>
          <p:nvPr/>
        </p:nvGrpSpPr>
        <p:grpSpPr>
          <a:xfrm>
            <a:off x="3456" y="1179224"/>
            <a:ext cx="8984085" cy="5530732"/>
            <a:chOff x="3456" y="1179224"/>
            <a:chExt cx="8984085" cy="5530732"/>
          </a:xfrm>
        </p:grpSpPr>
        <p:graphicFrame>
          <p:nvGraphicFramePr>
            <p:cNvPr id="20" name="Диаграмма 19">
              <a:extLst>
                <a:ext uri="{FF2B5EF4-FFF2-40B4-BE49-F238E27FC236}">
                  <a16:creationId xmlns:a16="http://schemas.microsoft.com/office/drawing/2014/main" xmlns="" id="{F92DF2B1-AB6F-4F36-9907-87E613E355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54030983"/>
                </p:ext>
              </p:extLst>
            </p:nvPr>
          </p:nvGraphicFramePr>
          <p:xfrm>
            <a:off x="175726" y="3875185"/>
            <a:ext cx="4115234" cy="283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7FCE4318-4AE1-463E-BFDF-446EEE1D030F}"/>
                </a:ext>
              </a:extLst>
            </p:cNvPr>
            <p:cNvSpPr/>
            <p:nvPr/>
          </p:nvSpPr>
          <p:spPr>
            <a:xfrm>
              <a:off x="452484" y="3854392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11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32FC0DE3-7B12-4820-888D-9673FD977B9E}"/>
                </a:ext>
              </a:extLst>
            </p:cNvPr>
            <p:cNvSpPr/>
            <p:nvPr/>
          </p:nvSpPr>
          <p:spPr>
            <a:xfrm>
              <a:off x="1390633" y="4263241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9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584D2EDC-D62D-4431-8932-477C7BB5BBE3}"/>
                </a:ext>
              </a:extLst>
            </p:cNvPr>
            <p:cNvSpPr/>
            <p:nvPr/>
          </p:nvSpPr>
          <p:spPr>
            <a:xfrm>
              <a:off x="2387104" y="4461955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8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C9FBFA77-17D7-40A7-B6CE-7ED507FB3CB6}"/>
                </a:ext>
              </a:extLst>
            </p:cNvPr>
            <p:cNvSpPr/>
            <p:nvPr/>
          </p:nvSpPr>
          <p:spPr>
            <a:xfrm>
              <a:off x="3339032" y="4675749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7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B7D5498E-ED02-46A8-8637-78729BD8CA3C}"/>
                </a:ext>
              </a:extLst>
            </p:cNvPr>
            <p:cNvGrpSpPr/>
            <p:nvPr/>
          </p:nvGrpSpPr>
          <p:grpSpPr>
            <a:xfrm>
              <a:off x="2820786" y="3480469"/>
              <a:ext cx="1174287" cy="1195280"/>
              <a:chOff x="10733311" y="3753834"/>
              <a:chExt cx="1123024" cy="1143101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xmlns="" id="{5CB7AC87-B284-49D2-AB52-E4B041744380}"/>
                  </a:ext>
                </a:extLst>
              </p:cNvPr>
              <p:cNvGrpSpPr/>
              <p:nvPr/>
            </p:nvGrpSpPr>
            <p:grpSpPr>
              <a:xfrm>
                <a:off x="10733311" y="3753834"/>
                <a:ext cx="1123024" cy="1143101"/>
                <a:chOff x="10064103" y="4442856"/>
                <a:chExt cx="1067023" cy="1086098"/>
              </a:xfrm>
            </p:grpSpPr>
            <p:pic>
              <p:nvPicPr>
                <p:cNvPr id="54" name="Рисунок 53">
                  <a:extLst>
                    <a:ext uri="{FF2B5EF4-FFF2-40B4-BE49-F238E27FC236}">
                      <a16:creationId xmlns:a16="http://schemas.microsoft.com/office/drawing/2014/main" xmlns="" id="{BADD42D5-49B9-4FDF-8E89-C245F288B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64103" y="4442856"/>
                  <a:ext cx="927751" cy="1086098"/>
                </a:xfrm>
                <a:prstGeom prst="rect">
                  <a:avLst/>
                </a:prstGeom>
              </p:spPr>
            </p:pic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4E33B426-D07D-4136-9122-3D0D2F6F05FE}"/>
                    </a:ext>
                  </a:extLst>
                </p:cNvPr>
                <p:cNvSpPr txBox="1"/>
                <p:nvPr/>
              </p:nvSpPr>
              <p:spPr>
                <a:xfrm>
                  <a:off x="10203376" y="4501605"/>
                  <a:ext cx="927750" cy="531359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3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36</a:t>
                  </a:r>
                  <a:r>
                    <a:rPr lang="ru-RU" sz="14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%</a:t>
                  </a:r>
                  <a:r>
                    <a:rPr lang="ru-RU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xmlns="" id="{016C3233-8FC6-4A1C-8E3C-49A0845B63D3}"/>
                  </a:ext>
                </a:extLst>
              </p:cNvPr>
              <p:cNvSpPr/>
              <p:nvPr/>
            </p:nvSpPr>
            <p:spPr>
              <a:xfrm>
                <a:off x="10793764" y="4500755"/>
                <a:ext cx="611690" cy="191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ЖАЛОБЫ</a:t>
                </a:r>
                <a:r>
                  <a:rPr lang="ru-RU" sz="700" b="1" dirty="0">
                    <a:solidFill>
                      <a:srgbClr val="0672B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404D0FDB-9933-429A-B7B8-505359D7B425}"/>
                </a:ext>
              </a:extLst>
            </p:cNvPr>
            <p:cNvSpPr/>
            <p:nvPr/>
          </p:nvSpPr>
          <p:spPr>
            <a:xfrm>
              <a:off x="3456" y="1181186"/>
              <a:ext cx="4210928" cy="348254"/>
            </a:xfrm>
            <a:prstGeom prst="rect">
              <a:avLst/>
            </a:prstGeom>
            <a:solidFill>
              <a:srgbClr val="043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D38E4FB-9A15-4D1A-8F1A-6A133497C948}"/>
                </a:ext>
              </a:extLst>
            </p:cNvPr>
            <p:cNvSpPr/>
            <p:nvPr/>
          </p:nvSpPr>
          <p:spPr>
            <a:xfrm>
              <a:off x="334795" y="1185734"/>
              <a:ext cx="3879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Century Gothic" pitchFamily="34" charset="0"/>
                </a:rPr>
                <a:t>В ПЕРИОД МАЙ – АВГУСТ 2023 ГОДА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9E263A1-B968-4327-9058-98AF47E5A34F}"/>
                </a:ext>
              </a:extLst>
            </p:cNvPr>
            <p:cNvSpPr/>
            <p:nvPr/>
          </p:nvSpPr>
          <p:spPr>
            <a:xfrm>
              <a:off x="4594147" y="1179224"/>
              <a:ext cx="1673996" cy="1334491"/>
            </a:xfrm>
            <a:prstGeom prst="rect">
              <a:avLst/>
            </a:prstGeom>
            <a:noFill/>
            <a:ln w="19050">
              <a:solidFill>
                <a:srgbClr val="043F5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E1CEBD79-8A6E-4AD3-9C30-EC2068DA702C}"/>
                </a:ext>
              </a:extLst>
            </p:cNvPr>
            <p:cNvSpPr/>
            <p:nvPr/>
          </p:nvSpPr>
          <p:spPr>
            <a:xfrm>
              <a:off x="4594146" y="1614153"/>
              <a:ext cx="1673995" cy="716976"/>
            </a:xfrm>
            <a:prstGeom prst="rect">
              <a:avLst/>
            </a:prstGeom>
            <a:noFill/>
            <a:ln w="15875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4000" b="1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35</a:t>
              </a:r>
            </a:p>
            <a:p>
              <a:pPr algn="ctr">
                <a:lnSpc>
                  <a:spcPts val="2500"/>
                </a:lnSpc>
              </a:pPr>
              <a:r>
                <a:rPr lang="ru-RU" sz="1600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ОБРАЩЕНИЙ</a:t>
              </a:r>
              <a:endParaRPr lang="ru-RU" sz="1400" kern="0" dirty="0">
                <a:solidFill>
                  <a:srgbClr val="043F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F340C856-4329-4876-A1E3-186392DEF210}"/>
                </a:ext>
              </a:extLst>
            </p:cNvPr>
            <p:cNvSpPr/>
            <p:nvPr/>
          </p:nvSpPr>
          <p:spPr>
            <a:xfrm>
              <a:off x="6416771" y="1179224"/>
              <a:ext cx="2570769" cy="1334491"/>
            </a:xfrm>
            <a:prstGeom prst="rect">
              <a:avLst/>
            </a:prstGeom>
            <a:noFill/>
            <a:ln w="19050">
              <a:solidFill>
                <a:srgbClr val="043F5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FA9149A0-D95E-4754-BBF9-DEE17E2DA62B}"/>
                </a:ext>
              </a:extLst>
            </p:cNvPr>
            <p:cNvSpPr/>
            <p:nvPr/>
          </p:nvSpPr>
          <p:spPr>
            <a:xfrm>
              <a:off x="6416770" y="1614153"/>
              <a:ext cx="2570771" cy="716976"/>
            </a:xfrm>
            <a:prstGeom prst="rect">
              <a:avLst/>
            </a:prstGeom>
            <a:noFill/>
            <a:ln w="15875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4000" b="1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203</a:t>
              </a:r>
              <a:r>
                <a:rPr lang="ru-RU" b="1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200" b="1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шт.</a:t>
              </a:r>
            </a:p>
            <a:p>
              <a:pPr algn="ctr">
                <a:lnSpc>
                  <a:spcPts val="2500"/>
                </a:lnSpc>
              </a:pPr>
              <a:r>
                <a:rPr lang="ru-RU" sz="1600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ДЕФЕКТОВ ВЫЯВЛЕНО</a:t>
              </a:r>
              <a:endParaRPr lang="ru-RU" sz="1400" kern="0" dirty="0">
                <a:solidFill>
                  <a:srgbClr val="043F5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8" y="159989"/>
            <a:ext cx="12129698" cy="1172095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РЕЗУЛЬТАТЫ РАБОТЫ МОБИЛЬНЫХ КОМПЛЕКСОВ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В Г.О. ЛЕНИНСКИЙ</a:t>
            </a:r>
            <a:endParaRPr lang="ru-RU" sz="2000" spc="-51" dirty="0">
              <a:solidFill>
                <a:srgbClr val="043F5F"/>
              </a:solidFill>
              <a:latin typeface="Century Gothic"/>
              <a:cs typeface="Arial" charset="0"/>
            </a:endParaRPr>
          </a:p>
        </p:txBody>
      </p:sp>
      <p:sp>
        <p:nvSpPr>
          <p:cNvPr id="22" name="Google Shape;991;p94">
            <a:extLst>
              <a:ext uri="{FF2B5EF4-FFF2-40B4-BE49-F238E27FC236}">
                <a16:creationId xmlns:a16="http://schemas.microsoft.com/office/drawing/2014/main" xmlns="" id="{576C91BC-D318-4A42-A839-79D69A99686C}"/>
              </a:ext>
            </a:extLst>
          </p:cNvPr>
          <p:cNvSpPr txBox="1"/>
          <p:nvPr/>
        </p:nvSpPr>
        <p:spPr>
          <a:xfrm>
            <a:off x="334795" y="1396739"/>
            <a:ext cx="4684143" cy="1900347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endParaRPr lang="ru-RU" sz="1600" b="1" dirty="0">
              <a:solidFill>
                <a:srgbClr val="043F5F"/>
              </a:solidFill>
              <a:latin typeface="Century Gothic" pitchFamily="34" charset="0"/>
              <a:sym typeface="Century Gothic"/>
            </a:endParaRPr>
          </a:p>
          <a:p>
            <a:pPr defTabSz="1219110">
              <a:defRPr/>
            </a:pPr>
            <a:r>
              <a:rPr lang="ru-RU" sz="1600" b="1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МАРШРУТ</a:t>
            </a:r>
            <a:endParaRPr lang="ru-RU" sz="1100" b="1" dirty="0">
              <a:solidFill>
                <a:srgbClr val="043F5F"/>
              </a:solidFill>
              <a:latin typeface="Century Gothic" pitchFamily="34" charset="0"/>
              <a:sym typeface="Century Gothic"/>
            </a:endParaRP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Галины Вишневской, д.5-12к1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ул. Святослава Рихтера, д. 2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р.п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</a:t>
            </a: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Лопатино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, Солнечный бульвар, д. 2-12</a:t>
            </a:r>
          </a:p>
          <a:p>
            <a:pPr defTabSz="1219110">
              <a:defRPr/>
            </a:pP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р.п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. </a:t>
            </a: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Лопатино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, ул. </a:t>
            </a: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Сухановская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, д. 1-19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д. </a:t>
            </a:r>
            <a:r>
              <a:rPr lang="ru-RU" sz="1200" dirty="0" err="1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Мисайлово</a:t>
            </a:r>
            <a:r>
              <a:rPr lang="ru-RU" sz="1200" dirty="0">
                <a:solidFill>
                  <a:srgbClr val="033F5F"/>
                </a:solidFill>
                <a:latin typeface="Century Gothic" pitchFamily="34" charset="0"/>
                <a:sym typeface="Century Gothic"/>
              </a:rPr>
              <a:t>, Пригородное шоссе, д. 10</a:t>
            </a:r>
          </a:p>
          <a:p>
            <a:pPr defTabSz="1219110">
              <a:defRPr/>
            </a:pPr>
            <a:endParaRPr lang="ru-RU" sz="1200" dirty="0">
              <a:solidFill>
                <a:srgbClr val="033F5F"/>
              </a:solidFill>
              <a:latin typeface="Century Gothic" pitchFamily="34" charset="0"/>
              <a:sym typeface="Century Gothic"/>
            </a:endParaRPr>
          </a:p>
          <a:p>
            <a:pPr defTabSz="1219110">
              <a:defRPr/>
            </a:pPr>
            <a:endParaRPr lang="ru-RU" sz="1400" dirty="0">
              <a:solidFill>
                <a:srgbClr val="033F5F"/>
              </a:solidFill>
              <a:latin typeface="Century Gothic" pitchFamily="34" charset="0"/>
              <a:sym typeface="Century Gothic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DE9E3C0-7E0A-4BEE-B791-4D7D2E07E2DD}"/>
              </a:ext>
            </a:extLst>
          </p:cNvPr>
          <p:cNvSpPr/>
          <p:nvPr/>
        </p:nvSpPr>
        <p:spPr>
          <a:xfrm>
            <a:off x="9115709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DD7B31B-0534-4245-AEEE-4C08137F9FDE}"/>
              </a:ext>
            </a:extLst>
          </p:cNvPr>
          <p:cNvSpPr/>
          <p:nvPr/>
        </p:nvSpPr>
        <p:spPr>
          <a:xfrm>
            <a:off x="9115707" y="1524288"/>
            <a:ext cx="2570771" cy="88062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4000" b="1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22 </a:t>
            </a:r>
            <a:r>
              <a:rPr lang="ru-RU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ШТРАФА</a:t>
            </a:r>
          </a:p>
          <a:p>
            <a:pPr algn="ctr">
              <a:lnSpc>
                <a:spcPts val="1700"/>
              </a:lnSpc>
            </a:pPr>
            <a:endParaRPr lang="ru-RU" kern="0" dirty="0" smtClean="0">
              <a:solidFill>
                <a:srgbClr val="043F5F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4000" b="1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1,1</a:t>
            </a:r>
            <a:r>
              <a:rPr lang="ru-RU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 МЛН. РУБ.</a:t>
            </a:r>
            <a:endParaRPr lang="ru-RU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424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panovSeA\Downloads\photo1693565404.jpe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 bwMode="auto">
          <a:xfrm>
            <a:off x="4589394" y="2629571"/>
            <a:ext cx="7602606" cy="42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8" y="161173"/>
            <a:ext cx="12129698" cy="1695797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РЕЗУЛЬТАТЫ РАБОТЫ МОБИЛЬНЫХ КОМПЛЕКСОВ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В СЕРГИЕВО-ПОСАДСКОМ Г.О. </a:t>
            </a:r>
            <a:r>
              <a:rPr lang="ru-RU" sz="3200" b="1" u="sng" spc="-51" dirty="0">
                <a:solidFill>
                  <a:srgbClr val="FFC000"/>
                </a:solidFill>
                <a:latin typeface="Century Gothic"/>
                <a:cs typeface="Arial" charset="0"/>
              </a:rPr>
              <a:t>НА КП </a:t>
            </a: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/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endParaRPr lang="ru-RU" sz="2000" spc="-51" dirty="0">
              <a:solidFill>
                <a:srgbClr val="043F5F"/>
              </a:solidFill>
              <a:latin typeface="Century Gothic"/>
              <a:cs typeface="Arial" charset="0"/>
            </a:endParaRPr>
          </a:p>
        </p:txBody>
      </p:sp>
      <p:sp>
        <p:nvSpPr>
          <p:cNvPr id="22" name="Google Shape;991;p94">
            <a:extLst>
              <a:ext uri="{FF2B5EF4-FFF2-40B4-BE49-F238E27FC236}">
                <a16:creationId xmlns:a16="http://schemas.microsoft.com/office/drawing/2014/main" xmlns="" id="{576C91BC-D318-4A42-A839-79D69A99686C}"/>
              </a:ext>
            </a:extLst>
          </p:cNvPr>
          <p:cNvSpPr txBox="1"/>
          <p:nvPr/>
        </p:nvSpPr>
        <p:spPr>
          <a:xfrm>
            <a:off x="362027" y="1603495"/>
            <a:ext cx="4784317" cy="1623348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r>
              <a:rPr lang="ru-RU" sz="1600" b="1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МАРШРУТ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ул. Шлякова, д. 33/7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ул. Стахановская, д.1А, д. 5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ул. </a:t>
            </a:r>
            <a:r>
              <a:rPr lang="ru-RU" sz="1200" dirty="0" err="1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Бероунская</a:t>
            </a: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, д. 22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г. </a:t>
            </a:r>
            <a:r>
              <a:rPr lang="ru-RU" sz="1200" dirty="0" err="1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Пересвет</a:t>
            </a: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, ул. Пионерская, д. 8, 10 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Г. </a:t>
            </a:r>
            <a:r>
              <a:rPr lang="ru-RU" sz="1200" dirty="0" err="1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Пересвет</a:t>
            </a: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, ул. Первомайская, д. 2, 4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г. </a:t>
            </a:r>
            <a:r>
              <a:rPr lang="ru-RU" sz="1200" dirty="0" err="1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Пересвет</a:t>
            </a: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, ул. Советская, д. 9, 11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Г. </a:t>
            </a:r>
            <a:r>
              <a:rPr lang="ru-RU" sz="1200" dirty="0" err="1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Пересвет</a:t>
            </a: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, ул. Ленина, д. 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09D0883A-2D06-4C69-8CA6-D6A2A5D29B4D}"/>
              </a:ext>
            </a:extLst>
          </p:cNvPr>
          <p:cNvGrpSpPr/>
          <p:nvPr/>
        </p:nvGrpSpPr>
        <p:grpSpPr>
          <a:xfrm>
            <a:off x="3456" y="1179224"/>
            <a:ext cx="8984085" cy="5530733"/>
            <a:chOff x="3456" y="1179224"/>
            <a:chExt cx="8984085" cy="5530733"/>
          </a:xfrm>
        </p:grpSpPr>
        <p:graphicFrame>
          <p:nvGraphicFramePr>
            <p:cNvPr id="55" name="Диаграмма 54">
              <a:extLst>
                <a:ext uri="{FF2B5EF4-FFF2-40B4-BE49-F238E27FC236}">
                  <a16:creationId xmlns:a16="http://schemas.microsoft.com/office/drawing/2014/main" xmlns="" id="{7FAEB40C-BD47-45A8-A1CD-EE076D0C34F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74720015"/>
                </p:ext>
              </p:extLst>
            </p:nvPr>
          </p:nvGraphicFramePr>
          <p:xfrm>
            <a:off x="175726" y="3631159"/>
            <a:ext cx="4115234" cy="30787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E284A892-5B24-4744-8736-CD80CA21D10F}"/>
                </a:ext>
              </a:extLst>
            </p:cNvPr>
            <p:cNvSpPr/>
            <p:nvPr/>
          </p:nvSpPr>
          <p:spPr>
            <a:xfrm>
              <a:off x="452484" y="3765218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7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6F385A34-88D5-406C-A1A8-F89E954A8CC2}"/>
                </a:ext>
              </a:extLst>
            </p:cNvPr>
            <p:cNvSpPr/>
            <p:nvPr/>
          </p:nvSpPr>
          <p:spPr>
            <a:xfrm>
              <a:off x="1390633" y="3774023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7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6BE1A633-1E87-4648-8F0F-FDD05E8E9634}"/>
                </a:ext>
              </a:extLst>
            </p:cNvPr>
            <p:cNvSpPr/>
            <p:nvPr/>
          </p:nvSpPr>
          <p:spPr>
            <a:xfrm>
              <a:off x="2387104" y="6016241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0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01461AE-386F-485D-852F-A351977B77C8}"/>
                </a:ext>
              </a:extLst>
            </p:cNvPr>
            <p:cNvSpPr/>
            <p:nvPr/>
          </p:nvSpPr>
          <p:spPr>
            <a:xfrm>
              <a:off x="3339032" y="6016241"/>
              <a:ext cx="6613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0</a:t>
              </a:r>
              <a:r>
                <a:rPr lang="ru-RU" sz="12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800" b="1" kern="0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ШТ.</a:t>
              </a:r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EC75A612-91F0-46C9-A7A5-2D5B905B1B9D}"/>
                </a:ext>
              </a:extLst>
            </p:cNvPr>
            <p:cNvGrpSpPr/>
            <p:nvPr/>
          </p:nvGrpSpPr>
          <p:grpSpPr>
            <a:xfrm>
              <a:off x="2820321" y="4201546"/>
              <a:ext cx="1149069" cy="1195280"/>
              <a:chOff x="10732868" y="4443433"/>
              <a:chExt cx="1098907" cy="1143101"/>
            </a:xfrm>
          </p:grpSpPr>
          <p:grpSp>
            <p:nvGrpSpPr>
              <p:cNvPr id="77" name="Группа 76">
                <a:extLst>
                  <a:ext uri="{FF2B5EF4-FFF2-40B4-BE49-F238E27FC236}">
                    <a16:creationId xmlns:a16="http://schemas.microsoft.com/office/drawing/2014/main" xmlns="" id="{0699AD90-297B-4518-9C92-12B153D515FD}"/>
                  </a:ext>
                </a:extLst>
              </p:cNvPr>
              <p:cNvGrpSpPr/>
              <p:nvPr/>
            </p:nvGrpSpPr>
            <p:grpSpPr>
              <a:xfrm>
                <a:off x="10732868" y="4443433"/>
                <a:ext cx="1098907" cy="1143101"/>
                <a:chOff x="10063685" y="5098066"/>
                <a:chExt cx="1044109" cy="1086098"/>
              </a:xfrm>
            </p:grpSpPr>
            <p:pic>
              <p:nvPicPr>
                <p:cNvPr id="79" name="Рисунок 78">
                  <a:extLst>
                    <a:ext uri="{FF2B5EF4-FFF2-40B4-BE49-F238E27FC236}">
                      <a16:creationId xmlns:a16="http://schemas.microsoft.com/office/drawing/2014/main" xmlns="" id="{8B3637EF-A999-4B96-A5DD-58141509DD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63685" y="5098066"/>
                  <a:ext cx="927751" cy="1086098"/>
                </a:xfrm>
                <a:prstGeom prst="rect">
                  <a:avLst/>
                </a:prstGeom>
              </p:spPr>
            </p:pic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xmlns="" id="{B92F3786-B87D-4539-9ECD-54D51B0AF142}"/>
                    </a:ext>
                  </a:extLst>
                </p:cNvPr>
                <p:cNvSpPr txBox="1"/>
                <p:nvPr/>
              </p:nvSpPr>
              <p:spPr>
                <a:xfrm>
                  <a:off x="10180044" y="5224708"/>
                  <a:ext cx="927750" cy="41949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100</a:t>
                  </a:r>
                  <a:r>
                    <a:rPr lang="ru-RU" sz="14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%</a:t>
                  </a:r>
                  <a:r>
                    <a:rPr lang="ru-RU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xmlns="" id="{64987031-618C-4B53-8D31-005B20FAAE08}"/>
                  </a:ext>
                </a:extLst>
              </p:cNvPr>
              <p:cNvSpPr/>
              <p:nvPr/>
            </p:nvSpPr>
            <p:spPr>
              <a:xfrm>
                <a:off x="10793322" y="5190352"/>
                <a:ext cx="611690" cy="191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ЖАЛОБЫ</a:t>
                </a:r>
                <a:r>
                  <a:rPr lang="ru-RU" sz="700" b="1" dirty="0">
                    <a:solidFill>
                      <a:srgbClr val="0672B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BB775D30-F5D1-4846-B012-0EC43C10A974}"/>
                </a:ext>
              </a:extLst>
            </p:cNvPr>
            <p:cNvSpPr/>
            <p:nvPr/>
          </p:nvSpPr>
          <p:spPr>
            <a:xfrm>
              <a:off x="3456" y="1181186"/>
              <a:ext cx="4210928" cy="348254"/>
            </a:xfrm>
            <a:prstGeom prst="rect">
              <a:avLst/>
            </a:prstGeom>
            <a:solidFill>
              <a:srgbClr val="043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10EA06CD-1C29-4E3A-9EB0-FCB4D6EEABFA}"/>
                </a:ext>
              </a:extLst>
            </p:cNvPr>
            <p:cNvSpPr/>
            <p:nvPr/>
          </p:nvSpPr>
          <p:spPr>
            <a:xfrm>
              <a:off x="334795" y="1185734"/>
              <a:ext cx="3879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Century Gothic" pitchFamily="34" charset="0"/>
                </a:rPr>
                <a:t>В ПЕРИОД МАЙ – АВГУСТ 2023 ГОДА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387B53BA-5E57-481D-B733-5C70DF4A3B8A}"/>
                </a:ext>
              </a:extLst>
            </p:cNvPr>
            <p:cNvSpPr/>
            <p:nvPr/>
          </p:nvSpPr>
          <p:spPr>
            <a:xfrm>
              <a:off x="4594147" y="1179224"/>
              <a:ext cx="1673996" cy="1334491"/>
            </a:xfrm>
            <a:prstGeom prst="rect">
              <a:avLst/>
            </a:prstGeom>
            <a:noFill/>
            <a:ln w="19050">
              <a:solidFill>
                <a:srgbClr val="043F5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81D20478-39B4-40DA-85F5-C5EB69631592}"/>
                </a:ext>
              </a:extLst>
            </p:cNvPr>
            <p:cNvSpPr/>
            <p:nvPr/>
          </p:nvSpPr>
          <p:spPr>
            <a:xfrm>
              <a:off x="4594146" y="1470958"/>
              <a:ext cx="1673995" cy="946478"/>
            </a:xfrm>
            <a:prstGeom prst="rect">
              <a:avLst/>
            </a:prstGeom>
            <a:noFill/>
            <a:ln w="15875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4000" b="1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14</a:t>
              </a:r>
            </a:p>
            <a:p>
              <a:pPr algn="ctr">
                <a:lnSpc>
                  <a:spcPts val="2500"/>
                </a:lnSpc>
              </a:pPr>
              <a:r>
                <a:rPr lang="ru-RU" sz="1600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ОБРАЩЕНИЙ</a:t>
              </a:r>
            </a:p>
            <a:p>
              <a:pPr algn="ctr">
                <a:lnSpc>
                  <a:spcPts val="1400"/>
                </a:lnSpc>
              </a:pPr>
              <a:r>
                <a:rPr lang="ru-RU" sz="1400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И ЧАТ-БОТ ТКО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500CB820-366C-443B-A695-A6AAB9095440}"/>
                </a:ext>
              </a:extLst>
            </p:cNvPr>
            <p:cNvSpPr/>
            <p:nvPr/>
          </p:nvSpPr>
          <p:spPr>
            <a:xfrm>
              <a:off x="6416771" y="1179224"/>
              <a:ext cx="2570769" cy="1334491"/>
            </a:xfrm>
            <a:prstGeom prst="rect">
              <a:avLst/>
            </a:prstGeom>
            <a:noFill/>
            <a:ln w="19050">
              <a:solidFill>
                <a:srgbClr val="043F5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57742F27-E5E8-4EF6-A493-7E3950D970BF}"/>
                </a:ext>
              </a:extLst>
            </p:cNvPr>
            <p:cNvSpPr/>
            <p:nvPr/>
          </p:nvSpPr>
          <p:spPr>
            <a:xfrm>
              <a:off x="6416770" y="1614153"/>
              <a:ext cx="2570771" cy="716976"/>
            </a:xfrm>
            <a:prstGeom prst="rect">
              <a:avLst/>
            </a:prstGeom>
            <a:noFill/>
            <a:ln w="15875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4000" b="1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38</a:t>
              </a:r>
              <a:r>
                <a:rPr lang="ru-RU" b="1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200" b="1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шт.</a:t>
              </a:r>
            </a:p>
            <a:p>
              <a:pPr algn="ctr">
                <a:lnSpc>
                  <a:spcPts val="2500"/>
                </a:lnSpc>
              </a:pPr>
              <a:r>
                <a:rPr lang="ru-RU" sz="1600" kern="0" dirty="0">
                  <a:solidFill>
                    <a:srgbClr val="043F5F"/>
                  </a:solidFill>
                  <a:latin typeface="Century Gothic" panose="020B0502020202020204" pitchFamily="34" charset="0"/>
                </a:rPr>
                <a:t>ДЕФЕКТОВ ВЫЯВЛЕНО</a:t>
              </a:r>
              <a:endParaRPr lang="ru-RU" sz="1400" kern="0" dirty="0">
                <a:solidFill>
                  <a:srgbClr val="043F5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E0160CC-EDC0-4A1F-9F81-5AAE0DEB2AAD}"/>
              </a:ext>
            </a:extLst>
          </p:cNvPr>
          <p:cNvSpPr/>
          <p:nvPr/>
        </p:nvSpPr>
        <p:spPr>
          <a:xfrm>
            <a:off x="9115709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DD7B31B-0534-4245-AEEE-4C08137F9FDE}"/>
              </a:ext>
            </a:extLst>
          </p:cNvPr>
          <p:cNvSpPr/>
          <p:nvPr/>
        </p:nvSpPr>
        <p:spPr>
          <a:xfrm>
            <a:off x="9115707" y="1524288"/>
            <a:ext cx="2570771" cy="848950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5</a:t>
            </a:r>
            <a:r>
              <a:rPr lang="ru-RU" sz="4000" b="1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 </a:t>
            </a:r>
            <a:r>
              <a:rPr lang="ru-RU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ШТРАФОВ</a:t>
            </a:r>
          </a:p>
          <a:p>
            <a:pPr algn="ctr">
              <a:lnSpc>
                <a:spcPts val="1700"/>
              </a:lnSpc>
            </a:pPr>
            <a:endParaRPr lang="ru-RU" kern="0" dirty="0" smtClean="0">
              <a:solidFill>
                <a:srgbClr val="043F5F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4000" b="1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250</a:t>
            </a:r>
            <a:r>
              <a:rPr lang="ru-RU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 ТЫС. РУБ.</a:t>
            </a:r>
            <a:endParaRPr lang="ru-RU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512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panovSeA\Downloads\photo1693565005.jpe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"/>
          <a:stretch/>
        </p:blipFill>
        <p:spPr bwMode="auto">
          <a:xfrm>
            <a:off x="4622999" y="2613019"/>
            <a:ext cx="7569001" cy="42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F6DFFBB-D313-4198-B1D6-0D7309B91B62}"/>
              </a:ext>
            </a:extLst>
          </p:cNvPr>
          <p:cNvSpPr/>
          <p:nvPr/>
        </p:nvSpPr>
        <p:spPr>
          <a:xfrm>
            <a:off x="10588625" y="3686942"/>
            <a:ext cx="226219" cy="188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2E14022E-703B-49F7-9483-19F127F05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412559"/>
              </p:ext>
            </p:extLst>
          </p:nvPr>
        </p:nvGraphicFramePr>
        <p:xfrm>
          <a:off x="175726" y="3229785"/>
          <a:ext cx="4115234" cy="348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1DD2B6A-6948-4EC9-8496-D287C4233F29}"/>
              </a:ext>
            </a:extLst>
          </p:cNvPr>
          <p:cNvSpPr/>
          <p:nvPr/>
        </p:nvSpPr>
        <p:spPr>
          <a:xfrm>
            <a:off x="452484" y="4374928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22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DF11959-0A17-45AF-B6DA-52020A42F9B9}"/>
              </a:ext>
            </a:extLst>
          </p:cNvPr>
          <p:cNvSpPr/>
          <p:nvPr/>
        </p:nvSpPr>
        <p:spPr>
          <a:xfrm>
            <a:off x="1390633" y="3217215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38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B955C9B-E5AE-4267-B3A2-55840D46A956}"/>
              </a:ext>
            </a:extLst>
          </p:cNvPr>
          <p:cNvSpPr/>
          <p:nvPr/>
        </p:nvSpPr>
        <p:spPr>
          <a:xfrm>
            <a:off x="2387104" y="5344233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9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9528AFA-F8BC-4163-8DC8-222D0B8CE2E4}"/>
              </a:ext>
            </a:extLst>
          </p:cNvPr>
          <p:cNvSpPr/>
          <p:nvPr/>
        </p:nvSpPr>
        <p:spPr>
          <a:xfrm>
            <a:off x="3339032" y="5359712"/>
            <a:ext cx="66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11</a:t>
            </a:r>
            <a:r>
              <a:rPr lang="ru-RU" sz="12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kern="0" dirty="0">
                <a:solidFill>
                  <a:srgbClr val="0672B1"/>
                </a:solidFill>
                <a:latin typeface="Century Gothic" panose="020B0502020202020204" pitchFamily="34" charset="0"/>
              </a:rPr>
              <a:t>ШТ.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604D1607-9C50-46C3-9841-2F92C6CA020C}"/>
              </a:ext>
            </a:extLst>
          </p:cNvPr>
          <p:cNvGrpSpPr/>
          <p:nvPr/>
        </p:nvGrpSpPr>
        <p:grpSpPr>
          <a:xfrm>
            <a:off x="2813293" y="4079902"/>
            <a:ext cx="1174293" cy="1195280"/>
            <a:chOff x="10726139" y="4327100"/>
            <a:chExt cx="1123029" cy="1143101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xmlns="" id="{DC4D5D65-E5F9-4E32-91DF-8D3341872DA7}"/>
                </a:ext>
              </a:extLst>
            </p:cNvPr>
            <p:cNvGrpSpPr/>
            <p:nvPr/>
          </p:nvGrpSpPr>
          <p:grpSpPr>
            <a:xfrm>
              <a:off x="10726139" y="4327100"/>
              <a:ext cx="1123029" cy="1143101"/>
              <a:chOff x="10057281" y="4987535"/>
              <a:chExt cx="1067027" cy="1086098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xmlns="" id="{A9F5FE54-FA60-46C3-BA33-2A6CD9B78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57281" y="4987535"/>
                <a:ext cx="927751" cy="1086098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AA42CF7-8091-43A9-87F8-114D5AC09D53}"/>
                  </a:ext>
                </a:extLst>
              </p:cNvPr>
              <p:cNvSpPr txBox="1"/>
              <p:nvPr/>
            </p:nvSpPr>
            <p:spPr>
              <a:xfrm>
                <a:off x="10196558" y="5046282"/>
                <a:ext cx="927750" cy="53135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50</a:t>
                </a:r>
                <a:r>
                  <a:rPr lang="ru-RU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ru-RU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0A3323AE-F83D-4B1C-927B-0FB2B71E9E01}"/>
                </a:ext>
              </a:extLst>
            </p:cNvPr>
            <p:cNvSpPr/>
            <p:nvPr/>
          </p:nvSpPr>
          <p:spPr>
            <a:xfrm>
              <a:off x="10786585" y="5074021"/>
              <a:ext cx="611690" cy="19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ЖАЛОБЫ</a:t>
              </a:r>
              <a:r>
                <a:rPr lang="ru-RU" sz="700" b="1" dirty="0">
                  <a:solidFill>
                    <a:srgbClr val="0672B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8488E04-F628-4BA1-8843-6CAE32B0A4CF}"/>
              </a:ext>
            </a:extLst>
          </p:cNvPr>
          <p:cNvSpPr/>
          <p:nvPr/>
        </p:nvSpPr>
        <p:spPr>
          <a:xfrm>
            <a:off x="3456" y="1181186"/>
            <a:ext cx="4210928" cy="348254"/>
          </a:xfrm>
          <a:prstGeom prst="rect">
            <a:avLst/>
          </a:prstGeom>
          <a:solidFill>
            <a:srgbClr val="04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2EA24691-4FE7-4E60-AAA8-6BBBE9CF0048}"/>
              </a:ext>
            </a:extLst>
          </p:cNvPr>
          <p:cNvSpPr/>
          <p:nvPr/>
        </p:nvSpPr>
        <p:spPr>
          <a:xfrm>
            <a:off x="334795" y="1185734"/>
            <a:ext cx="3879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В ПЕРИОД МАЙ – АВГУСТ 2023 ГОДА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AE06C54-DC20-4EF5-B400-42A6F6963846}"/>
              </a:ext>
            </a:extLst>
          </p:cNvPr>
          <p:cNvSpPr/>
          <p:nvPr/>
        </p:nvSpPr>
        <p:spPr>
          <a:xfrm>
            <a:off x="4594147" y="1179224"/>
            <a:ext cx="1673996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B63F91B-5146-4194-864D-F7383C48B779}"/>
              </a:ext>
            </a:extLst>
          </p:cNvPr>
          <p:cNvSpPr/>
          <p:nvPr/>
        </p:nvSpPr>
        <p:spPr>
          <a:xfrm>
            <a:off x="4594146" y="1505454"/>
            <a:ext cx="1673995" cy="913070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80</a:t>
            </a:r>
          </a:p>
          <a:p>
            <a:pPr lvl="0" algn="ctr">
              <a:lnSpc>
                <a:spcPts val="2500"/>
              </a:lnSpc>
            </a:pPr>
            <a:r>
              <a:rPr lang="ru-RU" sz="1600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ОБРАЩЕНИЙ</a:t>
            </a:r>
          </a:p>
          <a:p>
            <a:pPr lvl="0" algn="ctr">
              <a:lnSpc>
                <a:spcPts val="1400"/>
              </a:lnSpc>
            </a:pPr>
            <a:r>
              <a:rPr lang="ru-RU" sz="1400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И ЧАТ-БОТ ТКО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CA09FBF-2BD0-44C6-BEA7-45C337C87E28}"/>
              </a:ext>
            </a:extLst>
          </p:cNvPr>
          <p:cNvSpPr/>
          <p:nvPr/>
        </p:nvSpPr>
        <p:spPr>
          <a:xfrm>
            <a:off x="6416771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1CB5486-7832-4CC6-903B-A8B451326A0A}"/>
              </a:ext>
            </a:extLst>
          </p:cNvPr>
          <p:cNvSpPr/>
          <p:nvPr/>
        </p:nvSpPr>
        <p:spPr>
          <a:xfrm>
            <a:off x="6416770" y="1614153"/>
            <a:ext cx="2570771" cy="716976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21</a:t>
            </a:r>
            <a:r>
              <a:rPr lang="ru-RU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шт.</a:t>
            </a:r>
          </a:p>
          <a:p>
            <a:pPr algn="ctr">
              <a:lnSpc>
                <a:spcPts val="2500"/>
              </a:lnSpc>
            </a:pPr>
            <a:r>
              <a:rPr lang="ru-RU" sz="1600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ДЕФЕКТОВ ВЫЯВЛЕНО</a:t>
            </a:r>
            <a:endParaRPr lang="ru-RU" sz="1400" kern="0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FBE1B3C1-4BFE-4890-9088-1A2DF37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8" y="155649"/>
            <a:ext cx="12129698" cy="1695797"/>
          </a:xfrm>
        </p:spPr>
        <p:txBody>
          <a:bodyPr anchor="t">
            <a:noAutofit/>
          </a:bodyPr>
          <a:lstStyle/>
          <a:p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РЕЗУЛЬТАТЫ РАБОТЫ МОБИЛЬНЫХ КОМПЛЕКСОВ</a:t>
            </a:r>
            <a:b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</a:br>
            <a:r>
              <a:rPr lang="ru-RU" sz="3200" b="1" spc="-51" dirty="0">
                <a:solidFill>
                  <a:srgbClr val="043F5F"/>
                </a:solidFill>
                <a:latin typeface="Century Gothic"/>
                <a:cs typeface="Arial" charset="0"/>
              </a:rPr>
              <a:t>В Г.О. ДОМОДЕДОВО </a:t>
            </a:r>
            <a:r>
              <a:rPr lang="ru-RU" sz="3200" b="1" u="sng" spc="-51" dirty="0">
                <a:solidFill>
                  <a:srgbClr val="FFC000"/>
                </a:solidFill>
                <a:latin typeface="Century Gothic"/>
                <a:cs typeface="Arial" charset="0"/>
              </a:rPr>
              <a:t>НА КП </a:t>
            </a:r>
            <a:endParaRPr lang="ru-RU" sz="2000" u="sng" spc="-51" dirty="0">
              <a:solidFill>
                <a:srgbClr val="FFC000"/>
              </a:solidFill>
              <a:latin typeface="Century Gothic"/>
              <a:cs typeface="Arial" charset="0"/>
            </a:endParaRPr>
          </a:p>
        </p:txBody>
      </p:sp>
      <p:sp>
        <p:nvSpPr>
          <p:cNvPr id="22" name="Google Shape;991;p94">
            <a:extLst>
              <a:ext uri="{FF2B5EF4-FFF2-40B4-BE49-F238E27FC236}">
                <a16:creationId xmlns:a16="http://schemas.microsoft.com/office/drawing/2014/main" xmlns="" id="{576C91BC-D318-4A42-A839-79D69A99686C}"/>
              </a:ext>
            </a:extLst>
          </p:cNvPr>
          <p:cNvSpPr txBox="1"/>
          <p:nvPr/>
        </p:nvSpPr>
        <p:spPr>
          <a:xfrm>
            <a:off x="334795" y="1533988"/>
            <a:ext cx="4784317" cy="1592570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spcFirstLastPara="1" wrap="square" lIns="83670" tIns="41824" rIns="83670" bIns="41824" anchor="t" anchorCtr="0">
            <a:spAutoFit/>
          </a:bodyPr>
          <a:lstStyle/>
          <a:p>
            <a:pPr defTabSz="1219110">
              <a:defRPr/>
            </a:pPr>
            <a:endParaRPr lang="ru-RU" sz="1000" b="1" dirty="0">
              <a:solidFill>
                <a:srgbClr val="043F5F"/>
              </a:solidFill>
              <a:latin typeface="Century Gothic" pitchFamily="34" charset="0"/>
              <a:sym typeface="Century Gothic"/>
            </a:endParaRPr>
          </a:p>
          <a:p>
            <a:pPr defTabSz="1219110">
              <a:defRPr/>
            </a:pPr>
            <a:r>
              <a:rPr lang="ru-RU" sz="1600" b="1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МАРШРУТ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Каширское шоссе, д. 51-63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Подольский </a:t>
            </a:r>
            <a:r>
              <a:rPr lang="ru-RU" sz="1200" dirty="0" err="1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пр</a:t>
            </a: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-д, д. 10-12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ул. Дачная, д. 34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ул. Корнеева, д. 34-38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ул. Коломийца, д. 7, 10</a:t>
            </a:r>
          </a:p>
          <a:p>
            <a:pPr defTabSz="1219110">
              <a:defRPr/>
            </a:pPr>
            <a:r>
              <a:rPr lang="ru-RU" sz="1200" dirty="0">
                <a:solidFill>
                  <a:srgbClr val="043F5F"/>
                </a:solidFill>
                <a:latin typeface="Century Gothic" pitchFamily="34" charset="0"/>
                <a:sym typeface="Century Gothic"/>
              </a:rPr>
              <a:t>ул. Школьная, д. 5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E0160CC-EDC0-4A1F-9F81-5AAE0DEB2AAD}"/>
              </a:ext>
            </a:extLst>
          </p:cNvPr>
          <p:cNvSpPr/>
          <p:nvPr/>
        </p:nvSpPr>
        <p:spPr>
          <a:xfrm>
            <a:off x="9115709" y="1179224"/>
            <a:ext cx="2570769" cy="1334491"/>
          </a:xfrm>
          <a:prstGeom prst="rect">
            <a:avLst/>
          </a:prstGeom>
          <a:noFill/>
          <a:ln w="19050">
            <a:solidFill>
              <a:srgbClr val="043F5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DD7B31B-0534-4245-AEEE-4C08137F9FDE}"/>
              </a:ext>
            </a:extLst>
          </p:cNvPr>
          <p:cNvSpPr/>
          <p:nvPr/>
        </p:nvSpPr>
        <p:spPr>
          <a:xfrm>
            <a:off x="9115707" y="1524288"/>
            <a:ext cx="2570771" cy="848950"/>
          </a:xfrm>
          <a:prstGeom prst="rect">
            <a:avLst/>
          </a:prstGeom>
          <a:noFill/>
          <a:ln w="15875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4000" b="1" kern="0" dirty="0">
                <a:solidFill>
                  <a:srgbClr val="043F5F"/>
                </a:solidFill>
                <a:latin typeface="Century Gothic" panose="020B0502020202020204" pitchFamily="34" charset="0"/>
              </a:rPr>
              <a:t>6</a:t>
            </a:r>
            <a:r>
              <a:rPr lang="ru-RU" sz="4000" b="1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 </a:t>
            </a:r>
            <a:r>
              <a:rPr lang="ru-RU" kern="0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ШТРАФОВ</a:t>
            </a:r>
          </a:p>
          <a:p>
            <a:pPr algn="ctr">
              <a:lnSpc>
                <a:spcPts val="1700"/>
              </a:lnSpc>
            </a:pPr>
            <a:endParaRPr lang="ru-RU" kern="0" dirty="0" smtClean="0">
              <a:solidFill>
                <a:srgbClr val="043F5F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4000" b="1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180</a:t>
            </a:r>
            <a:r>
              <a:rPr lang="ru-RU" dirty="0" smtClean="0">
                <a:solidFill>
                  <a:srgbClr val="043F5F"/>
                </a:solidFill>
                <a:latin typeface="Century Gothic" panose="020B0502020202020204" pitchFamily="34" charset="0"/>
              </a:rPr>
              <a:t> ТЫС. РУБ.</a:t>
            </a:r>
            <a:endParaRPr lang="ru-RU" dirty="0">
              <a:solidFill>
                <a:srgbClr val="043F5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15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E93"/>
      </a:accent1>
      <a:accent2>
        <a:srgbClr val="C00000"/>
      </a:accent2>
      <a:accent3>
        <a:srgbClr val="A5A5A5"/>
      </a:accent3>
      <a:accent4>
        <a:srgbClr val="075F7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2E3E9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5480</TotalTime>
  <Words>910</Words>
  <Application>Microsoft Office PowerPoint</Application>
  <PresentationFormat>Произвольный</PresentationFormat>
  <Paragraphs>220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3_Тема Office</vt:lpstr>
      <vt:lpstr>Презентация PowerPoint</vt:lpstr>
      <vt:lpstr>РЕЗУЛЬТАТЫ РАБОТЫ МОБИЛЬНЫХ КОМПЛЕКСОВ В 55 МУНИЦИПАЛИТЕТАХ </vt:lpstr>
      <vt:lpstr>Презентация PowerPoint</vt:lpstr>
      <vt:lpstr>РЕЗУЛЬТАТЫ РАБОТЫ МОБИЛЬНЫХ КОМПЛЕКСОВ В Г.О. БАЛАШИХА</vt:lpstr>
      <vt:lpstr>РЕЗУЛЬТАТЫ РАБОТЫ МОБИЛЬНЫХ КОМПЛЕКСОВ В Г.О. КРАСНОГОРСК</vt:lpstr>
      <vt:lpstr>РЕЗУЛЬТАТЫ РАБОТЫ МОБИЛЬНЫХ КОМПЛЕКСОВ В Г.О. МЫТИЩИ </vt:lpstr>
      <vt:lpstr>РЕЗУЛЬТАТЫ РАБОТЫ МОБИЛЬНЫХ КОМПЛЕКСОВ В Г.О. ЛЕНИНСКИЙ</vt:lpstr>
      <vt:lpstr>РЕЗУЛЬТАТЫ РАБОТЫ МОБИЛЬНЫХ КОМПЛЕКСОВ В СЕРГИЕВО-ПОСАДСКОМ Г.О. НА КП  </vt:lpstr>
      <vt:lpstr>РЕЗУЛЬТАТЫ РАБОТЫ МОБИЛЬНЫХ КОМПЛЕКСОВ В Г.О. ДОМОДЕДОВО НА КП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rivanov</dc:creator>
  <cp:lastModifiedBy>Степанов Сергей Анатольевич</cp:lastModifiedBy>
  <cp:revision>478</cp:revision>
  <cp:lastPrinted>2023-09-04T08:36:58Z</cp:lastPrinted>
  <dcterms:created xsi:type="dcterms:W3CDTF">2023-03-14T15:04:52Z</dcterms:created>
  <dcterms:modified xsi:type="dcterms:W3CDTF">2023-09-21T10:09:26Z</dcterms:modified>
</cp:coreProperties>
</file>