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2" r:id="rId2"/>
    <p:sldId id="309" r:id="rId3"/>
    <p:sldId id="320" r:id="rId4"/>
    <p:sldId id="317" r:id="rId5"/>
    <p:sldId id="322" r:id="rId6"/>
    <p:sldId id="323" r:id="rId7"/>
    <p:sldId id="311" r:id="rId8"/>
    <p:sldId id="308" r:id="rId9"/>
    <p:sldId id="324" r:id="rId10"/>
    <p:sldId id="325" r:id="rId11"/>
    <p:sldId id="326" r:id="rId12"/>
    <p:sldId id="327" r:id="rId13"/>
  </p:sldIdLst>
  <p:sldSz cx="12190413" cy="6859588"/>
  <p:notesSz cx="6797675" cy="9928225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2" clrIdx="0">
    <p:extLst>
      <p:ext uri="{19B8F6BF-5375-455C-9EA6-DF929625EA0E}">
        <p15:presenceInfo xmlns:p15="http://schemas.microsoft.com/office/powerpoint/2012/main" userId="Елена" providerId="None"/>
      </p:ext>
    </p:extLst>
  </p:cmAuthor>
  <p:cmAuthor id="2" name="Асатиани Инна Автандиловна" initials="АИА" lastIdx="1" clrIdx="1">
    <p:extLst>
      <p:ext uri="{19B8F6BF-5375-455C-9EA6-DF929625EA0E}">
        <p15:presenceInfo xmlns:p15="http://schemas.microsoft.com/office/powerpoint/2012/main" userId="Асатиани Инна Автандиловна" providerId="None"/>
      </p:ext>
    </p:extLst>
  </p:cmAuthor>
  <p:cmAuthor id="3" name="Кузнецова Кристина Александровна" initials="ККА" lastIdx="13" clrIdx="2">
    <p:extLst>
      <p:ext uri="{19B8F6BF-5375-455C-9EA6-DF929625EA0E}">
        <p15:presenceInfo xmlns:p15="http://schemas.microsoft.com/office/powerpoint/2012/main" userId="S-1-5-21-2492623033-532964961-3466583403-5532" providerId="AD"/>
      </p:ext>
    </p:extLst>
  </p:cmAuthor>
  <p:cmAuthor id="4" name="Конончук Ирина Эдуардовна" initials="КИЭ" lastIdx="2" clrIdx="3">
    <p:extLst>
      <p:ext uri="{19B8F6BF-5375-455C-9EA6-DF929625EA0E}">
        <p15:presenceInfo xmlns:p15="http://schemas.microsoft.com/office/powerpoint/2012/main" userId="S-1-5-21-2492623033-532964961-3466583403-62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0BF"/>
    <a:srgbClr val="F59F9D"/>
    <a:srgbClr val="FA9494"/>
    <a:srgbClr val="FF5F5B"/>
    <a:srgbClr val="419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567" autoAdjust="0"/>
  </p:normalViewPr>
  <p:slideViewPr>
    <p:cSldViewPr>
      <p:cViewPr varScale="1">
        <p:scale>
          <a:sx n="73" d="100"/>
          <a:sy n="73" d="100"/>
        </p:scale>
        <p:origin x="756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FE5F9-A2CC-401C-858A-50AFE8F4468D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830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79BB2-DD8F-44B8-A2E0-992B4D76C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210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277ED-426E-4FF9-B380-F2DAD62B3373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D0E32-67E0-47C9-8F06-EC5260E4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483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0E32-67E0-47C9-8F06-EC5260E40414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243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0E32-67E0-47C9-8F06-EC5260E40414}" type="slidenum">
              <a:rPr lang="ru-RU" smtClean="0"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534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0E32-67E0-47C9-8F06-EC5260E40414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095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D0E32-67E0-47C9-8F06-EC5260E404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15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D0E32-67E0-47C9-8F06-EC5260E404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375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D0E32-67E0-47C9-8F06-EC5260E404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99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D0E32-67E0-47C9-8F06-EC5260E404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125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0E32-67E0-47C9-8F06-EC5260E40414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659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0E32-67E0-47C9-8F06-EC5260E40414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53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0E32-67E0-47C9-8F06-EC5260E40414}" type="slidenum">
              <a:rPr lang="ru-RU" smtClean="0"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612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D0E32-67E0-47C9-8F06-EC5260E40414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415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3F0-9C30-4ECB-9C66-D4665AE5F2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1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8E38-DE05-40AC-91BE-B93304141A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9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FC79-9E0F-4A53-BF5F-6D848FC0C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2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2A90-2E5D-4ACD-A30A-21393CD203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1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5799-1B15-4DF6-98B1-D9272642BF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5025-0AF1-438D-A145-95BE5D5DAA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1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DFD3-6229-4295-9C30-176C62CC5A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2E28-8CB0-42B0-95A0-AE4157078E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1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DCDC-E1E1-4548-B700-3F755DF813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9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B5A3-426F-4BF1-B6FE-D0764A83C5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0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37FE-36C2-4A77-B907-A3F2E704DF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9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58A4EBF-863B-499F-BFBB-BF55428D02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4A7255-61B9-448E-8CD1-509A09D367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3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1D077-EE86-43A9-BABB-9BD5C9F9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" y="1197546"/>
            <a:ext cx="11665296" cy="31683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платному приему пациентов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Подсистеме «Поликлиника» ЕМИАС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34" y="117426"/>
            <a:ext cx="12025336" cy="6624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3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454193" y="248400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sz="1600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0852" y="663487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71228" y="2733265"/>
            <a:ext cx="110818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62" y="227359"/>
            <a:ext cx="3803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81100" y="6310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0" y="837506"/>
            <a:ext cx="5544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к формированию счета следует нажать кнопку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«Счета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внизу страницы.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будет осуществлен переход в модуль «Платные услуги» на вкладку «Оказанные услуги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нажать кнопку «Найти». Выделить услуг при помощи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галочки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нажать «Сохранить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«Сохранить» переведет автоматически 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вкладку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«Счета».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распечатать. Для этого напротив счета слева нажимаем на значок «принтер», выбираем «Счет» и распечатываем.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распечатывается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3х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штук формата А4 на обратной стороне акта. 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или счет больше 1 страницы, каждый документ печатается отдельно на листе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Рисунок 15" descr="Снимок11.PNG"/>
          <p:cNvPicPr/>
          <p:nvPr/>
        </p:nvPicPr>
        <p:blipFill rotWithShape="1">
          <a:blip r:embed="rId3" cstate="print"/>
          <a:srcRect l="3236"/>
          <a:stretch/>
        </p:blipFill>
        <p:spPr>
          <a:xfrm>
            <a:off x="6311230" y="1192316"/>
            <a:ext cx="5392986" cy="3014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3758" t="17182" r="1392" b="-3089"/>
          <a:stretch/>
        </p:blipFill>
        <p:spPr>
          <a:xfrm>
            <a:off x="6161294" y="703075"/>
            <a:ext cx="5861150" cy="290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689803" y="639009"/>
            <a:ext cx="864096" cy="418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Снимок12.PNG"/>
          <p:cNvPicPr/>
          <p:nvPr/>
        </p:nvPicPr>
        <p:blipFill rotWithShape="1">
          <a:blip r:embed="rId5" cstate="print"/>
          <a:srcRect l="7318" t="6592" r="7318" b="13041"/>
          <a:stretch/>
        </p:blipFill>
        <p:spPr>
          <a:xfrm>
            <a:off x="6311230" y="4427954"/>
            <a:ext cx="5392985" cy="1882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43506" y="6379415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Обязательно дать подписать счет пациенту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/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454193" y="248400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sz="1600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0852" y="663487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71228" y="2733265"/>
            <a:ext cx="110818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62" y="227359"/>
            <a:ext cx="5374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ДОБАВЛЕНИЕ УСЛУГ ПО ГАРАНТИИ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81100" y="63101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0" y="837506"/>
            <a:ext cx="5544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добавить услугу по гарантии, нужно сделать те же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 обычном добавлении платной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услуги.</a:t>
            </a:r>
          </a:p>
          <a:p>
            <a:pPr marL="0" lvl="1" algn="just">
              <a:lnSpc>
                <a:spcPct val="150000"/>
              </a:lnSpc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«Добавление услуги» выбираем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«Платные услуги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галочку с пункта «Только оплаченные услуги». Ввести услугу. </a:t>
            </a:r>
          </a:p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ввода необходимых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услуг: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нажать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стрелочку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галочку по гарантии.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0593" y="1269554"/>
            <a:ext cx="5940425" cy="2201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454193" y="248400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sz="1600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0852" y="663487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71228" y="2733265"/>
            <a:ext cx="110818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62" y="227359"/>
            <a:ext cx="2542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ЛЕЧЕНИЯ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81100" y="6310114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0" y="1125538"/>
            <a:ext cx="54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вид оплаты «Платные услуги», вносим услуги и нажимаем добавить в план лечения.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ледует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услуги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видом оплаты «Платные услуги».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услуги 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в план лечения»,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попадут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 планов лечения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необходимо занести услугу в ранее созданный план лечения, то следует указать план в поле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«Выберите план лечения».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1150" y="1125538"/>
            <a:ext cx="6213681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22912" y="5013970"/>
            <a:ext cx="5090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Если услуги оплачены по предоплате, нужно не убирая галочку «Только оплаченные» добавить эти услуги в план лечения, иначе, если не добавить их как оплаченные, услуги не будут привязаны к счету и при формировании счета оставшиеся услуги, будут как неоплаченные.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7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454193" y="248400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sz="1600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0852" y="663487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98986" y="3357786"/>
            <a:ext cx="110818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124" y="227072"/>
            <a:ext cx="70530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РАСПИСАНИЯ НА ПЛАТНЫЙ ПРИЕМ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E43C1C2-A022-4179-9C60-BFA4D94F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066" y="789921"/>
            <a:ext cx="2282286" cy="6339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614D8C-67B8-4542-B6FF-583764DE3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899" y="789923"/>
            <a:ext cx="2949565" cy="6339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2CB9E8-83A7-4C9E-AB3F-0334A40CC577}"/>
              </a:ext>
            </a:extLst>
          </p:cNvPr>
          <p:cNvSpPr txBox="1"/>
          <p:nvPr/>
        </p:nvSpPr>
        <p:spPr>
          <a:xfrm>
            <a:off x="11521464" y="63208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066" y="1729395"/>
            <a:ext cx="6036835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6015" y="948435"/>
            <a:ext cx="59271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Tx/>
              <a:buAutoNum type="arabicPeriod"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перейти в раздел «Ведение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расписания», </a:t>
            </a:r>
            <a:endParaRPr lang="ru-RU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ыбрать кабинет или из перечня врача,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«Создать расписание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Tx/>
              <a:buAutoNum type="arabicPeriod"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создания расписания обязательно указать: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приема: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Платный прием»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доступа: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«Регистратура»,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Врач».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8573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Добавить расписание на необходимые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даты, время приема и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интервалы, после чего сохранить.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572262" y="231465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80440" y="687699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374" y="241228"/>
            <a:ext cx="10951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ОФОРМЛЕНИЯ ПЛАТНЫХ УСЛУГ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81100" y="6310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661" y="666560"/>
            <a:ext cx="5904656" cy="189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варианте «Предоплаты»: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определяются услуги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счет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производит оплату</a:t>
            </a:r>
          </a:p>
          <a:p>
            <a:pPr marL="0" marR="0" lvl="1" indent="0" algn="l" defTabSz="108850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04" y="981522"/>
            <a:ext cx="73158" cy="48772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2262" y="6145748"/>
            <a:ext cx="1087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Внимание!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обоих случаях до того как пациент приходит на прием к врачу оформляется  Договор на оказание платных услуг в регистратуре через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ЕМИАС и распечатывается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2х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экземплярах.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9135" y="753469"/>
            <a:ext cx="5904656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варианте «</a:t>
            </a:r>
            <a:r>
              <a:rPr lang="ru-RU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Постоплаты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оказываются услуги по договору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формирование и оплата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592" r="2263"/>
          <a:stretch/>
        </p:blipFill>
        <p:spPr>
          <a:xfrm>
            <a:off x="742016" y="2599025"/>
            <a:ext cx="5178309" cy="3410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641" y="2591835"/>
            <a:ext cx="4228217" cy="342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8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572262" y="231465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80440" y="687699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374" y="241228"/>
            <a:ext cx="10951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ОФОРМЛЕНИЕ ПЛАТНЫХ УСЛУГ ПО ПРЕДОПЛАТЕ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81100" y="6310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661" y="843878"/>
            <a:ext cx="4088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08850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перехода к формированию счета следует :</a:t>
            </a:r>
          </a:p>
          <a:p>
            <a:pPr marL="544251" marR="0" lvl="1" indent="-457200" algn="l" defTabSz="108850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Открыть МКАБ пациента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44251" marR="0" lvl="1" indent="-457200" algn="l" defTabSz="108850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Перейти на вкладку «Действия»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«Платные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услуги». Откроется окно платных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</a:p>
          <a:p>
            <a:pPr marL="87051" lvl="1">
              <a:lnSpc>
                <a:spcPct val="150000"/>
              </a:lnSpc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663"/>
          <a:stretch/>
        </p:blipFill>
        <p:spPr>
          <a:xfrm>
            <a:off x="5644269" y="1053530"/>
            <a:ext cx="5938019" cy="3619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4926" y="3285778"/>
            <a:ext cx="1598295" cy="3255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6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572262" y="231465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80440" y="687699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374" y="241228"/>
            <a:ext cx="10951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СЧЕТА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81100" y="6310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50" y="769054"/>
            <a:ext cx="54564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в поле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«Поиск услуги»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ищем услугу по названию или по короткому коду. </a:t>
            </a:r>
            <a:endParaRPr lang="ru-RU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левой части строки при нажатии на флажок услуга будет добавлена в блок «Добавленные услуги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необходимо , корректируем количество услуг. Количество можно указать вручную.</a:t>
            </a:r>
          </a:p>
          <a:p>
            <a:pPr marL="0" lvl="1" indent="5365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      позволяет удалить услугу из блока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>
              <a:lnSpc>
                <a:spcPct val="150000"/>
              </a:lnSpc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Как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все действия проделаны, нажимаем справа внизу на кнопку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«Сформировать счет» 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Сформированный счет распечатать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3х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экземплярах и отдать пациенту для оплаты. </a:t>
            </a:r>
            <a:endParaRPr lang="ru-RU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оплачивает счет и после оплаты оказываются оплаченные услуги.</a:t>
            </a:r>
          </a:p>
          <a:p>
            <a:pPr marL="0" lvl="1">
              <a:lnSpc>
                <a:spcPct val="150000"/>
              </a:lnSpc>
            </a:pP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051" lvl="1">
              <a:lnSpc>
                <a:spcPct val="150000"/>
              </a:lnSpc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214" y="981522"/>
            <a:ext cx="5472608" cy="4964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694" y="3858754"/>
            <a:ext cx="295275" cy="266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67214" y="1845618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572262" y="231465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80440" y="687699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374" y="241228"/>
            <a:ext cx="10951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ТАП ПО ОПЛАЧЕННЫМ УСЛУГАМ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81100" y="6310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51" y="1269554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модуль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«Стоматология»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«Добавление услуги»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выбирается «Вид оплаты» - «Платные услуги» </a:t>
            </a:r>
            <a:endParaRPr lang="ru-RU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Добавляются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indent="-457200">
              <a:lnSpc>
                <a:spcPct val="150000"/>
              </a:lnSpc>
              <a:buFont typeface="+mj-lt"/>
              <a:buAutoNum type="arabicPeriod"/>
            </a:pPr>
            <a:endParaRPr lang="ru-RU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801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обязательно должен быть включен параметр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оплаченные услуги»</a:t>
            </a:r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051" lvl="1">
              <a:lnSpc>
                <a:spcPct val="150000"/>
              </a:lnSpc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b="40777"/>
          <a:stretch/>
        </p:blipFill>
        <p:spPr>
          <a:xfrm>
            <a:off x="5951192" y="765498"/>
            <a:ext cx="5453450" cy="261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191" y="3789834"/>
            <a:ext cx="545345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14255" y="6017726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Функционал доступен пользователю с ролью «Стоматология».</a:t>
            </a:r>
          </a:p>
        </p:txBody>
      </p:sp>
    </p:spTree>
    <p:extLst>
      <p:ext uri="{BB962C8B-B14F-4D97-AF65-F5344CB8AC3E}">
        <p14:creationId xmlns:p14="http://schemas.microsoft.com/office/powerpoint/2010/main" val="2173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454193" y="248400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sz="1600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0852" y="663487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98986" y="3357786"/>
            <a:ext cx="110818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973" y="189852"/>
            <a:ext cx="7581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ПЛАТНЫХ УСЛУГ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ПОСТОПЛАТЕ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123" y="702522"/>
            <a:ext cx="52450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модулю «Стоматология» осуществляется несколькими способами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ячейку записи на прием в расписании выбором пункта меню «Стоматология».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ТАП пациента. На вкладке «Действие» выбрать пункт «Стоматология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1" indent="-342900" algn="just">
              <a:lnSpc>
                <a:spcPct val="150000"/>
              </a:lnSpc>
              <a:buAutoNum type="arabicPeriod" startAt="2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переходе в модуль «Стоматология» отображается Карта осмотра зубов на вкладке «Персональные данные».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AutoNum type="arabicPeriod" startAt="2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Внизу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отображаются действия, применимые к карте осмотра зубов, которые при пролистывании карты не исчезают.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lnSpc>
                <a:spcPct val="150000"/>
              </a:lnSpc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67814" y="6310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032" y="765498"/>
            <a:ext cx="5262609" cy="4255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8" y="5947516"/>
            <a:ext cx="7667625" cy="41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6117" t="9871" r="2127" b="3398"/>
          <a:stretch/>
        </p:blipFill>
        <p:spPr>
          <a:xfrm>
            <a:off x="9159870" y="3285778"/>
            <a:ext cx="2274164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6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430406" y="142115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sz="1600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0852" y="556980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71228" y="2733265"/>
            <a:ext cx="110818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0852" y="150331"/>
            <a:ext cx="2867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УСЛУГ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81100" y="6310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0" y="773230"/>
            <a:ext cx="5544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«Карте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 зубов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переходим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«ТАП и услуги».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«Добавление услуги» по умолчанию стоит ОМС, нажимаем справа крестик и выбираем «Платные услуги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пункта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«Платные услуги»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автоматически прикрепляется договор платных услуг пациента.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галочку с пункта «Только оплаченные услуги».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услугу.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ввода необходимых услуг нажимаем «Выполнить услугу»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нимок 4.PNG"/>
          <p:cNvPicPr/>
          <p:nvPr/>
        </p:nvPicPr>
        <p:blipFill rotWithShape="1">
          <a:blip r:embed="rId3" cstate="print"/>
          <a:srcRect l="2760" r="3408"/>
          <a:stretch/>
        </p:blipFill>
        <p:spPr>
          <a:xfrm>
            <a:off x="6311230" y="621481"/>
            <a:ext cx="5040560" cy="2717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0018" y="6017726"/>
            <a:ext cx="7657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Если не убрана галочка с пункта «Только оплаченные услуги», услугу ввести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невозможно. 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Снимок 4.PNG"/>
          <p:cNvPicPr/>
          <p:nvPr/>
        </p:nvPicPr>
        <p:blipFill rotWithShape="1">
          <a:blip r:embed="rId4" cstate="print"/>
          <a:srcRect l="2760" r="3408"/>
          <a:stretch/>
        </p:blipFill>
        <p:spPr>
          <a:xfrm>
            <a:off x="6312423" y="3471670"/>
            <a:ext cx="5040560" cy="245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8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7">
            <a:extLst>
              <a:ext uri="{FF2B5EF4-FFF2-40B4-BE49-F238E27FC236}">
                <a16:creationId xmlns:a16="http://schemas.microsoft.com/office/drawing/2014/main" xmlns="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454193" y="248400"/>
            <a:ext cx="408178" cy="40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sz="1600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0852" y="663487"/>
            <a:ext cx="105706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71228" y="2733265"/>
            <a:ext cx="110818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62" y="227359"/>
            <a:ext cx="4349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ВЫПОЛНЕННЫХ УСЛУГ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2B309E-7A7F-4B96-8A5B-1C4C6F1B2971}"/>
              </a:ext>
            </a:extLst>
          </p:cNvPr>
          <p:cNvSpPr txBox="1"/>
          <p:nvPr/>
        </p:nvSpPr>
        <p:spPr>
          <a:xfrm>
            <a:off x="11581100" y="6310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0" y="837506"/>
            <a:ext cx="48245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услуги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«Действия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«Создать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распечатать в формате А4 в количестве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штук (1-пациенту, 1-в кассу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страницы, каждый документ печатается отдельно на листе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услуга уже выполнялась в рамках данного ТАП, то при попытке выполнения такой услуги появится предупреждающее сообщение о наличии данной услуги в текущем ТАП.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42" y="5007493"/>
            <a:ext cx="3657600" cy="88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Снимок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7581" y="837507"/>
            <a:ext cx="5485894" cy="1612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Снимок7.PNG"/>
          <p:cNvPicPr/>
          <p:nvPr/>
        </p:nvPicPr>
        <p:blipFill rotWithShape="1">
          <a:blip r:embed="rId5" cstate="print"/>
          <a:srcRect t="16101" r="5106"/>
          <a:stretch/>
        </p:blipFill>
        <p:spPr>
          <a:xfrm>
            <a:off x="6157581" y="2636320"/>
            <a:ext cx="5485894" cy="1582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03118" y="6274657"/>
            <a:ext cx="5207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Обязательно подписать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врачу и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пациенту!</a:t>
            </a:r>
          </a:p>
        </p:txBody>
      </p:sp>
    </p:spTree>
    <p:extLst>
      <p:ext uri="{BB962C8B-B14F-4D97-AF65-F5344CB8AC3E}">
        <p14:creationId xmlns:p14="http://schemas.microsoft.com/office/powerpoint/2010/main" val="20758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59340</TotalTime>
  <Words>896</Words>
  <Application>Microsoft Office PowerPoint</Application>
  <PresentationFormat>Произвольный</PresentationFormat>
  <Paragraphs>128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Times New Roman</vt:lpstr>
      <vt:lpstr>Wingdings</vt:lpstr>
      <vt:lpstr>1_Тема Office</vt:lpstr>
      <vt:lpstr>Инструкция по платному приему пациентов  в Подсистеме «Поликлиника» ЕМИАС МО.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Себастьян</dc:creator>
  <cp:lastModifiedBy>Учетная запись Майкрософт</cp:lastModifiedBy>
  <cp:revision>540</cp:revision>
  <cp:lastPrinted>2022-07-06T14:01:56Z</cp:lastPrinted>
  <dcterms:created xsi:type="dcterms:W3CDTF">2019-04-08T07:49:56Z</dcterms:created>
  <dcterms:modified xsi:type="dcterms:W3CDTF">2023-09-06T13:33:19Z</dcterms:modified>
</cp:coreProperties>
</file>