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5" r:id="rId2"/>
    <p:sldId id="277" r:id="rId3"/>
    <p:sldId id="278" r:id="rId4"/>
    <p:sldId id="280" r:id="rId5"/>
    <p:sldId id="281" r:id="rId6"/>
    <p:sldId id="282" r:id="rId7"/>
    <p:sldId id="283" r:id="rId8"/>
    <p:sldId id="284" r:id="rId9"/>
    <p:sldId id="313" r:id="rId10"/>
    <p:sldId id="316" r:id="rId11"/>
    <p:sldId id="314" r:id="rId12"/>
    <p:sldId id="287" r:id="rId13"/>
    <p:sldId id="312" r:id="rId14"/>
    <p:sldId id="319" r:id="rId15"/>
    <p:sldId id="288" r:id="rId16"/>
    <p:sldId id="291" r:id="rId17"/>
    <p:sldId id="292" r:id="rId18"/>
    <p:sldId id="293" r:id="rId19"/>
    <p:sldId id="294" r:id="rId20"/>
    <p:sldId id="295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8B"/>
    <a:srgbClr val="00758F"/>
    <a:srgbClr val="FFA6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7" autoAdjust="0"/>
    <p:restoredTop sz="94660"/>
  </p:normalViewPr>
  <p:slideViewPr>
    <p:cSldViewPr snapToGrid="0">
      <p:cViewPr>
        <p:scale>
          <a:sx n="69" d="100"/>
          <a:sy n="69" d="100"/>
        </p:scale>
        <p:origin x="-2046" y="-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ad.arki.mosreg.ru\arki\USERS\&#1050;&#1086;&#1079;&#1086;&#1088;&#1103;%20&#1057;.&#1044;\1,1,%20&#1057;&#1087;&#1088;&#1072;&#1074;&#1082;&#1080;\&#1044;&#1083;&#1103;%20&#1076;&#1080;&#1088;&#1077;&#1082;&#1090;&#1086;&#1088;&#1072;\4.%20&#1057;&#1087;&#1088;&#1072;&#1074;&#1082;&#1072;%20&#1087;&#1086;%20&#1075;&#1086;&#1076;&#1072;&#1084;%202017-21%20&#1085;&#1072;%2001.04.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37928897599063"/>
          <c:y val="6.0654373342797087E-2"/>
          <c:w val="0.77285095142743165"/>
          <c:h val="0.56647214760322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Документов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Лист1!$B$2:$G$2</c:f>
              <c:numCache>
                <c:formatCode>#,##0</c:formatCode>
                <c:ptCount val="6"/>
                <c:pt idx="0">
                  <c:v>66620</c:v>
                </c:pt>
                <c:pt idx="1">
                  <c:v>124055</c:v>
                </c:pt>
                <c:pt idx="2">
                  <c:v>135618</c:v>
                </c:pt>
                <c:pt idx="3">
                  <c:v>147588</c:v>
                </c:pt>
                <c:pt idx="4">
                  <c:v>202898</c:v>
                </c:pt>
                <c:pt idx="5">
                  <c:v>243549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9A-40E8-827A-290429DCD9B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в т.ч. Договоров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3772749631087064E-2"/>
                  <c:y val="-6.06826849842368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29A-40E8-827A-290429DCD9BB}"/>
                </c:ext>
              </c:extLst>
            </c:dLbl>
            <c:dLbl>
              <c:idx val="2"/>
              <c:layout>
                <c:manualLayout>
                  <c:x val="1.3772749631087064E-2"/>
                  <c:y val="-6.06826849842368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29A-40E8-827A-290429DCD9BB}"/>
                </c:ext>
              </c:extLst>
            </c:dLbl>
            <c:dLbl>
              <c:idx val="3"/>
              <c:layout>
                <c:manualLayout>
                  <c:x val="1.18052139695031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29A-40E8-827A-290429DCD9BB}"/>
                </c:ext>
              </c:extLst>
            </c:dLbl>
            <c:dLbl>
              <c:idx val="4"/>
              <c:layout>
                <c:manualLayout>
                  <c:x val="1.9675356615838663E-2"/>
                  <c:y val="6.06826849842368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29A-40E8-827A-290429DCD9BB}"/>
                </c:ext>
              </c:extLst>
            </c:dLbl>
            <c:dLbl>
              <c:idx val="5"/>
              <c:layout>
                <c:manualLayout>
                  <c:x val="1.5740285292670929E-2"/>
                  <c:y val="-3.03413424921184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29A-40E8-827A-290429DCD9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Лист1!$B$3:$G$3</c:f>
              <c:numCache>
                <c:formatCode>#,##0</c:formatCode>
                <c:ptCount val="6"/>
                <c:pt idx="0" formatCode="General">
                  <c:v>422</c:v>
                </c:pt>
                <c:pt idx="1">
                  <c:v>3258</c:v>
                </c:pt>
                <c:pt idx="2">
                  <c:v>5014</c:v>
                </c:pt>
                <c:pt idx="3">
                  <c:v>5052</c:v>
                </c:pt>
                <c:pt idx="4">
                  <c:v>7092</c:v>
                </c:pt>
                <c:pt idx="5">
                  <c:v>6659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29A-40E8-827A-290429DCD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495616"/>
        <c:axId val="174497152"/>
      </c:barChart>
      <c:catAx>
        <c:axId val="174495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4497152"/>
        <c:crosses val="autoZero"/>
        <c:auto val="1"/>
        <c:lblAlgn val="ctr"/>
        <c:lblOffset val="100"/>
        <c:noMultiLvlLbl val="0"/>
      </c:catAx>
      <c:valAx>
        <c:axId val="17449715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74495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3261229090092213E-2"/>
          <c:y val="0.80746745831290656"/>
          <c:w val="0.3923806794194995"/>
          <c:h val="0.1684259867147923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466612448091875"/>
          <c:y val="7.4548702245552628E-2"/>
          <c:w val="0.68470937611671778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Всего!$G$7</c:f>
              <c:numCache>
                <c:formatCode>#,##0</c:formatCode>
                <c:ptCount val="1"/>
                <c:pt idx="0">
                  <c:v>66620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53-4288-B5F3-687415D76143}"/>
            </c:ext>
          </c:extLst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Всего!$G$8</c:f>
              <c:numCache>
                <c:formatCode>#,##0</c:formatCode>
                <c:ptCount val="1"/>
                <c:pt idx="0">
                  <c:v>124055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53-4288-B5F3-687415D76143}"/>
            </c:ext>
          </c:extLst>
        </c:ser>
        <c:ser>
          <c:idx val="2"/>
          <c:order val="2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Всего!$G$9</c:f>
              <c:numCache>
                <c:formatCode>#,##0</c:formatCode>
                <c:ptCount val="1"/>
                <c:pt idx="0">
                  <c:v>135618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53-4288-B5F3-687415D76143}"/>
            </c:ext>
          </c:extLst>
        </c:ser>
        <c:ser>
          <c:idx val="3"/>
          <c:order val="3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Всего!$G$10</c:f>
              <c:numCache>
                <c:formatCode>#,##0</c:formatCode>
                <c:ptCount val="1"/>
                <c:pt idx="0">
                  <c:v>147588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E53-4288-B5F3-687415D76143}"/>
            </c:ext>
          </c:extLst>
        </c:ser>
        <c:ser>
          <c:idx val="4"/>
          <c:order val="4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Всего!$G$11</c:f>
              <c:numCache>
                <c:formatCode>#,##0</c:formatCode>
                <c:ptCount val="1"/>
                <c:pt idx="0">
                  <c:v>49837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E53-4288-B5F3-687415D76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122816"/>
        <c:axId val="121124352"/>
      </c:barChart>
      <c:catAx>
        <c:axId val="121122816"/>
        <c:scaling>
          <c:orientation val="minMax"/>
        </c:scaling>
        <c:delete val="0"/>
        <c:axPos val="b"/>
        <c:majorTickMark val="out"/>
        <c:minorTickMark val="none"/>
        <c:tickLblPos val="nextTo"/>
        <c:crossAx val="121124352"/>
        <c:crosses val="autoZero"/>
        <c:auto val="1"/>
        <c:lblAlgn val="ctr"/>
        <c:lblOffset val="100"/>
        <c:noMultiLvlLbl val="0"/>
      </c:catAx>
      <c:valAx>
        <c:axId val="1211243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21122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32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129F4F-744F-4702-A155-83774119473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7722835-2493-48A8-8FFC-BAD852944784}">
      <dgm:prSet phldrT="[Текст]" custT="1"/>
      <dgm:spPr>
        <a:solidFill>
          <a:srgbClr val="009E9A"/>
        </a:solidFill>
      </dgm:spPr>
      <dgm:t>
        <a:bodyPr/>
        <a:lstStyle/>
        <a:p>
          <a:r>
            <a:rPr lang="ru-RU" sz="24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rPr>
            <a:t>ПИР</a:t>
          </a:r>
          <a:endParaRPr lang="ru-RU" sz="2400" b="1" dirty="0">
            <a:solidFill>
              <a:srgbClr val="FFFF0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EAEDCA4-18AE-42A6-B735-040BA0B8D46A}" type="parTrans" cxnId="{523FC2AE-1706-4F6D-8F54-3A795FF35B3B}">
      <dgm:prSet/>
      <dgm:spPr/>
      <dgm:t>
        <a:bodyPr/>
        <a:lstStyle/>
        <a:p>
          <a:endParaRPr lang="ru-RU" sz="24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1F8AFA3-6517-4E8F-83D0-7FEE8ADC880D}" type="sibTrans" cxnId="{523FC2AE-1706-4F6D-8F54-3A795FF35B3B}">
      <dgm:prSet/>
      <dgm:spPr/>
      <dgm:t>
        <a:bodyPr/>
        <a:lstStyle/>
        <a:p>
          <a:endParaRPr lang="ru-RU" sz="24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43C4161-0B5D-4103-9CBC-6FB0A621CAFE}">
      <dgm:prSet phldrT="[Текст]" custT="1"/>
      <dgm:spPr>
        <a:solidFill>
          <a:srgbClr val="009E9A"/>
        </a:solidFill>
      </dgm:spPr>
      <dgm:t>
        <a:bodyPr/>
        <a:lstStyle/>
        <a:p>
          <a:r>
            <a:rPr lang="ru-RU" sz="24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rPr>
            <a:t>СМР</a:t>
          </a:r>
          <a:endParaRPr lang="ru-RU" sz="2400" b="1" dirty="0">
            <a:solidFill>
              <a:srgbClr val="FFFF0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CC2501A-AA34-4DC5-8055-5CE0E2A6DB8F}" type="parTrans" cxnId="{BF99A9CA-BFF0-4384-9921-B9BFA3BF7EB9}">
      <dgm:prSet/>
      <dgm:spPr/>
      <dgm:t>
        <a:bodyPr/>
        <a:lstStyle/>
        <a:p>
          <a:endParaRPr lang="ru-RU" sz="24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7875992-8BF0-48F1-BDE8-85656951B209}" type="sibTrans" cxnId="{BF99A9CA-BFF0-4384-9921-B9BFA3BF7EB9}">
      <dgm:prSet/>
      <dgm:spPr/>
      <dgm:t>
        <a:bodyPr/>
        <a:lstStyle/>
        <a:p>
          <a:endParaRPr lang="ru-RU" sz="24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CF4FC88-775E-4284-8F3C-2AB693DE8DEC}">
      <dgm:prSet phldrT="[Текст]" custT="1"/>
      <dgm:spPr>
        <a:solidFill>
          <a:srgbClr val="009E9A"/>
        </a:solidFill>
      </dgm:spPr>
      <dgm:t>
        <a:bodyPr/>
        <a:lstStyle/>
        <a:p>
          <a:r>
            <a:rPr lang="ru-RU" sz="12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rPr>
            <a:t>Ввод в эксплуатацию</a:t>
          </a:r>
          <a:endParaRPr lang="ru-RU" sz="1400" b="1" dirty="0">
            <a:solidFill>
              <a:srgbClr val="FFFF0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F933D4A-3EDA-4E7D-87A8-457435E2333F}" type="parTrans" cxnId="{570D41F6-483C-4FEB-A1F4-616E427C74FB}">
      <dgm:prSet/>
      <dgm:spPr/>
      <dgm:t>
        <a:bodyPr/>
        <a:lstStyle/>
        <a:p>
          <a:endParaRPr lang="ru-RU" sz="24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5515AF7-F503-4539-9877-E8D810DAFA8A}" type="sibTrans" cxnId="{570D41F6-483C-4FEB-A1F4-616E427C74FB}">
      <dgm:prSet/>
      <dgm:spPr/>
      <dgm:t>
        <a:bodyPr/>
        <a:lstStyle/>
        <a:p>
          <a:endParaRPr lang="ru-RU" sz="24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C91E45E-C42F-4673-90A3-A962DF7AC715}" type="pres">
      <dgm:prSet presAssocID="{2B129F4F-744F-4702-A155-837741194737}" presName="Name0" presStyleCnt="0">
        <dgm:presLayoutVars>
          <dgm:dir/>
          <dgm:animLvl val="lvl"/>
          <dgm:resizeHandles val="exact"/>
        </dgm:presLayoutVars>
      </dgm:prSet>
      <dgm:spPr/>
    </dgm:pt>
    <dgm:pt modelId="{DF6A37A4-EBF8-4C65-9997-96C8F4279BBA}" type="pres">
      <dgm:prSet presAssocID="{A7722835-2493-48A8-8FFC-BAD852944784}" presName="parTxOnly" presStyleLbl="node1" presStyleIdx="0" presStyleCnt="3" custScaleX="43306" custLinFactNeighborX="47763" custLinFactNeighborY="116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899A6-9163-4E4A-B96C-4DF312DB7D6B}" type="pres">
      <dgm:prSet presAssocID="{01F8AFA3-6517-4E8F-83D0-7FEE8ADC880D}" presName="parTxOnlySpace" presStyleCnt="0"/>
      <dgm:spPr/>
    </dgm:pt>
    <dgm:pt modelId="{0B9E5D90-D69A-4B9D-B52D-80CE1A0AAF0D}" type="pres">
      <dgm:prSet presAssocID="{F43C4161-0B5D-4103-9CBC-6FB0A621CAFE}" presName="parTxOnly" presStyleLbl="node1" presStyleIdx="1" presStyleCnt="3" custScaleX="76175" custLinFactNeighborX="59189" custLinFactNeighborY="34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912DA-404C-4C71-9111-A4F53AA8894C}" type="pres">
      <dgm:prSet presAssocID="{97875992-8BF0-48F1-BDE8-85656951B209}" presName="parTxOnlySpace" presStyleCnt="0"/>
      <dgm:spPr/>
    </dgm:pt>
    <dgm:pt modelId="{2CBC32EA-B051-4CBB-BF0E-CFCE4302B6B3}" type="pres">
      <dgm:prSet presAssocID="{1CF4FC88-775E-4284-8F3C-2AB693DE8DEC}" presName="parTxOnly" presStyleLbl="node1" presStyleIdx="2" presStyleCnt="3" custScaleX="42052" custLinFactNeighborX="53908" custLinFactNeighborY="34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3FC2AE-1706-4F6D-8F54-3A795FF35B3B}" srcId="{2B129F4F-744F-4702-A155-837741194737}" destId="{A7722835-2493-48A8-8FFC-BAD852944784}" srcOrd="0" destOrd="0" parTransId="{CEAEDCA4-18AE-42A6-B735-040BA0B8D46A}" sibTransId="{01F8AFA3-6517-4E8F-83D0-7FEE8ADC880D}"/>
    <dgm:cxn modelId="{BF99A9CA-BFF0-4384-9921-B9BFA3BF7EB9}" srcId="{2B129F4F-744F-4702-A155-837741194737}" destId="{F43C4161-0B5D-4103-9CBC-6FB0A621CAFE}" srcOrd="1" destOrd="0" parTransId="{DCC2501A-AA34-4DC5-8055-5CE0E2A6DB8F}" sibTransId="{97875992-8BF0-48F1-BDE8-85656951B209}"/>
    <dgm:cxn modelId="{570D41F6-483C-4FEB-A1F4-616E427C74FB}" srcId="{2B129F4F-744F-4702-A155-837741194737}" destId="{1CF4FC88-775E-4284-8F3C-2AB693DE8DEC}" srcOrd="2" destOrd="0" parTransId="{FF933D4A-3EDA-4E7D-87A8-457435E2333F}" sibTransId="{F5515AF7-F503-4539-9877-E8D810DAFA8A}"/>
    <dgm:cxn modelId="{92610522-F16A-4952-9AB3-6BED00F4209D}" type="presOf" srcId="{1CF4FC88-775E-4284-8F3C-2AB693DE8DEC}" destId="{2CBC32EA-B051-4CBB-BF0E-CFCE4302B6B3}" srcOrd="0" destOrd="0" presId="urn:microsoft.com/office/officeart/2005/8/layout/chevron1"/>
    <dgm:cxn modelId="{D2C8BED0-9059-441D-ABC7-16D91FD0C118}" type="presOf" srcId="{A7722835-2493-48A8-8FFC-BAD852944784}" destId="{DF6A37A4-EBF8-4C65-9997-96C8F4279BBA}" srcOrd="0" destOrd="0" presId="urn:microsoft.com/office/officeart/2005/8/layout/chevron1"/>
    <dgm:cxn modelId="{7368205D-72CE-479F-BE0A-7B2A1879655B}" type="presOf" srcId="{2B129F4F-744F-4702-A155-837741194737}" destId="{AC91E45E-C42F-4673-90A3-A962DF7AC715}" srcOrd="0" destOrd="0" presId="urn:microsoft.com/office/officeart/2005/8/layout/chevron1"/>
    <dgm:cxn modelId="{2B1E420F-C76F-4C8D-B9F8-F28F2116E738}" type="presOf" srcId="{F43C4161-0B5D-4103-9CBC-6FB0A621CAFE}" destId="{0B9E5D90-D69A-4B9D-B52D-80CE1A0AAF0D}" srcOrd="0" destOrd="0" presId="urn:microsoft.com/office/officeart/2005/8/layout/chevron1"/>
    <dgm:cxn modelId="{19D8E1A6-F86A-4EEF-A9C8-44FE9112B4A8}" type="presParOf" srcId="{AC91E45E-C42F-4673-90A3-A962DF7AC715}" destId="{DF6A37A4-EBF8-4C65-9997-96C8F4279BBA}" srcOrd="0" destOrd="0" presId="urn:microsoft.com/office/officeart/2005/8/layout/chevron1"/>
    <dgm:cxn modelId="{03F64A91-CF6D-4C5B-BDEB-83257C85D831}" type="presParOf" srcId="{AC91E45E-C42F-4673-90A3-A962DF7AC715}" destId="{246899A6-9163-4E4A-B96C-4DF312DB7D6B}" srcOrd="1" destOrd="0" presId="urn:microsoft.com/office/officeart/2005/8/layout/chevron1"/>
    <dgm:cxn modelId="{2B2B7AA7-AEAC-4F7F-9D5B-D0BC7BCA5E0D}" type="presParOf" srcId="{AC91E45E-C42F-4673-90A3-A962DF7AC715}" destId="{0B9E5D90-D69A-4B9D-B52D-80CE1A0AAF0D}" srcOrd="2" destOrd="0" presId="urn:microsoft.com/office/officeart/2005/8/layout/chevron1"/>
    <dgm:cxn modelId="{AFE7D25E-D494-4A41-B115-5FCA3AAC4C54}" type="presParOf" srcId="{AC91E45E-C42F-4673-90A3-A962DF7AC715}" destId="{FCE912DA-404C-4C71-9111-A4F53AA8894C}" srcOrd="3" destOrd="0" presId="urn:microsoft.com/office/officeart/2005/8/layout/chevron1"/>
    <dgm:cxn modelId="{B1B9C768-0825-4285-A787-5C31A4D030FE}" type="presParOf" srcId="{AC91E45E-C42F-4673-90A3-A962DF7AC715}" destId="{2CBC32EA-B051-4CBB-BF0E-CFCE4302B6B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129F4F-744F-4702-A155-83774119473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7722835-2493-48A8-8FFC-BAD852944784}">
      <dgm:prSet phldrT="[Текст]" custT="1"/>
      <dgm:spPr>
        <a:solidFill>
          <a:srgbClr val="009E9A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ПИР</a:t>
          </a:r>
          <a:endParaRPr lang="ru-RU" sz="2400" b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EAEDCA4-18AE-42A6-B735-040BA0B8D46A}" type="parTrans" cxnId="{523FC2AE-1706-4F6D-8F54-3A795FF35B3B}">
      <dgm:prSet/>
      <dgm:spPr/>
      <dgm:t>
        <a:bodyPr/>
        <a:lstStyle/>
        <a:p>
          <a:endParaRPr lang="ru-RU" sz="24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1F8AFA3-6517-4E8F-83D0-7FEE8ADC880D}" type="sibTrans" cxnId="{523FC2AE-1706-4F6D-8F54-3A795FF35B3B}">
      <dgm:prSet/>
      <dgm:spPr/>
      <dgm:t>
        <a:bodyPr/>
        <a:lstStyle/>
        <a:p>
          <a:endParaRPr lang="ru-RU" sz="24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43C4161-0B5D-4103-9CBC-6FB0A621CAFE}">
      <dgm:prSet phldrT="[Текст]" custT="1"/>
      <dgm:spPr>
        <a:solidFill>
          <a:srgbClr val="009E9A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СМР</a:t>
          </a:r>
          <a:endParaRPr lang="ru-RU" sz="2400" b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CC2501A-AA34-4DC5-8055-5CE0E2A6DB8F}" type="parTrans" cxnId="{BF99A9CA-BFF0-4384-9921-B9BFA3BF7EB9}">
      <dgm:prSet/>
      <dgm:spPr/>
      <dgm:t>
        <a:bodyPr/>
        <a:lstStyle/>
        <a:p>
          <a:endParaRPr lang="ru-RU" sz="24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7875992-8BF0-48F1-BDE8-85656951B209}" type="sibTrans" cxnId="{BF99A9CA-BFF0-4384-9921-B9BFA3BF7EB9}">
      <dgm:prSet/>
      <dgm:spPr/>
      <dgm:t>
        <a:bodyPr/>
        <a:lstStyle/>
        <a:p>
          <a:endParaRPr lang="ru-RU" sz="24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CF4FC88-775E-4284-8F3C-2AB693DE8DEC}">
      <dgm:prSet phldrT="[Текст]" custT="1"/>
      <dgm:spPr>
        <a:solidFill>
          <a:srgbClr val="009E9A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Ввод в эксплуатацию</a:t>
          </a:r>
          <a:endParaRPr lang="ru-RU" sz="1600" b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F933D4A-3EDA-4E7D-87A8-457435E2333F}" type="parTrans" cxnId="{570D41F6-483C-4FEB-A1F4-616E427C74FB}">
      <dgm:prSet/>
      <dgm:spPr/>
      <dgm:t>
        <a:bodyPr/>
        <a:lstStyle/>
        <a:p>
          <a:endParaRPr lang="ru-RU" sz="24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5515AF7-F503-4539-9877-E8D810DAFA8A}" type="sibTrans" cxnId="{570D41F6-483C-4FEB-A1F4-616E427C74FB}">
      <dgm:prSet/>
      <dgm:spPr/>
      <dgm:t>
        <a:bodyPr/>
        <a:lstStyle/>
        <a:p>
          <a:endParaRPr lang="ru-RU" sz="24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C91E45E-C42F-4673-90A3-A962DF7AC715}" type="pres">
      <dgm:prSet presAssocID="{2B129F4F-744F-4702-A155-837741194737}" presName="Name0" presStyleCnt="0">
        <dgm:presLayoutVars>
          <dgm:dir/>
          <dgm:animLvl val="lvl"/>
          <dgm:resizeHandles val="exact"/>
        </dgm:presLayoutVars>
      </dgm:prSet>
      <dgm:spPr/>
    </dgm:pt>
    <dgm:pt modelId="{DF6A37A4-EBF8-4C65-9997-96C8F4279BBA}" type="pres">
      <dgm:prSet presAssocID="{A7722835-2493-48A8-8FFC-BAD852944784}" presName="parTxOnly" presStyleLbl="node1" presStyleIdx="0" presStyleCnt="3" custScaleX="85435" custLinFactNeighborX="47763" custLinFactNeighborY="116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899A6-9163-4E4A-B96C-4DF312DB7D6B}" type="pres">
      <dgm:prSet presAssocID="{01F8AFA3-6517-4E8F-83D0-7FEE8ADC880D}" presName="parTxOnlySpace" presStyleCnt="0"/>
      <dgm:spPr/>
    </dgm:pt>
    <dgm:pt modelId="{0B9E5D90-D69A-4B9D-B52D-80CE1A0AAF0D}" type="pres">
      <dgm:prSet presAssocID="{F43C4161-0B5D-4103-9CBC-6FB0A621CAFE}" presName="parTxOnly" presStyleLbl="node1" presStyleIdx="1" presStyleCnt="3" custScaleX="88661" custLinFactNeighborX="2954" custLinFactNeighborY="-74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912DA-404C-4C71-9111-A4F53AA8894C}" type="pres">
      <dgm:prSet presAssocID="{97875992-8BF0-48F1-BDE8-85656951B209}" presName="parTxOnlySpace" presStyleCnt="0"/>
      <dgm:spPr/>
    </dgm:pt>
    <dgm:pt modelId="{2CBC32EA-B051-4CBB-BF0E-CFCE4302B6B3}" type="pres">
      <dgm:prSet presAssocID="{1CF4FC88-775E-4284-8F3C-2AB693DE8DEC}" presName="parTxOnly" presStyleLbl="node1" presStyleIdx="2" presStyleCnt="3" custScaleX="600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9B7527-7BCE-434F-9CFD-C1CDE30E3C15}" type="presOf" srcId="{F43C4161-0B5D-4103-9CBC-6FB0A621CAFE}" destId="{0B9E5D90-D69A-4B9D-B52D-80CE1A0AAF0D}" srcOrd="0" destOrd="0" presId="urn:microsoft.com/office/officeart/2005/8/layout/chevron1"/>
    <dgm:cxn modelId="{523FC2AE-1706-4F6D-8F54-3A795FF35B3B}" srcId="{2B129F4F-744F-4702-A155-837741194737}" destId="{A7722835-2493-48A8-8FFC-BAD852944784}" srcOrd="0" destOrd="0" parTransId="{CEAEDCA4-18AE-42A6-B735-040BA0B8D46A}" sibTransId="{01F8AFA3-6517-4E8F-83D0-7FEE8ADC880D}"/>
    <dgm:cxn modelId="{BF99A9CA-BFF0-4384-9921-B9BFA3BF7EB9}" srcId="{2B129F4F-744F-4702-A155-837741194737}" destId="{F43C4161-0B5D-4103-9CBC-6FB0A621CAFE}" srcOrd="1" destOrd="0" parTransId="{DCC2501A-AA34-4DC5-8055-5CE0E2A6DB8F}" sibTransId="{97875992-8BF0-48F1-BDE8-85656951B209}"/>
    <dgm:cxn modelId="{7BC6EDA8-236D-43A3-87CA-96A0070F117D}" type="presOf" srcId="{2B129F4F-744F-4702-A155-837741194737}" destId="{AC91E45E-C42F-4673-90A3-A962DF7AC715}" srcOrd="0" destOrd="0" presId="urn:microsoft.com/office/officeart/2005/8/layout/chevron1"/>
    <dgm:cxn modelId="{570D41F6-483C-4FEB-A1F4-616E427C74FB}" srcId="{2B129F4F-744F-4702-A155-837741194737}" destId="{1CF4FC88-775E-4284-8F3C-2AB693DE8DEC}" srcOrd="2" destOrd="0" parTransId="{FF933D4A-3EDA-4E7D-87A8-457435E2333F}" sibTransId="{F5515AF7-F503-4539-9877-E8D810DAFA8A}"/>
    <dgm:cxn modelId="{B9CB9A2D-75A8-45A7-B2E0-BF65A3F12C1F}" type="presOf" srcId="{1CF4FC88-775E-4284-8F3C-2AB693DE8DEC}" destId="{2CBC32EA-B051-4CBB-BF0E-CFCE4302B6B3}" srcOrd="0" destOrd="0" presId="urn:microsoft.com/office/officeart/2005/8/layout/chevron1"/>
    <dgm:cxn modelId="{B7BCCCDB-6CAA-4E2C-B171-176C7C3916EE}" type="presOf" srcId="{A7722835-2493-48A8-8FFC-BAD852944784}" destId="{DF6A37A4-EBF8-4C65-9997-96C8F4279BBA}" srcOrd="0" destOrd="0" presId="urn:microsoft.com/office/officeart/2005/8/layout/chevron1"/>
    <dgm:cxn modelId="{3B4C1ADA-CE13-49BF-8016-FBC9D98DE8D1}" type="presParOf" srcId="{AC91E45E-C42F-4673-90A3-A962DF7AC715}" destId="{DF6A37A4-EBF8-4C65-9997-96C8F4279BBA}" srcOrd="0" destOrd="0" presId="urn:microsoft.com/office/officeart/2005/8/layout/chevron1"/>
    <dgm:cxn modelId="{89642421-ED2D-4D18-AFA6-F1AC8414A627}" type="presParOf" srcId="{AC91E45E-C42F-4673-90A3-A962DF7AC715}" destId="{246899A6-9163-4E4A-B96C-4DF312DB7D6B}" srcOrd="1" destOrd="0" presId="urn:microsoft.com/office/officeart/2005/8/layout/chevron1"/>
    <dgm:cxn modelId="{ADD1592F-0571-4771-8F4F-D0C139F0F4FF}" type="presParOf" srcId="{AC91E45E-C42F-4673-90A3-A962DF7AC715}" destId="{0B9E5D90-D69A-4B9D-B52D-80CE1A0AAF0D}" srcOrd="2" destOrd="0" presId="urn:microsoft.com/office/officeart/2005/8/layout/chevron1"/>
    <dgm:cxn modelId="{7E4AE4F2-EC8C-4C8D-80DB-9CAE3C66711B}" type="presParOf" srcId="{AC91E45E-C42F-4673-90A3-A962DF7AC715}" destId="{FCE912DA-404C-4C71-9111-A4F53AA8894C}" srcOrd="3" destOrd="0" presId="urn:microsoft.com/office/officeart/2005/8/layout/chevron1"/>
    <dgm:cxn modelId="{ABBA7A59-35B3-4A14-A72D-749736DFA200}" type="presParOf" srcId="{AC91E45E-C42F-4673-90A3-A962DF7AC715}" destId="{2CBC32EA-B051-4CBB-BF0E-CFCE4302B6B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A37A4-EBF8-4C65-9997-96C8F4279BBA}">
      <dsp:nvSpPr>
        <dsp:cNvPr id="0" name=""/>
        <dsp:cNvSpPr/>
      </dsp:nvSpPr>
      <dsp:spPr>
        <a:xfrm>
          <a:off x="235880" y="0"/>
          <a:ext cx="2116736" cy="622277"/>
        </a:xfrm>
        <a:prstGeom prst="chevron">
          <a:avLst/>
        </a:prstGeom>
        <a:solidFill>
          <a:srgbClr val="009E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rPr>
            <a:t>ПИР</a:t>
          </a:r>
          <a:endParaRPr lang="ru-RU" sz="2400" b="1" kern="1200" dirty="0">
            <a:solidFill>
              <a:srgbClr val="FFFF0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47019" y="0"/>
        <a:ext cx="1494459" cy="622277"/>
      </dsp:txXfrm>
    </dsp:sp>
    <dsp:sp modelId="{0B9E5D90-D69A-4B9D-B52D-80CE1A0AAF0D}">
      <dsp:nvSpPr>
        <dsp:cNvPr id="0" name=""/>
        <dsp:cNvSpPr/>
      </dsp:nvSpPr>
      <dsp:spPr>
        <a:xfrm>
          <a:off x="1919679" y="0"/>
          <a:ext cx="3723326" cy="622277"/>
        </a:xfrm>
        <a:prstGeom prst="chevron">
          <a:avLst/>
        </a:prstGeom>
        <a:solidFill>
          <a:srgbClr val="009E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rPr>
            <a:t>СМР</a:t>
          </a:r>
          <a:endParaRPr lang="ru-RU" sz="2400" b="1" kern="1200" dirty="0">
            <a:solidFill>
              <a:srgbClr val="FFFF0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230818" y="0"/>
        <a:ext cx="3101049" cy="622277"/>
      </dsp:txXfrm>
    </dsp:sp>
    <dsp:sp modelId="{2CBC32EA-B051-4CBB-BF0E-CFCE4302B6B3}">
      <dsp:nvSpPr>
        <dsp:cNvPr id="0" name=""/>
        <dsp:cNvSpPr/>
      </dsp:nvSpPr>
      <dsp:spPr>
        <a:xfrm>
          <a:off x="4867334" y="0"/>
          <a:ext cx="2055442" cy="622277"/>
        </a:xfrm>
        <a:prstGeom prst="chevron">
          <a:avLst/>
        </a:prstGeom>
        <a:solidFill>
          <a:srgbClr val="009E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rPr>
            <a:t>Ввод в эксплуатацию</a:t>
          </a:r>
          <a:endParaRPr lang="ru-RU" sz="1400" b="1" kern="1200" dirty="0">
            <a:solidFill>
              <a:srgbClr val="FFFF0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178473" y="0"/>
        <a:ext cx="1433165" cy="622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A37A4-EBF8-4C65-9997-96C8F4279BBA}">
      <dsp:nvSpPr>
        <dsp:cNvPr id="0" name=""/>
        <dsp:cNvSpPr/>
      </dsp:nvSpPr>
      <dsp:spPr>
        <a:xfrm>
          <a:off x="226088" y="0"/>
          <a:ext cx="4002235" cy="622277"/>
        </a:xfrm>
        <a:prstGeom prst="chevron">
          <a:avLst/>
        </a:prstGeom>
        <a:solidFill>
          <a:srgbClr val="009E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ПИР</a:t>
          </a:r>
          <a:endParaRPr lang="ru-RU" sz="2400" b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37227" y="0"/>
        <a:ext cx="3379958" cy="622277"/>
      </dsp:txXfrm>
    </dsp:sp>
    <dsp:sp modelId="{0B9E5D90-D69A-4B9D-B52D-80CE1A0AAF0D}">
      <dsp:nvSpPr>
        <dsp:cNvPr id="0" name=""/>
        <dsp:cNvSpPr/>
      </dsp:nvSpPr>
      <dsp:spPr>
        <a:xfrm>
          <a:off x="3549960" y="0"/>
          <a:ext cx="4153358" cy="622277"/>
        </a:xfrm>
        <a:prstGeom prst="chevron">
          <a:avLst/>
        </a:prstGeom>
        <a:solidFill>
          <a:srgbClr val="009E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СМР</a:t>
          </a:r>
          <a:endParaRPr lang="ru-RU" sz="2400" b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861099" y="0"/>
        <a:ext cx="3531081" cy="622277"/>
      </dsp:txXfrm>
    </dsp:sp>
    <dsp:sp modelId="{2CBC32EA-B051-4CBB-BF0E-CFCE4302B6B3}">
      <dsp:nvSpPr>
        <dsp:cNvPr id="0" name=""/>
        <dsp:cNvSpPr/>
      </dsp:nvSpPr>
      <dsp:spPr>
        <a:xfrm>
          <a:off x="7221027" y="0"/>
          <a:ext cx="2812128" cy="622277"/>
        </a:xfrm>
        <a:prstGeom prst="chevron">
          <a:avLst/>
        </a:prstGeom>
        <a:solidFill>
          <a:srgbClr val="009E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Ввод в эксплуатацию</a:t>
          </a:r>
          <a:endParaRPr lang="ru-RU" sz="1600" b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532166" y="0"/>
        <a:ext cx="2189851" cy="622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0.7093</cdr:x>
      <cdr:y>0.02828</cdr:y>
    </cdr:from>
    <cdr:to>
      <cdr:x>0.88195</cdr:x>
      <cdr:y>0.12613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4578366" y="118379"/>
          <a:ext cx="1114417" cy="409572"/>
        </a:xfrm>
        <a:prstGeom xmlns:a="http://schemas.openxmlformats.org/drawingml/2006/main" prst="straightConnector1">
          <a:avLst/>
        </a:prstGeom>
        <a:ln xmlns:a="http://schemas.openxmlformats.org/drawingml/2006/main" w="41275">
          <a:prstDash val="sysDash"/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86CA0-13D5-4D84-98E1-41F96068D97E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3D797-F15B-4907-A7A0-FC0F64C8F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51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A25B-5C51-4B4E-9558-79B8083E1F56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375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E9B21E-2C9B-431A-A01A-F519BB84701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45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67DBBB1-AE35-4FCD-A5B5-1E09DD0E4FF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1ED66A-E227-4039-BB02-82E493BAD0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1BFD39-5A82-4433-AE42-B7B9E6C5D501}" type="datetime1">
              <a:rPr lang="ru-RU"/>
              <a:pPr lvl="0"/>
              <a:t>22.09.2023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3874D3-C89A-4F49-AB86-BF985F5C7F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1AFE6A9-1DE0-4E23-AA8D-A7C8560E67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1305C1-CC6D-460D-B048-1AD9BB13592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38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0320E8-6767-41E5-95A6-CA74A35A2F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6D120D2-34D9-4922-87DD-B50191B9BA1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E0023C-A1F3-4F7C-ACD2-6687CF5DF0E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E0687C-CB46-4099-9FA1-F225901E2A83}" type="datetime1">
              <a:rPr lang="ru-RU"/>
              <a:pPr lvl="0"/>
              <a:t>22.09.2023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35E956-B662-458C-A37E-E1F93ECCC43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A3B2AD4-7CA9-435C-B44D-E02699C315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C6E203-5E9A-4499-895D-155C02D3762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54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0DAEAE3-9B4F-4787-8E14-BD7F286CE50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3E7FAA6-6A48-413E-9DCE-0E1EEF541D5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9EFE94A-AACD-4F89-8F34-B404F9010F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E828ED-6FB4-4B5B-813B-32CA6E2FA88A}" type="datetime1">
              <a:rPr lang="ru-RU"/>
              <a:pPr lvl="0"/>
              <a:t>22.09.2023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FC402D-9DC5-4932-B596-D60801715F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1770E81-BDE3-4CC2-9F6F-A9CC7EA94B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D47BF8-89CA-4BBE-96A7-9E4DFF25F65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6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999" y="296540"/>
            <a:ext cx="10286008" cy="317179"/>
          </a:xfrm>
          <a:prstGeom prst="rect">
            <a:avLst/>
          </a:prstGeo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-17463" y="6426200"/>
            <a:ext cx="428626" cy="431800"/>
          </a:xfrm>
        </p:spPr>
        <p:txBody>
          <a:bodyPr lIns="133350" tIns="133350" rIns="133350" bIns="133350"/>
          <a:lstStyle>
            <a:lvl1pPr algn="ctr">
              <a:defRPr sz="1100" spc="-1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>
              <a:defRPr/>
            </a:pPr>
            <a:fld id="{7D369F8E-F7FD-4BBE-B825-E22AA9C7B7B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51194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CAF706-0148-4ACC-B26F-2559EABC742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484B36-618D-464D-A52D-D554A942438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3555673-DAF8-46E8-9920-4B2D125500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325F42-6531-4DBB-A068-03FEA51AF055}" type="datetime1">
              <a:rPr lang="ru-RU"/>
              <a:pPr lvl="0"/>
              <a:t>22.09.2023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06F315-D71F-4528-98E6-38AE5B6F6C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A150CD-4955-4F34-97F8-BEDB577C71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7CCE17-5F4F-41D2-AC81-335F65538E9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8764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8886C-7DED-43DB-AC20-633BF1CC25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45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2D59306-6A36-4546-84E5-A1A0A852FA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18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FBC62FB-0952-47A7-9A02-2684A5E722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ADDFEB-FE2B-4118-BBE1-0EC6442B1F37}" type="datetime1">
              <a:rPr lang="ru-RU"/>
              <a:pPr lvl="0"/>
              <a:t>22.09.2023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73D08CF-C5B3-465C-9C67-D37708BDCD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2F3355B-5A47-42C9-B812-43DCBA8B0D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02AD21-8AA2-44D5-AC31-FFCA651D1BF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14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83E6ED-1E78-4895-9354-CC0700A290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2E4450-0965-4E13-97FB-D1FAE1278B2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0F76347-37A4-496A-A2C2-746814A0D31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6C687D4-CA1C-4530-9B5F-C291E643E73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DC67F1-0427-4232-8CDC-AC9B23AA7272}" type="datetime1">
              <a:rPr lang="ru-RU"/>
              <a:pPr lvl="0"/>
              <a:t>22.09.2023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BC5A3E7-7995-4A4B-93B8-5C307EF76C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0C2826D-642A-450A-B1B2-F3559C0CE8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F32CC9-A942-4316-8BD8-507FBD2A0AB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1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61E127-CADD-4A8D-9AAE-BC842697C8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9103B4B-53A8-47DA-AB54-45039F43F3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081029D-CFA3-43DC-BF8D-FCA4F8C109C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71AB5D6-57BF-415C-8D8B-AE931A947F2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C471593-9B7B-451E-8EE9-79A006CFEFE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8B2A326-400F-497A-883A-3576FB75E0D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016C11-C73E-43F5-9400-86283C79CF23}" type="datetime1">
              <a:rPr lang="ru-RU"/>
              <a:pPr lvl="0"/>
              <a:t>22.09.2023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CC847CE-9A60-4A77-BF53-385C8476F9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87A78DF-235D-4417-B2BE-D17CBF639C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6FE355-CB1F-4E7A-AD38-F18C8EF4652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6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A14FA6-A992-469C-9ED6-2BE0F99A300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3473CD7-5493-40C3-8F11-E01C70445E3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89BD84-A419-4FAF-A7A6-90EAC85DA03E}" type="datetime1">
              <a:rPr lang="ru-RU"/>
              <a:pPr lvl="0"/>
              <a:t>22.09.2023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AB1615B-2FAA-428C-93C1-8679B13BD3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CA3B79C-C643-4BEA-9645-FED04AFF7D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C1E95-859B-4FAE-86AB-76B219045CF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3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608B1A3-98F6-474D-94B2-A7E8730C31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DF43BE-6573-4B21-88A1-5083DE42E608}" type="datetime1">
              <a:rPr lang="ru-RU"/>
              <a:pPr lvl="0"/>
              <a:t>22.09.2023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3FC7CA5-5305-4E1A-8311-C6C096C125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0373BEE-0AAB-4A57-8FB8-E3D49996C0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5DBBBC-CEDA-4315-A2F6-BFCB0ACA882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83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19466B-A75B-4381-AFF0-25C4064129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9D49A75-2CDA-4E97-86EC-0E1CFF20CF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0B97ED2-C9F2-4C92-AA18-EDEE89C8575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016B44D-D48A-413C-BB89-9E35B089DE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6133B4-8D5E-45DB-8F70-124E756AB8A3}" type="datetime1">
              <a:rPr lang="ru-RU"/>
              <a:pPr lvl="0"/>
              <a:t>22.09.2023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BC09389-FDC0-4D8D-9F35-466BAADD0E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B45B3AC-D75F-42F4-B6D5-296C1740B0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00E3B3-11F4-4D99-BD98-086D223CC76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08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B1330A-01C2-4D80-B09A-EF552E0F08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64DF50A-9BDE-439F-9BC6-B4109AD65D6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562F0F4-9CCB-4C2C-ADE5-A73BFC8F5C5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BA725C4-B0CE-45D8-83BC-73313E5575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60FCCA-EBD0-4BF4-8D29-8142A3E99174}" type="datetime1">
              <a:rPr lang="ru-RU"/>
              <a:pPr lvl="0"/>
              <a:t>22.09.2023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D7C7F76-915D-4F35-BDAF-850FA1196F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0CB7696-BC3E-4C40-9D52-1BE660D37B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135D69-77CB-4C9A-9156-6F76183D52F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47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C37EE7-AC65-4A84-AD64-E71F28FDED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EA5AF81-67EC-4A3E-B39B-2C85A3CE7D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69EC49-2995-40FB-9946-96999D9DC1E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C2A27F7-FFC0-4F37-8F53-A235F031D1F8}" type="datetime1">
              <a:rPr lang="ru-RU"/>
              <a:pPr lvl="0"/>
              <a:t>22.09.2023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08FE493-D090-4DA6-83AD-346D6C5A3FA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F8396E-9E10-4C21-A387-AA9B10BDFD2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6968676-51B7-4AFA-8FAF-D5E25AE4338F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 Министерство энергетики Моск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 Министерство энергетики Московской област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7"/>
          <p:cNvSpPr>
            <a:spLocks noChangeArrowheads="1"/>
          </p:cNvSpPr>
          <p:nvPr/>
        </p:nvSpPr>
        <p:spPr bwMode="auto">
          <a:xfrm>
            <a:off x="612775" y="1241422"/>
            <a:ext cx="11259352" cy="52322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b="1" cap="all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ОБЩИЕ СВЕДЕНИЯ О </a:t>
            </a:r>
            <a:r>
              <a:rPr lang="ru-RU" altLang="ru-RU" b="1" cap="all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МОСКОВСКОЙ ОБЛАСТИ</a:t>
            </a:r>
            <a:endParaRPr lang="ru-RU" altLang="ru-RU" b="1" cap="all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4507265" y="4497835"/>
            <a:ext cx="760332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3403600" indent="-3403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860800" indent="-3403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18000" indent="-3403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775200" indent="-3403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232400" indent="-3403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4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itchFamily="34" charset="0"/>
                <a:cs typeface="Arial" pitchFamily="34" charset="0"/>
                <a:sym typeface="Arial" pitchFamily="34" charset="0"/>
              </a:rPr>
              <a:t>Московская область </a:t>
            </a:r>
            <a:r>
              <a:rPr lang="ru-RU" altLang="ru-RU" sz="1600" dirty="0">
                <a:latin typeface="Arial" pitchFamily="34" charset="0"/>
                <a:cs typeface="Arial" pitchFamily="34" charset="0"/>
                <a:sym typeface="Arial" pitchFamily="34" charset="0"/>
              </a:rPr>
              <a:t>– </a:t>
            </a:r>
            <a:r>
              <a:rPr lang="ru-RU" altLang="ru-RU" b="1" dirty="0">
                <a:latin typeface="Arial" pitchFamily="34" charset="0"/>
                <a:cs typeface="Arial" pitchFamily="34" charset="0"/>
                <a:sym typeface="Arial" pitchFamily="34" charset="0"/>
              </a:rPr>
              <a:t>второй регион России </a:t>
            </a:r>
            <a:r>
              <a:rPr lang="ru-RU" altLang="ru-RU" dirty="0">
                <a:latin typeface="Arial" pitchFamily="34" charset="0"/>
                <a:cs typeface="Arial" pitchFamily="34" charset="0"/>
                <a:sym typeface="Arial" pitchFamily="34" charset="0"/>
              </a:rPr>
              <a:t>по </a:t>
            </a:r>
            <a:r>
              <a:rPr lang="ru-RU" altLang="ru-RU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размеру </a:t>
            </a:r>
            <a:r>
              <a:rPr lang="ru-RU" altLang="ru-RU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энергосетевого</a:t>
            </a:r>
            <a:r>
              <a:rPr lang="ru-RU" altLang="ru-RU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ru-RU" altLang="ru-RU" dirty="0">
                <a:latin typeface="Arial" pitchFamily="34" charset="0"/>
                <a:cs typeface="Arial" pitchFamily="34" charset="0"/>
                <a:sym typeface="Arial" pitchFamily="34" charset="0"/>
              </a:rPr>
              <a:t>и коммунального комплекса. </a:t>
            </a:r>
          </a:p>
          <a:p>
            <a:pPr lvl="4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758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718 Ресурсоснабжающих организаций!</a:t>
            </a:r>
            <a:endParaRPr lang="ru-RU" altLang="ru-RU" b="1" dirty="0">
              <a:solidFill>
                <a:srgbClr val="00758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18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4350" y="2098708"/>
            <a:ext cx="4628208" cy="23990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55575" y="1988063"/>
            <a:ext cx="717391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Московская область:</a:t>
            </a:r>
          </a:p>
          <a:p>
            <a:pPr marL="285750" indent="-285750">
              <a:buFontTx/>
              <a:buChar char="-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Занимает площадь 44 329 км²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(55-е место в РФ);</a:t>
            </a:r>
          </a:p>
          <a:p>
            <a:pPr marL="285750" indent="-285750">
              <a:buFontTx/>
              <a:buChar char="-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Население – 10,8 млн. человек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2-е место в РФ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</p:txBody>
      </p:sp>
      <p:pic>
        <p:nvPicPr>
          <p:cNvPr id="20" name="Picture 17" descr="https://porosenka.net/uploads/2/b/2bd113cfd9fa73b58a97a897d97e642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" y="3081338"/>
            <a:ext cx="4015420" cy="2767781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9213" y="6379805"/>
            <a:ext cx="239568" cy="36230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F78972E-2E7F-409A-87D8-DC1D870335A3}" type="slidenum">
              <a:rPr lang="ru-RU" sz="1600" b="1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1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25" name="Прямоугольный треугольник 24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27" name="Рисунок 26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29" name="Рисунок 28"/>
          <p:cNvPicPr/>
          <p:nvPr/>
        </p:nvPicPr>
        <p:blipFill>
          <a:blip r:embed="rId5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60207" y="6093"/>
            <a:ext cx="1335240" cy="10621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74" tIns="33737" rIns="67474" bIns="33737"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49175" y="6147030"/>
            <a:ext cx="2844800" cy="365125"/>
          </a:xfrm>
          <a:prstGeom prst="rect">
            <a:avLst/>
          </a:prstGeom>
        </p:spPr>
        <p:txBody>
          <a:bodyPr lIns="67474" tIns="33737" rIns="67474" bIns="33737"/>
          <a:lstStyle/>
          <a:p>
            <a:fld id="{DD9996E5-BCBE-44C5-A157-B6855429B04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232556" y="1171059"/>
            <a:ext cx="11610780" cy="39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474" tIns="33737" rIns="67474" bIns="33737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2000">
                <a:solidFill>
                  <a:srgbClr val="0F496F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>
                <a:solidFill>
                  <a:srgbClr val="0F496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>
                <a:solidFill>
                  <a:srgbClr val="0F496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Arial" charset="0"/>
              </a:defRPr>
            </a:lvl9pPr>
          </a:lstStyle>
          <a:p>
            <a:pPr algn="ctr">
              <a:buNone/>
              <a:defRPr sz="1800" b="1">
                <a:latin typeface="Arial"/>
                <a:ea typeface="Arial"/>
                <a:cs typeface="Arial"/>
                <a:sym typeface="Arial"/>
              </a:defRPr>
            </a:pPr>
            <a:r>
              <a:rPr lang="ru-RU" sz="2100" dirty="0"/>
              <a:t>ДИНАМИКА </a:t>
            </a:r>
            <a:r>
              <a:rPr lang="ru-RU" sz="2100" dirty="0" smtClean="0"/>
              <a:t>за 2017-2023</a:t>
            </a:r>
            <a:endParaRPr lang="ru-RU" altLang="ru-RU" sz="22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755997"/>
              </p:ext>
            </p:extLst>
          </p:nvPr>
        </p:nvGraphicFramePr>
        <p:xfrm flipV="1">
          <a:off x="15500731" y="6338397"/>
          <a:ext cx="754701" cy="29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41112"/>
              </p:ext>
            </p:extLst>
          </p:nvPr>
        </p:nvGraphicFramePr>
        <p:xfrm>
          <a:off x="493048" y="1775614"/>
          <a:ext cx="11001962" cy="34449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1708">
                  <a:extLst>
                    <a:ext uri="{9D8B030D-6E8A-4147-A177-3AD203B41FA5}">
                      <a16:colId xmlns:a16="http://schemas.microsoft.com/office/drawing/2014/main" xmlns="" val="1213849901"/>
                    </a:ext>
                  </a:extLst>
                </a:gridCol>
                <a:gridCol w="1886051">
                  <a:extLst>
                    <a:ext uri="{9D8B030D-6E8A-4147-A177-3AD203B41FA5}">
                      <a16:colId xmlns:a16="http://schemas.microsoft.com/office/drawing/2014/main" xmlns="" val="1981738835"/>
                    </a:ext>
                  </a:extLst>
                </a:gridCol>
                <a:gridCol w="1571708">
                  <a:extLst>
                    <a:ext uri="{9D8B030D-6E8A-4147-A177-3AD203B41FA5}">
                      <a16:colId xmlns:a16="http://schemas.microsoft.com/office/drawing/2014/main" xmlns="" val="387230547"/>
                    </a:ext>
                  </a:extLst>
                </a:gridCol>
                <a:gridCol w="1362148">
                  <a:extLst>
                    <a:ext uri="{9D8B030D-6E8A-4147-A177-3AD203B41FA5}">
                      <a16:colId xmlns:a16="http://schemas.microsoft.com/office/drawing/2014/main" xmlns="" val="2413577895"/>
                    </a:ext>
                  </a:extLst>
                </a:gridCol>
                <a:gridCol w="1475439">
                  <a:extLst>
                    <a:ext uri="{9D8B030D-6E8A-4147-A177-3AD203B41FA5}">
                      <a16:colId xmlns:a16="http://schemas.microsoft.com/office/drawing/2014/main" xmlns="" val="437860862"/>
                    </a:ext>
                  </a:extLst>
                </a:gridCol>
                <a:gridCol w="1606858">
                  <a:extLst>
                    <a:ext uri="{9D8B030D-6E8A-4147-A177-3AD203B41FA5}">
                      <a16:colId xmlns:a16="http://schemas.microsoft.com/office/drawing/2014/main" xmlns="" val="3006294971"/>
                    </a:ext>
                  </a:extLst>
                </a:gridCol>
                <a:gridCol w="1528050">
                  <a:extLst>
                    <a:ext uri="{9D8B030D-6E8A-4147-A177-3AD203B41FA5}">
                      <a16:colId xmlns:a16="http://schemas.microsoft.com/office/drawing/2014/main" xmlns="" val="1700332935"/>
                    </a:ext>
                  </a:extLst>
                </a:gridCol>
              </a:tblGrid>
              <a:tr h="60598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Год</a:t>
                      </a:r>
                      <a:endParaRPr lang="ru-RU" sz="1800" b="1" dirty="0"/>
                    </a:p>
                  </a:txBody>
                  <a:tcPr marL="73720" marR="73720" marT="29322" marB="2932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Кол-во заявлений, </a:t>
                      </a:r>
                      <a:r>
                        <a:rPr lang="ru-RU" sz="1500" b="1" dirty="0" err="1" smtClean="0"/>
                        <a:t>шт</a:t>
                      </a:r>
                      <a:endParaRPr lang="ru-RU" sz="1500" b="1" dirty="0"/>
                    </a:p>
                  </a:txBody>
                  <a:tcPr marL="73720" marR="73720" marT="29322" marB="2932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Динамика, %</a:t>
                      </a:r>
                      <a:endParaRPr lang="ru-RU" sz="1500" b="1" dirty="0"/>
                    </a:p>
                  </a:txBody>
                  <a:tcPr marL="73720" marR="73720" marT="29322" marB="2932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Отказы, %</a:t>
                      </a:r>
                      <a:endParaRPr lang="ru-RU" sz="1800" b="1" dirty="0"/>
                    </a:p>
                  </a:txBody>
                  <a:tcPr marL="73720" marR="73720" marT="29322" marB="2932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Динамика, %</a:t>
                      </a:r>
                      <a:endParaRPr lang="ru-RU" sz="1500" b="1" dirty="0"/>
                    </a:p>
                  </a:txBody>
                  <a:tcPr marL="73720" marR="73720" marT="29322" marB="2932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Просрочка, %</a:t>
                      </a:r>
                      <a:endParaRPr lang="ru-RU" sz="1800" b="1" dirty="0"/>
                    </a:p>
                  </a:txBody>
                  <a:tcPr marL="73720" marR="73720" marT="29322" marB="2932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Динамика, %</a:t>
                      </a:r>
                      <a:endParaRPr lang="ru-RU" sz="1500" b="1" dirty="0"/>
                    </a:p>
                  </a:txBody>
                  <a:tcPr marL="73720" marR="73720" marT="29322" marB="29322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3560795"/>
                  </a:ext>
                </a:extLst>
              </a:tr>
              <a:tr h="37140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2017</a:t>
                      </a:r>
                      <a:endParaRPr lang="ru-RU" sz="1800" b="1" dirty="0"/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18 052</a:t>
                      </a:r>
                      <a:endParaRPr lang="ru-RU" sz="1800" dirty="0"/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16,2</a:t>
                      </a:r>
                      <a:endParaRPr lang="ru-RU" sz="2100" dirty="0"/>
                    </a:p>
                  </a:txBody>
                  <a:tcPr marL="73720" marR="73720" marT="29322" marB="2932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ru-RU" sz="1800" dirty="0">
                        <a:solidFill>
                          <a:srgbClr val="0070C0"/>
                        </a:solidFill>
                      </a:endParaRPr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22</a:t>
                      </a:r>
                      <a:endParaRPr lang="ru-RU" sz="2100" dirty="0"/>
                    </a:p>
                  </a:txBody>
                  <a:tcPr marL="73720" marR="73720" marT="29322" marB="2932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ru-RU" sz="1800" dirty="0">
                        <a:solidFill>
                          <a:srgbClr val="0070C0"/>
                        </a:solidFill>
                      </a:endParaRPr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6949578"/>
                  </a:ext>
                </a:extLst>
              </a:tr>
              <a:tr h="37140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2018</a:t>
                      </a:r>
                      <a:endParaRPr lang="ru-RU" sz="1800" b="1" dirty="0"/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39 403</a:t>
                      </a:r>
                      <a:endParaRPr lang="ru-RU" sz="1800" dirty="0"/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+ 118</a:t>
                      </a:r>
                      <a:endParaRPr lang="ru-RU" sz="1800" dirty="0"/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12,8</a:t>
                      </a:r>
                      <a:endParaRPr lang="ru-RU" sz="2100" dirty="0"/>
                    </a:p>
                  </a:txBody>
                  <a:tcPr marL="73720" marR="73720" marT="29322" marB="2932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- 3,4</a:t>
                      </a:r>
                      <a:endParaRPr lang="ru-RU" sz="1800" dirty="0">
                        <a:solidFill>
                          <a:srgbClr val="0070C0"/>
                        </a:solidFill>
                      </a:endParaRPr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15</a:t>
                      </a:r>
                      <a:endParaRPr lang="ru-RU" sz="2100" dirty="0"/>
                    </a:p>
                  </a:txBody>
                  <a:tcPr marL="73720" marR="73720" marT="29322" marB="2932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- 7</a:t>
                      </a:r>
                      <a:endParaRPr lang="ru-RU" sz="1800" dirty="0">
                        <a:solidFill>
                          <a:srgbClr val="0070C0"/>
                        </a:solidFill>
                      </a:endParaRPr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0359261"/>
                  </a:ext>
                </a:extLst>
              </a:tr>
              <a:tr h="37140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2019</a:t>
                      </a:r>
                      <a:endParaRPr lang="ru-RU" sz="1800" b="1" dirty="0"/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49 448</a:t>
                      </a:r>
                      <a:endParaRPr lang="ru-RU" sz="1800" dirty="0"/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+ 25</a:t>
                      </a:r>
                      <a:endParaRPr lang="ru-RU" sz="1800" dirty="0"/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10,2</a:t>
                      </a:r>
                      <a:endParaRPr lang="ru-RU" sz="2100" dirty="0"/>
                    </a:p>
                  </a:txBody>
                  <a:tcPr marL="73720" marR="73720" marT="29322" marB="2932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- 2,6</a:t>
                      </a:r>
                      <a:endParaRPr lang="ru-RU" sz="1800" dirty="0">
                        <a:solidFill>
                          <a:srgbClr val="0070C0"/>
                        </a:solidFill>
                      </a:endParaRPr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10</a:t>
                      </a:r>
                      <a:endParaRPr lang="ru-RU" sz="2100" dirty="0"/>
                    </a:p>
                  </a:txBody>
                  <a:tcPr marL="73720" marR="73720" marT="29322" marB="2932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- 5</a:t>
                      </a:r>
                      <a:endParaRPr lang="ru-RU" sz="1800" dirty="0">
                        <a:solidFill>
                          <a:srgbClr val="0070C0"/>
                        </a:solidFill>
                      </a:endParaRPr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5437633"/>
                  </a:ext>
                </a:extLst>
              </a:tr>
              <a:tr h="37140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2020</a:t>
                      </a:r>
                      <a:endParaRPr lang="ru-RU" sz="1800" b="1" dirty="0"/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52 485</a:t>
                      </a:r>
                      <a:endParaRPr lang="ru-RU" sz="1800" dirty="0"/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+ 6</a:t>
                      </a:r>
                      <a:endParaRPr lang="ru-RU" sz="1800" dirty="0"/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9,9</a:t>
                      </a:r>
                      <a:endParaRPr lang="ru-RU" sz="2100" dirty="0"/>
                    </a:p>
                  </a:txBody>
                  <a:tcPr marL="73720" marR="73720" marT="29322" marB="2932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- 0,3</a:t>
                      </a:r>
                      <a:endParaRPr lang="ru-RU" sz="1800" dirty="0">
                        <a:solidFill>
                          <a:srgbClr val="0070C0"/>
                        </a:solidFill>
                      </a:endParaRPr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8</a:t>
                      </a:r>
                      <a:endParaRPr lang="ru-RU" sz="2100" dirty="0"/>
                    </a:p>
                  </a:txBody>
                  <a:tcPr marL="73720" marR="73720" marT="29322" marB="2932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- 2</a:t>
                      </a:r>
                      <a:endParaRPr lang="ru-RU" sz="1800" dirty="0">
                        <a:solidFill>
                          <a:srgbClr val="0070C0"/>
                        </a:solidFill>
                      </a:endParaRPr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9561376"/>
                  </a:ext>
                </a:extLst>
              </a:tr>
              <a:tr h="37140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2021</a:t>
                      </a:r>
                      <a:endParaRPr lang="ru-RU" sz="1800" b="1" dirty="0"/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75 090</a:t>
                      </a:r>
                      <a:endParaRPr lang="ru-RU" sz="1800" dirty="0"/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+ 43</a:t>
                      </a:r>
                      <a:endParaRPr lang="ru-RU" sz="1800" dirty="0"/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8,6</a:t>
                      </a:r>
                      <a:endParaRPr lang="ru-RU" sz="2100" dirty="0"/>
                    </a:p>
                  </a:txBody>
                  <a:tcPr marL="73720" marR="73720" marT="29322" marB="2932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- 1,3</a:t>
                      </a:r>
                      <a:endParaRPr lang="ru-RU" sz="1800" dirty="0">
                        <a:solidFill>
                          <a:srgbClr val="0070C0"/>
                        </a:solidFill>
                      </a:endParaRPr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5</a:t>
                      </a:r>
                      <a:endParaRPr lang="ru-RU" sz="2100" dirty="0"/>
                    </a:p>
                  </a:txBody>
                  <a:tcPr marL="73720" marR="73720" marT="29322" marB="2932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- 3</a:t>
                      </a:r>
                      <a:endParaRPr lang="ru-RU" sz="1800" dirty="0">
                        <a:solidFill>
                          <a:srgbClr val="0070C0"/>
                        </a:solidFill>
                      </a:endParaRPr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9068525"/>
                  </a:ext>
                </a:extLst>
              </a:tr>
              <a:tr h="37140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2022</a:t>
                      </a:r>
                      <a:endParaRPr lang="ru-RU" sz="1800" b="1" dirty="0"/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82 312</a:t>
                      </a:r>
                      <a:endParaRPr lang="ru-RU" sz="1800" dirty="0"/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+ 10</a:t>
                      </a:r>
                      <a:endParaRPr lang="ru-RU" sz="1800" dirty="0"/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8,3</a:t>
                      </a:r>
                      <a:endParaRPr lang="ru-RU" sz="2100" dirty="0"/>
                    </a:p>
                  </a:txBody>
                  <a:tcPr marL="73720" marR="73720" marT="29322" marB="2932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- 0,3</a:t>
                      </a:r>
                      <a:endParaRPr lang="ru-RU" sz="1800" dirty="0">
                        <a:solidFill>
                          <a:srgbClr val="0070C0"/>
                        </a:solidFill>
                      </a:endParaRPr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0,2</a:t>
                      </a:r>
                      <a:endParaRPr lang="ru-RU" sz="2100" dirty="0"/>
                    </a:p>
                  </a:txBody>
                  <a:tcPr marL="73720" marR="73720" marT="29322" marB="2932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- 4,8</a:t>
                      </a:r>
                      <a:endParaRPr lang="ru-RU" sz="1800" dirty="0">
                        <a:solidFill>
                          <a:srgbClr val="0070C0"/>
                        </a:solidFill>
                      </a:endParaRPr>
                    </a:p>
                  </a:txBody>
                  <a:tcPr marL="73720" marR="73720" marT="29322" marB="293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7534277"/>
                  </a:ext>
                </a:extLst>
              </a:tr>
              <a:tr h="56688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 2023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500" b="0" baseline="0" dirty="0" smtClean="0"/>
                        <a:t>текущая дата</a:t>
                      </a:r>
                      <a:endParaRPr lang="ru-RU" sz="1800" b="0" dirty="0"/>
                    </a:p>
                  </a:txBody>
                  <a:tcPr marL="73720" marR="73720" marT="29322" marB="29322">
                    <a:solidFill>
                      <a:srgbClr val="CEE8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effectLst/>
                        </a:rPr>
                        <a:t>62 467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20" marR="73720" marT="29322" marB="29322">
                    <a:solidFill>
                      <a:srgbClr val="CEE8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73720" marR="73720" marT="29322" marB="29322">
                    <a:solidFill>
                      <a:srgbClr val="CEE8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6,7</a:t>
                      </a:r>
                      <a:endParaRPr lang="ru-RU" sz="2100" dirty="0"/>
                    </a:p>
                  </a:txBody>
                  <a:tcPr marL="73720" marR="73720" marT="29322" marB="2932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-1,6</a:t>
                      </a:r>
                      <a:endParaRPr lang="ru-RU" sz="1800" dirty="0">
                        <a:solidFill>
                          <a:srgbClr val="0070C0"/>
                        </a:solidFill>
                      </a:endParaRPr>
                    </a:p>
                  </a:txBody>
                  <a:tcPr marL="73720" marR="73720" marT="29322" marB="29322">
                    <a:solidFill>
                      <a:srgbClr val="CEE8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0</a:t>
                      </a:r>
                      <a:endParaRPr lang="ru-RU" sz="2100" dirty="0"/>
                    </a:p>
                  </a:txBody>
                  <a:tcPr marL="73720" marR="73720" marT="29322" marB="2932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-0,2</a:t>
                      </a:r>
                      <a:endParaRPr lang="ru-RU" sz="1800" dirty="0">
                        <a:solidFill>
                          <a:srgbClr val="0070C0"/>
                        </a:solidFill>
                      </a:endParaRPr>
                    </a:p>
                  </a:txBody>
                  <a:tcPr marL="73720" marR="73720" marT="29322" marB="29322">
                    <a:solidFill>
                      <a:srgbClr val="CEE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810451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4622" y="5268621"/>
            <a:ext cx="11182756" cy="1453127"/>
          </a:xfrm>
          <a:prstGeom prst="rect">
            <a:avLst/>
          </a:prstGeom>
          <a:solidFill>
            <a:srgbClr val="FFC000"/>
          </a:solidFill>
        </p:spPr>
        <p:txBody>
          <a:bodyPr wrap="square" lIns="67474" tIns="33737" rIns="67474" bIns="33737">
            <a:spAutoFit/>
          </a:bodyPr>
          <a:lstStyle/>
          <a:p>
            <a:pPr marL="379539" indent="-379539">
              <a:buAutoNum type="arabicPeriod"/>
            </a:pPr>
            <a:r>
              <a:rPr lang="ru-RU" dirty="0"/>
              <a:t>Постоянный рост числа заявок (стабильное развитие региона МО)</a:t>
            </a:r>
          </a:p>
          <a:p>
            <a:pPr marL="379539" indent="-379539">
              <a:buAutoNum type="arabicPeriod"/>
            </a:pPr>
            <a:r>
              <a:rPr lang="ru-RU" dirty="0"/>
              <a:t>Снижение количества отказов по услугам     (повышение качества)</a:t>
            </a:r>
          </a:p>
          <a:p>
            <a:pPr marL="379539" indent="-379539">
              <a:buAutoNum type="arabicPeriod"/>
            </a:pPr>
            <a:r>
              <a:rPr lang="ru-RU" dirty="0"/>
              <a:t>Снижение количества просрочек (с 02.2022 просрочки отсутствуют)</a:t>
            </a:r>
          </a:p>
          <a:p>
            <a:pPr marL="379539" indent="-379539">
              <a:buAutoNum type="arabicPeriod"/>
            </a:pPr>
            <a:r>
              <a:rPr lang="ru-RU" dirty="0"/>
              <a:t>Снижение фактических сроков выдачи ТУ(с 14 до 7)  и договоров тех присоединения (с 30 до 20)</a:t>
            </a:r>
          </a:p>
          <a:p>
            <a:pPr marL="379539" indent="-379539">
              <a:buAutoNum type="arabicPeriod"/>
            </a:pPr>
            <a:r>
              <a:rPr lang="ru-RU" dirty="0"/>
              <a:t>За 5 месяцев 2023 достигнуто 50% показателей (поступивших заявок/выданных документов)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5967" y="699476"/>
            <a:ext cx="5667742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</a:rPr>
              <a:t>ЭЛЕКТРОННОЕ ТЕХПРИСОЕДИНЕНИЕ 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DINPro-Bold" panose="02000503030000020004" pitchFamily="50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22" name="Рисунок 21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5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5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Прямоугольник 26"/>
          <p:cNvSpPr>
            <a:spLocks noChangeArrowheads="1"/>
          </p:cNvSpPr>
          <p:nvPr/>
        </p:nvSpPr>
        <p:spPr bwMode="auto">
          <a:xfrm>
            <a:off x="8904288" y="260350"/>
            <a:ext cx="29527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Министерство энергетики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Московской области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93271" y="573357"/>
            <a:ext cx="4208857" cy="601907"/>
          </a:xfrm>
          <a:prstGeom prst="rect">
            <a:avLst/>
          </a:prstGeom>
          <a:solidFill>
            <a:schemeClr val="bg2"/>
          </a:solidFill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</a:rPr>
              <a:t>Электронное </a:t>
            </a:r>
            <a:r>
              <a:rPr lang="ru-RU" altLang="ru-RU" sz="1700" b="1" dirty="0" err="1" smtClean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</a:rPr>
              <a:t>техприсоединение</a:t>
            </a:r>
            <a:r>
              <a:rPr lang="ru-RU" altLang="ru-RU" sz="1700" b="1" dirty="0" smtClean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</a:rPr>
              <a:t>Результаты – экономический эффект</a:t>
            </a:r>
            <a:endParaRPr lang="ru-RU" altLang="ru-RU" sz="1700" b="1" dirty="0">
              <a:solidFill>
                <a:schemeClr val="accent1">
                  <a:lumMod val="50000"/>
                </a:schemeClr>
              </a:solidFill>
              <a:latin typeface="DINPro-Bold" panose="02000503030000020004" pitchFamily="50" charset="0"/>
            </a:endParaRPr>
          </a:p>
        </p:txBody>
      </p:sp>
      <p:sp>
        <p:nvSpPr>
          <p:cNvPr id="40" name="AutoShape 2"/>
          <p:cNvSpPr>
            <a:spLocks noChangeAspect="1" noChangeArrowheads="1"/>
          </p:cNvSpPr>
          <p:nvPr/>
        </p:nvSpPr>
        <p:spPr bwMode="auto">
          <a:xfrm>
            <a:off x="11580813" y="1449392"/>
            <a:ext cx="10160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654406"/>
              </p:ext>
            </p:extLst>
          </p:nvPr>
        </p:nvGraphicFramePr>
        <p:xfrm>
          <a:off x="273503" y="2689440"/>
          <a:ext cx="11424768" cy="2614613"/>
        </p:xfrm>
        <a:graphic>
          <a:graphicData uri="http://schemas.openxmlformats.org/drawingml/2006/table">
            <a:tbl>
              <a:tblPr/>
              <a:tblGrid>
                <a:gridCol w="42036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8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9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005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4679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ПОКАЗАТЕЛЬ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7" marR="73717" marT="29315" marB="29315" anchor="ctr" horzOverflow="overflow">
                    <a:solidFill>
                      <a:srgbClr val="00939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ТУ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7" marR="73717" marT="29315" marB="29315" anchor="ctr" horzOverflow="overflow">
                    <a:solidFill>
                      <a:srgbClr val="00939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3713" marR="73713" marT="29319" marB="2931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ДОГОВОРЫ   ТП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7" marR="73717" marT="29315" marB="29315" anchor="ctr" horzOverflow="overflow">
                    <a:solidFill>
                      <a:srgbClr val="00939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3713" marR="73713" marT="29319" marB="2931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1360">
                <a:tc vMerge="1"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8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6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4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3713" marR="73713" marT="29319" marB="2931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8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6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4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БЫЛО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7" marR="73717" marT="29315" marB="29315" anchor="ctr" horzOverflow="overflow">
                    <a:solidFill>
                      <a:srgbClr val="00939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8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6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4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СТАЛО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7" marR="73717" marT="29315" marB="29315" anchor="ctr" horzOverflow="overflow">
                    <a:solidFill>
                      <a:srgbClr val="00939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8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6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4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БЫЛО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7" marR="73717" marT="29315" marB="29315" anchor="ctr" horzOverflow="overflow">
                    <a:solidFill>
                      <a:srgbClr val="00939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8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6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4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СТАЛО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7" marR="73717" marT="29315" marB="29315" anchor="ctr" horzOverflow="overflow">
                    <a:solidFill>
                      <a:srgbClr val="009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3703">
                <a:tc>
                  <a:txBody>
                    <a:bodyPr/>
                    <a:lstStyle>
                      <a:lvl1pPr marL="0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010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019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030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039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049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060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069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079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ВЫДАНО В ЭЛЕКТРОННОМ ВИДЕ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7" marR="73717" marT="29315" marB="29315" anchor="ctr" horzOverflow="overflow"/>
                </a:tc>
                <a:tc>
                  <a:txBody>
                    <a:bodyPr/>
                    <a:lstStyle>
                      <a:lvl1pPr marL="0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010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019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030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039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049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060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069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079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----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7" marR="73717" marT="29315" marB="29315" anchor="ctr" horzOverflow="overflow"/>
                </a:tc>
                <a:tc>
                  <a:txBody>
                    <a:bodyPr/>
                    <a:lstStyle>
                      <a:lvl1pPr marL="0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010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019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030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039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049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060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069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079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1 083</a:t>
                      </a:r>
                      <a:r>
                        <a:rPr kumimoji="0" lang="ru-RU" alt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000+</a:t>
                      </a:r>
                      <a:endParaRPr kumimoji="0" lang="ru-RU" altLang="ru-RU" sz="2200" b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7" marR="73717" marT="29315" marB="29315" anchor="ctr" horzOverflow="overflow"/>
                </a:tc>
                <a:tc>
                  <a:txBody>
                    <a:bodyPr/>
                    <a:lstStyle>
                      <a:lvl1pPr marL="0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010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019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030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039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049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060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069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079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---</a:t>
                      </a:r>
                      <a:endParaRPr kumimoji="0" lang="ru-RU" altLang="ru-RU" sz="22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717" marR="73717" marT="29313" marB="29313" anchor="ctr" horzOverflow="overflow"/>
                </a:tc>
                <a:tc>
                  <a:txBody>
                    <a:bodyPr/>
                    <a:lstStyle>
                      <a:lvl1pPr marL="0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010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019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030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039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049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060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069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079" algn="l" defTabSz="4570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31</a:t>
                      </a:r>
                      <a:r>
                        <a:rPr kumimoji="0" lang="ru-RU" altLang="ru-RU" sz="2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000+</a:t>
                      </a:r>
                      <a:endParaRPr kumimoji="0" lang="ru-RU" altLang="ru-RU" sz="22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717" marR="73717" marT="29313" marB="29313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0558"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8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6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4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СПОСОБ И МЕСТО ПОДАЧИ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7" marR="73717" marT="29315" marB="29315" anchor="ctr" horzOverflow="overflow"/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8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6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4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 БУМАГЕ,</a:t>
                      </a:r>
                      <a:endParaRPr kumimoji="0" lang="en-US" alt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ЛИЧНО В РСО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7" marR="73717" marT="29315" marB="29315" anchor="ctr" horzOverflow="overflow"/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8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6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4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ПОРТАЛ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ГОСУСЛУГ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7" marR="73717" marT="29315" marB="29315" anchor="ctr" horzOverflow="overflow"/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8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6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4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НА </a:t>
                      </a:r>
                      <a:r>
                        <a:rPr kumimoji="0" lang="ru-RU" alt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БУМАГЕ</a:t>
                      </a:r>
                      <a:r>
                        <a:rPr kumimoji="0" lang="ru-RU" alt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ЛИЧНО В РСО</a:t>
                      </a:r>
                      <a:endParaRPr kumimoji="0" lang="ru-RU" altLang="ru-RU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717" marR="73717" marT="29313" marB="29313" anchor="ctr" horzOverflow="overflow"/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8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6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4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ПОРТАЛ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ГОСУСЛУГ</a:t>
                      </a:r>
                      <a:endParaRPr kumimoji="0" lang="ru-RU" alt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717" marR="73717" marT="29313" marB="29313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4313"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8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6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4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СРОКИ</a:t>
                      </a: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дней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7" marR="73717" marT="29315" marB="29315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8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6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4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  - 140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7" marR="73717" marT="29315" marB="29315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8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6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4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2 - </a:t>
                      </a:r>
                      <a:r>
                        <a:rPr kumimoji="0" lang="ru-RU" altLang="ru-RU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kumimoji="0" lang="ru-RU" alt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7" marR="73717" marT="29315" marB="29315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8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6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4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30 - 180</a:t>
                      </a:r>
                      <a:endParaRPr kumimoji="0" lang="ru-RU" altLang="ru-RU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717" marR="73717" marT="29313" marB="29313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8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6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4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itchFamily="18" charset="2"/>
                        <a:defRPr sz="1200" kern="1200">
                          <a:solidFill>
                            <a:srgbClr val="0F496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10 - </a:t>
                      </a:r>
                      <a:r>
                        <a:rPr kumimoji="0" lang="ru-RU" altLang="ru-RU" sz="2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kumimoji="0" lang="ru-RU" altLang="ru-RU" sz="2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717" marR="73717" marT="29313" marB="29313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1474" y="2251234"/>
            <a:ext cx="11401425" cy="345126"/>
          </a:xfrm>
          <a:prstGeom prst="rect">
            <a:avLst/>
          </a:prstGeom>
          <a:noFill/>
          <a:ln>
            <a:noFill/>
          </a:ln>
        </p:spPr>
        <p:txBody>
          <a:bodyPr wrap="square" lIns="67468" tIns="33734" rIns="67468" bIns="33734">
            <a:spAutoFit/>
          </a:bodyPr>
          <a:lstStyle>
            <a:defPPr>
              <a:defRPr lang="ru-RU"/>
            </a:defPPr>
            <a:lvl1pPr marL="1243988" indent="-1243988" algn="ctr"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defRPr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>
                <a:solidFill>
                  <a:srgbClr val="0F496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>
                <a:solidFill>
                  <a:srgbClr val="0F496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Arial" charset="0"/>
              </a:defRPr>
            </a:lvl9pPr>
          </a:lstStyle>
          <a:p>
            <a:pPr defTabSz="1218631">
              <a:defRPr/>
            </a:pPr>
            <a:r>
              <a:rPr lang="ru-RU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ТЕПЛОСНАБЖЕНИЕ</a:t>
            </a:r>
            <a:r>
              <a:rPr lang="ru-R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ВОДОСНАБЖЕНИЕ И ВОДООТВЕДЕНИЕ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73503" y="5449969"/>
            <a:ext cx="11401425" cy="508000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5719" tIns="22859" rIns="45719" bIns="2285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Экономия</a:t>
            </a:r>
            <a:r>
              <a:rPr lang="ru-RU" altLang="ru-RU" sz="3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7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 стоимости </a:t>
            </a:r>
            <a:r>
              <a:rPr lang="ru-RU" altLang="ru-RU" sz="27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ТП </a:t>
            </a:r>
            <a:r>
              <a:rPr lang="ru-RU" altLang="ru-RU" sz="2700" b="1" dirty="0">
                <a:solidFill>
                  <a:srgbClr val="EE150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500-8</a:t>
            </a:r>
            <a:r>
              <a:rPr lang="en-US" altLang="ru-RU" sz="2700" b="1" dirty="0">
                <a:solidFill>
                  <a:srgbClr val="EE150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00 </a:t>
            </a:r>
            <a:r>
              <a:rPr lang="ru-RU" altLang="ru-RU" sz="2700" b="1" dirty="0">
                <a:solidFill>
                  <a:srgbClr val="EE150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млн. руб. / год</a:t>
            </a:r>
            <a:endParaRPr lang="ru-RU" altLang="ru-RU" sz="2000" b="1" dirty="0">
              <a:solidFill>
                <a:srgbClr val="EE1504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1"/>
          <p:cNvSpPr>
            <a:spLocks noChangeArrowheads="1"/>
          </p:cNvSpPr>
          <p:nvPr/>
        </p:nvSpPr>
        <p:spPr bwMode="auto">
          <a:xfrm>
            <a:off x="2859209" y="1743403"/>
            <a:ext cx="6230012" cy="507831"/>
          </a:xfrm>
          <a:prstGeom prst="rect">
            <a:avLst/>
          </a:prstGeom>
          <a:solidFill>
            <a:srgbClr val="33CCCC"/>
          </a:solidFill>
          <a:ln>
            <a:noFill/>
          </a:ln>
          <a:extLst/>
        </p:spPr>
        <p:txBody>
          <a:bodyPr wrap="square" lIns="45720" tIns="22860" rIns="45720" bIns="2286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ЭКОНОМИЧЕСКИЙ ЭФФЕКТ</a:t>
            </a:r>
            <a:endParaRPr lang="ru-RU" altLang="ru-RU" sz="3000" b="1" dirty="0"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5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9213" y="6379805"/>
            <a:ext cx="443950" cy="36230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F78972E-2E7F-409A-87D8-DC1D870335A3}" type="slidenum">
              <a:rPr lang="ru-RU" sz="1600" b="1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11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26" name="Прямоугольный треугольник 25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29" name="Рисунок 28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4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Прямоугольник 26"/>
          <p:cNvSpPr>
            <a:spLocks noChangeArrowheads="1"/>
          </p:cNvSpPr>
          <p:nvPr/>
        </p:nvSpPr>
        <p:spPr bwMode="auto">
          <a:xfrm>
            <a:off x="8904288" y="260350"/>
            <a:ext cx="29527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Министерство энергетики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Московской области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81386" y="490143"/>
            <a:ext cx="4349345" cy="694240"/>
          </a:xfrm>
          <a:prstGeom prst="rect">
            <a:avLst/>
          </a:prstGeom>
          <a:solidFill>
            <a:schemeClr val="bg2"/>
          </a:solidFill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</a:rPr>
              <a:t>Электронное </a:t>
            </a:r>
            <a:r>
              <a:rPr lang="ru-RU" alt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</a:rPr>
              <a:t>техприсоединение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</a:rPr>
              <a:t>Результаты - инвестиции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DINPro-Bold" panose="02000503030000020004" pitchFamily="50" charset="0"/>
            </a:endParaRPr>
          </a:p>
        </p:txBody>
      </p:sp>
      <p:sp>
        <p:nvSpPr>
          <p:cNvPr id="40" name="AutoShape 2"/>
          <p:cNvSpPr>
            <a:spLocks noChangeAspect="1" noChangeArrowheads="1"/>
          </p:cNvSpPr>
          <p:nvPr/>
        </p:nvSpPr>
        <p:spPr bwMode="auto">
          <a:xfrm>
            <a:off x="11580813" y="1449392"/>
            <a:ext cx="10160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86507" y="4812083"/>
            <a:ext cx="11401425" cy="9233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45719" tIns="22859" rIns="45719" bIns="2285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Сокращение </a:t>
            </a:r>
            <a:r>
              <a:rPr lang="ru-RU" altLang="ru-RU" sz="27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сроков ТП </a:t>
            </a:r>
            <a:r>
              <a:rPr lang="ru-RU" altLang="ru-RU" sz="27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7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 5% - </a:t>
            </a:r>
            <a:br>
              <a:rPr lang="ru-RU" altLang="ru-RU" sz="27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27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прирост инвестиций</a:t>
            </a:r>
            <a:r>
              <a:rPr lang="ru-RU" altLang="ru-RU" sz="2700" b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</a:t>
            </a:r>
            <a:r>
              <a:rPr lang="ru-RU" altLang="ru-RU" sz="27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7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50+ млрд. рублей / год</a:t>
            </a:r>
            <a:endParaRPr lang="ru-RU" altLang="ru-RU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1"/>
          <p:cNvSpPr>
            <a:spLocks noChangeArrowheads="1"/>
          </p:cNvSpPr>
          <p:nvPr/>
        </p:nvSpPr>
        <p:spPr bwMode="auto">
          <a:xfrm>
            <a:off x="2885219" y="1811261"/>
            <a:ext cx="6230012" cy="507831"/>
          </a:xfrm>
          <a:prstGeom prst="rect">
            <a:avLst/>
          </a:prstGeom>
          <a:solidFill>
            <a:srgbClr val="33CCCC"/>
          </a:solidFill>
          <a:ln>
            <a:noFill/>
          </a:ln>
          <a:extLst/>
        </p:spPr>
        <p:txBody>
          <a:bodyPr wrap="square" lIns="45720" tIns="22860" rIns="45720" bIns="2286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ИНВЕСТИЦИИ</a:t>
            </a:r>
            <a:endParaRPr lang="ru-RU" altLang="ru-RU" sz="3000" b="1" dirty="0"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9" name="TextBox 34"/>
          <p:cNvSpPr txBox="1">
            <a:spLocks noChangeArrowheads="1"/>
          </p:cNvSpPr>
          <p:nvPr/>
        </p:nvSpPr>
        <p:spPr bwMode="auto">
          <a:xfrm>
            <a:off x="252718" y="2488813"/>
            <a:ext cx="5065712" cy="461962"/>
          </a:xfrm>
          <a:prstGeom prst="rect">
            <a:avLst/>
          </a:prstGeom>
          <a:solidFill>
            <a:srgbClr val="009E9A"/>
          </a:solidFill>
          <a:ln>
            <a:noFill/>
          </a:ln>
          <a:extLst/>
        </p:spPr>
        <p:txBody>
          <a:bodyPr wrap="squar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БЫЛО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86507" y="3365661"/>
            <a:ext cx="4902581" cy="1231574"/>
            <a:chOff x="2063750" y="2268537"/>
            <a:chExt cx="8027987" cy="1421153"/>
          </a:xfrm>
        </p:grpSpPr>
        <p:sp>
          <p:nvSpPr>
            <p:cNvPr id="21" name="Шестиугольник 20"/>
            <p:cNvSpPr/>
            <p:nvPr/>
          </p:nvSpPr>
          <p:spPr>
            <a:xfrm>
              <a:off x="2063750" y="2268538"/>
              <a:ext cx="3732192" cy="1421152"/>
            </a:xfrm>
            <a:prstGeom prst="hexagon">
              <a:avLst/>
            </a:prstGeom>
            <a:solidFill>
              <a:srgbClr val="009E9A"/>
            </a:solidFill>
            <a:ln w="76200">
              <a:solidFill>
                <a:srgbClr val="00A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22859" rIns="45719" bIns="22859" anchor="ctr"/>
            <a:lstStyle/>
            <a:p>
              <a:pPr algn="ctr"/>
              <a:r>
                <a:rPr lang="ru-RU" sz="2400" b="1" dirty="0" smtClean="0"/>
                <a:t>ПИР, СМР, РС/РВ</a:t>
              </a:r>
              <a:endParaRPr lang="ru-RU" sz="2400" b="1" dirty="0"/>
            </a:p>
          </p:txBody>
        </p:sp>
        <p:sp>
          <p:nvSpPr>
            <p:cNvPr id="28" name="Шестиугольник 27"/>
            <p:cNvSpPr/>
            <p:nvPr/>
          </p:nvSpPr>
          <p:spPr>
            <a:xfrm>
              <a:off x="6319147" y="2268537"/>
              <a:ext cx="3772590" cy="1421152"/>
            </a:xfrm>
            <a:prstGeom prst="hexagon">
              <a:avLst/>
            </a:prstGeom>
            <a:solidFill>
              <a:srgbClr val="009E9A"/>
            </a:solidFill>
            <a:ln w="76200">
              <a:solidFill>
                <a:srgbClr val="00A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22859" rIns="45719" bIns="22859" anchor="ctr"/>
            <a:lstStyle/>
            <a:p>
              <a:pPr algn="ctr"/>
              <a:r>
                <a:rPr lang="ru-RU" sz="2800" b="1" dirty="0" smtClean="0"/>
                <a:t>2- 3 года</a:t>
              </a:r>
              <a:endParaRPr lang="ru-RU" sz="2800" b="1" dirty="0"/>
            </a:p>
          </p:txBody>
        </p:sp>
      </p:grpSp>
      <p:sp>
        <p:nvSpPr>
          <p:cNvPr id="48" name="TextBox 34"/>
          <p:cNvSpPr txBox="1">
            <a:spLocks noChangeArrowheads="1"/>
          </p:cNvSpPr>
          <p:nvPr/>
        </p:nvSpPr>
        <p:spPr bwMode="auto">
          <a:xfrm>
            <a:off x="7004355" y="2488813"/>
            <a:ext cx="4972477" cy="461962"/>
          </a:xfrm>
          <a:prstGeom prst="rect">
            <a:avLst/>
          </a:prstGeom>
          <a:solidFill>
            <a:srgbClr val="009E9A"/>
          </a:solidFill>
          <a:ln>
            <a:noFill/>
          </a:ln>
          <a:extLst/>
        </p:spPr>
        <p:txBody>
          <a:bodyPr wrap="squar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СТАЛО</a:t>
            </a:r>
            <a:endParaRPr lang="ru-RU" altLang="ru-RU" sz="2200" b="1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7074252" y="3365660"/>
            <a:ext cx="4902581" cy="1231574"/>
            <a:chOff x="2063750" y="2268537"/>
            <a:chExt cx="8027987" cy="1421153"/>
          </a:xfrm>
        </p:grpSpPr>
        <p:sp>
          <p:nvSpPr>
            <p:cNvPr id="52" name="Шестиугольник 51"/>
            <p:cNvSpPr/>
            <p:nvPr/>
          </p:nvSpPr>
          <p:spPr>
            <a:xfrm>
              <a:off x="2063750" y="2268538"/>
              <a:ext cx="3732192" cy="1421152"/>
            </a:xfrm>
            <a:prstGeom prst="hexagon">
              <a:avLst/>
            </a:prstGeom>
            <a:solidFill>
              <a:srgbClr val="009E9A"/>
            </a:solidFill>
            <a:ln w="76200">
              <a:solidFill>
                <a:srgbClr val="00A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22859" rIns="45719" bIns="22859" anchor="ctr"/>
            <a:lstStyle/>
            <a:p>
              <a:pPr algn="ctr"/>
              <a:r>
                <a:rPr lang="ru-RU" sz="2400" b="1" dirty="0" smtClean="0"/>
                <a:t>ПИР, СМР, РС/РВ</a:t>
              </a:r>
              <a:endParaRPr lang="ru-RU" sz="2400" b="1" dirty="0"/>
            </a:p>
          </p:txBody>
        </p:sp>
        <p:sp>
          <p:nvSpPr>
            <p:cNvPr id="53" name="Шестиугольник 52"/>
            <p:cNvSpPr/>
            <p:nvPr/>
          </p:nvSpPr>
          <p:spPr>
            <a:xfrm>
              <a:off x="6319147" y="2268537"/>
              <a:ext cx="3772590" cy="1421152"/>
            </a:xfrm>
            <a:prstGeom prst="hexagon">
              <a:avLst/>
            </a:prstGeom>
            <a:solidFill>
              <a:srgbClr val="009E9A"/>
            </a:solidFill>
            <a:ln w="76200">
              <a:solidFill>
                <a:srgbClr val="00A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22859" rIns="45719" bIns="22859" anchor="ctr"/>
            <a:lstStyle/>
            <a:p>
              <a:pPr algn="ctr"/>
              <a:r>
                <a:rPr lang="ru-RU" sz="2800" b="1" dirty="0" smtClean="0"/>
                <a:t>Снижение сроков</a:t>
              </a:r>
              <a:br>
                <a:rPr lang="ru-RU" sz="2800" b="1" dirty="0" smtClean="0"/>
              </a:br>
              <a:r>
                <a:rPr lang="ru-RU" sz="2800" b="1" dirty="0" smtClean="0"/>
                <a:t>5% – 20%</a:t>
              </a:r>
              <a:endParaRPr lang="ru-RU" sz="2800" b="1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36161" y="5881141"/>
            <a:ext cx="797506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* </a:t>
            </a:r>
            <a:r>
              <a:rPr lang="en-US" b="1" dirty="0" smtClean="0">
                <a:solidFill>
                  <a:srgbClr val="FF0000"/>
                </a:solidFill>
              </a:rPr>
              <a:t>~ </a:t>
            </a:r>
            <a:r>
              <a:rPr lang="ru-RU" b="1" dirty="0" smtClean="0">
                <a:solidFill>
                  <a:srgbClr val="FF0000"/>
                </a:solidFill>
              </a:rPr>
              <a:t>1 </a:t>
            </a:r>
            <a:r>
              <a:rPr lang="ru-RU" b="1" dirty="0" err="1" smtClean="0">
                <a:solidFill>
                  <a:srgbClr val="FF0000"/>
                </a:solidFill>
              </a:rPr>
              <a:t>трлн.руб</a:t>
            </a:r>
            <a:r>
              <a:rPr lang="ru-RU" b="1" dirty="0" smtClean="0">
                <a:solidFill>
                  <a:srgbClr val="FF0000"/>
                </a:solidFill>
              </a:rPr>
              <a:t>./год </a:t>
            </a:r>
            <a:r>
              <a:rPr lang="ru-RU" dirty="0" smtClean="0">
                <a:solidFill>
                  <a:schemeClr val="tx1"/>
                </a:solidFill>
              </a:rPr>
              <a:t>- Среднегодовой объем инвестиций в  Московской области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9213" y="6379805"/>
            <a:ext cx="472532" cy="36230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F78972E-2E7F-409A-87D8-DC1D870335A3}" type="slidenum">
              <a:rPr lang="ru-RU" sz="1600" b="1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12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26" name="Прямоугольный треугольник 25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29" name="Рисунок 28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36" name="Рисунок 35"/>
          <p:cNvPicPr/>
          <p:nvPr/>
        </p:nvPicPr>
        <p:blipFill>
          <a:blip r:embed="rId4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Прямоугольник 26"/>
          <p:cNvSpPr>
            <a:spLocks noChangeArrowheads="1"/>
          </p:cNvSpPr>
          <p:nvPr/>
        </p:nvSpPr>
        <p:spPr bwMode="auto">
          <a:xfrm>
            <a:off x="8904288" y="260350"/>
            <a:ext cx="29527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Министерство энергетики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Московской области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78499" y="450296"/>
            <a:ext cx="4349345" cy="694240"/>
          </a:xfrm>
          <a:prstGeom prst="rect">
            <a:avLst/>
          </a:prstGeom>
          <a:solidFill>
            <a:schemeClr val="bg2"/>
          </a:solidFill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</a:rPr>
              <a:t>Электронное </a:t>
            </a:r>
            <a:r>
              <a:rPr lang="ru-RU" alt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</a:rPr>
              <a:t>техприсоединение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</a:rPr>
              <a:t>Результат: рост инвестиций!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DINPro-Bold" panose="02000503030000020004" pitchFamily="50" charset="0"/>
            </a:endParaRPr>
          </a:p>
        </p:txBody>
      </p:sp>
      <p:sp>
        <p:nvSpPr>
          <p:cNvPr id="40" name="AutoShape 2"/>
          <p:cNvSpPr>
            <a:spLocks noChangeAspect="1" noChangeArrowheads="1"/>
          </p:cNvSpPr>
          <p:nvPr/>
        </p:nvSpPr>
        <p:spPr bwMode="auto">
          <a:xfrm>
            <a:off x="11580813" y="1846188"/>
            <a:ext cx="10160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7029748" y="1911508"/>
            <a:ext cx="3242786" cy="5078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45719" tIns="22859" rIns="45719" bIns="2285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 </a:t>
            </a:r>
            <a:r>
              <a:rPr lang="ru-RU" altLang="ru-RU" sz="27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млрд. рублей</a:t>
            </a:r>
            <a:endParaRPr lang="ru-RU" altLang="ru-RU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1"/>
          <p:cNvSpPr>
            <a:spLocks noChangeArrowheads="1"/>
          </p:cNvSpPr>
          <p:nvPr/>
        </p:nvSpPr>
        <p:spPr bwMode="auto">
          <a:xfrm>
            <a:off x="411061" y="1917392"/>
            <a:ext cx="6618687" cy="507831"/>
          </a:xfrm>
          <a:prstGeom prst="rect">
            <a:avLst/>
          </a:prstGeom>
          <a:solidFill>
            <a:srgbClr val="33CCCC"/>
          </a:solidFill>
          <a:ln>
            <a:noFill/>
          </a:ln>
          <a:extLst/>
        </p:spPr>
        <p:txBody>
          <a:bodyPr wrap="square" lIns="45720" tIns="22860" rIns="45720" bIns="2286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ИНВЕСТИЦИИ</a:t>
            </a:r>
            <a:endParaRPr lang="ru-RU" altLang="ru-RU" sz="3000" b="1" dirty="0"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8" name="TextBox 34"/>
          <p:cNvSpPr txBox="1">
            <a:spLocks noChangeArrowheads="1"/>
          </p:cNvSpPr>
          <p:nvPr/>
        </p:nvSpPr>
        <p:spPr bwMode="auto">
          <a:xfrm>
            <a:off x="10537186" y="4643386"/>
            <a:ext cx="1447128" cy="430883"/>
          </a:xfrm>
          <a:prstGeom prst="rect">
            <a:avLst/>
          </a:prstGeom>
          <a:solidFill>
            <a:srgbClr val="009E9A"/>
          </a:solidFill>
          <a:ln>
            <a:noFill/>
          </a:ln>
          <a:extLst/>
        </p:spPr>
        <p:txBody>
          <a:bodyPr wrap="squar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СТАЛО</a:t>
            </a:r>
            <a:endParaRPr lang="ru-RU" altLang="ru-RU" sz="2000" b="1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15200" y="4319814"/>
            <a:ext cx="278514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+ 33 %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инвестиций / год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730417197"/>
              </p:ext>
            </p:extLst>
          </p:nvPr>
        </p:nvGraphicFramePr>
        <p:xfrm>
          <a:off x="305041" y="4553190"/>
          <a:ext cx="6922777" cy="622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8" name="Прямая соединительная линия 27"/>
          <p:cNvCxnSpPr/>
          <p:nvPr/>
        </p:nvCxnSpPr>
        <p:spPr>
          <a:xfrm>
            <a:off x="7018493" y="2446013"/>
            <a:ext cx="22509" cy="3559995"/>
          </a:xfrm>
          <a:prstGeom prst="line">
            <a:avLst/>
          </a:prstGeom>
          <a:ln w="3810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726667" y="2471891"/>
            <a:ext cx="33556" cy="3559995"/>
          </a:xfrm>
          <a:prstGeom prst="line">
            <a:avLst/>
          </a:prstGeom>
          <a:ln w="3810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0272533" y="2437387"/>
            <a:ext cx="33556" cy="3559995"/>
          </a:xfrm>
          <a:prstGeom prst="line">
            <a:avLst/>
          </a:prstGeom>
          <a:ln w="3810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4"/>
          <p:cNvSpPr txBox="1">
            <a:spLocks noChangeArrowheads="1"/>
          </p:cNvSpPr>
          <p:nvPr/>
        </p:nvSpPr>
        <p:spPr bwMode="auto">
          <a:xfrm>
            <a:off x="10544323" y="3047611"/>
            <a:ext cx="1439991" cy="430883"/>
          </a:xfrm>
          <a:prstGeom prst="rect">
            <a:avLst/>
          </a:prstGeom>
          <a:solidFill>
            <a:srgbClr val="009E9A"/>
          </a:solidFill>
          <a:ln>
            <a:noFill/>
          </a:ln>
          <a:extLst/>
        </p:spPr>
        <p:txBody>
          <a:bodyPr wrap="squar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БЫЛО</a:t>
            </a:r>
            <a:endParaRPr lang="ru-RU" altLang="ru-RU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88393485"/>
              </p:ext>
            </p:extLst>
          </p:nvPr>
        </p:nvGraphicFramePr>
        <p:xfrm>
          <a:off x="253814" y="2984722"/>
          <a:ext cx="10035497" cy="622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39" name="Прямая соединительная линия 38"/>
          <p:cNvCxnSpPr/>
          <p:nvPr/>
        </p:nvCxnSpPr>
        <p:spPr>
          <a:xfrm>
            <a:off x="411061" y="2471890"/>
            <a:ext cx="33556" cy="3559996"/>
          </a:xfrm>
          <a:prstGeom prst="line">
            <a:avLst/>
          </a:prstGeom>
          <a:ln w="3810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167780" y="5662554"/>
            <a:ext cx="11413033" cy="78029"/>
          </a:xfrm>
          <a:prstGeom prst="line">
            <a:avLst/>
          </a:prstGeom>
          <a:ln w="381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16755" y="5754739"/>
            <a:ext cx="67582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ru-RU" dirty="0" smtClean="0">
                <a:solidFill>
                  <a:srgbClr val="FF0000"/>
                </a:solidFill>
              </a:rPr>
              <a:t>год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09270" y="5728861"/>
            <a:ext cx="78643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года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341541" y="5705684"/>
            <a:ext cx="78643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 </a:t>
            </a:r>
            <a:r>
              <a:rPr lang="ru-RU" dirty="0" smtClean="0">
                <a:solidFill>
                  <a:srgbClr val="FF0000"/>
                </a:solidFill>
              </a:rPr>
              <a:t>года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9213" y="6379805"/>
            <a:ext cx="472532" cy="36230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F78972E-2E7F-409A-87D8-DC1D870335A3}" type="slidenum">
              <a:rPr lang="ru-RU" sz="1600" b="1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13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37" name="Прямоугольный треугольник 36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44" name="Рисунок 43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49" name="Рисунок 48"/>
          <p:cNvPicPr/>
          <p:nvPr/>
        </p:nvPicPr>
        <p:blipFill>
          <a:blip r:embed="rId14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2232" y="2188001"/>
            <a:ext cx="11447536" cy="4401201"/>
          </a:xfrm>
          <a:solidFill>
            <a:srgbClr val="009E9A"/>
          </a:solidFill>
          <a:ln>
            <a:noFill/>
          </a:ln>
        </p:spPr>
        <p:txBody>
          <a:bodyPr vert="horz" wrap="square" lIns="121917" tIns="60958" rIns="121917" bIns="60958" anchor="t" anchorCtr="1" compatLnSpc="1">
            <a:spAutoFit/>
          </a:bodyPr>
          <a:lstStyle/>
          <a:p>
            <a:pPr marL="2335213" indent="-2335213" algn="l">
              <a:lnSpc>
                <a:spcPct val="100000"/>
              </a:lnSpc>
              <a:spcBef>
                <a:spcPct val="0"/>
              </a:spcBef>
              <a:buFontTx/>
            </a:pPr>
            <a:r>
              <a:rPr lang="ru-RU" sz="20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2023г</a:t>
            </a:r>
            <a:r>
              <a:rPr lang="ru-RU" sz="20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.</a:t>
            </a: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	I-место конференции «Умный город – умная страна» Минстроя РФ</a:t>
            </a: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.</a:t>
            </a:r>
          </a:p>
          <a:p>
            <a:pPr marL="2335213" indent="-2335213" algn="l">
              <a:lnSpc>
                <a:spcPct val="100000"/>
              </a:lnSpc>
              <a:spcBef>
                <a:spcPct val="0"/>
              </a:spcBef>
              <a:buFontTx/>
            </a:pPr>
            <a:endParaRPr lang="ru-RU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2335213" indent="-2335213" algn="l">
              <a:lnSpc>
                <a:spcPct val="100000"/>
              </a:lnSpc>
              <a:spcBef>
                <a:spcPct val="0"/>
              </a:spcBef>
              <a:buFontTx/>
            </a:pPr>
            <a:r>
              <a:rPr lang="ru-RU" sz="20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2020г.</a:t>
            </a:r>
            <a:r>
              <a:rPr lang="ru-RU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	ГРАН-ПРИ премии «Народное признание» VIII Всероссийского конкурса «ПРОФ-IT»</a:t>
            </a:r>
          </a:p>
          <a:p>
            <a:pPr marL="2335213" algn="l">
              <a:lnSpc>
                <a:spcPct val="100000"/>
              </a:lnSpc>
              <a:spcBef>
                <a:spcPct val="0"/>
              </a:spcBef>
              <a:buFontTx/>
            </a:pPr>
            <a:endParaRPr lang="ru-RU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2335213" algn="l">
              <a:lnSpc>
                <a:spcPct val="100000"/>
              </a:lnSpc>
              <a:spcBef>
                <a:spcPct val="0"/>
              </a:spcBef>
              <a:buFontTx/>
            </a:pP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I-место </a:t>
            </a:r>
            <a:r>
              <a:rPr lang="ru-RU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на Всероссийском форуме региональной и муниципальной информатизации при поддержке Администрации Президента </a:t>
            </a: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РФ</a:t>
            </a:r>
            <a:endParaRPr lang="ru-RU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2335213" algn="l">
              <a:lnSpc>
                <a:spcPct val="100000"/>
              </a:lnSpc>
              <a:spcBef>
                <a:spcPct val="0"/>
              </a:spcBef>
              <a:buFontTx/>
            </a:pPr>
            <a:endParaRPr lang="ru-RU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2335213" algn="l">
              <a:lnSpc>
                <a:spcPct val="100000"/>
              </a:lnSpc>
              <a:spcBef>
                <a:spcPct val="0"/>
              </a:spcBef>
              <a:buFontTx/>
            </a:pP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диплом </a:t>
            </a:r>
            <a:r>
              <a:rPr lang="ru-RU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I- </a:t>
            </a:r>
            <a:r>
              <a:rPr lang="ru-RU" sz="20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Cтепени</a:t>
            </a:r>
            <a:r>
              <a:rPr lang="ru-RU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на XI Форуме муниципального сотрудничества с вручением Золотой медали «Муниципальное управление» в г. Сочи.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FontTx/>
            </a:pPr>
            <a:endParaRPr lang="ru-RU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83623"/>
            <a:ext cx="12192000" cy="507831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wrap="square" lIns="45720" tIns="22860" rIns="45720" bIns="22860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000" b="1">
                <a:latin typeface="Verdana" pitchFamily="34" charset="0"/>
                <a:ea typeface="Verdana" pitchFamily="34" charset="0"/>
                <a:cs typeface="Times New Roman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</a:defRPr>
            </a:lvl9pPr>
          </a:lstStyle>
          <a:p>
            <a:r>
              <a:rPr lang="ru-RU" dirty="0" smtClean="0"/>
              <a:t>РЕЙТИНГИ</a:t>
            </a:r>
            <a:endParaRPr lang="ru-RU" dirty="0"/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11049002" y="2"/>
            <a:ext cx="1104900" cy="468313"/>
          </a:xfrm>
          <a:prstGeom prst="rect">
            <a:avLst/>
          </a:prstGeom>
        </p:spPr>
        <p:txBody>
          <a:bodyPr lIns="121902" tIns="60952" rIns="121902" bIns="60952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9DBC854-A888-40F1-8C2F-09254A9F54F4}" type="slidenum">
              <a:rPr lang="ru-RU" sz="3200" b="1">
                <a:latin typeface="+mj-lt"/>
              </a:rPr>
              <a:pPr algn="r">
                <a:defRPr/>
              </a:pPr>
              <a:t>14</a:t>
            </a:fld>
            <a:endParaRPr lang="ru-RU" sz="3200" b="1" dirty="0">
              <a:latin typeface="+mj-lt"/>
            </a:endParaRPr>
          </a:p>
        </p:txBody>
      </p:sp>
      <p:sp>
        <p:nvSpPr>
          <p:cNvPr id="5" name="Прямоугольник 26"/>
          <p:cNvSpPr>
            <a:spLocks noChangeArrowheads="1"/>
          </p:cNvSpPr>
          <p:nvPr/>
        </p:nvSpPr>
        <p:spPr bwMode="auto">
          <a:xfrm>
            <a:off x="8904288" y="260350"/>
            <a:ext cx="29527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Министерство энергетики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Московской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11" name="Рисунок 10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5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09724" y="2729836"/>
            <a:ext cx="11320275" cy="299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076325" lvl="1" indent="-347663" fontAlgn="ctr">
              <a:spcBef>
                <a:spcPts val="1200"/>
              </a:spcBef>
              <a:tabLst>
                <a:tab pos="1076325" algn="l"/>
                <a:tab pos="6731000" algn="l"/>
              </a:tabLst>
              <a:defRPr/>
            </a:pPr>
            <a:r>
              <a:rPr lang="ru-RU" sz="2800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ОТРАСЛЕВЫЕ ИНФОРМАЦИОННЫЕ СИСТЕМЫ 	</a:t>
            </a:r>
            <a:endParaRPr lang="ru-RU" sz="2800" dirty="0">
              <a:latin typeface="Verdana" panose="020B0604030504040204" pitchFamily="34" charset="0"/>
            </a:endParaRPr>
          </a:p>
          <a:p>
            <a:pPr marL="1076325" lvl="1" indent="-347663" fontAlgn="ctr">
              <a:spcBef>
                <a:spcPts val="1200"/>
              </a:spcBef>
              <a:tabLst>
                <a:tab pos="1076325" algn="l"/>
                <a:tab pos="6731000" algn="l"/>
              </a:tabLst>
              <a:defRPr/>
            </a:pPr>
            <a:r>
              <a:rPr lang="ru-RU" sz="28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ЦИФРОВЫЕ </a:t>
            </a:r>
            <a:r>
              <a:rPr lang="ru-RU" sz="2800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ДВОЙНИКИ ИНЖЕНЕРНЫХ СИСТЕМ </a:t>
            </a:r>
            <a:endParaRPr lang="ru-RU" sz="2000" dirty="0">
              <a:latin typeface="DINPro-Bold" panose="02000503030000020004" pitchFamily="50" charset="0"/>
            </a:endParaRPr>
          </a:p>
          <a:p>
            <a:pPr marL="1071563" lvl="1" indent="-342900" fontAlgn="ctr">
              <a:spcBef>
                <a:spcPts val="1200"/>
              </a:spcBef>
              <a:tabLst>
                <a:tab pos="4749800" algn="l"/>
              </a:tabLst>
              <a:defRPr/>
            </a:pPr>
            <a:r>
              <a:rPr lang="ru-RU" sz="2800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МОНИТОРИНГ Качества ОКАЗАНИЯ УСЛУГ </a:t>
            </a:r>
          </a:p>
          <a:p>
            <a:pPr marL="728663" lvl="1" indent="0" fontAlgn="ctr">
              <a:spcBef>
                <a:spcPts val="1200"/>
              </a:spcBef>
              <a:buNone/>
              <a:tabLst>
                <a:tab pos="4749800" algn="l"/>
              </a:tabLst>
              <a:defRPr/>
            </a:pPr>
            <a:r>
              <a:rPr lang="ru-RU" altLang="ru-RU" sz="28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ru-RU" altLang="ru-RU" sz="20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СИТУАЦИОННО-АНАЛИТИЧЕСКИЙ ЦЕНТР</a:t>
            </a:r>
          </a:p>
          <a:p>
            <a:pPr marL="728663" lvl="1" indent="0" fontAlgn="ctr">
              <a:spcBef>
                <a:spcPts val="1200"/>
              </a:spcBef>
              <a:buNone/>
              <a:tabLst>
                <a:tab pos="4749800" algn="l"/>
              </a:tabLst>
              <a:defRPr/>
            </a:pPr>
            <a:r>
              <a:rPr lang="ru-RU" altLang="ru-RU" sz="20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- </a:t>
            </a:r>
            <a:r>
              <a:rPr lang="ru-RU" altLang="ru-RU" sz="2000" cap="all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обраТная</a:t>
            </a:r>
            <a:r>
              <a:rPr lang="en-US" altLang="ru-RU" sz="20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СВЯЗЬ С </a:t>
            </a:r>
            <a:r>
              <a:rPr lang="ru-RU" altLang="ru-RU" sz="20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ЖИТЕЛЯМИ</a:t>
            </a:r>
          </a:p>
          <a:p>
            <a:pPr marL="728663" lvl="1" indent="0" fontAlgn="ctr">
              <a:spcBef>
                <a:spcPts val="1200"/>
              </a:spcBef>
              <a:buNone/>
              <a:tabLst>
                <a:tab pos="4749800" algn="l"/>
              </a:tabLst>
              <a:defRPr/>
            </a:pPr>
            <a:r>
              <a:rPr lang="ru-RU" altLang="ru-RU" sz="20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- публичные сервисы информирования</a:t>
            </a:r>
            <a:endParaRPr lang="ru-RU" altLang="ru-RU" sz="3600" cap="all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83519" y="1722204"/>
            <a:ext cx="9122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algn="ctr" fontAlgn="ctr">
              <a:spcBef>
                <a:spcPts val="1200"/>
              </a:spcBef>
              <a:defRPr/>
            </a:pPr>
            <a:r>
              <a:rPr lang="ru-RU" sz="32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 ЦИФРОВИЗАЦИЯ Управления  </a:t>
            </a:r>
            <a:endParaRPr lang="ru-RU" sz="3200" b="1" cap="all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9213" y="6379805"/>
            <a:ext cx="472532" cy="36230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F78972E-2E7F-409A-87D8-DC1D870335A3}" type="slidenum">
              <a:rPr lang="ru-RU" sz="1600" b="1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15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14" name="Рисунок 13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3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7"/>
          <p:cNvSpPr>
            <a:spLocks noChangeArrowheads="1"/>
          </p:cNvSpPr>
          <p:nvPr/>
        </p:nvSpPr>
        <p:spPr bwMode="auto">
          <a:xfrm>
            <a:off x="164832" y="1312473"/>
            <a:ext cx="11458784" cy="771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500" b="1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ОЦИФРОВКА СЕТЕЙ ЭЛЕКТРОСНАБЖЕНИЯ</a:t>
            </a:r>
          </a:p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500" b="1" dirty="0">
                <a:solidFill>
                  <a:srgbClr val="009E9A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(более </a:t>
            </a:r>
            <a:r>
              <a:rPr lang="ru-RU" altLang="ru-RU" sz="2500" b="1" dirty="0" smtClean="0">
                <a:solidFill>
                  <a:srgbClr val="009E9A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500 </a:t>
            </a:r>
            <a:r>
              <a:rPr lang="ru-RU" altLang="ru-RU" sz="2500" b="1" dirty="0">
                <a:solidFill>
                  <a:srgbClr val="009E9A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000 объектов)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219" y="2052967"/>
            <a:ext cx="9134514" cy="4192111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9213" y="6379805"/>
            <a:ext cx="472532" cy="36230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F78972E-2E7F-409A-87D8-DC1D870335A3}" type="slidenum">
              <a:rPr lang="ru-RU" sz="1600" b="1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16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15" name="Рисунок 14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4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8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7"/>
          <p:cNvSpPr>
            <a:spLocks noChangeArrowheads="1"/>
          </p:cNvSpPr>
          <p:nvPr/>
        </p:nvSpPr>
        <p:spPr bwMode="auto">
          <a:xfrm>
            <a:off x="15276" y="1357985"/>
            <a:ext cx="12185650" cy="411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400" b="1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ОЦИФРОВКА СЕТЕЙ ТЕПЛО-, ВОДОСНАБЖЕНИЯ И ВОДООТВЕДЕНИЯ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1397" y="1955927"/>
            <a:ext cx="7852224" cy="402660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01613" y="4941360"/>
            <a:ext cx="4983162" cy="831850"/>
          </a:xfrm>
          <a:prstGeom prst="rect">
            <a:avLst/>
          </a:prstGeom>
          <a:gradFill>
            <a:gsLst>
              <a:gs pos="0">
                <a:srgbClr val="FFF0C1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ОСНОВА – 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ЭЛЕКТРОННЫЕ МОДЕЛИ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!!!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347" name="Прямоугольник 1"/>
          <p:cNvSpPr>
            <a:spLocks noChangeArrowheads="1"/>
          </p:cNvSpPr>
          <p:nvPr/>
        </p:nvSpPr>
        <p:spPr bwMode="auto">
          <a:xfrm>
            <a:off x="201613" y="1955927"/>
            <a:ext cx="2613025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9E9A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Более </a:t>
            </a:r>
            <a:endParaRPr lang="en-US" altLang="ru-RU" sz="2000" b="1" dirty="0">
              <a:solidFill>
                <a:srgbClr val="009E9A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 dirty="0" smtClean="0">
                <a:solidFill>
                  <a:srgbClr val="009E9A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50</a:t>
            </a:r>
            <a:r>
              <a:rPr lang="ru-RU" altLang="ru-RU" sz="2000" b="1" dirty="0" smtClean="0">
                <a:solidFill>
                  <a:srgbClr val="009E9A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0 </a:t>
            </a:r>
            <a:r>
              <a:rPr lang="ru-RU" altLang="ru-RU" sz="2000" b="1" dirty="0">
                <a:solidFill>
                  <a:srgbClr val="009E9A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000 объектов!</a:t>
            </a:r>
            <a:r>
              <a:rPr lang="en-US" altLang="ru-RU" sz="2000" b="1" dirty="0">
                <a:solidFill>
                  <a:srgbClr val="009E9A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/>
            </a:r>
            <a:br>
              <a:rPr lang="en-US" altLang="ru-RU" sz="2000" b="1" dirty="0">
                <a:solidFill>
                  <a:srgbClr val="009E9A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</a:br>
            <a:endParaRPr lang="ru-RU" altLang="ru-RU" sz="2000" b="1" dirty="0">
              <a:solidFill>
                <a:srgbClr val="009E9A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- </a:t>
            </a:r>
            <a:r>
              <a:rPr lang="ru-RU" altLang="ru-RU" sz="1800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Котельные</a:t>
            </a:r>
            <a:r>
              <a:rPr lang="ru-RU" altLang="ru-RU" sz="1800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altLang="ru-RU" sz="1800" dirty="0">
                <a:latin typeface="Verdana" pitchFamily="34" charset="0"/>
                <a:ea typeface="Verdana" pitchFamily="34" charset="0"/>
                <a:cs typeface="Times New Roman" pitchFamily="18" charset="0"/>
              </a:rPr>
            </a:br>
            <a:r>
              <a:rPr lang="ru-RU" altLang="ru-RU" sz="1800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- ВЗУ</a:t>
            </a:r>
            <a:br>
              <a:rPr lang="ru-RU" altLang="ru-RU" sz="1800" dirty="0">
                <a:latin typeface="Verdana" pitchFamily="34" charset="0"/>
                <a:ea typeface="Verdana" pitchFamily="34" charset="0"/>
                <a:cs typeface="Times New Roman" pitchFamily="18" charset="0"/>
              </a:rPr>
            </a:br>
            <a:r>
              <a:rPr lang="ru-RU" altLang="ru-RU" sz="1800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- Очистные</a:t>
            </a:r>
            <a:br>
              <a:rPr lang="ru-RU" altLang="ru-RU" sz="1800" dirty="0">
                <a:latin typeface="Verdana" pitchFamily="34" charset="0"/>
                <a:ea typeface="Verdana" pitchFamily="34" charset="0"/>
                <a:cs typeface="Times New Roman" pitchFamily="18" charset="0"/>
              </a:rPr>
            </a:br>
            <a:r>
              <a:rPr lang="ru-RU" altLang="ru-RU" sz="1800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- ЦТП</a:t>
            </a:r>
            <a:br>
              <a:rPr lang="ru-RU" altLang="ru-RU" sz="1800" dirty="0">
                <a:latin typeface="Verdana" pitchFamily="34" charset="0"/>
                <a:ea typeface="Verdana" pitchFamily="34" charset="0"/>
                <a:cs typeface="Times New Roman" pitchFamily="18" charset="0"/>
              </a:rPr>
            </a:br>
            <a:r>
              <a:rPr lang="ru-RU" altLang="ru-RU" sz="1800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- НС</a:t>
            </a:r>
            <a:br>
              <a:rPr lang="ru-RU" altLang="ru-RU" sz="1800" dirty="0">
                <a:latin typeface="Verdana" pitchFamily="34" charset="0"/>
                <a:ea typeface="Verdana" pitchFamily="34" charset="0"/>
                <a:cs typeface="Times New Roman" pitchFamily="18" charset="0"/>
              </a:rPr>
            </a:br>
            <a:r>
              <a:rPr lang="ru-RU" altLang="ru-RU" sz="1800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- Сети</a:t>
            </a:r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9213" y="6379805"/>
            <a:ext cx="740296" cy="36230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F78972E-2E7F-409A-87D8-DC1D870335A3}" type="slidenum">
              <a:rPr lang="ru-RU" sz="1600" b="1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17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18" name="Рисунок 17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4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7"/>
          <p:cNvSpPr>
            <a:spLocks noChangeArrowheads="1"/>
          </p:cNvSpPr>
          <p:nvPr/>
        </p:nvSpPr>
        <p:spPr bwMode="auto">
          <a:xfrm>
            <a:off x="0" y="1394004"/>
            <a:ext cx="12185650" cy="604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400" b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ПАСПОРТИЗАЦИЯ </a:t>
            </a:r>
            <a:r>
              <a:rPr lang="ru-RU" altLang="ru-RU" sz="2400" b="1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ОБЪЕКТОВ ТС, ВС и </a:t>
            </a:r>
            <a:r>
              <a:rPr lang="ru-RU" altLang="ru-RU" sz="2400" b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ВО  </a:t>
            </a:r>
            <a:endParaRPr lang="ru-RU" altLang="ru-RU" sz="2400" b="1" dirty="0"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400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(НА ПРИМЕРЕ СИСТЕМ ТЕПЛОСНАБЖЕНИЯ)</a:t>
            </a:r>
            <a:endParaRPr lang="ru-RU" altLang="ru-RU" sz="2400" dirty="0"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625" y="5052218"/>
            <a:ext cx="4983162" cy="830263"/>
          </a:xfrm>
          <a:prstGeom prst="rect">
            <a:avLst/>
          </a:prstGeom>
          <a:gradFill>
            <a:gsLst>
              <a:gs pos="0">
                <a:srgbClr val="FFF0C1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ОСНОВА – 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ЭЛЕКТРОННЫЕ МОДЕЛИ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!!!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825" y="2070339"/>
            <a:ext cx="5764213" cy="38818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28625" y="2262188"/>
            <a:ext cx="3305175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675E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 источника </a:t>
            </a:r>
            <a:r>
              <a:rPr lang="ru-RU" sz="2400" dirty="0">
                <a:solidFill>
                  <a:srgbClr val="675E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теплоснабжения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25" y="3808413"/>
            <a:ext cx="3305175" cy="830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675E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 теплоснабжения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733800" y="2678113"/>
            <a:ext cx="2686050" cy="41592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733800" y="4224338"/>
            <a:ext cx="2790825" cy="94288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9212" y="6379805"/>
            <a:ext cx="593647" cy="36230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F78972E-2E7F-409A-87D8-DC1D870335A3}" type="slidenum">
              <a:rPr lang="ru-RU" sz="1600" b="1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18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21" name="Прямоугольный треугольник 20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23" name="Рисунок 22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4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1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745668" y="2167861"/>
            <a:ext cx="10065208" cy="356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076325" lvl="1" indent="-347663" fontAlgn="ctr">
              <a:spcBef>
                <a:spcPts val="1200"/>
              </a:spcBef>
              <a:tabLst>
                <a:tab pos="1076325" algn="l"/>
                <a:tab pos="6731000" algn="l"/>
              </a:tabLst>
              <a:defRPr/>
            </a:pPr>
            <a:r>
              <a:rPr lang="ru-RU" sz="2800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ОТРАСЛЕВЫЕ ИНФОРМАЦИОННЫЕ СИСТЕМЫ </a:t>
            </a:r>
            <a:endParaRPr lang="ru-RU" sz="2800" cap="all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076325" lvl="1" indent="-347663" fontAlgn="ctr">
              <a:spcBef>
                <a:spcPts val="1200"/>
              </a:spcBef>
              <a:tabLst>
                <a:tab pos="1076325" algn="l"/>
                <a:tab pos="6731000" algn="l"/>
              </a:tabLst>
              <a:defRPr/>
            </a:pPr>
            <a:endParaRPr lang="ru-RU" sz="200" b="1" dirty="0">
              <a:latin typeface="Verdana" panose="020B0604030504040204" pitchFamily="34" charset="0"/>
            </a:endParaRPr>
          </a:p>
          <a:p>
            <a:pPr marL="1076325" lvl="1" indent="-347663" fontAlgn="ctr">
              <a:spcBef>
                <a:spcPts val="1200"/>
              </a:spcBef>
              <a:tabLst>
                <a:tab pos="1076325" algn="l"/>
                <a:tab pos="6731000" algn="l"/>
              </a:tabLst>
              <a:defRPr/>
            </a:pPr>
            <a:r>
              <a:rPr lang="ru-RU" sz="28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ЦИФРОВЫЕ </a:t>
            </a:r>
            <a:r>
              <a:rPr lang="ru-RU" sz="2800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ДВОЙНИКИ ИНЖЕНЕРНЫХ СИСТЕМ </a:t>
            </a:r>
            <a:endParaRPr lang="ru-RU" sz="2000" dirty="0">
              <a:latin typeface="DINPro-Bold" panose="02000503030000020004" pitchFamily="50" charset="0"/>
            </a:endParaRPr>
          </a:p>
          <a:p>
            <a:pPr marL="1071563" lvl="1" indent="-342900" fontAlgn="ctr">
              <a:spcBef>
                <a:spcPts val="1200"/>
              </a:spcBef>
              <a:tabLst>
                <a:tab pos="4749800" algn="l"/>
              </a:tabLst>
              <a:defRPr/>
            </a:pPr>
            <a:r>
              <a:rPr lang="ru-RU" sz="2800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МОНИТОРИНГ Качества ОКАЗАНИЯ УСЛУГ </a:t>
            </a:r>
          </a:p>
          <a:p>
            <a:pPr marL="728663" lvl="1" indent="0" fontAlgn="ctr">
              <a:spcBef>
                <a:spcPts val="1200"/>
              </a:spcBef>
              <a:buNone/>
              <a:tabLst>
                <a:tab pos="4749800" algn="l"/>
              </a:tabLst>
              <a:defRPr/>
            </a:pPr>
            <a:r>
              <a:rPr lang="ru-RU" altLang="ru-RU" sz="28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ru-RU" altLang="ru-RU" sz="20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СИТУАЦИОННО-АНАЛИТИЧЕСКИЙ ЦЕНТР</a:t>
            </a:r>
          </a:p>
          <a:p>
            <a:pPr marL="728663" lvl="1" indent="0" fontAlgn="ctr">
              <a:spcBef>
                <a:spcPts val="1200"/>
              </a:spcBef>
              <a:buNone/>
              <a:tabLst>
                <a:tab pos="4749800" algn="l"/>
              </a:tabLst>
              <a:defRPr/>
            </a:pPr>
            <a:r>
              <a:rPr lang="ru-RU" altLang="ru-RU" sz="20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- </a:t>
            </a:r>
            <a:r>
              <a:rPr lang="ru-RU" altLang="ru-RU" sz="2000" cap="all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обраТная</a:t>
            </a:r>
            <a:r>
              <a:rPr lang="en-US" altLang="ru-RU" sz="20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СВЯЗЬ С </a:t>
            </a:r>
            <a:r>
              <a:rPr lang="ru-RU" altLang="ru-RU" sz="20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ЖИТЕЛЯМИ</a:t>
            </a:r>
          </a:p>
          <a:p>
            <a:pPr marL="728663" lvl="1" indent="0" fontAlgn="ctr">
              <a:spcBef>
                <a:spcPts val="1200"/>
              </a:spcBef>
              <a:buNone/>
              <a:tabLst>
                <a:tab pos="4749800" algn="l"/>
              </a:tabLst>
              <a:defRPr/>
            </a:pPr>
            <a:r>
              <a:rPr lang="ru-RU" altLang="ru-RU" sz="20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- публичные сервисы информирования</a:t>
            </a:r>
            <a:endParaRPr lang="ru-RU" altLang="ru-RU" sz="3600" cap="all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37556" y="1420279"/>
            <a:ext cx="9122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algn="ctr" fontAlgn="ctr">
              <a:spcBef>
                <a:spcPts val="1200"/>
              </a:spcBef>
              <a:defRPr/>
            </a:pPr>
            <a:r>
              <a:rPr lang="ru-RU" sz="32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 ЦИФРОВИЗАЦИЯ Управления  </a:t>
            </a:r>
            <a:endParaRPr lang="ru-RU" sz="3200" b="1" cap="all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9212" y="6379805"/>
            <a:ext cx="666455" cy="36230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F78972E-2E7F-409A-87D8-DC1D870335A3}" type="slidenum">
              <a:rPr lang="ru-RU" sz="1600" b="1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19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14" name="Рисунок 13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3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641417" y="1775945"/>
            <a:ext cx="4523448" cy="782025"/>
          </a:xfrm>
          <a:prstGeom prst="rect">
            <a:avLst/>
          </a:prstGeom>
          <a:noFill/>
        </p:spPr>
        <p:txBody>
          <a:bodyPr wrap="square" lIns="103900" tIns="51951" rIns="103900" bIns="51951" rtlCol="0">
            <a:spAutoFit/>
          </a:bodyPr>
          <a:lstStyle/>
          <a:p>
            <a:pPr indent="107950" algn="ctr">
              <a:defRPr sz="4400" b="1">
                <a:solidFill>
                  <a:srgbClr val="17375E"/>
                </a:solidFill>
              </a:defRPr>
            </a:pPr>
            <a:r>
              <a:rPr lang="ru-RU" sz="4400" dirty="0" smtClean="0">
                <a:cs typeface="+mn-lt"/>
                <a:sym typeface="+mn-ea"/>
              </a:rPr>
              <a:t>ЖКХ – это что?</a:t>
            </a:r>
            <a:endParaRPr lang="ru-RU" sz="4400" dirty="0">
              <a:cs typeface="+mn-lt"/>
              <a:sym typeface="+mn-ea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37555" y="3102386"/>
            <a:ext cx="7553326" cy="2616097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Ж</a:t>
            </a:r>
            <a:r>
              <a:rPr lang="ru-RU" sz="3600" b="1" dirty="0" smtClean="0"/>
              <a:t> – жилищное хозяйство (УК)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К</a:t>
            </a:r>
            <a:r>
              <a:rPr lang="ru-RU" sz="3600" b="1" dirty="0" smtClean="0"/>
              <a:t> – коммунальное хозяйство (РСО)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Х</a:t>
            </a:r>
            <a:r>
              <a:rPr lang="ru-RU" sz="3600" b="1" dirty="0" smtClean="0"/>
              <a:t> – городское хозяйство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2" y="2661858"/>
            <a:ext cx="439794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9213" y="6379805"/>
            <a:ext cx="239568" cy="36230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F78972E-2E7F-409A-87D8-DC1D870335A3}" type="slidenum">
              <a:rPr lang="ru-RU" sz="1600" b="1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2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22" name="Рисунок 21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4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7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 bwMode="auto">
          <a:xfrm>
            <a:off x="71054" y="3535363"/>
            <a:ext cx="8016169" cy="31511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231" tIns="58616" rIns="117231" bIns="58616"/>
          <a:lstStyle/>
          <a:p>
            <a:pPr algn="ctr">
              <a:defRPr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ЦУР</a:t>
            </a:r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9223" name="Группа 11"/>
          <p:cNvGrpSpPr>
            <a:grpSpLocks/>
          </p:cNvGrpSpPr>
          <p:nvPr/>
        </p:nvGrpSpPr>
        <p:grpSpPr bwMode="auto">
          <a:xfrm>
            <a:off x="225218" y="3646991"/>
            <a:ext cx="11656435" cy="2908269"/>
            <a:chOff x="484970" y="3484097"/>
            <a:chExt cx="9088113" cy="2839527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747984" y="3484098"/>
              <a:ext cx="2825099" cy="283952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17231" tIns="58616" rIns="117231" bIns="58616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ЕДИНАЯ </a:t>
              </a:r>
              <a:r>
                <a:rPr lang="ru-RU" b="1" dirty="0" smtClean="0">
                  <a:solidFill>
                    <a:schemeClr val="tx1"/>
                  </a:solidFill>
                </a:rPr>
                <a:t/>
              </a:r>
              <a:br>
                <a:rPr lang="ru-RU" b="1" dirty="0" smtClean="0">
                  <a:solidFill>
                    <a:schemeClr val="tx1"/>
                  </a:solidFill>
                </a:rPr>
              </a:br>
              <a:r>
                <a:rPr lang="ru-RU" b="1" dirty="0" smtClean="0">
                  <a:solidFill>
                    <a:schemeClr val="tx1"/>
                  </a:solidFill>
                </a:rPr>
                <a:t>ДЕЖУРНО- </a:t>
              </a:r>
              <a:r>
                <a:rPr lang="ru-RU" b="1" dirty="0">
                  <a:solidFill>
                    <a:schemeClr val="tx1"/>
                  </a:solidFill>
                </a:rPr>
                <a:t>ДИСПЕТЧЕСКАЯ СЛУЖБА </a:t>
              </a:r>
              <a:r>
                <a:rPr lang="ru-RU" b="1" dirty="0" smtClean="0">
                  <a:solidFill>
                    <a:schemeClr val="tx1"/>
                  </a:solidFill>
                </a:rPr>
                <a:t>ЖКХ </a:t>
              </a:r>
              <a:r>
                <a:rPr lang="ru-RU" b="1" dirty="0">
                  <a:solidFill>
                    <a:schemeClr val="tx1"/>
                  </a:solidFill>
                </a:rPr>
                <a:t>И </a:t>
              </a:r>
              <a:r>
                <a:rPr lang="ru-RU" b="1" dirty="0" smtClean="0">
                  <a:solidFill>
                    <a:schemeClr val="tx1"/>
                  </a:solidFill>
                </a:rPr>
                <a:t>ЭНЕРГЕТИКИ</a:t>
              </a:r>
              <a:endParaRPr lang="ru-RU" b="1" dirty="0">
                <a:solidFill>
                  <a:schemeClr val="tx1"/>
                </a:solidFill>
              </a:endParaRPr>
            </a:p>
            <a:p>
              <a:pPr indent="-146110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endParaRPr lang="ru-RU" sz="1600" dirty="0">
                <a:solidFill>
                  <a:schemeClr val="tx1"/>
                </a:solidFill>
              </a:endParaRPr>
            </a:p>
            <a:p>
              <a:pPr indent="-243516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Координация принимаемых мер по устранению инцидентов, недопущение перерастания в АВАРИЮ</a:t>
              </a:r>
              <a:r>
                <a:rPr lang="en-US" sz="1400" dirty="0">
                  <a:solidFill>
                    <a:schemeClr val="tx1"/>
                  </a:solidFill>
                </a:rPr>
                <a:t>;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</a:p>
            <a:p>
              <a:pPr indent="-243516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Мониторинг отключения коммунальных услуг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716340" y="3484097"/>
              <a:ext cx="2758892" cy="279254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17231" tIns="58616" rIns="117231" bIns="58616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МОНИТОРИНГ и РЕАГИРОВАНИЕ НА СООБЩЕНИЯ</a:t>
              </a:r>
              <a:br>
                <a:rPr lang="ru-RU" sz="1600" b="1" dirty="0">
                  <a:solidFill>
                    <a:schemeClr val="tx1"/>
                  </a:solidFill>
                </a:rPr>
              </a:br>
              <a:r>
                <a:rPr lang="ru-RU" sz="1600" b="1" dirty="0">
                  <a:solidFill>
                    <a:schemeClr val="tx1"/>
                  </a:solidFill>
                </a:rPr>
                <a:t>в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 </a:t>
              </a:r>
              <a:r>
                <a:rPr lang="ru-RU" sz="1600" b="1" dirty="0">
                  <a:solidFill>
                    <a:schemeClr val="tx1"/>
                  </a:solidFill>
                </a:rPr>
                <a:t>СМИ</a:t>
              </a:r>
              <a:r>
                <a:rPr lang="en-US" sz="1600" b="1" dirty="0">
                  <a:solidFill>
                    <a:schemeClr val="tx1"/>
                  </a:solidFill>
                </a:rPr>
                <a:t> </a:t>
              </a:r>
              <a:r>
                <a:rPr lang="ru-RU" sz="1600" b="1" dirty="0" smtClean="0">
                  <a:solidFill>
                    <a:schemeClr val="tx1"/>
                  </a:solidFill>
                </a:rPr>
                <a:t/>
              </a:r>
              <a:br>
                <a:rPr lang="ru-RU" sz="1600" b="1" dirty="0" smtClean="0">
                  <a:solidFill>
                    <a:schemeClr val="tx1"/>
                  </a:solidFill>
                </a:rPr>
              </a:br>
              <a:r>
                <a:rPr lang="ru-RU" sz="1600" b="1" dirty="0" smtClean="0">
                  <a:solidFill>
                    <a:schemeClr val="tx1"/>
                  </a:solidFill>
                </a:rPr>
                <a:t>и </a:t>
              </a:r>
              <a:r>
                <a:rPr lang="ru-RU" sz="1600" b="1" dirty="0">
                  <a:solidFill>
                    <a:schemeClr val="tx1"/>
                  </a:solidFill>
                </a:rPr>
                <a:t>социальных сетях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84970" y="3523905"/>
              <a:ext cx="2638977" cy="279254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17231" tIns="58616" rIns="117231" bIns="58616"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МОНИТОРИНГ РАССМОТРЕНИЯ ОБРАЩЕНИЙ ГРАЖДАН (ОГ):</a:t>
              </a:r>
            </a:p>
            <a:p>
              <a:pPr algn="ctr">
                <a:defRPr/>
              </a:pPr>
              <a:endParaRPr lang="ru-RU" sz="1600" b="1" dirty="0">
                <a:solidFill>
                  <a:schemeClr val="tx1"/>
                </a:solidFill>
              </a:endParaRPr>
            </a:p>
            <a:p>
              <a:pPr marL="146110" indent="-146110">
                <a:lnSpc>
                  <a:spcPct val="114000"/>
                </a:lnSpc>
                <a:buFont typeface="Wingdings" panose="05000000000000000000" pitchFamily="2" charset="2"/>
                <a:buChar char="Ø"/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  Анализ, систематизация, классификация жалоб;</a:t>
              </a:r>
            </a:p>
            <a:p>
              <a:pPr marL="146110" indent="-146110">
                <a:lnSpc>
                  <a:spcPct val="114000"/>
                </a:lnSpc>
                <a:buFont typeface="Wingdings" panose="05000000000000000000" pitchFamily="2" charset="2"/>
                <a:buChar char="Ø"/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  Рассмотрение, подготовка ответов на обращения.</a:t>
              </a:r>
            </a:p>
          </p:txBody>
        </p:sp>
        <p:pic>
          <p:nvPicPr>
            <p:cNvPr id="9235" name="Picture 2" descr="https://avatars.mds.yandex.net/get-zen_doc/1790220/pub_5cb894e9e600aa00b5d72b76_5cb8951ad07de300b368af2a/scale_120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1226" y="5340308"/>
              <a:ext cx="826063" cy="93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2" descr="https://pbs.twimg.com/media/C5Lph0MW8AA8rWc.jpg:lar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076" y="5199421"/>
              <a:ext cx="919546" cy="87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5" descr="C:\Users\astashovairs\Desktop\Безымянный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2143" y="5655682"/>
              <a:ext cx="528225" cy="620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4" name="Группа 20"/>
          <p:cNvGrpSpPr>
            <a:grpSpLocks/>
          </p:cNvGrpSpPr>
          <p:nvPr/>
        </p:nvGrpSpPr>
        <p:grpSpPr bwMode="auto">
          <a:xfrm>
            <a:off x="225217" y="2959095"/>
            <a:ext cx="11226800" cy="384177"/>
            <a:chOff x="1351616" y="5877270"/>
            <a:chExt cx="6759716" cy="361594"/>
          </a:xfrm>
          <a:solidFill>
            <a:srgbClr val="009E9A"/>
          </a:solidFill>
        </p:grpSpPr>
        <p:sp>
          <p:nvSpPr>
            <p:cNvPr id="22" name="TextBox 21"/>
            <p:cNvSpPr txBox="1"/>
            <p:nvPr/>
          </p:nvSpPr>
          <p:spPr>
            <a:xfrm>
              <a:off x="1351616" y="5877270"/>
              <a:ext cx="1944183" cy="361592"/>
            </a:xfrm>
            <a:prstGeom prst="rect">
              <a:avLst/>
            </a:prstGeom>
            <a:grpFill/>
            <a:ln w="76200">
              <a:solidFill>
                <a:srgbClr val="00A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22859" rIns="45719" bIns="22859" anchor="ctr"/>
            <a:lstStyle>
              <a:defPPr>
                <a:defRPr lang="ru-RU"/>
              </a:defPPr>
              <a:lvl1pPr algn="ctr">
                <a:defRPr sz="1900" b="1">
                  <a:solidFill>
                    <a:schemeClr val="lt1"/>
                  </a:solidFill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>
                <a:defRPr/>
              </a:pPr>
              <a:r>
                <a:rPr lang="ru-RU" sz="2400" dirty="0"/>
                <a:t>Блок </a:t>
              </a:r>
              <a:r>
                <a:rPr lang="en-US" sz="2400" dirty="0" smtClean="0"/>
                <a:t>I</a:t>
              </a:r>
              <a:r>
                <a:rPr lang="ru-RU" sz="2400" dirty="0" smtClean="0"/>
                <a:t>   </a:t>
              </a:r>
              <a:r>
                <a:rPr lang="ru-RU" sz="2400" dirty="0"/>
                <a:t>(Обращения</a:t>
              </a:r>
              <a:r>
                <a:rPr lang="ru-RU" sz="2400" dirty="0" smtClean="0"/>
                <a:t>)</a:t>
              </a:r>
              <a:endParaRPr lang="ru-RU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47080" y="5877272"/>
              <a:ext cx="2186377" cy="346650"/>
            </a:xfrm>
            <a:prstGeom prst="rect">
              <a:avLst/>
            </a:prstGeom>
            <a:grpFill/>
            <a:ln w="76200">
              <a:solidFill>
                <a:srgbClr val="00A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22859" rIns="45719" bIns="22859" anchor="ctr"/>
            <a:lstStyle>
              <a:defPPr>
                <a:defRPr lang="ru-RU"/>
              </a:defPPr>
              <a:lvl1pPr algn="ctr">
                <a:defRPr sz="1900" b="1">
                  <a:solidFill>
                    <a:schemeClr val="lt1"/>
                  </a:solidFill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>
                <a:defRPr/>
              </a:pPr>
              <a:r>
                <a:rPr lang="ru-RU" sz="2400" dirty="0"/>
                <a:t>Блок </a:t>
              </a:r>
              <a:r>
                <a:rPr lang="en-US" sz="2400" dirty="0"/>
                <a:t>II</a:t>
              </a:r>
              <a:r>
                <a:rPr lang="ru-RU" sz="2400" dirty="0"/>
                <a:t>   (</a:t>
              </a:r>
              <a:r>
                <a:rPr lang="ru-RU" sz="2400" dirty="0" err="1"/>
                <a:t>соц.сети</a:t>
              </a:r>
              <a:r>
                <a:rPr lang="ru-RU" sz="2400" dirty="0"/>
                <a:t>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92261" y="5892214"/>
              <a:ext cx="1619071" cy="346650"/>
            </a:xfrm>
            <a:prstGeom prst="rect">
              <a:avLst/>
            </a:prstGeom>
            <a:grpFill/>
            <a:ln w="76200">
              <a:solidFill>
                <a:srgbClr val="00A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22859" rIns="45719" bIns="22859" anchor="ctr"/>
            <a:lstStyle>
              <a:defPPr>
                <a:defRPr lang="ru-RU"/>
              </a:defPPr>
              <a:lvl1pPr algn="ctr">
                <a:defRPr sz="1900" b="1">
                  <a:solidFill>
                    <a:schemeClr val="lt1"/>
                  </a:solidFill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>
                <a:defRPr/>
              </a:pPr>
              <a:r>
                <a:rPr lang="ru-RU" sz="2400" dirty="0"/>
                <a:t>Блок </a:t>
              </a:r>
              <a:r>
                <a:rPr lang="en-US" sz="2400" dirty="0" smtClean="0"/>
                <a:t>I</a:t>
              </a:r>
              <a:r>
                <a:rPr lang="en-US" sz="2400" dirty="0"/>
                <a:t> </a:t>
              </a:r>
              <a:r>
                <a:rPr lang="en-US" sz="2400" dirty="0" err="1" smtClean="0"/>
                <a:t>I</a:t>
              </a:r>
              <a:r>
                <a:rPr lang="en-US" sz="2400" dirty="0"/>
                <a:t> </a:t>
              </a:r>
              <a:r>
                <a:rPr lang="en-US" sz="2400" dirty="0" err="1"/>
                <a:t>I</a:t>
              </a:r>
              <a:r>
                <a:rPr lang="ru-RU" sz="2400" dirty="0" smtClean="0"/>
                <a:t>   </a:t>
              </a:r>
              <a:r>
                <a:rPr lang="ru-RU" sz="2400" dirty="0"/>
                <a:t>(ЕДДС)</a:t>
              </a:r>
            </a:p>
          </p:txBody>
        </p:sp>
      </p:grpSp>
      <p:sp>
        <p:nvSpPr>
          <p:cNvPr id="31" name="Скругленный прямоугольник 30"/>
          <p:cNvSpPr/>
          <p:nvPr/>
        </p:nvSpPr>
        <p:spPr>
          <a:xfrm>
            <a:off x="3850958" y="1294013"/>
            <a:ext cx="4689792" cy="763388"/>
          </a:xfrm>
          <a:prstGeom prst="roundRect">
            <a:avLst/>
          </a:prstGeom>
          <a:solidFill>
            <a:srgbClr val="0096A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Ситуационно-аналитический центр (САЦ)</a:t>
            </a:r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трелка углом вверх 31"/>
          <p:cNvSpPr/>
          <p:nvPr/>
        </p:nvSpPr>
        <p:spPr>
          <a:xfrm rot="10800000">
            <a:off x="2171700" y="1573212"/>
            <a:ext cx="1504950" cy="1341437"/>
          </a:xfrm>
          <a:prstGeom prst="bentUp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5827713" y="2114550"/>
            <a:ext cx="642937" cy="733425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трелка углом вверх 34"/>
          <p:cNvSpPr/>
          <p:nvPr/>
        </p:nvSpPr>
        <p:spPr>
          <a:xfrm rot="10800000" flipH="1">
            <a:off x="8658225" y="1582737"/>
            <a:ext cx="1317625" cy="1341437"/>
          </a:xfrm>
          <a:prstGeom prst="bentUp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69F8E-F7FD-4BBE-B825-E22AA9C7B7B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26" name="Номер слайда 1"/>
          <p:cNvSpPr txBox="1">
            <a:spLocks/>
          </p:cNvSpPr>
          <p:nvPr/>
        </p:nvSpPr>
        <p:spPr>
          <a:xfrm>
            <a:off x="79212" y="6379805"/>
            <a:ext cx="541889" cy="36230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 anchorCtr="0" compatLnSpc="1">
            <a:noAutofit/>
          </a:bodyPr>
          <a:lstStyle>
            <a:defPPr>
              <a:defRPr lang="ru-RU"/>
            </a:defPPr>
            <a:lvl1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F78972E-2E7F-409A-87D8-DC1D870335A3}" type="slidenum">
              <a:rPr lang="ru-RU" sz="1600" b="1" smtClean="0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20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27" name="Прямоугольный треугольник 26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30" name="Рисунок 29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36" name="Рисунок 35"/>
          <p:cNvPicPr/>
          <p:nvPr/>
        </p:nvPicPr>
        <p:blipFill>
          <a:blip r:embed="rId6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382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7"/>
          <p:cNvSpPr>
            <a:spLocks noChangeArrowheads="1"/>
          </p:cNvSpPr>
          <p:nvPr/>
        </p:nvSpPr>
        <p:spPr bwMode="auto">
          <a:xfrm>
            <a:off x="712788" y="1294012"/>
            <a:ext cx="10580687" cy="539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3000" b="1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ЕДИНАЯ ДЕЖУРНО-ДИСПЕТЧЕРСКАЯ СЛУЖБА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1881188"/>
            <a:ext cx="11709400" cy="4619333"/>
          </a:xfrm>
          <a:prstGeom prst="rect">
            <a:avLst/>
          </a:prstGeom>
          <a:ln w="9525">
            <a:solidFill>
              <a:sysClr val="windowText" lastClr="000000">
                <a:lumMod val="65000"/>
                <a:lumOff val="35000"/>
              </a:sys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099326" y="3865563"/>
            <a:ext cx="3697287" cy="195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>
            <a:spAutoFit/>
          </a:bodyPr>
          <a:lstStyle/>
          <a:p>
            <a:pPr algn="ctr" defTabSz="913912" hangingPunct="1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Поставщики данных:</a:t>
            </a:r>
          </a:p>
          <a:p>
            <a:pPr defTabSz="913912" hangingPunct="1">
              <a:defRPr/>
            </a:pPr>
            <a:endParaRPr lang="ru-RU" sz="1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912" hangingPunct="1">
              <a:defRPr/>
            </a:pP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РОССЕТИ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(автоматически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МосОблЭнерго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МосОблГаз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Диспетчеры  ЕДДС ОМСУ </a:t>
            </a:r>
            <a:b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Диспетчеры 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РСО</a:t>
            </a:r>
            <a:endParaRPr lang="ru-RU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99326" y="5838826"/>
            <a:ext cx="3697287" cy="60190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>
            <a:spAutoFit/>
          </a:bodyPr>
          <a:lstStyle/>
          <a:p>
            <a:pPr algn="ctr" defTabSz="913912" hangingPunct="1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ЕДС                ЕДДС</a:t>
            </a:r>
          </a:p>
          <a:p>
            <a:pPr algn="ctr" defTabSz="913912" hangingPunct="1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(УК)                (РСО)</a:t>
            </a:r>
            <a:endParaRPr lang="ru-RU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9522034" y="5952833"/>
            <a:ext cx="69145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9522034" y="6105233"/>
            <a:ext cx="69145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9213" y="6379805"/>
            <a:ext cx="443950" cy="36230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F78972E-2E7F-409A-87D8-DC1D870335A3}" type="slidenum">
              <a:rPr lang="ru-RU" sz="1600" b="1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21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18" name="Прямоугольный треугольник 17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20" name="Рисунок 19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30" name="Рисунок 29"/>
          <p:cNvPicPr/>
          <p:nvPr/>
        </p:nvPicPr>
        <p:blipFill>
          <a:blip r:embed="rId4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06191" y="2518045"/>
            <a:ext cx="11687828" cy="256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076325" lvl="1" indent="-347663" fontAlgn="ctr">
              <a:spcBef>
                <a:spcPts val="1200"/>
              </a:spcBef>
              <a:tabLst>
                <a:tab pos="1076325" algn="l"/>
                <a:tab pos="6731000" algn="l"/>
              </a:tabLst>
              <a:defRPr/>
            </a:pPr>
            <a:r>
              <a:rPr lang="ru-RU" sz="2800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ОТРАСЛЕВЫЕ ИНФОРМАЦИОННЫЕ СИСТЕМЫ </a:t>
            </a:r>
            <a:r>
              <a:rPr lang="ru-RU" sz="2800" b="1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endParaRPr lang="ru-RU" sz="2800" b="1" dirty="0">
              <a:latin typeface="Verdana" panose="020B0604030504040204" pitchFamily="34" charset="0"/>
            </a:endParaRPr>
          </a:p>
          <a:p>
            <a:pPr marL="1076325" lvl="1" indent="-347663" fontAlgn="ctr">
              <a:spcBef>
                <a:spcPts val="1200"/>
              </a:spcBef>
              <a:tabLst>
                <a:tab pos="1076325" algn="l"/>
                <a:tab pos="6731000" algn="l"/>
              </a:tabLst>
              <a:defRPr/>
            </a:pPr>
            <a:r>
              <a:rPr lang="ru-RU" sz="28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ЦИФРОВЫЕ </a:t>
            </a:r>
            <a:r>
              <a:rPr lang="ru-RU" sz="2800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ДВОЙНИКИ ИНЖЕНЕРНЫХ СИСТЕМ </a:t>
            </a:r>
            <a:endParaRPr lang="ru-RU" sz="2000" dirty="0">
              <a:latin typeface="DINPro-Bold" panose="02000503030000020004" pitchFamily="50" charset="0"/>
            </a:endParaRPr>
          </a:p>
          <a:p>
            <a:pPr marL="1071563" lvl="1" indent="-342900" fontAlgn="ctr">
              <a:spcBef>
                <a:spcPts val="1200"/>
              </a:spcBef>
              <a:tabLst>
                <a:tab pos="4749800" algn="l"/>
              </a:tabLst>
              <a:defRPr/>
            </a:pPr>
            <a:r>
              <a:rPr lang="ru-RU" sz="2800" b="1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МОНИТОРИНГ Качества ОКАЗАНИЯ УСЛУГ </a:t>
            </a:r>
          </a:p>
          <a:p>
            <a:pPr marL="728663" lvl="1" indent="0" fontAlgn="ctr">
              <a:spcBef>
                <a:spcPts val="1200"/>
              </a:spcBef>
              <a:buNone/>
              <a:tabLst>
                <a:tab pos="4749800" algn="l"/>
              </a:tabLst>
              <a:defRPr/>
            </a:pPr>
            <a:r>
              <a:rPr lang="ru-RU" altLang="ru-RU" sz="28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ru-RU" altLang="ru-RU" sz="20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СИТУАЦИОННО-АНАЛИТИЧЕСКИЙ ЦЕНТР, </a:t>
            </a:r>
            <a:r>
              <a:rPr lang="ru-RU" altLang="ru-RU" sz="2000" cap="all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обраТная</a:t>
            </a:r>
            <a:r>
              <a:rPr lang="en-US" altLang="ru-RU" sz="20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СВЯЗЬ С ЖИТЕЛЯМИ</a:t>
            </a:r>
            <a:endParaRPr lang="ru-RU" altLang="ru-RU" sz="2000" cap="all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28663" lvl="1" indent="0" fontAlgn="ctr">
              <a:spcBef>
                <a:spcPts val="1200"/>
              </a:spcBef>
              <a:buNone/>
              <a:tabLst>
                <a:tab pos="4749800" algn="l"/>
              </a:tabLst>
              <a:defRPr/>
            </a:pPr>
            <a:r>
              <a:rPr lang="ru-RU" altLang="ru-RU" sz="20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- </a:t>
            </a:r>
            <a:r>
              <a:rPr lang="ru-RU" altLang="ru-RU" sz="20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публичные сервисы информирования</a:t>
            </a:r>
            <a:endParaRPr lang="ru-RU" altLang="ru-RU" sz="3600" b="1" cap="all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37556" y="1583270"/>
            <a:ext cx="9122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algn="ctr" fontAlgn="ctr">
              <a:spcBef>
                <a:spcPts val="1200"/>
              </a:spcBef>
              <a:defRPr/>
            </a:pPr>
            <a:r>
              <a:rPr lang="ru-RU" sz="32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 ЦИФРОВИЗАЦИЯ Управления  </a:t>
            </a:r>
            <a:endParaRPr lang="ru-RU" sz="3200" b="1" cap="all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9213" y="6379805"/>
            <a:ext cx="443950" cy="36230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F78972E-2E7F-409A-87D8-DC1D870335A3}" type="slidenum">
              <a:rPr lang="ru-RU" sz="1600" b="1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22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14" name="Рисунок 13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3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763" y="1588401"/>
            <a:ext cx="12192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КАРТА СВОБОДНЫХ МОЩНОСТЕЙ</a:t>
            </a:r>
          </a:p>
        </p:txBody>
      </p:sp>
      <p:pic>
        <p:nvPicPr>
          <p:cNvPr id="12" name="Picture 2" descr="C:\Users\polyakovis\Desktop\Screenshot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53" y="2179100"/>
            <a:ext cx="11119419" cy="41481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69F8E-F7FD-4BBE-B825-E22AA9C7B7B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547809" y="1191071"/>
            <a:ext cx="5105908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2800" b="1" dirty="0" smtClean="0">
                <a:cs typeface="+mn-lt"/>
              </a:rPr>
              <a:t>Публичные цифровые сервисы</a:t>
            </a:r>
            <a:endParaRPr lang="ru-RU" sz="2800" b="1" dirty="0">
              <a:cs typeface="+mn-lt"/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>
          <a:xfrm>
            <a:off x="79212" y="6379805"/>
            <a:ext cx="541889" cy="36230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 anchorCtr="0" compatLnSpc="1">
            <a:noAutofit/>
          </a:bodyPr>
          <a:lstStyle>
            <a:defPPr>
              <a:defRPr lang="ru-RU"/>
            </a:defPPr>
            <a:lvl1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F78972E-2E7F-409A-87D8-DC1D870335A3}" type="slidenum">
              <a:rPr lang="ru-RU" sz="1600" b="1" smtClean="0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23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15" name="Прямоугольный треугольник 14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18" name="Рисунок 17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4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7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69F8E-F7FD-4BBE-B825-E22AA9C7B7B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67993" y="4817657"/>
            <a:ext cx="394226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http://mvitu.arki.mosreg.ru/monsvob/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05022" y="2995380"/>
            <a:ext cx="4758648" cy="1508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sz="1800" b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ru-RU" altLang="ru-RU" sz="1800" b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ВЕДЕНИЯ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800" b="1" dirty="0" smtClean="0"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- Зоны обслуживания РСО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- </a:t>
            </a:r>
            <a:r>
              <a:rPr lang="ru-RU" altLang="ru-RU" sz="1800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Зоны </a:t>
            </a:r>
            <a:r>
              <a:rPr lang="ru-RU" altLang="ru-RU" sz="1800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действия Источников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- Свободная мощность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990" y="1467116"/>
            <a:ext cx="4791980" cy="4431379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01431" y="1721904"/>
            <a:ext cx="5324917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2800" b="1" dirty="0" smtClean="0">
                <a:cs typeface="+mn-lt"/>
              </a:rPr>
              <a:t>Публичные цифровые сервисы</a:t>
            </a:r>
            <a:endParaRPr lang="ru-RU" sz="2800" b="1" dirty="0">
              <a:cs typeface="+mn-lt"/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>
          <a:xfrm>
            <a:off x="79213" y="6379805"/>
            <a:ext cx="522218" cy="36230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 anchorCtr="0" compatLnSpc="1">
            <a:noAutofit/>
          </a:bodyPr>
          <a:lstStyle>
            <a:defPPr>
              <a:defRPr lang="ru-RU"/>
            </a:defPPr>
            <a:lvl1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F78972E-2E7F-409A-87D8-DC1D870335A3}" type="slidenum">
              <a:rPr lang="ru-RU" sz="1600" b="1" smtClean="0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24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26" name="Рисунок 25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4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045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9212" y="6379805"/>
            <a:ext cx="443951" cy="36230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F78972E-2E7F-409A-87D8-DC1D870335A3}" type="slidenum">
              <a:rPr lang="ru-RU" sz="1600" b="1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25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25603" name="TextBox 18"/>
          <p:cNvSpPr txBox="1">
            <a:spLocks noChangeArrowheads="1"/>
          </p:cNvSpPr>
          <p:nvPr/>
        </p:nvSpPr>
        <p:spPr bwMode="auto">
          <a:xfrm>
            <a:off x="240273" y="1255354"/>
            <a:ext cx="116586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КАРТА КОММУНАЛЬНЫХ УСЛУГ МКД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273" y="1844676"/>
            <a:ext cx="11753850" cy="42989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2266" y="6355108"/>
            <a:ext cx="358829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https://t.me/otklyucheniya_mo_bot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32" y="6242494"/>
            <a:ext cx="2014537" cy="54568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Прямоугольный треугольник 13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17" name="Рисунок 16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5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22" y="2257846"/>
            <a:ext cx="9463419" cy="434739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303783" y="1090433"/>
            <a:ext cx="11485244" cy="12072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endParaRPr lang="ru-RU" sz="105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b="1" cap="all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Более </a:t>
            </a:r>
            <a:r>
              <a:rPr lang="ru-RU" b="1" cap="all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b="1" cap="all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млн. посещений!!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24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Карта </a:t>
            </a:r>
            <a:r>
              <a:rPr lang="ru-RU" sz="2400" b="1" cap="all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коммунальных услуг МКД, 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(снижение нагрузки на диспетчерские службы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1"/>
          <p:cNvSpPr>
            <a:spLocks noChangeArrowheads="1"/>
          </p:cNvSpPr>
          <p:nvPr/>
        </p:nvSpPr>
        <p:spPr bwMode="auto">
          <a:xfrm>
            <a:off x="4873852" y="2445315"/>
            <a:ext cx="3272898" cy="461665"/>
          </a:xfrm>
          <a:prstGeom prst="rect">
            <a:avLst/>
          </a:prstGeom>
          <a:gradFill>
            <a:gsLst>
              <a:gs pos="0">
                <a:srgbClr val="FFF0C1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Работает с 2020г.</a:t>
            </a:r>
            <a:endParaRPr lang="ru-RU" altLang="ru-RU" sz="2400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05365" y="2336075"/>
            <a:ext cx="1515676" cy="380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1"/>
          <p:cNvSpPr>
            <a:spLocks noChangeArrowheads="1"/>
          </p:cNvSpPr>
          <p:nvPr/>
        </p:nvSpPr>
        <p:spPr bwMode="auto">
          <a:xfrm>
            <a:off x="8521149" y="2526365"/>
            <a:ext cx="1768433" cy="92333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до </a:t>
            </a:r>
            <a:r>
              <a:rPr lang="en-US" altLang="ru-RU" sz="1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130 </a:t>
            </a:r>
            <a:r>
              <a:rPr lang="ru-RU" altLang="ru-RU" sz="1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тыс.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посещений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в день!</a:t>
            </a:r>
            <a:endParaRPr lang="ru-RU" alt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01" y="2906980"/>
            <a:ext cx="1961812" cy="108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9212" y="6379805"/>
            <a:ext cx="550515" cy="36230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F78972E-2E7F-409A-87D8-DC1D870335A3}" type="slidenum">
              <a:rPr lang="ru-RU" sz="1600" b="1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26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20" name="Рисунок 19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29" name="Рисунок 28"/>
          <p:cNvPicPr/>
          <p:nvPr/>
        </p:nvPicPr>
        <p:blipFill>
          <a:blip r:embed="rId5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Box 18"/>
          <p:cNvSpPr txBox="1">
            <a:spLocks noChangeArrowheads="1"/>
          </p:cNvSpPr>
          <p:nvPr/>
        </p:nvSpPr>
        <p:spPr bwMode="auto">
          <a:xfrm>
            <a:off x="179387" y="1296947"/>
            <a:ext cx="11915775" cy="55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000" b="1" cap="all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Публичный</a:t>
            </a:r>
            <a:r>
              <a:rPr lang="ru-RU" altLang="ru-RU" sz="3000" b="1" cap="all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000" b="1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ТЕЛЕГРАМ-БОТ ДЛЯ населения</a:t>
            </a:r>
          </a:p>
        </p:txBody>
      </p:sp>
      <p:sp>
        <p:nvSpPr>
          <p:cNvPr id="27652" name="TextBox 11"/>
          <p:cNvSpPr txBox="1">
            <a:spLocks noChangeArrowheads="1"/>
          </p:cNvSpPr>
          <p:nvPr/>
        </p:nvSpPr>
        <p:spPr bwMode="auto">
          <a:xfrm>
            <a:off x="6326188" y="2620963"/>
            <a:ext cx="5338762" cy="438150"/>
          </a:xfrm>
          <a:prstGeom prst="rect">
            <a:avLst/>
          </a:prstGeom>
          <a:solidFill>
            <a:srgbClr val="FDF2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Информирование жителей:</a:t>
            </a:r>
          </a:p>
        </p:txBody>
      </p:sp>
      <p:pic>
        <p:nvPicPr>
          <p:cNvPr id="2765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975" y="1435100"/>
            <a:ext cx="89217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26188" y="3657600"/>
            <a:ext cx="5678487" cy="992579"/>
          </a:xfrm>
          <a:prstGeom prst="rect">
            <a:avLst/>
          </a:prstGeom>
          <a:solidFill>
            <a:srgbClr val="F5C040">
              <a:lumMod val="20000"/>
              <a:lumOff val="80000"/>
            </a:srgbClr>
          </a:solidFill>
          <a:ln>
            <a:noFill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Плановые/аварийные отключения;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Оповещения </a:t>
            </a:r>
            <a:r>
              <a:rPr lang="ru-RU" altLang="ru-RU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за 30, 7 и 1 день </a:t>
            </a:r>
            <a:r>
              <a:rPr lang="ru-RU" alt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до события;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Телефоны УК, </a:t>
            </a:r>
            <a:r>
              <a:rPr lang="ru-RU" alt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РСО</a:t>
            </a:r>
            <a:endParaRPr lang="ru-RU" alt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8453" y="1939925"/>
            <a:ext cx="2489200" cy="4032250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554" y="1939925"/>
            <a:ext cx="2489200" cy="40322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4523341" y="6363179"/>
            <a:ext cx="358829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https://t.me/otklyucheniya_mo_bot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268" y="6190429"/>
            <a:ext cx="2014537" cy="54568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9213" y="6379805"/>
            <a:ext cx="443950" cy="36230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F78972E-2E7F-409A-87D8-DC1D870335A3}" type="slidenum">
              <a:rPr lang="ru-RU" sz="1600" b="1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27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20" name="Прямоугольный треугольник 19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22" name="Рисунок 21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7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Box 18"/>
          <p:cNvSpPr txBox="1">
            <a:spLocks noChangeArrowheads="1"/>
          </p:cNvSpPr>
          <p:nvPr/>
        </p:nvSpPr>
        <p:spPr bwMode="auto">
          <a:xfrm>
            <a:off x="192088" y="1335088"/>
            <a:ext cx="11915775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100" b="1" cap="all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ЗАКРЫТЫЙ</a:t>
            </a:r>
            <a:r>
              <a:rPr lang="ru-RU" altLang="ru-RU" sz="3100" b="1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ТЕЛЕГРАМ-БОТ ДЛЯ РУКОВОДИТЕЛЕЙ</a:t>
            </a:r>
          </a:p>
        </p:txBody>
      </p:sp>
      <p:pic>
        <p:nvPicPr>
          <p:cNvPr id="2867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938" y="1919288"/>
            <a:ext cx="89217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808413" y="2017713"/>
            <a:ext cx="4591050" cy="402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Информирование</a:t>
            </a:r>
            <a:r>
              <a:rPr lang="ru-RU" altLang="ru-RU" sz="2200" dirty="0">
                <a:solidFill>
                  <a:srgbClr val="0071C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solidFill>
                  <a:srgbClr val="0071C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 авариях/инцидентах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режиме </a:t>
            </a:r>
            <a:r>
              <a:rPr lang="en-US" altLang="ru-RU" sz="22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ON-Line</a:t>
            </a:r>
            <a:r>
              <a:rPr lang="ru-RU" altLang="ru-RU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для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руководителей: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22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08769" indent="-259557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200" b="1" dirty="0">
                <a:solidFill>
                  <a:srgbClr val="009E9A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Региона; </a:t>
            </a:r>
          </a:p>
          <a:p>
            <a:pPr marL="49213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200" b="1" dirty="0">
                <a:solidFill>
                  <a:srgbClr val="009E9A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Министерств;</a:t>
            </a:r>
          </a:p>
          <a:p>
            <a:pPr marL="49213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200" b="1" dirty="0">
                <a:solidFill>
                  <a:srgbClr val="009E9A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Муниципалитетов; </a:t>
            </a:r>
          </a:p>
          <a:p>
            <a:pPr marL="49213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200" b="1" dirty="0" err="1">
                <a:solidFill>
                  <a:srgbClr val="009E9A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Ресурсников</a:t>
            </a:r>
            <a:r>
              <a:rPr lang="en-US" altLang="ru-RU" sz="2200" b="1" dirty="0">
                <a:solidFill>
                  <a:srgbClr val="009E9A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>
                <a:solidFill>
                  <a:srgbClr val="009E9A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 УК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7738" y="1963739"/>
            <a:ext cx="2574925" cy="42300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0250" y="1919288"/>
            <a:ext cx="2592388" cy="42744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9213" y="6379805"/>
            <a:ext cx="662030" cy="36230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F78972E-2E7F-409A-87D8-DC1D870335A3}" type="slidenum">
              <a:rPr lang="ru-RU" sz="1600" b="1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28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20" name="Рисунок 19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6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47625" y="1225408"/>
            <a:ext cx="120078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800" b="1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Размещение информации на </a:t>
            </a:r>
            <a:r>
              <a:rPr lang="ru-RU" sz="2800" b="1" cap="all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Яндекс-картах</a:t>
            </a:r>
            <a:endParaRPr lang="ru-RU" sz="2800" b="1" cap="all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705" name="TextBox 18"/>
          <p:cNvSpPr txBox="1">
            <a:spLocks noChangeArrowheads="1"/>
          </p:cNvSpPr>
          <p:nvPr/>
        </p:nvSpPr>
        <p:spPr bwMode="auto">
          <a:xfrm>
            <a:off x="842963" y="1631950"/>
            <a:ext cx="39862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2400"/>
              </a:spcBef>
              <a:buFontTx/>
              <a:buNone/>
            </a:pPr>
            <a:r>
              <a:rPr lang="ru-RU" altLang="ru-RU" sz="1600" b="1" i="1" dirty="0">
                <a:solidFill>
                  <a:srgbClr val="009E9A"/>
                </a:solidFill>
                <a:latin typeface="Tahoma" pitchFamily="34" charset="0"/>
                <a:cs typeface="Tahoma" pitchFamily="34" charset="0"/>
              </a:rPr>
              <a:t>Плановые/аварийные отключения 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/>
          <a:srcRect b="29469"/>
          <a:stretch/>
        </p:blipFill>
        <p:spPr bwMode="auto">
          <a:xfrm>
            <a:off x="347663" y="2025651"/>
            <a:ext cx="4768850" cy="4081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707" name="TextBox 23"/>
          <p:cNvSpPr txBox="1">
            <a:spLocks noChangeArrowheads="1"/>
          </p:cNvSpPr>
          <p:nvPr/>
        </p:nvSpPr>
        <p:spPr bwMode="auto">
          <a:xfrm>
            <a:off x="5672138" y="1631950"/>
            <a:ext cx="63325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2400"/>
              </a:spcBef>
              <a:buFontTx/>
              <a:buNone/>
            </a:pPr>
            <a:r>
              <a:rPr lang="ru-RU" altLang="ru-RU" sz="1600" b="1" i="1" dirty="0">
                <a:solidFill>
                  <a:srgbClr val="009E9A"/>
                </a:solidFill>
                <a:latin typeface="Tahoma" pitchFamily="34" charset="0"/>
                <a:cs typeface="Tahoma" pitchFamily="34" charset="0"/>
              </a:rPr>
              <a:t>Карточка  МКД + сведения об УК и сроке капремонта 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988" y="1987550"/>
            <a:ext cx="5956300" cy="41199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47675" y="4928378"/>
            <a:ext cx="3095625" cy="97155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9213" y="6379805"/>
            <a:ext cx="662030" cy="36230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F78972E-2E7F-409A-87D8-DC1D870335A3}" type="slidenum">
              <a:rPr lang="ru-RU" sz="1600" b="1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29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19" name="Рисунок 18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5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350410" y="1416537"/>
            <a:ext cx="4465130" cy="782025"/>
          </a:xfrm>
          <a:prstGeom prst="rect">
            <a:avLst/>
          </a:prstGeom>
          <a:noFill/>
        </p:spPr>
        <p:txBody>
          <a:bodyPr wrap="square" lIns="103900" tIns="51951" rIns="103900" bIns="51951" rtlCol="0">
            <a:spAutoFit/>
          </a:bodyPr>
          <a:lstStyle/>
          <a:p>
            <a:pPr indent="107950" algn="ctr">
              <a:defRPr sz="4400" b="1">
                <a:solidFill>
                  <a:srgbClr val="17375E"/>
                </a:solidFill>
              </a:defRPr>
            </a:pPr>
            <a:r>
              <a:rPr lang="ru-RU" sz="4400" dirty="0" smtClean="0">
                <a:cs typeface="+mn-lt"/>
                <a:sym typeface="+mn-ea"/>
              </a:rPr>
              <a:t>ЖКХ – что это ?</a:t>
            </a:r>
            <a:endParaRPr lang="ru-RU" sz="4400" dirty="0">
              <a:cs typeface="+mn-lt"/>
              <a:sym typeface="+mn-ea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504" y="3414674"/>
            <a:ext cx="7359920" cy="2616097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Ж</a:t>
            </a:r>
            <a:r>
              <a:rPr lang="ru-RU" sz="3600" b="1" dirty="0" smtClean="0"/>
              <a:t> – жилищное хозяйство (УК)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К</a:t>
            </a:r>
            <a:r>
              <a:rPr lang="ru-RU" sz="3600" b="1" dirty="0" smtClean="0"/>
              <a:t> – коммунальное хозяйство (РСО)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Х</a:t>
            </a:r>
            <a:r>
              <a:rPr lang="ru-RU" sz="3600" b="1" dirty="0" smtClean="0"/>
              <a:t> – городское хозяйство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38" y="2234335"/>
            <a:ext cx="1240102" cy="11673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8" y="2226777"/>
            <a:ext cx="1550695" cy="1137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345" y="2198563"/>
            <a:ext cx="1772450" cy="11302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903" y="2226777"/>
            <a:ext cx="1543323" cy="1137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445" y="2220951"/>
            <a:ext cx="1407611" cy="1189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00114" y="3433724"/>
            <a:ext cx="4691886" cy="25853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Э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/>
              <a:t>– </a:t>
            </a:r>
            <a:r>
              <a:rPr lang="ru-RU" sz="3600" b="1" dirty="0" err="1" smtClean="0"/>
              <a:t>электронергетика</a:t>
            </a:r>
            <a:endParaRPr lang="ru-RU" sz="3600" b="1" dirty="0" smtClean="0"/>
          </a:p>
          <a:p>
            <a:r>
              <a:rPr lang="ru-RU" sz="5400" b="1" dirty="0">
                <a:solidFill>
                  <a:srgbClr val="FF0000"/>
                </a:solidFill>
              </a:rPr>
              <a:t>Г</a:t>
            </a:r>
            <a:r>
              <a:rPr lang="ru-RU" sz="3600" b="1" dirty="0" smtClean="0"/>
              <a:t> – газоснабжение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Эк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/>
              <a:t>– </a:t>
            </a:r>
            <a:r>
              <a:rPr lang="ru-RU" sz="3600" b="1" dirty="0" smtClean="0"/>
              <a:t>экология </a:t>
            </a:r>
            <a:r>
              <a:rPr lang="ru-RU" sz="3600" b="1" dirty="0"/>
              <a:t>(ТКО)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3" y="2226778"/>
            <a:ext cx="1147971" cy="1183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9213" y="6379805"/>
            <a:ext cx="239568" cy="36230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F78972E-2E7F-409A-87D8-DC1D870335A3}" type="slidenum">
              <a:rPr lang="ru-RU" sz="1600" b="1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3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27" name="Прямоугольный треугольник 26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29" name="Рисунок 28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9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25217" y="1288890"/>
            <a:ext cx="11656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ЭТАПЫ  ЦИФРОВИЗАЦИИ</a:t>
            </a:r>
            <a:endParaRPr lang="ru-RU" sz="2800" b="1" cap="all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510791" y="2672957"/>
            <a:ext cx="2564882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РЕГИОН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61825" y="4926156"/>
            <a:ext cx="166695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БИЗНЕС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1178399" y="1836792"/>
            <a:ext cx="10346850" cy="441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5813" indent="-514350" fontAlgn="ctr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sz="20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ЦИФРОВИЗАЦИЯ УСЛУГ  </a:t>
            </a:r>
          </a:p>
          <a:p>
            <a:pPr marL="1071563" lvl="1" indent="-342900" fontAlgn="ctr">
              <a:spcBef>
                <a:spcPts val="1200"/>
              </a:spcBef>
              <a:defRPr/>
            </a:pPr>
            <a:r>
              <a:rPr lang="ru-RU" sz="18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ТЕХНОЛОГИЧЕСКОЕ </a:t>
            </a:r>
            <a:r>
              <a:rPr lang="ru-RU" sz="1800" cap="all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ПРИСОЕДИНЕНИе</a:t>
            </a:r>
            <a:endParaRPr lang="en-US" sz="1800" cap="all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071563" lvl="1" indent="-342900" fontAlgn="ctr">
              <a:spcBef>
                <a:spcPts val="1200"/>
              </a:spcBef>
              <a:defRPr/>
            </a:pPr>
            <a:r>
              <a:rPr lang="ru-RU" sz="1800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МОНИТОРИНГ Качества ОКАЗАНИЯ </a:t>
            </a:r>
            <a:r>
              <a:rPr lang="ru-RU" sz="18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УСЛУГ</a:t>
            </a:r>
          </a:p>
          <a:p>
            <a:pPr marL="785813" indent="-514350" fontAlgn="ctr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sz="20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ЦИФРОВИЗАЦИЯ УПРАВЛЕНИЯ</a:t>
            </a:r>
          </a:p>
          <a:p>
            <a:pPr marL="1076325" lvl="1" indent="-347663" fontAlgn="ctr">
              <a:spcBef>
                <a:spcPts val="1200"/>
              </a:spcBef>
              <a:tabLst>
                <a:tab pos="1076325" algn="l"/>
                <a:tab pos="6731000" algn="l"/>
              </a:tabLst>
              <a:defRPr/>
            </a:pPr>
            <a:r>
              <a:rPr lang="ru-RU" sz="18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ОТРАСЛЕВЫЕ ИНФОРМАЦИОННЫЕ СИСТЕМЫ 	</a:t>
            </a:r>
            <a:r>
              <a:rPr lang="en-US" sz="1800" dirty="0" smtClean="0">
                <a:latin typeface="DINPro-Bold" panose="02000503030000020004" pitchFamily="50" charset="0"/>
              </a:rPr>
              <a:t>  </a:t>
            </a:r>
            <a:endParaRPr lang="ru-RU" sz="1800" dirty="0">
              <a:latin typeface="DINPro-Bold" panose="02000503030000020004" pitchFamily="50" charset="0"/>
            </a:endParaRPr>
          </a:p>
          <a:p>
            <a:pPr marL="1076325" lvl="1" indent="-347663" fontAlgn="ctr">
              <a:spcBef>
                <a:spcPts val="1200"/>
              </a:spcBef>
              <a:tabLst>
                <a:tab pos="1076325" algn="l"/>
              </a:tabLst>
              <a:defRPr/>
            </a:pPr>
            <a:r>
              <a:rPr lang="ru-RU" sz="18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ЦИФРОВЫЕ ДВОЙНИКИ ИНЖЕНЕРНЫХ СИСТЕМ </a:t>
            </a:r>
            <a:r>
              <a:rPr lang="en-US" sz="1400" dirty="0" smtClean="0">
                <a:latin typeface="DINPro-Bold" panose="02000503030000020004" pitchFamily="50" charset="0"/>
              </a:rPr>
              <a:t> </a:t>
            </a:r>
            <a:endParaRPr lang="ru-RU" sz="1400" dirty="0">
              <a:latin typeface="DINPro-Bold" panose="02000503030000020004" pitchFamily="50" charset="0"/>
            </a:endParaRPr>
          </a:p>
          <a:p>
            <a:pPr marL="728663" lvl="1" indent="0" fontAlgn="ctr">
              <a:spcBef>
                <a:spcPts val="1200"/>
              </a:spcBef>
              <a:buNone/>
              <a:defRPr/>
            </a:pPr>
            <a:endParaRPr lang="ru-RU" sz="400" cap="all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85813" indent="-514350" fontAlgn="ctr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sz="20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ЦИФРОВИЗАЦИЯ ОТРАСЛИ</a:t>
            </a:r>
            <a:endParaRPr lang="ru-RU" sz="2000" cap="all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243013" lvl="1" indent="-514350" fontAlgn="ctr">
              <a:spcBef>
                <a:spcPts val="1200"/>
              </a:spcBef>
              <a:defRPr/>
            </a:pPr>
            <a:r>
              <a:rPr lang="ru-RU" sz="1800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СИСТЕМЫ </a:t>
            </a:r>
            <a:r>
              <a:rPr lang="ru-RU" sz="18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ДИСПЕТЧЕРИЗАЦИИ + </a:t>
            </a:r>
            <a:r>
              <a:rPr lang="ru-RU" sz="1800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Приборы учета</a:t>
            </a:r>
          </a:p>
          <a:p>
            <a:pPr marL="1243013" lvl="1" indent="-514350" fontAlgn="ctr">
              <a:spcBef>
                <a:spcPts val="1200"/>
              </a:spcBef>
              <a:defRPr/>
            </a:pPr>
            <a:r>
              <a:rPr lang="ru-RU" sz="18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СИСТЕМЫ </a:t>
            </a:r>
            <a:r>
              <a:rPr lang="ru-RU" sz="1800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АВТОМАТИЗАЦИИ</a:t>
            </a:r>
          </a:p>
          <a:p>
            <a:pPr marL="1243013" lvl="1" indent="-514350" fontAlgn="ctr">
              <a:spcBef>
                <a:spcPts val="1200"/>
              </a:spcBef>
              <a:tabLst>
                <a:tab pos="6731000" algn="l"/>
              </a:tabLst>
              <a:defRPr/>
            </a:pPr>
            <a:r>
              <a:rPr lang="ru-RU" sz="1800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ЦИФРОВЫЕ ДВОЙНИКИ ОБЪЕКТОВ </a:t>
            </a:r>
            <a:r>
              <a:rPr lang="ru-RU" sz="18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67664" y="2024335"/>
            <a:ext cx="757583" cy="369332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1Р</a:t>
            </a:r>
            <a:endParaRPr lang="ru-RU" sz="1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67665" y="3244334"/>
            <a:ext cx="757583" cy="369332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ru-RU" sz="1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1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770774" y="4765572"/>
            <a:ext cx="77980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100Р</a:t>
            </a:r>
            <a:endParaRPr lang="ru-RU" sz="1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83" t="15319" r="6917" b="75954"/>
          <a:stretch/>
        </p:blipFill>
        <p:spPr bwMode="auto">
          <a:xfrm>
            <a:off x="9936462" y="160338"/>
            <a:ext cx="2066925" cy="638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9213" y="6379805"/>
            <a:ext cx="692436" cy="36230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F78972E-2E7F-409A-87D8-DC1D870335A3}" type="slidenum">
              <a:rPr lang="ru-RU" sz="1600" b="1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30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20" name="Прямоугольный треугольник 19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32" name="Рисунок 31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4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25217" y="1288890"/>
            <a:ext cx="11656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ЭТАПЫ  ЦИФРОВИЗАЦИИ</a:t>
            </a:r>
            <a:endParaRPr lang="ru-RU" sz="2800" b="1" cap="all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510791" y="2672957"/>
            <a:ext cx="2564882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РЕГИОН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61825" y="4926156"/>
            <a:ext cx="166695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БИЗНЕС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1178399" y="1836792"/>
            <a:ext cx="10346850" cy="441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5813" indent="-514350" fontAlgn="ctr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sz="20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ЦИФРОВИЗАЦИЯ УСЛУГ  </a:t>
            </a:r>
          </a:p>
          <a:p>
            <a:pPr marL="1071563" lvl="1" indent="-342900" fontAlgn="ctr">
              <a:spcBef>
                <a:spcPts val="1200"/>
              </a:spcBef>
              <a:defRPr/>
            </a:pPr>
            <a:r>
              <a:rPr lang="ru-RU" sz="18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ТЕХНОЛОГИЧЕСКОЕ </a:t>
            </a:r>
            <a:r>
              <a:rPr lang="ru-RU" sz="1800" cap="all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ПРИСОЕДИНЕНИе</a:t>
            </a:r>
            <a:endParaRPr lang="en-US" sz="1800" cap="all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071563" lvl="1" indent="-342900" fontAlgn="ctr">
              <a:spcBef>
                <a:spcPts val="1200"/>
              </a:spcBef>
              <a:defRPr/>
            </a:pPr>
            <a:r>
              <a:rPr lang="ru-RU" sz="1800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МОНИТОРИНГ Качества ОКАЗАНИЯ </a:t>
            </a:r>
            <a:r>
              <a:rPr lang="ru-RU" sz="18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УСЛУГ</a:t>
            </a:r>
          </a:p>
          <a:p>
            <a:pPr marL="785813" indent="-514350" fontAlgn="ctr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sz="20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ЦИФРОВИЗАЦИЯ УПРАВЛЕНИЯ</a:t>
            </a:r>
          </a:p>
          <a:p>
            <a:pPr marL="1076325" lvl="1" indent="-347663" fontAlgn="ctr">
              <a:spcBef>
                <a:spcPts val="1200"/>
              </a:spcBef>
              <a:tabLst>
                <a:tab pos="1076325" algn="l"/>
                <a:tab pos="6731000" algn="l"/>
              </a:tabLst>
              <a:defRPr/>
            </a:pPr>
            <a:r>
              <a:rPr lang="ru-RU" sz="18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ОТРАСЛЕВЫЕ ИНФОРМАЦИОННЫЕ СИСТЕМЫ 	</a:t>
            </a:r>
            <a:r>
              <a:rPr lang="en-US" sz="1800" dirty="0" smtClean="0">
                <a:latin typeface="DINPro-Bold" panose="02000503030000020004" pitchFamily="50" charset="0"/>
              </a:rPr>
              <a:t>  </a:t>
            </a:r>
            <a:endParaRPr lang="ru-RU" sz="1800" dirty="0">
              <a:latin typeface="DINPro-Bold" panose="02000503030000020004" pitchFamily="50" charset="0"/>
            </a:endParaRPr>
          </a:p>
          <a:p>
            <a:pPr marL="1076325" lvl="1" indent="-347663" fontAlgn="ctr">
              <a:spcBef>
                <a:spcPts val="1200"/>
              </a:spcBef>
              <a:tabLst>
                <a:tab pos="1076325" algn="l"/>
              </a:tabLst>
              <a:defRPr/>
            </a:pPr>
            <a:r>
              <a:rPr lang="ru-RU" sz="18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ЦИФРОВЫЕ ДВОЙНИКИ ИНЖЕНЕРНЫХ СИСТЕМ </a:t>
            </a:r>
            <a:r>
              <a:rPr lang="en-US" sz="1400" dirty="0" smtClean="0">
                <a:latin typeface="DINPro-Bold" panose="02000503030000020004" pitchFamily="50" charset="0"/>
              </a:rPr>
              <a:t> </a:t>
            </a:r>
            <a:endParaRPr lang="ru-RU" sz="1400" dirty="0">
              <a:latin typeface="DINPro-Bold" panose="02000503030000020004" pitchFamily="50" charset="0"/>
            </a:endParaRPr>
          </a:p>
          <a:p>
            <a:pPr marL="728663" lvl="1" indent="0" fontAlgn="ctr">
              <a:spcBef>
                <a:spcPts val="1200"/>
              </a:spcBef>
              <a:buNone/>
              <a:defRPr/>
            </a:pPr>
            <a:endParaRPr lang="ru-RU" sz="400" cap="all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85813" indent="-514350" fontAlgn="ctr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sz="20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ЦИФРОВИЗАЦИЯ ОТРАСЛИ</a:t>
            </a:r>
            <a:endParaRPr lang="ru-RU" sz="2000" cap="all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243013" lvl="1" indent="-514350" fontAlgn="ctr">
              <a:spcBef>
                <a:spcPts val="1200"/>
              </a:spcBef>
              <a:defRPr/>
            </a:pPr>
            <a:r>
              <a:rPr lang="ru-RU" sz="1800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СИСТЕМЫ </a:t>
            </a:r>
            <a:r>
              <a:rPr lang="ru-RU" sz="18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ДИСПЕТЧЕРИЗАЦИИ + </a:t>
            </a:r>
            <a:r>
              <a:rPr lang="ru-RU" sz="1800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Приборы учета</a:t>
            </a:r>
          </a:p>
          <a:p>
            <a:pPr marL="1243013" lvl="1" indent="-514350" fontAlgn="ctr">
              <a:spcBef>
                <a:spcPts val="1200"/>
              </a:spcBef>
              <a:defRPr/>
            </a:pPr>
            <a:r>
              <a:rPr lang="ru-RU" sz="18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СИСТЕМЫ </a:t>
            </a:r>
            <a:r>
              <a:rPr lang="ru-RU" sz="1800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АВТОМАТИЗАЦИИ</a:t>
            </a:r>
          </a:p>
          <a:p>
            <a:pPr marL="1243013" lvl="1" indent="-514350" fontAlgn="ctr">
              <a:spcBef>
                <a:spcPts val="1200"/>
              </a:spcBef>
              <a:tabLst>
                <a:tab pos="6731000" algn="l"/>
              </a:tabLst>
              <a:defRPr/>
            </a:pPr>
            <a:r>
              <a:rPr lang="ru-RU" sz="1800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ЦИФРОВЫЕ ДВОЙНИКИ ОБЪЕКТОВ </a:t>
            </a:r>
            <a:r>
              <a:rPr lang="ru-RU" sz="1800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67664" y="2024335"/>
            <a:ext cx="757583" cy="369332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1Р</a:t>
            </a:r>
            <a:endParaRPr lang="ru-RU" sz="1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67665" y="3244334"/>
            <a:ext cx="757583" cy="369332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ru-RU" sz="1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1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770774" y="4765572"/>
            <a:ext cx="77980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100Р</a:t>
            </a:r>
            <a:endParaRPr lang="ru-RU" sz="1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9213" y="6379805"/>
            <a:ext cx="239568" cy="36230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F78972E-2E7F-409A-87D8-DC1D870335A3}" type="slidenum">
              <a:rPr lang="ru-RU" sz="1600" b="1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4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20" name="Прямоугольный треугольник 19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32" name="Рисунок 31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3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25217" y="3129886"/>
            <a:ext cx="11656435" cy="160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071563" lvl="1" indent="-342900" fontAlgn="ctr">
              <a:spcBef>
                <a:spcPts val="1200"/>
              </a:spcBef>
              <a:defRPr/>
            </a:pPr>
            <a:r>
              <a:rPr lang="ru-RU" sz="3200" b="1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УСЛУГИ ТЕХНОЛОГИЧЕСКОГО ПРИСОЕДИНЕНИЯ</a:t>
            </a:r>
            <a:endParaRPr lang="en-US" sz="3200" b="1" cap="all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28662" lvl="1" indent="0" fontAlgn="ctr">
              <a:spcBef>
                <a:spcPts val="1200"/>
              </a:spcBef>
              <a:buNone/>
              <a:tabLst>
                <a:tab pos="1076325" algn="l"/>
                <a:tab pos="6731000" algn="l"/>
              </a:tabLst>
              <a:defRPr/>
            </a:pPr>
            <a:endParaRPr lang="ru-RU" sz="3200" b="1" cap="all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81101" y="1690933"/>
            <a:ext cx="9122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algn="ctr" fontAlgn="ctr">
              <a:spcBef>
                <a:spcPts val="1200"/>
              </a:spcBef>
              <a:defRPr/>
            </a:pPr>
            <a:r>
              <a:rPr lang="ru-RU" sz="3600" b="1" cap="al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sz="36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ЦИФРОВИЗАЦИЯ услуг</a:t>
            </a:r>
            <a:endParaRPr lang="ru-RU" sz="3600" b="1" cap="all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9213" y="6379805"/>
            <a:ext cx="239568" cy="36230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F78972E-2E7F-409A-87D8-DC1D870335A3}" type="slidenum">
              <a:rPr lang="ru-RU" sz="1600" b="1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5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14" name="Рисунок 13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Прямоугольник 26"/>
          <p:cNvSpPr>
            <a:spLocks noChangeArrowheads="1"/>
          </p:cNvSpPr>
          <p:nvPr/>
        </p:nvSpPr>
        <p:spPr bwMode="auto">
          <a:xfrm>
            <a:off x="8904288" y="260350"/>
            <a:ext cx="29527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Министерство энергетики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Московской области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98017" y="594891"/>
            <a:ext cx="5788274" cy="694240"/>
          </a:xfrm>
          <a:prstGeom prst="rect">
            <a:avLst/>
          </a:prstGeom>
          <a:solidFill>
            <a:schemeClr val="bg2"/>
          </a:solidFill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</a:rPr>
              <a:t>К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</a:rPr>
              <a:t>оличество документов для подключения объекта к инженерной инфраструктуре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DINPro-Bold" panose="02000503030000020004" pitchFamily="50" charset="0"/>
            </a:endParaRPr>
          </a:p>
        </p:txBody>
      </p:sp>
      <p:sp>
        <p:nvSpPr>
          <p:cNvPr id="28" name="Текст 4"/>
          <p:cNvSpPr txBox="1">
            <a:spLocks/>
          </p:cNvSpPr>
          <p:nvPr/>
        </p:nvSpPr>
        <p:spPr>
          <a:xfrm>
            <a:off x="489609" y="2184661"/>
            <a:ext cx="3510763" cy="2930457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5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IBM Plex Sans SemiBold" panose="020B0703050203000203" pitchFamily="34" charset="-52"/>
              <a:buNone/>
              <a:defRPr sz="4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4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ahoma" panose="020B0604030504040204" pitchFamily="34" charset="0"/>
              <a:buNone/>
              <a:defRPr sz="4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4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9E9A"/>
                </a:solidFill>
                <a:latin typeface="Bahnschrift" panose="020B0502040204020203" pitchFamily="34" charset="0"/>
              </a:rPr>
              <a:t>5</a:t>
            </a:r>
            <a:r>
              <a:rPr lang="en-US" sz="2000" b="1" dirty="0">
                <a:solidFill>
                  <a:srgbClr val="009E9A"/>
                </a:solidFill>
                <a:latin typeface="Bahnschrift" panose="020B0502040204020203" pitchFamily="34" charset="0"/>
              </a:rPr>
              <a:t> </a:t>
            </a:r>
            <a:r>
              <a:rPr lang="ru-RU" sz="2000" b="1" dirty="0" smtClean="0">
                <a:solidFill>
                  <a:srgbClr val="009E9A"/>
                </a:solidFill>
                <a:latin typeface="Bahnschrift" panose="020B0502040204020203" pitchFamily="34" charset="0"/>
              </a:rPr>
              <a:t>видов ресурсов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</a:t>
            </a:r>
            <a:r>
              <a:rPr lang="ru-RU" sz="1100" dirty="0"/>
              <a:t>-</a:t>
            </a:r>
            <a:r>
              <a:rPr lang="ru-RU" sz="1400" dirty="0"/>
              <a:t>электроэнергия</a:t>
            </a:r>
            <a:br>
              <a:rPr lang="ru-RU" sz="1400" dirty="0"/>
            </a:br>
            <a:r>
              <a:rPr lang="ru-RU" sz="1400" dirty="0"/>
              <a:t>     -газ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     -вода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     -канализация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     -тепло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009E9A"/>
                </a:solidFill>
                <a:latin typeface="Bahnschrift" panose="020B0502040204020203" pitchFamily="34" charset="0"/>
              </a:rPr>
              <a:t>5</a:t>
            </a:r>
            <a:r>
              <a:rPr lang="en-US" sz="2000" b="1" dirty="0">
                <a:solidFill>
                  <a:srgbClr val="009E9A"/>
                </a:solidFill>
                <a:latin typeface="Bahnschrift" panose="020B0502040204020203" pitchFamily="34" charset="0"/>
              </a:rPr>
              <a:t> </a:t>
            </a:r>
            <a:r>
              <a:rPr lang="ru-RU" sz="2000" b="1" dirty="0" smtClean="0">
                <a:solidFill>
                  <a:srgbClr val="009E9A"/>
                </a:solidFill>
                <a:latin typeface="Bahnschrift" panose="020B0502040204020203" pitchFamily="34" charset="0"/>
              </a:rPr>
              <a:t>видов документов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  </a:t>
            </a:r>
            <a:r>
              <a:rPr lang="ru-RU" sz="1400" dirty="0"/>
              <a:t>-ТУ</a:t>
            </a:r>
            <a:br>
              <a:rPr lang="ru-RU" sz="1400" dirty="0"/>
            </a:br>
            <a:r>
              <a:rPr lang="ru-RU" sz="1400" dirty="0"/>
              <a:t>     -Договор</a:t>
            </a:r>
            <a:br>
              <a:rPr lang="ru-RU" sz="1400" dirty="0"/>
            </a:br>
            <a:r>
              <a:rPr lang="ru-RU" sz="1400" dirty="0"/>
              <a:t>     -Акт готовности</a:t>
            </a:r>
            <a:br>
              <a:rPr lang="ru-RU" sz="1400" dirty="0"/>
            </a:br>
            <a:r>
              <a:rPr lang="ru-RU" sz="1400" dirty="0"/>
              <a:t>     -Акт подключения</a:t>
            </a:r>
            <a:br>
              <a:rPr lang="ru-RU" sz="1400" dirty="0"/>
            </a:br>
            <a:r>
              <a:rPr lang="ru-RU" sz="1400" dirty="0"/>
              <a:t>     -Договор </a:t>
            </a:r>
            <a:r>
              <a:rPr lang="ru-RU" sz="1400" dirty="0" smtClean="0"/>
              <a:t>снабжения</a:t>
            </a:r>
            <a:endParaRPr lang="ru-RU" sz="1800" dirty="0"/>
          </a:p>
        </p:txBody>
      </p:sp>
      <p:sp>
        <p:nvSpPr>
          <p:cNvPr id="33" name="Текст 4"/>
          <p:cNvSpPr txBox="1">
            <a:spLocks/>
          </p:cNvSpPr>
          <p:nvPr/>
        </p:nvSpPr>
        <p:spPr>
          <a:xfrm>
            <a:off x="236327" y="1653287"/>
            <a:ext cx="5653483" cy="54000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Bahnschrift" panose="020B0502040204020203" pitchFamily="34" charset="0"/>
              </a:rPr>
              <a:t>ТЕХПРИСОЕДИНЕНИЕ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39" name="Крест 38"/>
          <p:cNvSpPr/>
          <p:nvPr/>
        </p:nvSpPr>
        <p:spPr>
          <a:xfrm>
            <a:off x="2244990" y="5348909"/>
            <a:ext cx="388292" cy="400110"/>
          </a:xfrm>
          <a:prstGeom prst="plus">
            <a:avLst>
              <a:gd name="adj" fmla="val 33337"/>
            </a:avLst>
          </a:prstGeom>
          <a:solidFill>
            <a:srgbClr val="0081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22700" y="5963186"/>
            <a:ext cx="101181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000" b="1" dirty="0" smtClean="0"/>
              <a:t>Заявок </a:t>
            </a:r>
            <a:endParaRPr lang="ru-RU" sz="20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063068" y="5952764"/>
            <a:ext cx="126989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000" b="1" dirty="0"/>
              <a:t>Ответов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393834" y="5429933"/>
            <a:ext cx="340334" cy="92246"/>
          </a:xfrm>
          <a:prstGeom prst="rect">
            <a:avLst/>
          </a:prstGeom>
          <a:solidFill>
            <a:srgbClr val="0081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393834" y="5582333"/>
            <a:ext cx="340334" cy="92246"/>
          </a:xfrm>
          <a:prstGeom prst="rect">
            <a:avLst/>
          </a:prstGeom>
          <a:solidFill>
            <a:srgbClr val="0081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ятно 1 43"/>
          <p:cNvSpPr/>
          <p:nvPr/>
        </p:nvSpPr>
        <p:spPr>
          <a:xfrm rot="20581036">
            <a:off x="737710" y="5180806"/>
            <a:ext cx="1203251" cy="89530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/>
              <a:t>25</a:t>
            </a:r>
          </a:p>
        </p:txBody>
      </p:sp>
      <p:sp>
        <p:nvSpPr>
          <p:cNvPr id="46" name="Пятно 1 45"/>
          <p:cNvSpPr/>
          <p:nvPr/>
        </p:nvSpPr>
        <p:spPr>
          <a:xfrm rot="20581036">
            <a:off x="2948123" y="5101313"/>
            <a:ext cx="1203251" cy="89530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/>
              <a:t>25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CC59DBA-6B9F-4102-AC2B-D4CCDD13A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25" y="1881507"/>
            <a:ext cx="5349641" cy="3233611"/>
          </a:xfrm>
          <a:prstGeom prst="rect">
            <a:avLst/>
          </a:prstGeom>
        </p:spPr>
      </p:pic>
      <p:cxnSp>
        <p:nvCxnSpPr>
          <p:cNvPr id="49" name="Прямая со стрелкой 48">
            <a:extLst>
              <a:ext uri="{FF2B5EF4-FFF2-40B4-BE49-F238E27FC236}">
                <a16:creationId xmlns="" xmlns:a16="http://schemas.microsoft.com/office/drawing/2014/main" id="{7BDF9224-D0C9-40FA-8AD4-0F2CC0485351}"/>
              </a:ext>
            </a:extLst>
          </p:cNvPr>
          <p:cNvCxnSpPr>
            <a:cxnSpLocks/>
          </p:cNvCxnSpPr>
          <p:nvPr/>
        </p:nvCxnSpPr>
        <p:spPr>
          <a:xfrm flipH="1" flipV="1">
            <a:off x="7363272" y="2412020"/>
            <a:ext cx="508058" cy="1"/>
          </a:xfrm>
          <a:prstGeom prst="straightConnector1">
            <a:avLst/>
          </a:prstGeom>
          <a:noFill/>
          <a:ln w="76200" cap="flat" cmpd="sng" algn="ctr">
            <a:solidFill>
              <a:srgbClr val="C80A32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50" name="Прямая со стрелкой 49">
            <a:extLst>
              <a:ext uri="{FF2B5EF4-FFF2-40B4-BE49-F238E27FC236}">
                <a16:creationId xmlns="" xmlns:a16="http://schemas.microsoft.com/office/drawing/2014/main" id="{5664561A-E573-47DE-9F73-A2B198E5287F}"/>
              </a:ext>
            </a:extLst>
          </p:cNvPr>
          <p:cNvCxnSpPr>
            <a:cxnSpLocks/>
          </p:cNvCxnSpPr>
          <p:nvPr/>
        </p:nvCxnSpPr>
        <p:spPr>
          <a:xfrm flipH="1" flipV="1">
            <a:off x="7363272" y="3122024"/>
            <a:ext cx="508058" cy="1"/>
          </a:xfrm>
          <a:prstGeom prst="straightConnector1">
            <a:avLst/>
          </a:prstGeom>
          <a:noFill/>
          <a:ln w="76200" cap="flat" cmpd="sng" algn="ctr">
            <a:solidFill>
              <a:srgbClr val="C80A32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51" name="Прямая со стрелкой 50">
            <a:extLst>
              <a:ext uri="{FF2B5EF4-FFF2-40B4-BE49-F238E27FC236}">
                <a16:creationId xmlns="" xmlns:a16="http://schemas.microsoft.com/office/drawing/2014/main" id="{F8C7F024-F0B6-4133-B30F-5E4B6C4E3F30}"/>
              </a:ext>
            </a:extLst>
          </p:cNvPr>
          <p:cNvCxnSpPr>
            <a:cxnSpLocks/>
          </p:cNvCxnSpPr>
          <p:nvPr/>
        </p:nvCxnSpPr>
        <p:spPr>
          <a:xfrm flipH="1" flipV="1">
            <a:off x="7360345" y="3868285"/>
            <a:ext cx="508058" cy="1"/>
          </a:xfrm>
          <a:prstGeom prst="straightConnector1">
            <a:avLst/>
          </a:prstGeom>
          <a:noFill/>
          <a:ln w="76200" cap="flat" cmpd="sng" algn="ctr">
            <a:solidFill>
              <a:srgbClr val="C80A32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52" name="Прямая со стрелкой 51">
            <a:extLst>
              <a:ext uri="{FF2B5EF4-FFF2-40B4-BE49-F238E27FC236}">
                <a16:creationId xmlns="" xmlns:a16="http://schemas.microsoft.com/office/drawing/2014/main" id="{FB1791AC-5207-4FF1-9876-B6ED37D593FF}"/>
              </a:ext>
            </a:extLst>
          </p:cNvPr>
          <p:cNvCxnSpPr>
            <a:cxnSpLocks/>
          </p:cNvCxnSpPr>
          <p:nvPr/>
        </p:nvCxnSpPr>
        <p:spPr>
          <a:xfrm flipH="1" flipV="1">
            <a:off x="7360345" y="4629893"/>
            <a:ext cx="508058" cy="1"/>
          </a:xfrm>
          <a:prstGeom prst="straightConnector1">
            <a:avLst/>
          </a:prstGeom>
          <a:noFill/>
          <a:ln w="76200" cap="flat" cmpd="sng" algn="ctr">
            <a:solidFill>
              <a:srgbClr val="C80A32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53" name="Овальная выноска 52"/>
          <p:cNvSpPr/>
          <p:nvPr/>
        </p:nvSpPr>
        <p:spPr>
          <a:xfrm rot="2742094">
            <a:off x="9764372" y="1892501"/>
            <a:ext cx="2263149" cy="2145101"/>
          </a:xfrm>
          <a:prstGeom prst="wedgeEllipseCallout">
            <a:avLst/>
          </a:prstGeom>
          <a:solidFill>
            <a:srgbClr val="00A1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? КАК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Определить </a:t>
            </a:r>
            <a:r>
              <a:rPr lang="ru-RU" dirty="0" err="1" smtClean="0"/>
              <a:t>ресурсника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893224" y="5144172"/>
            <a:ext cx="3362751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</a:t>
            </a:r>
            <a:r>
              <a:rPr lang="ru-RU" sz="2400" b="1" dirty="0" smtClean="0">
                <a:solidFill>
                  <a:schemeClr val="bg1"/>
                </a:solidFill>
              </a:rPr>
              <a:t>о </a:t>
            </a:r>
            <a:r>
              <a:rPr lang="ru-RU" sz="4000" b="1" dirty="0" smtClean="0">
                <a:solidFill>
                  <a:schemeClr val="bg1"/>
                </a:solidFill>
              </a:rPr>
              <a:t>50 </a:t>
            </a:r>
            <a:r>
              <a:rPr lang="ru-RU" sz="2000" b="1" dirty="0" smtClean="0">
                <a:solidFill>
                  <a:schemeClr val="bg1"/>
                </a:solidFill>
              </a:rPr>
              <a:t>посещений!!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27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9213" y="6379805"/>
            <a:ext cx="239568" cy="36230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F78972E-2E7F-409A-87D8-DC1D870335A3}" type="slidenum">
              <a:rPr lang="ru-RU" sz="1600" b="1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6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29" name="Прямоугольный треугольник 28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47" name="Рисунок 46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55" name="Рисунок 54"/>
          <p:cNvPicPr/>
          <p:nvPr/>
        </p:nvPicPr>
        <p:blipFill>
          <a:blip r:embed="rId5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Прямоугольник 26"/>
          <p:cNvSpPr>
            <a:spLocks noChangeArrowheads="1"/>
          </p:cNvSpPr>
          <p:nvPr/>
        </p:nvSpPr>
        <p:spPr bwMode="auto">
          <a:xfrm>
            <a:off x="8904288" y="260350"/>
            <a:ext cx="29527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Министерство энергетики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Московской области</a:t>
            </a:r>
          </a:p>
        </p:txBody>
      </p:sp>
      <p:sp>
        <p:nvSpPr>
          <p:cNvPr id="19470" name="TextBox 34"/>
          <p:cNvSpPr txBox="1">
            <a:spLocks noChangeArrowheads="1"/>
          </p:cNvSpPr>
          <p:nvPr/>
        </p:nvSpPr>
        <p:spPr bwMode="auto">
          <a:xfrm>
            <a:off x="278834" y="1747265"/>
            <a:ext cx="2112962" cy="4619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БЫЛО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21893" y="2552574"/>
            <a:ext cx="4902582" cy="2846387"/>
            <a:chOff x="2063750" y="2268538"/>
            <a:chExt cx="8027988" cy="3284537"/>
          </a:xfrm>
        </p:grpSpPr>
        <p:sp>
          <p:nvSpPr>
            <p:cNvPr id="11" name="Шестиугольник 10"/>
            <p:cNvSpPr/>
            <p:nvPr/>
          </p:nvSpPr>
          <p:spPr>
            <a:xfrm>
              <a:off x="2063750" y="2268538"/>
              <a:ext cx="2651125" cy="876300"/>
            </a:xfrm>
            <a:prstGeom prst="hexagon">
              <a:avLst/>
            </a:prstGeom>
            <a:solidFill>
              <a:srgbClr val="009E9A"/>
            </a:solidFill>
            <a:ln w="76200">
              <a:solidFill>
                <a:srgbClr val="00A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22859" rIns="45719" bIns="22859" anchor="ctr"/>
            <a:lstStyle/>
            <a:p>
              <a:pPr algn="ctr"/>
              <a:r>
                <a:rPr lang="ru-RU" sz="1600" b="1" dirty="0"/>
                <a:t>Водоканал</a:t>
              </a:r>
            </a:p>
          </p:txBody>
        </p:sp>
        <p:sp>
          <p:nvSpPr>
            <p:cNvPr id="13" name="Шестиугольник 12"/>
            <p:cNvSpPr/>
            <p:nvPr/>
          </p:nvSpPr>
          <p:spPr>
            <a:xfrm>
              <a:off x="2127250" y="4538663"/>
              <a:ext cx="2524125" cy="874712"/>
            </a:xfrm>
            <a:prstGeom prst="hexagon">
              <a:avLst/>
            </a:prstGeom>
            <a:solidFill>
              <a:srgbClr val="009E9A"/>
            </a:solidFill>
            <a:ln w="76200">
              <a:solidFill>
                <a:srgbClr val="00A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22859" rIns="45719" bIns="22859" anchor="ctr"/>
            <a:lstStyle/>
            <a:p>
              <a:pPr algn="ctr"/>
              <a:r>
                <a:rPr lang="ru-RU" sz="1900" b="1" dirty="0"/>
                <a:t>Теплосеть</a:t>
              </a:r>
            </a:p>
          </p:txBody>
        </p:sp>
        <p:sp>
          <p:nvSpPr>
            <p:cNvPr id="14" name="Шестиугольник 13"/>
            <p:cNvSpPr/>
            <p:nvPr/>
          </p:nvSpPr>
          <p:spPr>
            <a:xfrm>
              <a:off x="7570788" y="4678363"/>
              <a:ext cx="2520950" cy="874712"/>
            </a:xfrm>
            <a:prstGeom prst="hexagon">
              <a:avLst/>
            </a:prstGeom>
            <a:solidFill>
              <a:srgbClr val="009E9A"/>
            </a:solidFill>
            <a:ln w="76200">
              <a:solidFill>
                <a:srgbClr val="00A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22859" rIns="45719" bIns="22859" anchor="ctr"/>
            <a:lstStyle/>
            <a:p>
              <a:pPr algn="ctr"/>
              <a:r>
                <a:rPr lang="ru-RU" sz="1900" b="1" dirty="0"/>
                <a:t>Газ</a:t>
              </a:r>
            </a:p>
          </p:txBody>
        </p:sp>
        <p:sp>
          <p:nvSpPr>
            <p:cNvPr id="17" name="Шестиугольник 16"/>
            <p:cNvSpPr/>
            <p:nvPr/>
          </p:nvSpPr>
          <p:spPr>
            <a:xfrm>
              <a:off x="7437436" y="2268538"/>
              <a:ext cx="2654301" cy="876301"/>
            </a:xfrm>
            <a:prstGeom prst="hexagon">
              <a:avLst/>
            </a:prstGeom>
            <a:solidFill>
              <a:srgbClr val="009E9A"/>
            </a:solidFill>
            <a:ln w="76200">
              <a:solidFill>
                <a:srgbClr val="00A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22859" rIns="45719" bIns="22859" anchor="ctr"/>
            <a:lstStyle/>
            <a:p>
              <a:pPr algn="ctr"/>
              <a:r>
                <a:rPr lang="ru-RU" sz="1600" b="1" dirty="0"/>
                <a:t>Электросеть</a:t>
              </a:r>
            </a:p>
          </p:txBody>
        </p:sp>
        <p:sp>
          <p:nvSpPr>
            <p:cNvPr id="3098" name="Стрелка вправо 3097"/>
            <p:cNvSpPr/>
            <p:nvPr/>
          </p:nvSpPr>
          <p:spPr>
            <a:xfrm>
              <a:off x="4972050" y="2401888"/>
              <a:ext cx="2208213" cy="596900"/>
            </a:xfrm>
            <a:prstGeom prst="rightArrow">
              <a:avLst/>
            </a:prstGeom>
            <a:pattFill prst="pct25">
              <a:fgClr>
                <a:srgbClr val="FFC000"/>
              </a:fgClr>
              <a:bgClr>
                <a:schemeClr val="tx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22859" rIns="45719" bIns="22859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3" name="Стрелка вправо 62"/>
            <p:cNvSpPr/>
            <p:nvPr/>
          </p:nvSpPr>
          <p:spPr>
            <a:xfrm rot="10800000">
              <a:off x="4865688" y="4816475"/>
              <a:ext cx="2208212" cy="596900"/>
            </a:xfrm>
            <a:prstGeom prst="rightArrow">
              <a:avLst/>
            </a:prstGeom>
            <a:pattFill prst="pct25">
              <a:fgClr>
                <a:srgbClr val="FFC000"/>
              </a:fgClr>
              <a:bgClr>
                <a:schemeClr val="tx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22859" rIns="45719" bIns="22859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Стрелка вправо 29"/>
            <p:cNvSpPr/>
            <p:nvPr/>
          </p:nvSpPr>
          <p:spPr>
            <a:xfrm rot="5400000">
              <a:off x="7808912" y="3722688"/>
              <a:ext cx="1203325" cy="596900"/>
            </a:xfrm>
            <a:prstGeom prst="rightArrow">
              <a:avLst/>
            </a:prstGeom>
            <a:pattFill prst="pct25">
              <a:fgClr>
                <a:srgbClr val="FFC000"/>
              </a:fgClr>
              <a:bgClr>
                <a:schemeClr val="tx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22859" rIns="45719" bIns="22859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9466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863" y="3228975"/>
              <a:ext cx="817562" cy="102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Рисунок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313" y="3933825"/>
              <a:ext cx="817562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Рисунок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313" y="2871788"/>
              <a:ext cx="819150" cy="102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Рисунок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213" y="3471863"/>
              <a:ext cx="817562" cy="102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Стрелка вправо 20"/>
            <p:cNvSpPr/>
            <p:nvPr/>
          </p:nvSpPr>
          <p:spPr>
            <a:xfrm rot="16200000">
              <a:off x="2787650" y="3578226"/>
              <a:ext cx="1203325" cy="596900"/>
            </a:xfrm>
            <a:prstGeom prst="rightArrow">
              <a:avLst/>
            </a:prstGeom>
            <a:pattFill prst="pct25">
              <a:fgClr>
                <a:srgbClr val="FFC000"/>
              </a:fgClr>
              <a:bgClr>
                <a:schemeClr val="tx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22859" rIns="45719" bIns="22859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18849" y="5594996"/>
            <a:ext cx="4694024" cy="677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Личное посещение,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непрозрачно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отсутствие контроля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53592" y="484777"/>
            <a:ext cx="4284667" cy="694240"/>
          </a:xfrm>
          <a:prstGeom prst="rect">
            <a:avLst/>
          </a:prstGeom>
          <a:solidFill>
            <a:schemeClr val="bg2"/>
          </a:solidFill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</a:rPr>
              <a:t>Электронное </a:t>
            </a:r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</a:rPr>
              <a:t>техприсоединение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</a:rPr>
              <a:t>Портал ГОСУСЛУГ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10333260" y="1723882"/>
            <a:ext cx="1523778" cy="798513"/>
          </a:xfrm>
          <a:prstGeom prst="hexagon">
            <a:avLst/>
          </a:prstGeom>
          <a:solidFill>
            <a:srgbClr val="009E9A"/>
          </a:solidFill>
          <a:ln w="76200">
            <a:solidFill>
              <a:srgbClr val="00A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9" tIns="22859" rIns="45719" bIns="22859" anchor="ctr"/>
          <a:lstStyle/>
          <a:p>
            <a:pPr algn="ctr">
              <a:defRPr/>
            </a:pPr>
            <a:r>
              <a:rPr lang="ru-RU" sz="1600" b="1" dirty="0"/>
              <a:t>Водоканал</a:t>
            </a:r>
          </a:p>
        </p:txBody>
      </p:sp>
      <p:sp>
        <p:nvSpPr>
          <p:cNvPr id="33" name="Шестиугольник 32"/>
          <p:cNvSpPr/>
          <p:nvPr/>
        </p:nvSpPr>
        <p:spPr>
          <a:xfrm>
            <a:off x="10333260" y="2796866"/>
            <a:ext cx="1523778" cy="798512"/>
          </a:xfrm>
          <a:prstGeom prst="hexagon">
            <a:avLst/>
          </a:prstGeom>
          <a:solidFill>
            <a:srgbClr val="009E9A"/>
          </a:solidFill>
          <a:ln w="76200">
            <a:solidFill>
              <a:srgbClr val="00A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9" tIns="22859" rIns="45719" bIns="22859" anchor="ctr"/>
          <a:lstStyle/>
          <a:p>
            <a:pPr algn="ctr">
              <a:defRPr/>
            </a:pPr>
            <a:r>
              <a:rPr lang="ru-RU" sz="1900" b="1" dirty="0"/>
              <a:t>Теплосеть</a:t>
            </a:r>
          </a:p>
        </p:txBody>
      </p:sp>
      <p:sp>
        <p:nvSpPr>
          <p:cNvPr id="34" name="Шестиугольник 33"/>
          <p:cNvSpPr/>
          <p:nvPr/>
        </p:nvSpPr>
        <p:spPr>
          <a:xfrm>
            <a:off x="10333260" y="4999705"/>
            <a:ext cx="1523778" cy="798512"/>
          </a:xfrm>
          <a:prstGeom prst="hexagon">
            <a:avLst/>
          </a:prstGeom>
          <a:solidFill>
            <a:srgbClr val="009E9A"/>
          </a:solidFill>
          <a:ln w="76200">
            <a:solidFill>
              <a:srgbClr val="00A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9" tIns="22859" rIns="45719" bIns="22859" anchor="ctr"/>
          <a:lstStyle/>
          <a:p>
            <a:pPr algn="ctr">
              <a:defRPr/>
            </a:pPr>
            <a:r>
              <a:rPr lang="ru-RU" sz="1700" b="1" dirty="0"/>
              <a:t>Газ</a:t>
            </a:r>
          </a:p>
        </p:txBody>
      </p:sp>
      <p:sp>
        <p:nvSpPr>
          <p:cNvPr id="35" name="Шестиугольник 34"/>
          <p:cNvSpPr/>
          <p:nvPr/>
        </p:nvSpPr>
        <p:spPr>
          <a:xfrm>
            <a:off x="10362733" y="3927395"/>
            <a:ext cx="1523778" cy="798512"/>
          </a:xfrm>
          <a:prstGeom prst="hexagon">
            <a:avLst/>
          </a:prstGeom>
          <a:solidFill>
            <a:srgbClr val="009E9A"/>
          </a:solidFill>
          <a:ln w="76200">
            <a:solidFill>
              <a:srgbClr val="00A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9" tIns="22859" rIns="45719" bIns="22859" anchor="ctr"/>
          <a:lstStyle/>
          <a:p>
            <a:pPr algn="ctr">
              <a:defRPr/>
            </a:pPr>
            <a:r>
              <a:rPr lang="ru-RU" sz="1400" b="1" dirty="0"/>
              <a:t>Электросеть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936853" y="2355708"/>
            <a:ext cx="1337562" cy="2938462"/>
          </a:xfrm>
          <a:prstGeom prst="rect">
            <a:avLst/>
          </a:prstGeom>
          <a:solidFill>
            <a:srgbClr val="009E9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lIns="121917" tIns="60958" rIns="121917" bIns="60958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Портал </a:t>
            </a:r>
            <a:r>
              <a:rPr lang="ru-RU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utoShape 2"/>
          <p:cNvSpPr>
            <a:spLocks noChangeAspect="1" noChangeArrowheads="1"/>
          </p:cNvSpPr>
          <p:nvPr/>
        </p:nvSpPr>
        <p:spPr bwMode="auto">
          <a:xfrm>
            <a:off x="11580813" y="1449392"/>
            <a:ext cx="10160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38" name="Группа 37"/>
          <p:cNvGrpSpPr/>
          <p:nvPr/>
        </p:nvGrpSpPr>
        <p:grpSpPr>
          <a:xfrm>
            <a:off x="5766991" y="2189529"/>
            <a:ext cx="2251838" cy="2903515"/>
            <a:chOff x="932264" y="1835150"/>
            <a:chExt cx="3766736" cy="4570244"/>
          </a:xfrm>
        </p:grpSpPr>
        <p:pic>
          <p:nvPicPr>
            <p:cNvPr id="39" name="Рисунок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264" y="1835150"/>
              <a:ext cx="1758950" cy="201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Стрелка: вправо 38"/>
            <p:cNvSpPr/>
            <p:nvPr/>
          </p:nvSpPr>
          <p:spPr>
            <a:xfrm>
              <a:off x="2407777" y="2096722"/>
              <a:ext cx="2154099" cy="1978025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r>
                <a:rPr lang="ru-RU" sz="1400" dirty="0"/>
                <a:t>ЕДИНАЯ ЗАЯВКА</a:t>
              </a:r>
            </a:p>
          </p:txBody>
        </p:sp>
        <p:sp>
          <p:nvSpPr>
            <p:cNvPr id="41" name="Стрелка: вправо 46"/>
            <p:cNvSpPr/>
            <p:nvPr/>
          </p:nvSpPr>
          <p:spPr>
            <a:xfrm flipH="1">
              <a:off x="2550110" y="4137025"/>
              <a:ext cx="2148890" cy="2124075"/>
            </a:xfrm>
            <a:prstGeom prst="rightArrow">
              <a:avLst>
                <a:gd name="adj1" fmla="val 40125"/>
                <a:gd name="adj2" fmla="val 5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21917" tIns="60958" rIns="121917" bIns="60958" anchor="ctr"/>
            <a:lstStyle/>
            <a:p>
              <a:pPr>
                <a:defRPr/>
              </a:pPr>
              <a:r>
                <a:rPr lang="ru-RU" sz="1200" dirty="0"/>
                <a:t>ТУ</a:t>
              </a:r>
            </a:p>
            <a:p>
              <a:pPr>
                <a:defRPr/>
              </a:pPr>
              <a:r>
                <a:rPr lang="ru-RU" sz="1200" dirty="0"/>
                <a:t>ДОГОВОР</a:t>
              </a:r>
            </a:p>
            <a:p>
              <a:pPr>
                <a:defRPr/>
              </a:pPr>
              <a:r>
                <a:rPr lang="ru-RU" sz="1200" dirty="0"/>
                <a:t>АКТ ТП</a:t>
              </a:r>
              <a:endParaRPr lang="ru-RU" sz="1100" dirty="0"/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083" y="4747452"/>
              <a:ext cx="1896895" cy="165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Двойная стрелка влево/вправо 42"/>
          <p:cNvSpPr/>
          <p:nvPr/>
        </p:nvSpPr>
        <p:spPr>
          <a:xfrm>
            <a:off x="8968142" y="3365185"/>
            <a:ext cx="1416542" cy="1040784"/>
          </a:xfrm>
          <a:prstGeom prst="left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sz="1900" dirty="0"/>
          </a:p>
        </p:txBody>
      </p:sp>
      <p:sp>
        <p:nvSpPr>
          <p:cNvPr id="44" name="Прямоугольник: скругленные углы 39"/>
          <p:cNvSpPr/>
          <p:nvPr/>
        </p:nvSpPr>
        <p:spPr>
          <a:xfrm>
            <a:off x="10058400" y="1608931"/>
            <a:ext cx="1959432" cy="4412307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TextBox 34"/>
          <p:cNvSpPr txBox="1">
            <a:spLocks noChangeArrowheads="1"/>
          </p:cNvSpPr>
          <p:nvPr/>
        </p:nvSpPr>
        <p:spPr bwMode="auto">
          <a:xfrm>
            <a:off x="6073769" y="1747265"/>
            <a:ext cx="3166331" cy="4619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wrap="squar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СТАЛО</a:t>
            </a:r>
            <a:endParaRPr lang="ru-RU" altLang="ru-RU" sz="2200" b="1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766991" y="1723882"/>
            <a:ext cx="0" cy="47695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0" y="6379805"/>
            <a:ext cx="460672" cy="36230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F78972E-2E7F-409A-87D8-DC1D870335A3}" type="slidenum">
              <a:rPr lang="ru-RU" sz="1600" b="1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7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54" name="Прямоугольный треугольник 53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56" name="Рисунок 55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58" name="Рисунок 57"/>
          <p:cNvPicPr/>
          <p:nvPr/>
        </p:nvPicPr>
        <p:blipFill>
          <a:blip r:embed="rId7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Прямоугольник 26"/>
          <p:cNvSpPr>
            <a:spLocks noChangeArrowheads="1"/>
          </p:cNvSpPr>
          <p:nvPr/>
        </p:nvSpPr>
        <p:spPr bwMode="auto">
          <a:xfrm>
            <a:off x="8904288" y="260350"/>
            <a:ext cx="29527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Министерство энергетики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Московской области</a:t>
            </a:r>
          </a:p>
        </p:txBody>
      </p:sp>
      <p:sp>
        <p:nvSpPr>
          <p:cNvPr id="40" name="AutoShape 2"/>
          <p:cNvSpPr>
            <a:spLocks noChangeAspect="1" noChangeArrowheads="1"/>
          </p:cNvSpPr>
          <p:nvPr/>
        </p:nvSpPr>
        <p:spPr bwMode="auto">
          <a:xfrm>
            <a:off x="11580813" y="1449392"/>
            <a:ext cx="10160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051" y="1576616"/>
            <a:ext cx="8688572" cy="486954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308051" y="375291"/>
            <a:ext cx="4413255" cy="1002017"/>
          </a:xfrm>
          <a:prstGeom prst="rect">
            <a:avLst/>
          </a:prstGeom>
          <a:solidFill>
            <a:schemeClr val="bg2"/>
          </a:solidFill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</a:rPr>
              <a:t>Электронное </a:t>
            </a:r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</a:rPr>
              <a:t>техприсоединение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</a:rPr>
              <a:t>Портал 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</a:rPr>
              <a:t>ГОСУСЛУГ. Подача единой заявки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DINPro-Bold" panose="02000503030000020004" pitchFamily="50" charset="0"/>
            </a:endParaRP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9213" y="6379805"/>
            <a:ext cx="443950" cy="36230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F78972E-2E7F-409A-87D8-DC1D870335A3}" type="slidenum">
              <a:rPr lang="ru-RU" sz="1600" b="1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8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20" name="Прямоугольный треугольник 19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22" name="Рисунок 21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5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Прямоугольник 26"/>
          <p:cNvSpPr>
            <a:spLocks noChangeArrowheads="1"/>
          </p:cNvSpPr>
          <p:nvPr/>
        </p:nvSpPr>
        <p:spPr bwMode="auto">
          <a:xfrm>
            <a:off x="8904288" y="260350"/>
            <a:ext cx="29527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Министерство энергетики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Московской области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65967" y="699476"/>
            <a:ext cx="4325943" cy="386464"/>
          </a:xfrm>
          <a:prstGeom prst="rect">
            <a:avLst/>
          </a:prstGeom>
          <a:solidFill>
            <a:schemeClr val="bg2"/>
          </a:solidFill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</a:rPr>
              <a:t>Электронное </a:t>
            </a:r>
            <a:r>
              <a:rPr lang="ru-RU" alt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</a:rPr>
              <a:t>техприсоединение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</a:rPr>
              <a:t> 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DINPro-Bold" panose="02000503030000020004" pitchFamily="50" charset="0"/>
            </a:endParaRPr>
          </a:p>
        </p:txBody>
      </p:sp>
      <p:sp>
        <p:nvSpPr>
          <p:cNvPr id="40" name="AutoShape 2"/>
          <p:cNvSpPr>
            <a:spLocks noChangeAspect="1" noChangeArrowheads="1"/>
          </p:cNvSpPr>
          <p:nvPr/>
        </p:nvSpPr>
        <p:spPr bwMode="auto">
          <a:xfrm>
            <a:off x="11580813" y="1449392"/>
            <a:ext cx="10160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132380" y="1519776"/>
            <a:ext cx="1192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DINPro-Bold" panose="02000503030000020004" pitchFamily="50" charset="0"/>
              </a:rPr>
              <a:t>Выдано электронных документов для </a:t>
            </a:r>
            <a:r>
              <a:rPr lang="ru-RU" altLang="ru-RU" b="1" dirty="0" err="1">
                <a:latin typeface="DINPro-Bold" panose="02000503030000020004" pitchFamily="50" charset="0"/>
              </a:rPr>
              <a:t>техприсоединения</a:t>
            </a:r>
            <a:r>
              <a:rPr lang="ru-RU" altLang="ru-RU" b="1" dirty="0">
                <a:latin typeface="DINPro-Bold" panose="02000503030000020004" pitchFamily="50" charset="0"/>
              </a:rPr>
              <a:t> к тепло-, водоснабжению и </a:t>
            </a:r>
            <a:r>
              <a:rPr lang="ru-RU" altLang="ru-RU" b="1" dirty="0" smtClean="0">
                <a:latin typeface="DINPro-Bold" panose="02000503030000020004" pitchFamily="50" charset="0"/>
              </a:rPr>
              <a:t>водоотведению</a:t>
            </a:r>
            <a:endParaRPr lang="ru-RU" altLang="ru-RU" b="1" dirty="0">
              <a:latin typeface="DINPro-Bold" panose="02000503030000020004" pitchFamily="50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47859" y="1973293"/>
            <a:ext cx="160556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~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300</a:t>
            </a:r>
            <a:r>
              <a:rPr lang="ru-RU" b="1" dirty="0" smtClean="0">
                <a:solidFill>
                  <a:srgbClr val="FF0000"/>
                </a:solidFill>
              </a:rPr>
              <a:t> 000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(прогноз на 2023 год)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6" name="Горизонтальный свиток 45"/>
          <p:cNvSpPr/>
          <p:nvPr/>
        </p:nvSpPr>
        <p:spPr>
          <a:xfrm>
            <a:off x="7419372" y="3032448"/>
            <a:ext cx="3959059" cy="2766468"/>
          </a:xfrm>
          <a:prstGeom prst="horizontalScroll">
            <a:avLst/>
          </a:prstGeom>
          <a:solidFill>
            <a:srgbClr val="00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1 </a:t>
            </a:r>
            <a:r>
              <a:rPr lang="ru-RU" sz="4000" b="1" dirty="0">
                <a:solidFill>
                  <a:srgbClr val="FFFF00"/>
                </a:solidFill>
              </a:rPr>
              <a:t>2</a:t>
            </a:r>
            <a:r>
              <a:rPr lang="ru-RU" sz="4000" b="1" dirty="0" smtClean="0">
                <a:solidFill>
                  <a:srgbClr val="FFFF00"/>
                </a:solidFill>
              </a:rPr>
              <a:t>00 </a:t>
            </a:r>
            <a:r>
              <a:rPr lang="ru-RU" sz="4000" b="1" dirty="0" smtClean="0">
                <a:solidFill>
                  <a:srgbClr val="FFFF00"/>
                </a:solidFill>
              </a:rPr>
              <a:t>000</a:t>
            </a:r>
            <a:r>
              <a:rPr lang="en-US" sz="4000" b="1" dirty="0" smtClean="0">
                <a:solidFill>
                  <a:srgbClr val="FFFF00"/>
                </a:solidFill>
              </a:rPr>
              <a:t>+</a:t>
            </a:r>
            <a:endParaRPr lang="ru-RU" sz="2400" b="1" dirty="0">
              <a:solidFill>
                <a:srgbClr val="FFFF00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Документов </a:t>
            </a: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 err="1" smtClean="0">
                <a:solidFill>
                  <a:schemeClr val="bg1"/>
                </a:solidFill>
              </a:rPr>
              <a:t>эл.виде</a:t>
            </a:r>
            <a:r>
              <a:rPr lang="ru-RU" sz="2400" b="1" dirty="0" smtClean="0">
                <a:solidFill>
                  <a:schemeClr val="bg1"/>
                </a:solidFill>
              </a:rPr>
              <a:t> для </a:t>
            </a:r>
            <a:r>
              <a:rPr lang="ru-RU" sz="2400" b="1" dirty="0" err="1" smtClean="0">
                <a:solidFill>
                  <a:schemeClr val="bg1"/>
                </a:solidFill>
              </a:rPr>
              <a:t>техприсоединения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выдано </a:t>
            </a:r>
            <a:r>
              <a:rPr lang="ru-RU" sz="2400" b="1" dirty="0">
                <a:solidFill>
                  <a:schemeClr val="bg1"/>
                </a:solidFill>
              </a:rPr>
              <a:t>с 2017г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480896044"/>
              </p:ext>
            </p:extLst>
          </p:nvPr>
        </p:nvGraphicFramePr>
        <p:xfrm>
          <a:off x="653571" y="2010853"/>
          <a:ext cx="6454775" cy="4185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9213" y="6379805"/>
            <a:ext cx="443950" cy="36230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F78972E-2E7F-409A-87D8-DC1D870335A3}" type="slidenum">
              <a:rPr lang="ru-RU" sz="1600" b="1">
                <a:solidFill>
                  <a:schemeClr val="tx1"/>
                </a:solidFill>
                <a:latin typeface="Proxima Nova Rg" panose="02000506030000020004" pitchFamily="2" charset="0"/>
              </a:rPr>
              <a:pPr algn="ctr"/>
              <a:t>9</a:t>
            </a:fld>
            <a:endParaRPr lang="ru-RU" sz="1600" b="1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24" name="Прямоугольный треугольник 23"/>
          <p:cNvSpPr/>
          <p:nvPr/>
        </p:nvSpPr>
        <p:spPr>
          <a:xfrm flipH="1">
            <a:off x="11395494" y="6167887"/>
            <a:ext cx="607893" cy="556553"/>
          </a:xfrm>
          <a:prstGeom prst="rtTriangle">
            <a:avLst/>
          </a:prstGeom>
          <a:solidFill>
            <a:srgbClr val="FF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161377" y="160337"/>
            <a:ext cx="267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Министерство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энергетики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</a:p>
          <a:p>
            <a:pPr>
              <a:defRPr sz="30000"/>
            </a:pP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Московской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sym typeface="+mn-ea"/>
              </a:rPr>
              <a:t>области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26" name="Рисунок 25" descr="C:\Users\User-2\Desktop\ГКУ АРКИ\Договоры2017\Логотип\АРКИ_логотип\АРКИ_png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" y="737378"/>
            <a:ext cx="378996" cy="4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146657" y="788123"/>
            <a:ext cx="336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ГКУ МО «АРКИ»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0"/>
              <a:sym typeface="+mn-ea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5"/>
          <a:stretch>
            <a:fillRect/>
          </a:stretch>
        </p:blipFill>
        <p:spPr>
          <a:xfrm>
            <a:off x="523163" y="160337"/>
            <a:ext cx="441784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1155</Words>
  <Application>Microsoft Office PowerPoint</Application>
  <PresentationFormat>Произвольный</PresentationFormat>
  <Paragraphs>466</Paragraphs>
  <Slides>30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Курманов Анатолий Анатольевич</dc:creator>
  <cp:lastModifiedBy>Дмитрий Морозов</cp:lastModifiedBy>
  <cp:revision>282</cp:revision>
  <dcterms:created xsi:type="dcterms:W3CDTF">2022-07-08T05:33:14Z</dcterms:created>
  <dcterms:modified xsi:type="dcterms:W3CDTF">2023-09-22T08:41:01Z</dcterms:modified>
</cp:coreProperties>
</file>