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62" r:id="rId5"/>
    <p:sldId id="260" r:id="rId6"/>
    <p:sldId id="263" r:id="rId7"/>
    <p:sldId id="295" r:id="rId8"/>
    <p:sldId id="296" r:id="rId9"/>
    <p:sldId id="297" r:id="rId10"/>
    <p:sldId id="298" r:id="rId11"/>
    <p:sldId id="299" r:id="rId12"/>
    <p:sldId id="265" r:id="rId13"/>
    <p:sldId id="300" r:id="rId14"/>
    <p:sldId id="266" r:id="rId15"/>
    <p:sldId id="267" r:id="rId16"/>
    <p:sldId id="301" r:id="rId17"/>
    <p:sldId id="304" r:id="rId18"/>
    <p:sldId id="294" r:id="rId19"/>
    <p:sldId id="305" r:id="rId20"/>
    <p:sldId id="273" r:id="rId21"/>
    <p:sldId id="302" r:id="rId22"/>
    <p:sldId id="303" r:id="rId23"/>
  </p:sldIdLst>
  <p:sldSz cx="12192000" cy="6858000"/>
  <p:notesSz cx="6735445" cy="986599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p:scale>
          <a:sx n="121" d="100"/>
          <a:sy n="121" d="100"/>
        </p:scale>
        <p:origin x="-108" y="21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EA8C61B0-5506-4BC0-89AB-6B570C570B13}"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ru-RU"/>
        </a:p>
      </dgm:t>
    </dgm:pt>
    <dgm:pt modelId="{4372FF0A-2045-4694-8351-B3ADAE6C3B1B}">
      <dgm:prSet phldrT="[Текст]" custT="1"/>
      <dgm:spPr/>
      <dgm:t>
        <a:bodyPr/>
        <a:lstStyle/>
        <a:p>
          <a:r>
            <a:rPr lang="ru-RU" sz="2500" dirty="0"/>
            <a:t>Сотрудник МФЦ</a:t>
          </a:r>
        </a:p>
      </dgm:t>
    </dgm:pt>
    <dgm:pt modelId="{3F465C7A-C8B9-4D1F-8C9F-00A975A6429D}" cxnId="{A3966376-BE84-4A2B-87AD-DEEBE29384BC}" type="parTrans">
      <dgm:prSet/>
      <dgm:spPr/>
      <dgm:t>
        <a:bodyPr/>
        <a:lstStyle/>
        <a:p>
          <a:endParaRPr lang="ru-RU"/>
        </a:p>
      </dgm:t>
    </dgm:pt>
    <dgm:pt modelId="{6FBB466A-18F1-4BB0-9889-B625BDC9B572}" cxnId="{A3966376-BE84-4A2B-87AD-DEEBE29384BC}" type="sibTrans">
      <dgm:prSet/>
      <dgm:spPr/>
      <dgm:t>
        <a:bodyPr/>
        <a:lstStyle/>
        <a:p>
          <a:endParaRPr lang="ru-RU"/>
        </a:p>
      </dgm:t>
    </dgm:pt>
    <dgm:pt modelId="{F8065843-317A-49B4-A724-22F0160146EB}">
      <dgm:prSet phldrT="[Текст]" custT="1"/>
      <dgm:spPr/>
      <dgm:t>
        <a:bodyPr/>
        <a:lstStyle/>
        <a:p>
          <a:r>
            <a:rPr lang="ru-RU" sz="1400" dirty="0"/>
            <a:t>Регистрация заявления в АИС МФЦ и прием оригиналов документов для сканирования</a:t>
          </a:r>
        </a:p>
      </dgm:t>
    </dgm:pt>
    <dgm:pt modelId="{E7354E60-AB66-49F1-BBCE-A2D6B98597CD}" cxnId="{A62FF771-DBDE-4EAE-ABB1-3E8AEFBD8CE3}" type="parTrans">
      <dgm:prSet/>
      <dgm:spPr/>
      <dgm:t>
        <a:bodyPr/>
        <a:lstStyle/>
        <a:p>
          <a:endParaRPr lang="ru-RU"/>
        </a:p>
      </dgm:t>
    </dgm:pt>
    <dgm:pt modelId="{ACC43AD6-FB93-40B4-94EE-9EC3895A5BAC}" cxnId="{A62FF771-DBDE-4EAE-ABB1-3E8AEFBD8CE3}" type="sibTrans">
      <dgm:prSet/>
      <dgm:spPr/>
      <dgm:t>
        <a:bodyPr/>
        <a:lstStyle/>
        <a:p>
          <a:endParaRPr lang="ru-RU"/>
        </a:p>
      </dgm:t>
    </dgm:pt>
    <dgm:pt modelId="{A498A4F0-0A54-4171-94F6-9DD01369E59D}">
      <dgm:prSet phldrT="[Текст]" custT="1"/>
      <dgm:spPr/>
      <dgm:t>
        <a:bodyPr/>
        <a:lstStyle/>
        <a:p>
          <a:r>
            <a:rPr lang="ru-RU" sz="2500" dirty="0" smtClean="0"/>
            <a:t>Администрация/МКУ</a:t>
          </a:r>
          <a:endParaRPr lang="ru-RU" sz="2500" dirty="0"/>
        </a:p>
      </dgm:t>
    </dgm:pt>
    <dgm:pt modelId="{4510A508-72D0-48BD-B2F2-D7AD29927255}" cxnId="{6B1DC88D-B8A7-4B79-9C01-FC50BD84DCE7}" type="parTrans">
      <dgm:prSet/>
      <dgm:spPr/>
      <dgm:t>
        <a:bodyPr/>
        <a:lstStyle/>
        <a:p>
          <a:endParaRPr lang="ru-RU"/>
        </a:p>
      </dgm:t>
    </dgm:pt>
    <dgm:pt modelId="{1CAC5656-C661-440B-A8FD-88357AD677D8}" cxnId="{6B1DC88D-B8A7-4B79-9C01-FC50BD84DCE7}" type="sibTrans">
      <dgm:prSet/>
      <dgm:spPr/>
      <dgm:t>
        <a:bodyPr/>
        <a:lstStyle/>
        <a:p>
          <a:endParaRPr lang="ru-RU"/>
        </a:p>
      </dgm:t>
    </dgm:pt>
    <dgm:pt modelId="{7B79A066-9E1D-4377-AE47-521AA5876169}">
      <dgm:prSet phldrT="[Текст]" custT="1"/>
      <dgm:spPr/>
      <dgm:t>
        <a:bodyPr/>
        <a:lstStyle/>
        <a:p>
          <a:r>
            <a:rPr lang="ru-RU" sz="1400" dirty="0"/>
            <a:t>Рассмотрение заявления в </a:t>
          </a:r>
          <a:r>
            <a:rPr lang="ru-RU" sz="1400" dirty="0" smtClean="0"/>
            <a:t>РГИС </a:t>
          </a:r>
          <a:r>
            <a:rPr lang="ru-RU" sz="1400" dirty="0"/>
            <a:t>в течение 1 </a:t>
          </a:r>
          <a:r>
            <a:rPr lang="ru-RU" sz="1400" dirty="0" err="1" smtClean="0"/>
            <a:t>р.д</a:t>
          </a:r>
          <a:r>
            <a:rPr lang="ru-RU" sz="1400" dirty="0"/>
            <a:t>.</a:t>
          </a:r>
        </a:p>
      </dgm:t>
    </dgm:pt>
    <dgm:pt modelId="{47AC912D-BD29-463A-9E9E-5FFD26567951}" cxnId="{E6A01B6B-3EE8-4DE2-8AD3-5AC61F86AF0E}" type="parTrans">
      <dgm:prSet/>
      <dgm:spPr/>
      <dgm:t>
        <a:bodyPr/>
        <a:lstStyle/>
        <a:p>
          <a:endParaRPr lang="ru-RU"/>
        </a:p>
      </dgm:t>
    </dgm:pt>
    <dgm:pt modelId="{709059E1-F78D-422F-9285-E0463B79E3F2}" cxnId="{E6A01B6B-3EE8-4DE2-8AD3-5AC61F86AF0E}" type="sibTrans">
      <dgm:prSet/>
      <dgm:spPr/>
      <dgm:t>
        <a:bodyPr/>
        <a:lstStyle/>
        <a:p>
          <a:endParaRPr lang="ru-RU"/>
        </a:p>
      </dgm:t>
    </dgm:pt>
    <dgm:pt modelId="{6352C13A-9380-4ED6-A314-3B2EDEC527B1}">
      <dgm:prSet phldrT="[Текст]" custT="1"/>
      <dgm:spPr/>
      <dgm:t>
        <a:bodyPr/>
        <a:lstStyle/>
        <a:p>
          <a:r>
            <a:rPr lang="ru-RU" sz="2500" dirty="0"/>
            <a:t>Сотрудник МФЦ</a:t>
          </a:r>
        </a:p>
      </dgm:t>
    </dgm:pt>
    <dgm:pt modelId="{C22F20F1-389D-4FBE-89E3-FEA44DA9C1E7}" cxnId="{35E2F1B9-B4C7-496F-A8EC-51FCCE465CEE}" type="parTrans">
      <dgm:prSet/>
      <dgm:spPr/>
      <dgm:t>
        <a:bodyPr/>
        <a:lstStyle/>
        <a:p>
          <a:endParaRPr lang="ru-RU"/>
        </a:p>
      </dgm:t>
    </dgm:pt>
    <dgm:pt modelId="{5EBAC037-C792-4F63-9C91-2F9C474651DE}" cxnId="{35E2F1B9-B4C7-496F-A8EC-51FCCE465CEE}" type="sibTrans">
      <dgm:prSet/>
      <dgm:spPr/>
      <dgm:t>
        <a:bodyPr/>
        <a:lstStyle/>
        <a:p>
          <a:endParaRPr lang="ru-RU"/>
        </a:p>
      </dgm:t>
    </dgm:pt>
    <dgm:pt modelId="{065CFCCF-EDCE-4677-AFCF-9D101B9D8A6C}">
      <dgm:prSet phldrT="[Текст]"/>
      <dgm:spPr/>
      <dgm:t>
        <a:bodyPr/>
        <a:lstStyle/>
        <a:p>
          <a:endParaRPr lang="ru-RU" sz="1700" dirty="0"/>
        </a:p>
      </dgm:t>
    </dgm:pt>
    <dgm:pt modelId="{6E002242-2D4B-4EAF-A693-576BA5CA092F}" cxnId="{FE61DA16-0C23-4088-9CCF-B89F3CF89CA4}" type="parTrans">
      <dgm:prSet/>
      <dgm:spPr/>
      <dgm:t>
        <a:bodyPr/>
        <a:lstStyle/>
        <a:p>
          <a:endParaRPr lang="ru-RU"/>
        </a:p>
      </dgm:t>
    </dgm:pt>
    <dgm:pt modelId="{5C540233-61DE-4636-8073-7E59FDBC85DD}" cxnId="{FE61DA16-0C23-4088-9CCF-B89F3CF89CA4}" type="sibTrans">
      <dgm:prSet/>
      <dgm:spPr/>
      <dgm:t>
        <a:bodyPr/>
        <a:lstStyle/>
        <a:p>
          <a:endParaRPr lang="ru-RU"/>
        </a:p>
      </dgm:t>
    </dgm:pt>
    <dgm:pt modelId="{E05F9A2E-0C8C-4523-BABA-70ABE530A612}">
      <dgm:prSet phldrT="[Текст]" custT="1"/>
      <dgm:spPr/>
      <dgm:t>
        <a:bodyPr/>
        <a:lstStyle/>
        <a:p>
          <a:r>
            <a:rPr lang="ru-RU" sz="1400" dirty="0"/>
            <a:t>Выдача результата предоставления услуги </a:t>
          </a:r>
          <a:r>
            <a:rPr lang="ru-RU" sz="1400" dirty="0" smtClean="0"/>
            <a:t>заявителю</a:t>
          </a:r>
          <a:endParaRPr lang="ru-RU" sz="1300" dirty="0"/>
        </a:p>
      </dgm:t>
    </dgm:pt>
    <dgm:pt modelId="{1E56626B-0EFA-4EBB-B0CB-1C7C653EA176}" cxnId="{0BB03DD5-71B8-439E-980B-6D4F9470DD6D}" type="parTrans">
      <dgm:prSet/>
      <dgm:spPr/>
      <dgm:t>
        <a:bodyPr/>
        <a:lstStyle/>
        <a:p>
          <a:endParaRPr lang="ru-RU"/>
        </a:p>
      </dgm:t>
    </dgm:pt>
    <dgm:pt modelId="{B7CED413-20B4-44E8-9D06-F1D4F3376C60}" cxnId="{0BB03DD5-71B8-439E-980B-6D4F9470DD6D}" type="sibTrans">
      <dgm:prSet/>
      <dgm:spPr/>
      <dgm:t>
        <a:bodyPr/>
        <a:lstStyle/>
        <a:p>
          <a:endParaRPr lang="ru-RU"/>
        </a:p>
      </dgm:t>
    </dgm:pt>
    <dgm:pt modelId="{1CF044E1-420E-458D-BC52-A8AC4EE0E985}">
      <dgm:prSet phldrT="[Текст]" custT="1"/>
      <dgm:spPr/>
      <dgm:t>
        <a:bodyPr/>
        <a:lstStyle/>
        <a:p>
          <a:r>
            <a:rPr lang="ru-RU" sz="1400" dirty="0"/>
            <a:t>Принятие решения</a:t>
          </a:r>
        </a:p>
      </dgm:t>
    </dgm:pt>
    <dgm:pt modelId="{9C50BCC6-3BB0-4727-BF9C-5CCB9EAC61F0}" cxnId="{2873DB70-0417-4406-808E-48A74FA606BC}" type="parTrans">
      <dgm:prSet/>
      <dgm:spPr/>
      <dgm:t>
        <a:bodyPr/>
        <a:lstStyle/>
        <a:p>
          <a:endParaRPr lang="ru-RU"/>
        </a:p>
      </dgm:t>
    </dgm:pt>
    <dgm:pt modelId="{370972FA-EDEA-4851-97AB-D727234074A2}" cxnId="{2873DB70-0417-4406-808E-48A74FA606BC}" type="sibTrans">
      <dgm:prSet/>
      <dgm:spPr/>
      <dgm:t>
        <a:bodyPr/>
        <a:lstStyle/>
        <a:p>
          <a:endParaRPr lang="ru-RU"/>
        </a:p>
      </dgm:t>
    </dgm:pt>
    <dgm:pt modelId="{6096A1A7-E4F8-4D03-B4D4-2590496D2BF7}">
      <dgm:prSet phldrT="[Текст]" custT="1"/>
      <dgm:spPr/>
      <dgm:t>
        <a:bodyPr/>
        <a:lstStyle/>
        <a:p>
          <a:r>
            <a:rPr lang="ru-RU" sz="1400" dirty="0"/>
            <a:t>Сканирование документов и прикрепление к заявлению в АИС МФЦ</a:t>
          </a:r>
        </a:p>
      </dgm:t>
    </dgm:pt>
    <dgm:pt modelId="{8D1ADB6F-2BD9-419D-B82F-165CCB40B97C}" cxnId="{CC43DE8F-B3B5-4381-A412-76E9F7CC37A3}" type="parTrans">
      <dgm:prSet/>
      <dgm:spPr/>
      <dgm:t>
        <a:bodyPr/>
        <a:lstStyle/>
        <a:p>
          <a:endParaRPr lang="ru-RU"/>
        </a:p>
      </dgm:t>
    </dgm:pt>
    <dgm:pt modelId="{51C5339F-875D-42DF-93A6-E0FA91822A73}" cxnId="{CC43DE8F-B3B5-4381-A412-76E9F7CC37A3}" type="sibTrans">
      <dgm:prSet/>
      <dgm:spPr/>
      <dgm:t>
        <a:bodyPr/>
        <a:lstStyle/>
        <a:p>
          <a:endParaRPr lang="ru-RU"/>
        </a:p>
      </dgm:t>
    </dgm:pt>
    <dgm:pt modelId="{607EA6B6-BD59-4ACE-9CD2-33C8B1C7C421}">
      <dgm:prSet phldrT="[Текст]" custT="1"/>
      <dgm:spPr/>
      <dgm:t>
        <a:bodyPr/>
        <a:lstStyle/>
        <a:p>
          <a:r>
            <a:rPr lang="ru-RU" sz="1400" dirty="0"/>
            <a:t>Возврат оригиналов документов </a:t>
          </a:r>
          <a:r>
            <a:rPr lang="ru-RU" sz="1400" dirty="0" smtClean="0"/>
            <a:t>заявителю</a:t>
          </a:r>
          <a:endParaRPr lang="ru-RU" sz="1400" dirty="0"/>
        </a:p>
      </dgm:t>
    </dgm:pt>
    <dgm:pt modelId="{8F18769F-0697-488A-9961-1B5A5302BA26}" cxnId="{764550BC-A0C7-4C02-B309-3BDE416C910F}" type="parTrans">
      <dgm:prSet/>
      <dgm:spPr/>
      <dgm:t>
        <a:bodyPr/>
        <a:lstStyle/>
        <a:p>
          <a:endParaRPr lang="ru-RU"/>
        </a:p>
      </dgm:t>
    </dgm:pt>
    <dgm:pt modelId="{11A50269-D6D1-448F-BCD5-707BB1E3DF0D}" cxnId="{764550BC-A0C7-4C02-B309-3BDE416C910F}" type="sibTrans">
      <dgm:prSet/>
      <dgm:spPr/>
      <dgm:t>
        <a:bodyPr/>
        <a:lstStyle/>
        <a:p>
          <a:endParaRPr lang="ru-RU"/>
        </a:p>
      </dgm:t>
    </dgm:pt>
    <dgm:pt modelId="{D5C72160-1DAF-43E4-A113-EDA4053A754E}">
      <dgm:prSet phldrT="[Текст]" custT="1"/>
      <dgm:spPr/>
      <dgm:t>
        <a:bodyPr/>
        <a:lstStyle/>
        <a:p>
          <a:r>
            <a:rPr lang="ru-RU" sz="1400" dirty="0"/>
            <a:t>Направление результата предоставления услуги в АИС МФЦ </a:t>
          </a:r>
          <a:r>
            <a:rPr lang="ru-RU" sz="1400" dirty="0" smtClean="0"/>
            <a:t> для </a:t>
          </a:r>
          <a:r>
            <a:rPr lang="ru-RU" sz="1400" dirty="0"/>
            <a:t>выдачи </a:t>
          </a:r>
          <a:r>
            <a:rPr lang="ru-RU" sz="1400" dirty="0" smtClean="0"/>
            <a:t>заявителю</a:t>
          </a:r>
          <a:endParaRPr lang="ru-RU" sz="1400" dirty="0"/>
        </a:p>
      </dgm:t>
    </dgm:pt>
    <dgm:pt modelId="{082913E8-6F2E-448F-8DD1-A7817F239398}" cxnId="{ED775540-340E-4E86-9101-0B6BE9FEE7B1}" type="parTrans">
      <dgm:prSet/>
      <dgm:spPr/>
      <dgm:t>
        <a:bodyPr/>
        <a:lstStyle/>
        <a:p>
          <a:endParaRPr lang="ru-RU"/>
        </a:p>
      </dgm:t>
    </dgm:pt>
    <dgm:pt modelId="{39439176-4D54-4AD6-8987-55A2E1FAED6F}" cxnId="{ED775540-340E-4E86-9101-0B6BE9FEE7B1}" type="sibTrans">
      <dgm:prSet/>
      <dgm:spPr/>
      <dgm:t>
        <a:bodyPr/>
        <a:lstStyle/>
        <a:p>
          <a:endParaRPr lang="ru-RU"/>
        </a:p>
      </dgm:t>
    </dgm:pt>
    <dgm:pt modelId="{B8224366-6910-4ED1-98A8-FBD4F8C685DE}" type="pres">
      <dgm:prSet presAssocID="{EA8C61B0-5506-4BC0-89AB-6B570C570B13}" presName="Name0" presStyleCnt="0">
        <dgm:presLayoutVars>
          <dgm:dir/>
          <dgm:animLvl val="lvl"/>
          <dgm:resizeHandles val="exact"/>
        </dgm:presLayoutVars>
      </dgm:prSet>
      <dgm:spPr/>
      <dgm:t>
        <a:bodyPr/>
        <a:lstStyle/>
        <a:p>
          <a:endParaRPr lang="ru-RU"/>
        </a:p>
      </dgm:t>
    </dgm:pt>
    <dgm:pt modelId="{44F4B8AE-6B8E-4483-A4C9-8A9CFD777646}" type="pres">
      <dgm:prSet presAssocID="{EA8C61B0-5506-4BC0-89AB-6B570C570B13}" presName="tSp" presStyleCnt="0"/>
      <dgm:spPr/>
    </dgm:pt>
    <dgm:pt modelId="{FD3D44BB-8C14-42BE-96FB-CB2DB8AF4B62}" type="pres">
      <dgm:prSet presAssocID="{EA8C61B0-5506-4BC0-89AB-6B570C570B13}" presName="bSp" presStyleCnt="0"/>
      <dgm:spPr/>
    </dgm:pt>
    <dgm:pt modelId="{999CE505-2C94-4655-8D3B-B1E3618D90E4}" type="pres">
      <dgm:prSet presAssocID="{EA8C61B0-5506-4BC0-89AB-6B570C570B13}" presName="process" presStyleCnt="0"/>
      <dgm:spPr/>
    </dgm:pt>
    <dgm:pt modelId="{D2CD41E5-A4D3-4E96-B09D-1D7921DDD91E}" type="pres">
      <dgm:prSet presAssocID="{4372FF0A-2045-4694-8351-B3ADAE6C3B1B}" presName="composite1" presStyleCnt="0"/>
      <dgm:spPr/>
    </dgm:pt>
    <dgm:pt modelId="{F486D087-9F23-495A-9BA7-823FFA25E458}" type="pres">
      <dgm:prSet presAssocID="{4372FF0A-2045-4694-8351-B3ADAE6C3B1B}" presName="dummyNode1" presStyleLbl="node1" presStyleIdx="0" presStyleCnt="3"/>
      <dgm:spPr/>
    </dgm:pt>
    <dgm:pt modelId="{83E162F2-D13D-4BA4-8CEA-231821FEB902}" type="pres">
      <dgm:prSet presAssocID="{4372FF0A-2045-4694-8351-B3ADAE6C3B1B}" presName="childNode1" presStyleLbl="bgAcc1" presStyleIdx="0" presStyleCnt="3" custScaleX="94873" custScaleY="101618" custLinFactNeighborX="4707" custLinFactNeighborY="-30292">
        <dgm:presLayoutVars>
          <dgm:bulletEnabled val="1"/>
        </dgm:presLayoutVars>
      </dgm:prSet>
      <dgm:spPr/>
      <dgm:t>
        <a:bodyPr/>
        <a:lstStyle/>
        <a:p>
          <a:endParaRPr lang="ru-RU"/>
        </a:p>
      </dgm:t>
    </dgm:pt>
    <dgm:pt modelId="{3A109EAF-FD39-4CEB-A514-A7749F550065}" type="pres">
      <dgm:prSet presAssocID="{4372FF0A-2045-4694-8351-B3ADAE6C3B1B}" presName="childNode1tx" presStyleLbl="bgAcc1" presStyleIdx="0" presStyleCnt="3">
        <dgm:presLayoutVars>
          <dgm:bulletEnabled val="1"/>
        </dgm:presLayoutVars>
      </dgm:prSet>
      <dgm:spPr/>
      <dgm:t>
        <a:bodyPr/>
        <a:lstStyle/>
        <a:p>
          <a:endParaRPr lang="ru-RU"/>
        </a:p>
      </dgm:t>
    </dgm:pt>
    <dgm:pt modelId="{ED49DC43-5C88-4F4A-9A6C-05FEC9DBB803}" type="pres">
      <dgm:prSet presAssocID="{4372FF0A-2045-4694-8351-B3ADAE6C3B1B}" presName="parentNode1" presStyleLbl="node1" presStyleIdx="0" presStyleCnt="3" custScaleX="94420" custScaleY="58919" custLinFactNeighborX="11788" custLinFactNeighborY="-47906">
        <dgm:presLayoutVars>
          <dgm:chMax val="1"/>
          <dgm:bulletEnabled val="1"/>
        </dgm:presLayoutVars>
      </dgm:prSet>
      <dgm:spPr/>
      <dgm:t>
        <a:bodyPr/>
        <a:lstStyle/>
        <a:p>
          <a:endParaRPr lang="ru-RU"/>
        </a:p>
      </dgm:t>
    </dgm:pt>
    <dgm:pt modelId="{47AF03C1-E2CB-4BBE-BF46-FE6C7F747524}" type="pres">
      <dgm:prSet presAssocID="{4372FF0A-2045-4694-8351-B3ADAE6C3B1B}" presName="connSite1" presStyleCnt="0"/>
      <dgm:spPr/>
    </dgm:pt>
    <dgm:pt modelId="{A84057BF-B239-413F-8385-D811BA58B483}" type="pres">
      <dgm:prSet presAssocID="{6FBB466A-18F1-4BB0-9889-B625BDC9B572}" presName="Name9" presStyleLbl="sibTrans2D1" presStyleIdx="0" presStyleCnt="2" custLinFactNeighborX="-19180" custLinFactNeighborY="-760"/>
      <dgm:spPr/>
      <dgm:t>
        <a:bodyPr/>
        <a:lstStyle/>
        <a:p>
          <a:endParaRPr lang="ru-RU"/>
        </a:p>
      </dgm:t>
    </dgm:pt>
    <dgm:pt modelId="{CE1CBD13-8C1A-4058-8585-6BAD3BAABEF5}" type="pres">
      <dgm:prSet presAssocID="{A498A4F0-0A54-4171-94F6-9DD01369E59D}" presName="composite2" presStyleCnt="0"/>
      <dgm:spPr/>
    </dgm:pt>
    <dgm:pt modelId="{05EE6DD8-AAF1-44A1-99E9-A2A1365803BC}" type="pres">
      <dgm:prSet presAssocID="{A498A4F0-0A54-4171-94F6-9DD01369E59D}" presName="dummyNode2" presStyleLbl="node1" presStyleIdx="0" presStyleCnt="3"/>
      <dgm:spPr/>
    </dgm:pt>
    <dgm:pt modelId="{260249DC-43AE-4953-A507-BD6A5E697842}" type="pres">
      <dgm:prSet presAssocID="{A498A4F0-0A54-4171-94F6-9DD01369E59D}" presName="childNode2" presStyleLbl="bgAcc1" presStyleIdx="1" presStyleCnt="3" custScaleX="93550" custScaleY="137290" custLinFactNeighborX="35043" custLinFactNeighborY="3973">
        <dgm:presLayoutVars>
          <dgm:bulletEnabled val="1"/>
        </dgm:presLayoutVars>
      </dgm:prSet>
      <dgm:spPr/>
      <dgm:t>
        <a:bodyPr/>
        <a:lstStyle/>
        <a:p>
          <a:endParaRPr lang="ru-RU"/>
        </a:p>
      </dgm:t>
    </dgm:pt>
    <dgm:pt modelId="{28E43263-1F0D-471A-923E-821FCED2A2E5}" type="pres">
      <dgm:prSet presAssocID="{A498A4F0-0A54-4171-94F6-9DD01369E59D}" presName="childNode2tx" presStyleLbl="bgAcc1" presStyleIdx="1" presStyleCnt="3">
        <dgm:presLayoutVars>
          <dgm:bulletEnabled val="1"/>
        </dgm:presLayoutVars>
      </dgm:prSet>
      <dgm:spPr/>
      <dgm:t>
        <a:bodyPr/>
        <a:lstStyle/>
        <a:p>
          <a:endParaRPr lang="ru-RU"/>
        </a:p>
      </dgm:t>
    </dgm:pt>
    <dgm:pt modelId="{30E28347-7AD3-4ED6-B04E-C444384C7F66}" type="pres">
      <dgm:prSet presAssocID="{A498A4F0-0A54-4171-94F6-9DD01369E59D}" presName="parentNode2" presStyleLbl="node1" presStyleIdx="1" presStyleCnt="3" custScaleX="148480" custScaleY="75530" custLinFactNeighborX="43862" custLinFactNeighborY="-22681">
        <dgm:presLayoutVars>
          <dgm:chMax val="0"/>
          <dgm:bulletEnabled val="1"/>
        </dgm:presLayoutVars>
      </dgm:prSet>
      <dgm:spPr/>
      <dgm:t>
        <a:bodyPr/>
        <a:lstStyle/>
        <a:p>
          <a:endParaRPr lang="ru-RU"/>
        </a:p>
      </dgm:t>
    </dgm:pt>
    <dgm:pt modelId="{709DC515-6C24-4FDF-B92C-6E817937B728}" type="pres">
      <dgm:prSet presAssocID="{A498A4F0-0A54-4171-94F6-9DD01369E59D}" presName="connSite2" presStyleCnt="0"/>
      <dgm:spPr/>
    </dgm:pt>
    <dgm:pt modelId="{19ACF655-8319-4C68-BA81-FF9366C0033B}" type="pres">
      <dgm:prSet presAssocID="{1CAC5656-C661-440B-A8FD-88357AD677D8}" presName="Name18" presStyleLbl="sibTrans2D1" presStyleIdx="1" presStyleCnt="2" custAng="892654" custLinFactNeighborX="-6108" custLinFactNeighborY="12763"/>
      <dgm:spPr/>
      <dgm:t>
        <a:bodyPr/>
        <a:lstStyle/>
        <a:p>
          <a:endParaRPr lang="ru-RU"/>
        </a:p>
      </dgm:t>
    </dgm:pt>
    <dgm:pt modelId="{34616E06-C057-4AB0-8A77-E010EE562972}" type="pres">
      <dgm:prSet presAssocID="{6352C13A-9380-4ED6-A314-3B2EDEC527B1}" presName="composite1" presStyleCnt="0"/>
      <dgm:spPr/>
    </dgm:pt>
    <dgm:pt modelId="{190DDBC1-B7CB-4B42-B92D-D6BA0967259F}" type="pres">
      <dgm:prSet presAssocID="{6352C13A-9380-4ED6-A314-3B2EDEC527B1}" presName="dummyNode1" presStyleLbl="node1" presStyleIdx="1" presStyleCnt="3"/>
      <dgm:spPr/>
    </dgm:pt>
    <dgm:pt modelId="{845C4C93-0238-4140-8293-D02217478B87}" type="pres">
      <dgm:prSet presAssocID="{6352C13A-9380-4ED6-A314-3B2EDEC527B1}" presName="childNode1" presStyleLbl="bgAcc1" presStyleIdx="2" presStyleCnt="3" custScaleX="77921" custScaleY="81840" custLinFactNeighborX="87993" custLinFactNeighborY="-33367">
        <dgm:presLayoutVars>
          <dgm:bulletEnabled val="1"/>
        </dgm:presLayoutVars>
      </dgm:prSet>
      <dgm:spPr/>
      <dgm:t>
        <a:bodyPr/>
        <a:lstStyle/>
        <a:p>
          <a:endParaRPr lang="ru-RU"/>
        </a:p>
      </dgm:t>
    </dgm:pt>
    <dgm:pt modelId="{5B665DB6-2930-4A5B-B0D7-296D89552870}" type="pres">
      <dgm:prSet presAssocID="{6352C13A-9380-4ED6-A314-3B2EDEC527B1}" presName="childNode1tx" presStyleLbl="bgAcc1" presStyleIdx="2" presStyleCnt="3">
        <dgm:presLayoutVars>
          <dgm:bulletEnabled val="1"/>
        </dgm:presLayoutVars>
      </dgm:prSet>
      <dgm:spPr/>
      <dgm:t>
        <a:bodyPr/>
        <a:lstStyle/>
        <a:p>
          <a:endParaRPr lang="ru-RU"/>
        </a:p>
      </dgm:t>
    </dgm:pt>
    <dgm:pt modelId="{24DB42BB-9760-4BE6-9E07-E0CDE3D112DE}" type="pres">
      <dgm:prSet presAssocID="{6352C13A-9380-4ED6-A314-3B2EDEC527B1}" presName="parentNode1" presStyleLbl="node1" presStyleIdx="2" presStyleCnt="3" custScaleX="94442" custScaleY="68293" custLinFactY="-24866" custLinFactNeighborX="-6883" custLinFactNeighborY="-100000">
        <dgm:presLayoutVars>
          <dgm:chMax val="1"/>
          <dgm:bulletEnabled val="1"/>
        </dgm:presLayoutVars>
      </dgm:prSet>
      <dgm:spPr/>
      <dgm:t>
        <a:bodyPr/>
        <a:lstStyle/>
        <a:p>
          <a:endParaRPr lang="ru-RU"/>
        </a:p>
      </dgm:t>
    </dgm:pt>
    <dgm:pt modelId="{74C77429-BD83-4CFB-A9E4-EE20AAB84151}" type="pres">
      <dgm:prSet presAssocID="{6352C13A-9380-4ED6-A314-3B2EDEC527B1}" presName="connSite1" presStyleCnt="0"/>
      <dgm:spPr/>
    </dgm:pt>
  </dgm:ptLst>
  <dgm:cxnLst>
    <dgm:cxn modelId="{99D9E3F0-5D50-4E43-B6FF-B9D31B5638C9}" type="presOf" srcId="{607EA6B6-BD59-4ACE-9CD2-33C8B1C7C421}" destId="{3A109EAF-FD39-4CEB-A514-A7749F550065}" srcOrd="1" destOrd="2" presId="urn:microsoft.com/office/officeart/2005/8/layout/hProcess4"/>
    <dgm:cxn modelId="{ED775540-340E-4E86-9101-0B6BE9FEE7B1}" srcId="{A498A4F0-0A54-4171-94F6-9DD01369E59D}" destId="{D5C72160-1DAF-43E4-A113-EDA4053A754E}" srcOrd="2" destOrd="0" parTransId="{082913E8-6F2E-448F-8DD1-A7817F239398}" sibTransId="{39439176-4D54-4AD6-8987-55A2E1FAED6F}"/>
    <dgm:cxn modelId="{1A8A4860-DFA6-409E-AFD8-A0A49A6963F6}" type="presOf" srcId="{EA8C61B0-5506-4BC0-89AB-6B570C570B13}" destId="{B8224366-6910-4ED1-98A8-FBD4F8C685DE}" srcOrd="0" destOrd="0" presId="urn:microsoft.com/office/officeart/2005/8/layout/hProcess4"/>
    <dgm:cxn modelId="{750595D8-9E56-47E8-98F7-B1958C3CD9AD}" type="presOf" srcId="{D5C72160-1DAF-43E4-A113-EDA4053A754E}" destId="{28E43263-1F0D-471A-923E-821FCED2A2E5}" srcOrd="1" destOrd="2" presId="urn:microsoft.com/office/officeart/2005/8/layout/hProcess4"/>
    <dgm:cxn modelId="{A3966376-BE84-4A2B-87AD-DEEBE29384BC}" srcId="{EA8C61B0-5506-4BC0-89AB-6B570C570B13}" destId="{4372FF0A-2045-4694-8351-B3ADAE6C3B1B}" srcOrd="0" destOrd="0" parTransId="{3F465C7A-C8B9-4D1F-8C9F-00A975A6429D}" sibTransId="{6FBB466A-18F1-4BB0-9889-B625BDC9B572}"/>
    <dgm:cxn modelId="{4EFB9958-9992-47A0-9991-1CC3FFA337AA}" type="presOf" srcId="{F8065843-317A-49B4-A724-22F0160146EB}" destId="{83E162F2-D13D-4BA4-8CEA-231821FEB902}" srcOrd="0" destOrd="0" presId="urn:microsoft.com/office/officeart/2005/8/layout/hProcess4"/>
    <dgm:cxn modelId="{817E9C97-BCD0-4512-A89B-85185BE52412}" type="presOf" srcId="{4372FF0A-2045-4694-8351-B3ADAE6C3B1B}" destId="{ED49DC43-5C88-4F4A-9A6C-05FEC9DBB803}" srcOrd="0" destOrd="0" presId="urn:microsoft.com/office/officeart/2005/8/layout/hProcess4"/>
    <dgm:cxn modelId="{0BB03DD5-71B8-439E-980B-6D4F9470DD6D}" srcId="{6352C13A-9380-4ED6-A314-3B2EDEC527B1}" destId="{E05F9A2E-0C8C-4523-BABA-70ABE530A612}" srcOrd="1" destOrd="0" parTransId="{1E56626B-0EFA-4EBB-B0CB-1C7C653EA176}" sibTransId="{B7CED413-20B4-44E8-9D06-F1D4F3376C60}"/>
    <dgm:cxn modelId="{3B0E53A5-8047-4F8B-AA94-42B7FE8EAF05}" type="presOf" srcId="{A498A4F0-0A54-4171-94F6-9DD01369E59D}" destId="{30E28347-7AD3-4ED6-B04E-C444384C7F66}" srcOrd="0" destOrd="0" presId="urn:microsoft.com/office/officeart/2005/8/layout/hProcess4"/>
    <dgm:cxn modelId="{764550BC-A0C7-4C02-B309-3BDE416C910F}" srcId="{4372FF0A-2045-4694-8351-B3ADAE6C3B1B}" destId="{607EA6B6-BD59-4ACE-9CD2-33C8B1C7C421}" srcOrd="2" destOrd="0" parTransId="{8F18769F-0697-488A-9961-1B5A5302BA26}" sibTransId="{11A50269-D6D1-448F-BCD5-707BB1E3DF0D}"/>
    <dgm:cxn modelId="{83AE52A9-CBA5-4228-A099-C8FAC5160D20}" type="presOf" srcId="{E05F9A2E-0C8C-4523-BABA-70ABE530A612}" destId="{5B665DB6-2930-4A5B-B0D7-296D89552870}" srcOrd="1" destOrd="1" presId="urn:microsoft.com/office/officeart/2005/8/layout/hProcess4"/>
    <dgm:cxn modelId="{35E2F1B9-B4C7-496F-A8EC-51FCCE465CEE}" srcId="{EA8C61B0-5506-4BC0-89AB-6B570C570B13}" destId="{6352C13A-9380-4ED6-A314-3B2EDEC527B1}" srcOrd="2" destOrd="0" parTransId="{C22F20F1-389D-4FBE-89E3-FEA44DA9C1E7}" sibTransId="{5EBAC037-C792-4F63-9C91-2F9C474651DE}"/>
    <dgm:cxn modelId="{8C21B23D-298C-4B5E-9A7C-3B0468D939D8}" type="presOf" srcId="{607EA6B6-BD59-4ACE-9CD2-33C8B1C7C421}" destId="{83E162F2-D13D-4BA4-8CEA-231821FEB902}" srcOrd="0" destOrd="2" presId="urn:microsoft.com/office/officeart/2005/8/layout/hProcess4"/>
    <dgm:cxn modelId="{E6A01B6B-3EE8-4DE2-8AD3-5AC61F86AF0E}" srcId="{A498A4F0-0A54-4171-94F6-9DD01369E59D}" destId="{7B79A066-9E1D-4377-AE47-521AA5876169}" srcOrd="0" destOrd="0" parTransId="{47AC912D-BD29-463A-9E9E-5FFD26567951}" sibTransId="{709059E1-F78D-422F-9285-E0463B79E3F2}"/>
    <dgm:cxn modelId="{94BE08C7-E216-43CA-A386-227930704ED6}" type="presOf" srcId="{6FBB466A-18F1-4BB0-9889-B625BDC9B572}" destId="{A84057BF-B239-413F-8385-D811BA58B483}" srcOrd="0" destOrd="0" presId="urn:microsoft.com/office/officeart/2005/8/layout/hProcess4"/>
    <dgm:cxn modelId="{6FBDD738-A79F-4F7D-896A-A4500A0E4F99}" type="presOf" srcId="{7B79A066-9E1D-4377-AE47-521AA5876169}" destId="{260249DC-43AE-4953-A507-BD6A5E697842}" srcOrd="0" destOrd="0" presId="urn:microsoft.com/office/officeart/2005/8/layout/hProcess4"/>
    <dgm:cxn modelId="{FC377A71-3B1C-4587-ADE1-A7FDC560D4F7}" type="presOf" srcId="{1CF044E1-420E-458D-BC52-A8AC4EE0E985}" destId="{28E43263-1F0D-471A-923E-821FCED2A2E5}" srcOrd="1" destOrd="1" presId="urn:microsoft.com/office/officeart/2005/8/layout/hProcess4"/>
    <dgm:cxn modelId="{2873DB70-0417-4406-808E-48A74FA606BC}" srcId="{A498A4F0-0A54-4171-94F6-9DD01369E59D}" destId="{1CF044E1-420E-458D-BC52-A8AC4EE0E985}" srcOrd="1" destOrd="0" parTransId="{9C50BCC6-3BB0-4727-BF9C-5CCB9EAC61F0}" sibTransId="{370972FA-EDEA-4851-97AB-D727234074A2}"/>
    <dgm:cxn modelId="{6B1DC88D-B8A7-4B79-9C01-FC50BD84DCE7}" srcId="{EA8C61B0-5506-4BC0-89AB-6B570C570B13}" destId="{A498A4F0-0A54-4171-94F6-9DD01369E59D}" srcOrd="1" destOrd="0" parTransId="{4510A508-72D0-48BD-B2F2-D7AD29927255}" sibTransId="{1CAC5656-C661-440B-A8FD-88357AD677D8}"/>
    <dgm:cxn modelId="{1183B7FA-82DD-4ABC-9175-B4F997AE436E}" type="presOf" srcId="{6096A1A7-E4F8-4D03-B4D4-2590496D2BF7}" destId="{3A109EAF-FD39-4CEB-A514-A7749F550065}" srcOrd="1" destOrd="1" presId="urn:microsoft.com/office/officeart/2005/8/layout/hProcess4"/>
    <dgm:cxn modelId="{A62FF771-DBDE-4EAE-ABB1-3E8AEFBD8CE3}" srcId="{4372FF0A-2045-4694-8351-B3ADAE6C3B1B}" destId="{F8065843-317A-49B4-A724-22F0160146EB}" srcOrd="0" destOrd="0" parTransId="{E7354E60-AB66-49F1-BBCE-A2D6B98597CD}" sibTransId="{ACC43AD6-FB93-40B4-94EE-9EC3895A5BAC}"/>
    <dgm:cxn modelId="{73C28BF8-F4B5-4728-A897-500C2DB2E6A6}" type="presOf" srcId="{7B79A066-9E1D-4377-AE47-521AA5876169}" destId="{28E43263-1F0D-471A-923E-821FCED2A2E5}" srcOrd="1" destOrd="0" presId="urn:microsoft.com/office/officeart/2005/8/layout/hProcess4"/>
    <dgm:cxn modelId="{81C2B194-05A0-4BAB-84E4-6E205B20BDDA}" type="presOf" srcId="{D5C72160-1DAF-43E4-A113-EDA4053A754E}" destId="{260249DC-43AE-4953-A507-BD6A5E697842}" srcOrd="0" destOrd="2" presId="urn:microsoft.com/office/officeart/2005/8/layout/hProcess4"/>
    <dgm:cxn modelId="{CC76A869-D81C-4729-8CC0-FF8B49F6BBD5}" type="presOf" srcId="{6096A1A7-E4F8-4D03-B4D4-2590496D2BF7}" destId="{83E162F2-D13D-4BA4-8CEA-231821FEB902}" srcOrd="0" destOrd="1" presId="urn:microsoft.com/office/officeart/2005/8/layout/hProcess4"/>
    <dgm:cxn modelId="{53A37CDD-D801-47AE-A139-2C71DC2C44BA}" type="presOf" srcId="{F8065843-317A-49B4-A724-22F0160146EB}" destId="{3A109EAF-FD39-4CEB-A514-A7749F550065}" srcOrd="1" destOrd="0" presId="urn:microsoft.com/office/officeart/2005/8/layout/hProcess4"/>
    <dgm:cxn modelId="{051F4A78-5D6D-470A-A43A-0A1E2666B3D0}" type="presOf" srcId="{1CF044E1-420E-458D-BC52-A8AC4EE0E985}" destId="{260249DC-43AE-4953-A507-BD6A5E697842}" srcOrd="0" destOrd="1" presId="urn:microsoft.com/office/officeart/2005/8/layout/hProcess4"/>
    <dgm:cxn modelId="{02FF0E91-750E-4E8B-AE1C-62A4621E34D8}" type="presOf" srcId="{065CFCCF-EDCE-4677-AFCF-9D101B9D8A6C}" destId="{845C4C93-0238-4140-8293-D02217478B87}" srcOrd="0" destOrd="0" presId="urn:microsoft.com/office/officeart/2005/8/layout/hProcess4"/>
    <dgm:cxn modelId="{FE61DA16-0C23-4088-9CCF-B89F3CF89CA4}" srcId="{6352C13A-9380-4ED6-A314-3B2EDEC527B1}" destId="{065CFCCF-EDCE-4677-AFCF-9D101B9D8A6C}" srcOrd="0" destOrd="0" parTransId="{6E002242-2D4B-4EAF-A693-576BA5CA092F}" sibTransId="{5C540233-61DE-4636-8073-7E59FDBC85DD}"/>
    <dgm:cxn modelId="{6E94AC76-850B-45E8-8EFA-769E72103479}" type="presOf" srcId="{065CFCCF-EDCE-4677-AFCF-9D101B9D8A6C}" destId="{5B665DB6-2930-4A5B-B0D7-296D89552870}" srcOrd="1" destOrd="0" presId="urn:microsoft.com/office/officeart/2005/8/layout/hProcess4"/>
    <dgm:cxn modelId="{CC43DE8F-B3B5-4381-A412-76E9F7CC37A3}" srcId="{4372FF0A-2045-4694-8351-B3ADAE6C3B1B}" destId="{6096A1A7-E4F8-4D03-B4D4-2590496D2BF7}" srcOrd="1" destOrd="0" parTransId="{8D1ADB6F-2BD9-419D-B82F-165CCB40B97C}" sibTransId="{51C5339F-875D-42DF-93A6-E0FA91822A73}"/>
    <dgm:cxn modelId="{82795F96-DF0F-4029-AE9C-C5E3E0EFE551}" type="presOf" srcId="{6352C13A-9380-4ED6-A314-3B2EDEC527B1}" destId="{24DB42BB-9760-4BE6-9E07-E0CDE3D112DE}" srcOrd="0" destOrd="0" presId="urn:microsoft.com/office/officeart/2005/8/layout/hProcess4"/>
    <dgm:cxn modelId="{77CD8A6D-8600-4131-8DBF-7A00A57DDFBE}" type="presOf" srcId="{E05F9A2E-0C8C-4523-BABA-70ABE530A612}" destId="{845C4C93-0238-4140-8293-D02217478B87}" srcOrd="0" destOrd="1" presId="urn:microsoft.com/office/officeart/2005/8/layout/hProcess4"/>
    <dgm:cxn modelId="{5A6CEE36-E74C-4EBB-8B97-03087F6634DD}" type="presOf" srcId="{1CAC5656-C661-440B-A8FD-88357AD677D8}" destId="{19ACF655-8319-4C68-BA81-FF9366C0033B}" srcOrd="0" destOrd="0" presId="urn:microsoft.com/office/officeart/2005/8/layout/hProcess4"/>
    <dgm:cxn modelId="{3347079F-5573-4249-8BBD-BA4BE6E26A35}" type="presParOf" srcId="{B8224366-6910-4ED1-98A8-FBD4F8C685DE}" destId="{44F4B8AE-6B8E-4483-A4C9-8A9CFD777646}" srcOrd="0" destOrd="0" presId="urn:microsoft.com/office/officeart/2005/8/layout/hProcess4"/>
    <dgm:cxn modelId="{054BE85B-2088-4B26-9B60-4B0A3DE796A1}" type="presParOf" srcId="{B8224366-6910-4ED1-98A8-FBD4F8C685DE}" destId="{FD3D44BB-8C14-42BE-96FB-CB2DB8AF4B62}" srcOrd="1" destOrd="0" presId="urn:microsoft.com/office/officeart/2005/8/layout/hProcess4"/>
    <dgm:cxn modelId="{DC01120E-FEC3-49AF-BE37-D18A97DA4E6E}" type="presParOf" srcId="{B8224366-6910-4ED1-98A8-FBD4F8C685DE}" destId="{999CE505-2C94-4655-8D3B-B1E3618D90E4}" srcOrd="2" destOrd="0" presId="urn:microsoft.com/office/officeart/2005/8/layout/hProcess4"/>
    <dgm:cxn modelId="{AFC9AA1F-2EDF-44D0-9981-AA36F058F65E}" type="presParOf" srcId="{999CE505-2C94-4655-8D3B-B1E3618D90E4}" destId="{D2CD41E5-A4D3-4E96-B09D-1D7921DDD91E}" srcOrd="0" destOrd="0" presId="urn:microsoft.com/office/officeart/2005/8/layout/hProcess4"/>
    <dgm:cxn modelId="{05D4840C-3D66-4456-A73F-8C4466BC7CAB}" type="presParOf" srcId="{D2CD41E5-A4D3-4E96-B09D-1D7921DDD91E}" destId="{F486D087-9F23-495A-9BA7-823FFA25E458}" srcOrd="0" destOrd="0" presId="urn:microsoft.com/office/officeart/2005/8/layout/hProcess4"/>
    <dgm:cxn modelId="{051A9A87-89AC-433D-99BC-0ABADB352CA4}" type="presParOf" srcId="{D2CD41E5-A4D3-4E96-B09D-1D7921DDD91E}" destId="{83E162F2-D13D-4BA4-8CEA-231821FEB902}" srcOrd="1" destOrd="0" presId="urn:microsoft.com/office/officeart/2005/8/layout/hProcess4"/>
    <dgm:cxn modelId="{A7596013-9E94-412F-91F4-E43C15F58905}" type="presParOf" srcId="{D2CD41E5-A4D3-4E96-B09D-1D7921DDD91E}" destId="{3A109EAF-FD39-4CEB-A514-A7749F550065}" srcOrd="2" destOrd="0" presId="urn:microsoft.com/office/officeart/2005/8/layout/hProcess4"/>
    <dgm:cxn modelId="{00799CDA-18C4-42F2-8865-6E8CE1DA26AC}" type="presParOf" srcId="{D2CD41E5-A4D3-4E96-B09D-1D7921DDD91E}" destId="{ED49DC43-5C88-4F4A-9A6C-05FEC9DBB803}" srcOrd="3" destOrd="0" presId="urn:microsoft.com/office/officeart/2005/8/layout/hProcess4"/>
    <dgm:cxn modelId="{A733C5A6-4B31-475E-932F-B5EFADD2E18F}" type="presParOf" srcId="{D2CD41E5-A4D3-4E96-B09D-1D7921DDD91E}" destId="{47AF03C1-E2CB-4BBE-BF46-FE6C7F747524}" srcOrd="4" destOrd="0" presId="urn:microsoft.com/office/officeart/2005/8/layout/hProcess4"/>
    <dgm:cxn modelId="{8DA2DA44-EEBC-4E6F-81AB-B399DCC956E5}" type="presParOf" srcId="{999CE505-2C94-4655-8D3B-B1E3618D90E4}" destId="{A84057BF-B239-413F-8385-D811BA58B483}" srcOrd="1" destOrd="0" presId="urn:microsoft.com/office/officeart/2005/8/layout/hProcess4"/>
    <dgm:cxn modelId="{31D04CEF-BA07-4F82-8BB0-242ECB6B7F92}" type="presParOf" srcId="{999CE505-2C94-4655-8D3B-B1E3618D90E4}" destId="{CE1CBD13-8C1A-4058-8585-6BAD3BAABEF5}" srcOrd="2" destOrd="0" presId="urn:microsoft.com/office/officeart/2005/8/layout/hProcess4"/>
    <dgm:cxn modelId="{2646ACF4-02F4-42BE-9E18-9A278704CB2B}" type="presParOf" srcId="{CE1CBD13-8C1A-4058-8585-6BAD3BAABEF5}" destId="{05EE6DD8-AAF1-44A1-99E9-A2A1365803BC}" srcOrd="0" destOrd="0" presId="urn:microsoft.com/office/officeart/2005/8/layout/hProcess4"/>
    <dgm:cxn modelId="{EE47E06B-232E-41F5-A191-1B7A090C3D22}" type="presParOf" srcId="{CE1CBD13-8C1A-4058-8585-6BAD3BAABEF5}" destId="{260249DC-43AE-4953-A507-BD6A5E697842}" srcOrd="1" destOrd="0" presId="urn:microsoft.com/office/officeart/2005/8/layout/hProcess4"/>
    <dgm:cxn modelId="{87C38FC2-EE1D-4D8F-B781-DB85B8D7F3CB}" type="presParOf" srcId="{CE1CBD13-8C1A-4058-8585-6BAD3BAABEF5}" destId="{28E43263-1F0D-471A-923E-821FCED2A2E5}" srcOrd="2" destOrd="0" presId="urn:microsoft.com/office/officeart/2005/8/layout/hProcess4"/>
    <dgm:cxn modelId="{7C889A14-2DFB-4E0B-8504-FC6661E2368F}" type="presParOf" srcId="{CE1CBD13-8C1A-4058-8585-6BAD3BAABEF5}" destId="{30E28347-7AD3-4ED6-B04E-C444384C7F66}" srcOrd="3" destOrd="0" presId="urn:microsoft.com/office/officeart/2005/8/layout/hProcess4"/>
    <dgm:cxn modelId="{6CA95069-81A0-4D31-9226-8F3116570FD6}" type="presParOf" srcId="{CE1CBD13-8C1A-4058-8585-6BAD3BAABEF5}" destId="{709DC515-6C24-4FDF-B92C-6E817937B728}" srcOrd="4" destOrd="0" presId="urn:microsoft.com/office/officeart/2005/8/layout/hProcess4"/>
    <dgm:cxn modelId="{0EA8A7C1-D91F-4670-9128-8EDE501A6CF7}" type="presParOf" srcId="{999CE505-2C94-4655-8D3B-B1E3618D90E4}" destId="{19ACF655-8319-4C68-BA81-FF9366C0033B}" srcOrd="3" destOrd="0" presId="urn:microsoft.com/office/officeart/2005/8/layout/hProcess4"/>
    <dgm:cxn modelId="{4173A97C-5275-4297-8FBF-F70926ED5037}" type="presParOf" srcId="{999CE505-2C94-4655-8D3B-B1E3618D90E4}" destId="{34616E06-C057-4AB0-8A77-E010EE562972}" srcOrd="4" destOrd="0" presId="urn:microsoft.com/office/officeart/2005/8/layout/hProcess4"/>
    <dgm:cxn modelId="{37A6A865-6D4F-44B8-99F7-ADB4047D19D0}" type="presParOf" srcId="{34616E06-C057-4AB0-8A77-E010EE562972}" destId="{190DDBC1-B7CB-4B42-B92D-D6BA0967259F}" srcOrd="0" destOrd="0" presId="urn:microsoft.com/office/officeart/2005/8/layout/hProcess4"/>
    <dgm:cxn modelId="{D881D310-2173-4647-AAD0-5A2F554398A4}" type="presParOf" srcId="{34616E06-C057-4AB0-8A77-E010EE562972}" destId="{845C4C93-0238-4140-8293-D02217478B87}" srcOrd="1" destOrd="0" presId="urn:microsoft.com/office/officeart/2005/8/layout/hProcess4"/>
    <dgm:cxn modelId="{E51FA54C-CD46-4CBC-8A19-82AF2630FECA}" type="presParOf" srcId="{34616E06-C057-4AB0-8A77-E010EE562972}" destId="{5B665DB6-2930-4A5B-B0D7-296D89552870}" srcOrd="2" destOrd="0" presId="urn:microsoft.com/office/officeart/2005/8/layout/hProcess4"/>
    <dgm:cxn modelId="{A16DA361-B195-4374-B657-3D8554CDC8C0}" type="presParOf" srcId="{34616E06-C057-4AB0-8A77-E010EE562972}" destId="{24DB42BB-9760-4BE6-9E07-E0CDE3D112DE}" srcOrd="3" destOrd="0" presId="urn:microsoft.com/office/officeart/2005/8/layout/hProcess4"/>
    <dgm:cxn modelId="{0837382B-4C50-4A66-8A2A-B9D4B2FFD6E9}" type="presParOf" srcId="{34616E06-C057-4AB0-8A77-E010EE562972}" destId="{74C77429-BD83-4CFB-A9E4-EE20AAB84151}" srcOrd="4" destOrd="0" presId="urn:microsoft.com/office/officeart/2005/8/layout/hProcess4"/>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8C61B0-5506-4BC0-89AB-6B570C570B13}"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ru-RU"/>
        </a:p>
      </dgm:t>
    </dgm:pt>
    <dgm:pt modelId="{4372FF0A-2045-4694-8351-B3ADAE6C3B1B}">
      <dgm:prSet phldrT="[Текст]" custT="1"/>
      <dgm:spPr/>
      <dgm:t>
        <a:bodyPr/>
        <a:lstStyle/>
        <a:p>
          <a:r>
            <a:rPr lang="ru-RU" sz="2500" smtClean="0"/>
            <a:t>Сотрудник МФЦ</a:t>
          </a:r>
          <a:endParaRPr lang="ru-RU" sz="2500" dirty="0"/>
        </a:p>
      </dgm:t>
    </dgm:pt>
    <dgm:pt modelId="{3F465C7A-C8B9-4D1F-8C9F-00A975A6429D}" cxnId="{A3966376-BE84-4A2B-87AD-DEEBE29384BC}" type="parTrans">
      <dgm:prSet/>
      <dgm:spPr/>
      <dgm:t>
        <a:bodyPr/>
        <a:lstStyle/>
        <a:p>
          <a:endParaRPr lang="ru-RU"/>
        </a:p>
      </dgm:t>
    </dgm:pt>
    <dgm:pt modelId="{6FBB466A-18F1-4BB0-9889-B625BDC9B572}" cxnId="{A3966376-BE84-4A2B-87AD-DEEBE29384BC}" type="sibTrans">
      <dgm:prSet/>
      <dgm:spPr/>
      <dgm:t>
        <a:bodyPr/>
        <a:lstStyle/>
        <a:p>
          <a:endParaRPr lang="ru-RU"/>
        </a:p>
      </dgm:t>
    </dgm:pt>
    <dgm:pt modelId="{F8065843-317A-49B4-A724-22F0160146EB}">
      <dgm:prSet phldrT="[Текст]" custT="1"/>
      <dgm:spPr/>
      <dgm:t>
        <a:bodyPr/>
        <a:lstStyle/>
        <a:p>
          <a:r>
            <a:rPr lang="ru-RU" sz="1400" dirty="0"/>
            <a:t>Регистрация заявления в </a:t>
          </a:r>
          <a:r>
            <a:rPr lang="ru-RU" sz="1400" dirty="0" smtClean="0"/>
            <a:t>РГИС и </a:t>
          </a:r>
          <a:r>
            <a:rPr lang="ru-RU" sz="1400" dirty="0"/>
            <a:t>прием оригиналов документов для сканирования</a:t>
          </a:r>
        </a:p>
      </dgm:t>
    </dgm:pt>
    <dgm:pt modelId="{E7354E60-AB66-49F1-BBCE-A2D6B98597CD}" cxnId="{A62FF771-DBDE-4EAE-ABB1-3E8AEFBD8CE3}" type="parTrans">
      <dgm:prSet/>
      <dgm:spPr/>
      <dgm:t>
        <a:bodyPr/>
        <a:lstStyle/>
        <a:p>
          <a:endParaRPr lang="ru-RU"/>
        </a:p>
      </dgm:t>
    </dgm:pt>
    <dgm:pt modelId="{ACC43AD6-FB93-40B4-94EE-9EC3895A5BAC}" cxnId="{A62FF771-DBDE-4EAE-ABB1-3E8AEFBD8CE3}" type="sibTrans">
      <dgm:prSet/>
      <dgm:spPr/>
      <dgm:t>
        <a:bodyPr/>
        <a:lstStyle/>
        <a:p>
          <a:endParaRPr lang="ru-RU"/>
        </a:p>
      </dgm:t>
    </dgm:pt>
    <dgm:pt modelId="{A498A4F0-0A54-4171-94F6-9DD01369E59D}">
      <dgm:prSet phldrT="[Текст]" custT="1"/>
      <dgm:spPr/>
      <dgm:t>
        <a:bodyPr/>
        <a:lstStyle/>
        <a:p>
          <a:r>
            <a:rPr lang="ru-RU" sz="2500" smtClean="0"/>
            <a:t>Ведомство</a:t>
          </a:r>
          <a:endParaRPr lang="ru-RU" sz="2500" dirty="0"/>
        </a:p>
      </dgm:t>
    </dgm:pt>
    <dgm:pt modelId="{4510A508-72D0-48BD-B2F2-D7AD29927255}" cxnId="{6B1DC88D-B8A7-4B79-9C01-FC50BD84DCE7}" type="parTrans">
      <dgm:prSet/>
      <dgm:spPr/>
      <dgm:t>
        <a:bodyPr/>
        <a:lstStyle/>
        <a:p>
          <a:endParaRPr lang="ru-RU"/>
        </a:p>
      </dgm:t>
    </dgm:pt>
    <dgm:pt modelId="{1CAC5656-C661-440B-A8FD-88357AD677D8}" cxnId="{6B1DC88D-B8A7-4B79-9C01-FC50BD84DCE7}" type="sibTrans">
      <dgm:prSet/>
      <dgm:spPr/>
      <dgm:t>
        <a:bodyPr/>
        <a:lstStyle/>
        <a:p>
          <a:endParaRPr lang="ru-RU"/>
        </a:p>
      </dgm:t>
    </dgm:pt>
    <dgm:pt modelId="{7B79A066-9E1D-4377-AE47-521AA5876169}">
      <dgm:prSet phldrT="[Текст]" custT="1"/>
      <dgm:spPr/>
      <dgm:t>
        <a:bodyPr/>
        <a:lstStyle/>
        <a:p>
          <a:r>
            <a:rPr lang="ru-RU" sz="1400" dirty="0"/>
            <a:t>Рассмотрение заявления в </a:t>
          </a:r>
          <a:r>
            <a:rPr lang="ru-RU" sz="1400" dirty="0" smtClean="0"/>
            <a:t>РГИС </a:t>
          </a:r>
          <a:r>
            <a:rPr lang="ru-RU" sz="1400" dirty="0"/>
            <a:t>в течение 1 </a:t>
          </a:r>
          <a:r>
            <a:rPr lang="ru-RU" sz="1400" dirty="0" err="1" smtClean="0"/>
            <a:t>р.д</a:t>
          </a:r>
          <a:r>
            <a:rPr lang="ru-RU" sz="1400" dirty="0"/>
            <a:t>.</a:t>
          </a:r>
        </a:p>
      </dgm:t>
    </dgm:pt>
    <dgm:pt modelId="{47AC912D-BD29-463A-9E9E-5FFD26567951}" cxnId="{E6A01B6B-3EE8-4DE2-8AD3-5AC61F86AF0E}" type="parTrans">
      <dgm:prSet/>
      <dgm:spPr/>
      <dgm:t>
        <a:bodyPr/>
        <a:lstStyle/>
        <a:p>
          <a:endParaRPr lang="ru-RU"/>
        </a:p>
      </dgm:t>
    </dgm:pt>
    <dgm:pt modelId="{709059E1-F78D-422F-9285-E0463B79E3F2}" cxnId="{E6A01B6B-3EE8-4DE2-8AD3-5AC61F86AF0E}" type="sibTrans">
      <dgm:prSet/>
      <dgm:spPr/>
      <dgm:t>
        <a:bodyPr/>
        <a:lstStyle/>
        <a:p>
          <a:endParaRPr lang="ru-RU"/>
        </a:p>
      </dgm:t>
    </dgm:pt>
    <dgm:pt modelId="{6352C13A-9380-4ED6-A314-3B2EDEC527B1}">
      <dgm:prSet phldrT="[Текст]" custT="1"/>
      <dgm:spPr/>
      <dgm:t>
        <a:bodyPr/>
        <a:lstStyle/>
        <a:p>
          <a:r>
            <a:rPr lang="ru-RU" sz="2500" dirty="0" smtClean="0"/>
            <a:t>Сотрудник </a:t>
          </a:r>
          <a:r>
            <a:rPr lang="ru-RU" sz="2500" dirty="0"/>
            <a:t>МФЦ</a:t>
          </a:r>
        </a:p>
      </dgm:t>
    </dgm:pt>
    <dgm:pt modelId="{C22F20F1-389D-4FBE-89E3-FEA44DA9C1E7}" cxnId="{35E2F1B9-B4C7-496F-A8EC-51FCCE465CEE}" type="parTrans">
      <dgm:prSet/>
      <dgm:spPr/>
      <dgm:t>
        <a:bodyPr/>
        <a:lstStyle/>
        <a:p>
          <a:endParaRPr lang="ru-RU"/>
        </a:p>
      </dgm:t>
    </dgm:pt>
    <dgm:pt modelId="{5EBAC037-C792-4F63-9C91-2F9C474651DE}" cxnId="{35E2F1B9-B4C7-496F-A8EC-51FCCE465CEE}" type="sibTrans">
      <dgm:prSet/>
      <dgm:spPr/>
      <dgm:t>
        <a:bodyPr/>
        <a:lstStyle/>
        <a:p>
          <a:endParaRPr lang="ru-RU"/>
        </a:p>
      </dgm:t>
    </dgm:pt>
    <dgm:pt modelId="{065CFCCF-EDCE-4677-AFCF-9D101B9D8A6C}">
      <dgm:prSet phldrT="[Текст]"/>
      <dgm:spPr/>
      <dgm:t>
        <a:bodyPr/>
        <a:lstStyle/>
        <a:p>
          <a:endParaRPr lang="ru-RU" sz="1700" dirty="0"/>
        </a:p>
      </dgm:t>
    </dgm:pt>
    <dgm:pt modelId="{6E002242-2D4B-4EAF-A693-576BA5CA092F}" cxnId="{FE61DA16-0C23-4088-9CCF-B89F3CF89CA4}" type="parTrans">
      <dgm:prSet/>
      <dgm:spPr/>
      <dgm:t>
        <a:bodyPr/>
        <a:lstStyle/>
        <a:p>
          <a:endParaRPr lang="ru-RU"/>
        </a:p>
      </dgm:t>
    </dgm:pt>
    <dgm:pt modelId="{5C540233-61DE-4636-8073-7E59FDBC85DD}" cxnId="{FE61DA16-0C23-4088-9CCF-B89F3CF89CA4}" type="sibTrans">
      <dgm:prSet/>
      <dgm:spPr/>
      <dgm:t>
        <a:bodyPr/>
        <a:lstStyle/>
        <a:p>
          <a:endParaRPr lang="ru-RU"/>
        </a:p>
      </dgm:t>
    </dgm:pt>
    <dgm:pt modelId="{E05F9A2E-0C8C-4523-BABA-70ABE530A612}">
      <dgm:prSet phldrT="[Текст]" custT="1"/>
      <dgm:spPr/>
      <dgm:t>
        <a:bodyPr/>
        <a:lstStyle/>
        <a:p>
          <a:r>
            <a:rPr lang="ru-RU" sz="1400" dirty="0"/>
            <a:t>Выдача результата </a:t>
          </a:r>
          <a:r>
            <a:rPr lang="ru-RU" sz="1400" dirty="0" smtClean="0"/>
            <a:t>предоставления </a:t>
          </a:r>
          <a:r>
            <a:rPr lang="ru-RU" sz="1400" dirty="0"/>
            <a:t>услуги </a:t>
          </a:r>
          <a:r>
            <a:rPr lang="ru-RU" sz="1400" dirty="0" smtClean="0"/>
            <a:t>заявителю</a:t>
          </a:r>
          <a:endParaRPr lang="ru-RU" sz="1300" dirty="0"/>
        </a:p>
      </dgm:t>
    </dgm:pt>
    <dgm:pt modelId="{1E56626B-0EFA-4EBB-B0CB-1C7C653EA176}" cxnId="{0BB03DD5-71B8-439E-980B-6D4F9470DD6D}" type="parTrans">
      <dgm:prSet/>
      <dgm:spPr/>
      <dgm:t>
        <a:bodyPr/>
        <a:lstStyle/>
        <a:p>
          <a:endParaRPr lang="ru-RU"/>
        </a:p>
      </dgm:t>
    </dgm:pt>
    <dgm:pt modelId="{B7CED413-20B4-44E8-9D06-F1D4F3376C60}" cxnId="{0BB03DD5-71B8-439E-980B-6D4F9470DD6D}" type="sibTrans">
      <dgm:prSet/>
      <dgm:spPr/>
      <dgm:t>
        <a:bodyPr/>
        <a:lstStyle/>
        <a:p>
          <a:endParaRPr lang="ru-RU"/>
        </a:p>
      </dgm:t>
    </dgm:pt>
    <dgm:pt modelId="{1CF044E1-420E-458D-BC52-A8AC4EE0E985}">
      <dgm:prSet phldrT="[Текст]" custT="1"/>
      <dgm:spPr/>
      <dgm:t>
        <a:bodyPr/>
        <a:lstStyle/>
        <a:p>
          <a:r>
            <a:rPr lang="ru-RU" sz="1400" dirty="0"/>
            <a:t>Принятие решения</a:t>
          </a:r>
        </a:p>
      </dgm:t>
    </dgm:pt>
    <dgm:pt modelId="{9C50BCC6-3BB0-4727-BF9C-5CCB9EAC61F0}" cxnId="{2873DB70-0417-4406-808E-48A74FA606BC}" type="parTrans">
      <dgm:prSet/>
      <dgm:spPr/>
      <dgm:t>
        <a:bodyPr/>
        <a:lstStyle/>
        <a:p>
          <a:endParaRPr lang="ru-RU"/>
        </a:p>
      </dgm:t>
    </dgm:pt>
    <dgm:pt modelId="{370972FA-EDEA-4851-97AB-D727234074A2}" cxnId="{2873DB70-0417-4406-808E-48A74FA606BC}" type="sibTrans">
      <dgm:prSet/>
      <dgm:spPr/>
      <dgm:t>
        <a:bodyPr/>
        <a:lstStyle/>
        <a:p>
          <a:endParaRPr lang="ru-RU"/>
        </a:p>
      </dgm:t>
    </dgm:pt>
    <dgm:pt modelId="{6096A1A7-E4F8-4D03-B4D4-2590496D2BF7}">
      <dgm:prSet phldrT="[Текст]" custT="1"/>
      <dgm:spPr/>
      <dgm:t>
        <a:bodyPr/>
        <a:lstStyle/>
        <a:p>
          <a:r>
            <a:rPr lang="ru-RU" sz="1400" dirty="0"/>
            <a:t>Сканирование документов и прикрепление к заявлению в </a:t>
          </a:r>
          <a:r>
            <a:rPr lang="ru-RU" sz="1400" dirty="0" smtClean="0"/>
            <a:t>РГИС</a:t>
          </a:r>
          <a:endParaRPr lang="ru-RU" sz="1400" dirty="0"/>
        </a:p>
      </dgm:t>
    </dgm:pt>
    <dgm:pt modelId="{8D1ADB6F-2BD9-419D-B82F-165CCB40B97C}" cxnId="{CC43DE8F-B3B5-4381-A412-76E9F7CC37A3}" type="parTrans">
      <dgm:prSet/>
      <dgm:spPr/>
      <dgm:t>
        <a:bodyPr/>
        <a:lstStyle/>
        <a:p>
          <a:endParaRPr lang="ru-RU"/>
        </a:p>
      </dgm:t>
    </dgm:pt>
    <dgm:pt modelId="{51C5339F-875D-42DF-93A6-E0FA91822A73}" cxnId="{CC43DE8F-B3B5-4381-A412-76E9F7CC37A3}" type="sibTrans">
      <dgm:prSet/>
      <dgm:spPr/>
      <dgm:t>
        <a:bodyPr/>
        <a:lstStyle/>
        <a:p>
          <a:endParaRPr lang="ru-RU"/>
        </a:p>
      </dgm:t>
    </dgm:pt>
    <dgm:pt modelId="{607EA6B6-BD59-4ACE-9CD2-33C8B1C7C421}">
      <dgm:prSet phldrT="[Текст]" custT="1"/>
      <dgm:spPr/>
      <dgm:t>
        <a:bodyPr/>
        <a:lstStyle/>
        <a:p>
          <a:r>
            <a:rPr lang="ru-RU" sz="1400" dirty="0"/>
            <a:t>Возврат оригиналов документов </a:t>
          </a:r>
          <a:r>
            <a:rPr lang="ru-RU" sz="1400" dirty="0" smtClean="0"/>
            <a:t>заявителю</a:t>
          </a:r>
          <a:endParaRPr lang="ru-RU" sz="1400" dirty="0"/>
        </a:p>
      </dgm:t>
    </dgm:pt>
    <dgm:pt modelId="{8F18769F-0697-488A-9961-1B5A5302BA26}" cxnId="{764550BC-A0C7-4C02-B309-3BDE416C910F}" type="parTrans">
      <dgm:prSet/>
      <dgm:spPr/>
      <dgm:t>
        <a:bodyPr/>
        <a:lstStyle/>
        <a:p>
          <a:endParaRPr lang="ru-RU"/>
        </a:p>
      </dgm:t>
    </dgm:pt>
    <dgm:pt modelId="{11A50269-D6D1-448F-BCD5-707BB1E3DF0D}" cxnId="{764550BC-A0C7-4C02-B309-3BDE416C910F}" type="sibTrans">
      <dgm:prSet/>
      <dgm:spPr/>
      <dgm:t>
        <a:bodyPr/>
        <a:lstStyle/>
        <a:p>
          <a:endParaRPr lang="ru-RU"/>
        </a:p>
      </dgm:t>
    </dgm:pt>
    <dgm:pt modelId="{B8224366-6910-4ED1-98A8-FBD4F8C685DE}" type="pres">
      <dgm:prSet presAssocID="{EA8C61B0-5506-4BC0-89AB-6B570C570B13}" presName="Name0" presStyleCnt="0">
        <dgm:presLayoutVars>
          <dgm:dir/>
          <dgm:animLvl val="lvl"/>
          <dgm:resizeHandles val="exact"/>
        </dgm:presLayoutVars>
      </dgm:prSet>
      <dgm:spPr/>
      <dgm:t>
        <a:bodyPr/>
        <a:lstStyle/>
        <a:p>
          <a:endParaRPr lang="ru-RU"/>
        </a:p>
      </dgm:t>
    </dgm:pt>
    <dgm:pt modelId="{44F4B8AE-6B8E-4483-A4C9-8A9CFD777646}" type="pres">
      <dgm:prSet presAssocID="{EA8C61B0-5506-4BC0-89AB-6B570C570B13}" presName="tSp" presStyleCnt="0"/>
      <dgm:spPr/>
    </dgm:pt>
    <dgm:pt modelId="{FD3D44BB-8C14-42BE-96FB-CB2DB8AF4B62}" type="pres">
      <dgm:prSet presAssocID="{EA8C61B0-5506-4BC0-89AB-6B570C570B13}" presName="bSp" presStyleCnt="0"/>
      <dgm:spPr/>
    </dgm:pt>
    <dgm:pt modelId="{999CE505-2C94-4655-8D3B-B1E3618D90E4}" type="pres">
      <dgm:prSet presAssocID="{EA8C61B0-5506-4BC0-89AB-6B570C570B13}" presName="process" presStyleCnt="0"/>
      <dgm:spPr/>
    </dgm:pt>
    <dgm:pt modelId="{D2CD41E5-A4D3-4E96-B09D-1D7921DDD91E}" type="pres">
      <dgm:prSet presAssocID="{4372FF0A-2045-4694-8351-B3ADAE6C3B1B}" presName="composite1" presStyleCnt="0"/>
      <dgm:spPr/>
    </dgm:pt>
    <dgm:pt modelId="{F486D087-9F23-495A-9BA7-823FFA25E458}" type="pres">
      <dgm:prSet presAssocID="{4372FF0A-2045-4694-8351-B3ADAE6C3B1B}" presName="dummyNode1" presStyleLbl="node1" presStyleIdx="0" presStyleCnt="3"/>
      <dgm:spPr/>
    </dgm:pt>
    <dgm:pt modelId="{83E162F2-D13D-4BA4-8CEA-231821FEB902}" type="pres">
      <dgm:prSet presAssocID="{4372FF0A-2045-4694-8351-B3ADAE6C3B1B}" presName="childNode1" presStyleLbl="bgAcc1" presStyleIdx="0" presStyleCnt="3" custScaleX="94873" custScaleY="101618" custLinFactNeighborX="4707" custLinFactNeighborY="-30292">
        <dgm:presLayoutVars>
          <dgm:bulletEnabled val="1"/>
        </dgm:presLayoutVars>
      </dgm:prSet>
      <dgm:spPr/>
      <dgm:t>
        <a:bodyPr/>
        <a:lstStyle/>
        <a:p>
          <a:endParaRPr lang="ru-RU"/>
        </a:p>
      </dgm:t>
    </dgm:pt>
    <dgm:pt modelId="{3A109EAF-FD39-4CEB-A514-A7749F550065}" type="pres">
      <dgm:prSet presAssocID="{4372FF0A-2045-4694-8351-B3ADAE6C3B1B}" presName="childNode1tx" presStyleLbl="bgAcc1" presStyleIdx="0" presStyleCnt="3">
        <dgm:presLayoutVars>
          <dgm:bulletEnabled val="1"/>
        </dgm:presLayoutVars>
      </dgm:prSet>
      <dgm:spPr/>
      <dgm:t>
        <a:bodyPr/>
        <a:lstStyle/>
        <a:p>
          <a:endParaRPr lang="ru-RU"/>
        </a:p>
      </dgm:t>
    </dgm:pt>
    <dgm:pt modelId="{ED49DC43-5C88-4F4A-9A6C-05FEC9DBB803}" type="pres">
      <dgm:prSet presAssocID="{4372FF0A-2045-4694-8351-B3ADAE6C3B1B}" presName="parentNode1" presStyleLbl="node1" presStyleIdx="0" presStyleCnt="3" custScaleX="94420" custScaleY="58919" custLinFactNeighborX="14084" custLinFactNeighborY="-79245">
        <dgm:presLayoutVars>
          <dgm:chMax val="1"/>
          <dgm:bulletEnabled val="1"/>
        </dgm:presLayoutVars>
      </dgm:prSet>
      <dgm:spPr/>
      <dgm:t>
        <a:bodyPr/>
        <a:lstStyle/>
        <a:p>
          <a:endParaRPr lang="ru-RU"/>
        </a:p>
      </dgm:t>
    </dgm:pt>
    <dgm:pt modelId="{47AF03C1-E2CB-4BBE-BF46-FE6C7F747524}" type="pres">
      <dgm:prSet presAssocID="{4372FF0A-2045-4694-8351-B3ADAE6C3B1B}" presName="connSite1" presStyleCnt="0"/>
      <dgm:spPr/>
    </dgm:pt>
    <dgm:pt modelId="{A84057BF-B239-413F-8385-D811BA58B483}" type="pres">
      <dgm:prSet presAssocID="{6FBB466A-18F1-4BB0-9889-B625BDC9B572}" presName="Name9" presStyleLbl="sibTrans2D1" presStyleIdx="0" presStyleCnt="2" custLinFactNeighborX="-19180" custLinFactNeighborY="-760"/>
      <dgm:spPr/>
      <dgm:t>
        <a:bodyPr/>
        <a:lstStyle/>
        <a:p>
          <a:endParaRPr lang="ru-RU"/>
        </a:p>
      </dgm:t>
    </dgm:pt>
    <dgm:pt modelId="{CE1CBD13-8C1A-4058-8585-6BAD3BAABEF5}" type="pres">
      <dgm:prSet presAssocID="{A498A4F0-0A54-4171-94F6-9DD01369E59D}" presName="composite2" presStyleCnt="0"/>
      <dgm:spPr/>
    </dgm:pt>
    <dgm:pt modelId="{05EE6DD8-AAF1-44A1-99E9-A2A1365803BC}" type="pres">
      <dgm:prSet presAssocID="{A498A4F0-0A54-4171-94F6-9DD01369E59D}" presName="dummyNode2" presStyleLbl="node1" presStyleIdx="0" presStyleCnt="3"/>
      <dgm:spPr/>
    </dgm:pt>
    <dgm:pt modelId="{260249DC-43AE-4953-A507-BD6A5E697842}" type="pres">
      <dgm:prSet presAssocID="{A498A4F0-0A54-4171-94F6-9DD01369E59D}" presName="childNode2" presStyleLbl="bgAcc1" presStyleIdx="1" presStyleCnt="3" custScaleX="93550" custScaleY="90581" custLinFactNeighborX="33877" custLinFactNeighborY="5034">
        <dgm:presLayoutVars>
          <dgm:bulletEnabled val="1"/>
        </dgm:presLayoutVars>
      </dgm:prSet>
      <dgm:spPr/>
      <dgm:t>
        <a:bodyPr/>
        <a:lstStyle/>
        <a:p>
          <a:endParaRPr lang="ru-RU"/>
        </a:p>
      </dgm:t>
    </dgm:pt>
    <dgm:pt modelId="{28E43263-1F0D-471A-923E-821FCED2A2E5}" type="pres">
      <dgm:prSet presAssocID="{A498A4F0-0A54-4171-94F6-9DD01369E59D}" presName="childNode2tx" presStyleLbl="bgAcc1" presStyleIdx="1" presStyleCnt="3">
        <dgm:presLayoutVars>
          <dgm:bulletEnabled val="1"/>
        </dgm:presLayoutVars>
      </dgm:prSet>
      <dgm:spPr/>
      <dgm:t>
        <a:bodyPr/>
        <a:lstStyle/>
        <a:p>
          <a:endParaRPr lang="ru-RU"/>
        </a:p>
      </dgm:t>
    </dgm:pt>
    <dgm:pt modelId="{30E28347-7AD3-4ED6-B04E-C444384C7F66}" type="pres">
      <dgm:prSet presAssocID="{A498A4F0-0A54-4171-94F6-9DD01369E59D}" presName="parentNode2" presStyleLbl="node1" presStyleIdx="1" presStyleCnt="3" custScaleX="80084" custScaleY="75530" custLinFactNeighborX="43862" custLinFactNeighborY="-22681">
        <dgm:presLayoutVars>
          <dgm:chMax val="0"/>
          <dgm:bulletEnabled val="1"/>
        </dgm:presLayoutVars>
      </dgm:prSet>
      <dgm:spPr/>
      <dgm:t>
        <a:bodyPr/>
        <a:lstStyle/>
        <a:p>
          <a:endParaRPr lang="ru-RU"/>
        </a:p>
      </dgm:t>
    </dgm:pt>
    <dgm:pt modelId="{709DC515-6C24-4FDF-B92C-6E817937B728}" type="pres">
      <dgm:prSet presAssocID="{A498A4F0-0A54-4171-94F6-9DD01369E59D}" presName="connSite2" presStyleCnt="0"/>
      <dgm:spPr/>
    </dgm:pt>
    <dgm:pt modelId="{19ACF655-8319-4C68-BA81-FF9366C0033B}" type="pres">
      <dgm:prSet presAssocID="{1CAC5656-C661-440B-A8FD-88357AD677D8}" presName="Name18" presStyleLbl="sibTrans2D1" presStyleIdx="1" presStyleCnt="2" custAng="892654" custLinFactNeighborX="-6108" custLinFactNeighborY="12763"/>
      <dgm:spPr/>
      <dgm:t>
        <a:bodyPr/>
        <a:lstStyle/>
        <a:p>
          <a:endParaRPr lang="ru-RU"/>
        </a:p>
      </dgm:t>
    </dgm:pt>
    <dgm:pt modelId="{34616E06-C057-4AB0-8A77-E010EE562972}" type="pres">
      <dgm:prSet presAssocID="{6352C13A-9380-4ED6-A314-3B2EDEC527B1}" presName="composite1" presStyleCnt="0"/>
      <dgm:spPr/>
    </dgm:pt>
    <dgm:pt modelId="{190DDBC1-B7CB-4B42-B92D-D6BA0967259F}" type="pres">
      <dgm:prSet presAssocID="{6352C13A-9380-4ED6-A314-3B2EDEC527B1}" presName="dummyNode1" presStyleLbl="node1" presStyleIdx="1" presStyleCnt="3"/>
      <dgm:spPr/>
    </dgm:pt>
    <dgm:pt modelId="{845C4C93-0238-4140-8293-D02217478B87}" type="pres">
      <dgm:prSet presAssocID="{6352C13A-9380-4ED6-A314-3B2EDEC527B1}" presName="childNode1" presStyleLbl="bgAcc1" presStyleIdx="2" presStyleCnt="3" custScaleX="77921" custScaleY="81840" custLinFactNeighborX="87993" custLinFactNeighborY="-33367">
        <dgm:presLayoutVars>
          <dgm:bulletEnabled val="1"/>
        </dgm:presLayoutVars>
      </dgm:prSet>
      <dgm:spPr/>
      <dgm:t>
        <a:bodyPr/>
        <a:lstStyle/>
        <a:p>
          <a:endParaRPr lang="ru-RU"/>
        </a:p>
      </dgm:t>
    </dgm:pt>
    <dgm:pt modelId="{5B665DB6-2930-4A5B-B0D7-296D89552870}" type="pres">
      <dgm:prSet presAssocID="{6352C13A-9380-4ED6-A314-3B2EDEC527B1}" presName="childNode1tx" presStyleLbl="bgAcc1" presStyleIdx="2" presStyleCnt="3">
        <dgm:presLayoutVars>
          <dgm:bulletEnabled val="1"/>
        </dgm:presLayoutVars>
      </dgm:prSet>
      <dgm:spPr/>
      <dgm:t>
        <a:bodyPr/>
        <a:lstStyle/>
        <a:p>
          <a:endParaRPr lang="ru-RU"/>
        </a:p>
      </dgm:t>
    </dgm:pt>
    <dgm:pt modelId="{24DB42BB-9760-4BE6-9E07-E0CDE3D112DE}" type="pres">
      <dgm:prSet presAssocID="{6352C13A-9380-4ED6-A314-3B2EDEC527B1}" presName="parentNode1" presStyleLbl="node1" presStyleIdx="2" presStyleCnt="3" custScaleX="94442" custScaleY="57028" custLinFactY="-24866" custLinFactNeighborX="-6883" custLinFactNeighborY="-100000">
        <dgm:presLayoutVars>
          <dgm:chMax val="1"/>
          <dgm:bulletEnabled val="1"/>
        </dgm:presLayoutVars>
      </dgm:prSet>
      <dgm:spPr/>
      <dgm:t>
        <a:bodyPr/>
        <a:lstStyle/>
        <a:p>
          <a:endParaRPr lang="ru-RU"/>
        </a:p>
      </dgm:t>
    </dgm:pt>
    <dgm:pt modelId="{74C77429-BD83-4CFB-A9E4-EE20AAB84151}" type="pres">
      <dgm:prSet presAssocID="{6352C13A-9380-4ED6-A314-3B2EDEC527B1}" presName="connSite1" presStyleCnt="0"/>
      <dgm:spPr/>
    </dgm:pt>
  </dgm:ptLst>
  <dgm:cxnLst>
    <dgm:cxn modelId="{764550BC-A0C7-4C02-B309-3BDE416C910F}" srcId="{4372FF0A-2045-4694-8351-B3ADAE6C3B1B}" destId="{607EA6B6-BD59-4ACE-9CD2-33C8B1C7C421}" srcOrd="2" destOrd="0" parTransId="{8F18769F-0697-488A-9961-1B5A5302BA26}" sibTransId="{11A50269-D6D1-448F-BCD5-707BB1E3DF0D}"/>
    <dgm:cxn modelId="{2DAE131A-9BCD-4C37-9947-9321402AB632}" type="presOf" srcId="{6096A1A7-E4F8-4D03-B4D4-2590496D2BF7}" destId="{83E162F2-D13D-4BA4-8CEA-231821FEB902}" srcOrd="0" destOrd="1" presId="urn:microsoft.com/office/officeart/2005/8/layout/hProcess4"/>
    <dgm:cxn modelId="{307B0AF5-2AAD-4AD7-9ED5-A8338E3292C9}" type="presOf" srcId="{7B79A066-9E1D-4377-AE47-521AA5876169}" destId="{260249DC-43AE-4953-A507-BD6A5E697842}" srcOrd="0" destOrd="0" presId="urn:microsoft.com/office/officeart/2005/8/layout/hProcess4"/>
    <dgm:cxn modelId="{F4986A14-9C2A-471F-AE35-BF14F6BEE692}" type="presOf" srcId="{7B79A066-9E1D-4377-AE47-521AA5876169}" destId="{28E43263-1F0D-471A-923E-821FCED2A2E5}" srcOrd="1" destOrd="0" presId="urn:microsoft.com/office/officeart/2005/8/layout/hProcess4"/>
    <dgm:cxn modelId="{FABCB31B-37D7-4336-8FBC-A41C14DE5EEF}" type="presOf" srcId="{065CFCCF-EDCE-4677-AFCF-9D101B9D8A6C}" destId="{5B665DB6-2930-4A5B-B0D7-296D89552870}" srcOrd="1" destOrd="0" presId="urn:microsoft.com/office/officeart/2005/8/layout/hProcess4"/>
    <dgm:cxn modelId="{B5C94BD7-8240-4BE8-8B95-0870AC12E93B}" type="presOf" srcId="{1CF044E1-420E-458D-BC52-A8AC4EE0E985}" destId="{260249DC-43AE-4953-A507-BD6A5E697842}" srcOrd="0" destOrd="1" presId="urn:microsoft.com/office/officeart/2005/8/layout/hProcess4"/>
    <dgm:cxn modelId="{67B97A87-1F67-4CF3-87FF-4F206BD60598}" type="presOf" srcId="{1CAC5656-C661-440B-A8FD-88357AD677D8}" destId="{19ACF655-8319-4C68-BA81-FF9366C0033B}" srcOrd="0" destOrd="0" presId="urn:microsoft.com/office/officeart/2005/8/layout/hProcess4"/>
    <dgm:cxn modelId="{A62FF771-DBDE-4EAE-ABB1-3E8AEFBD8CE3}" srcId="{4372FF0A-2045-4694-8351-B3ADAE6C3B1B}" destId="{F8065843-317A-49B4-A724-22F0160146EB}" srcOrd="0" destOrd="0" parTransId="{E7354E60-AB66-49F1-BBCE-A2D6B98597CD}" sibTransId="{ACC43AD6-FB93-40B4-94EE-9EC3895A5BAC}"/>
    <dgm:cxn modelId="{CC43DE8F-B3B5-4381-A412-76E9F7CC37A3}" srcId="{4372FF0A-2045-4694-8351-B3ADAE6C3B1B}" destId="{6096A1A7-E4F8-4D03-B4D4-2590496D2BF7}" srcOrd="1" destOrd="0" parTransId="{8D1ADB6F-2BD9-419D-B82F-165CCB40B97C}" sibTransId="{51C5339F-875D-42DF-93A6-E0FA91822A73}"/>
    <dgm:cxn modelId="{E6A01B6B-3EE8-4DE2-8AD3-5AC61F86AF0E}" srcId="{A498A4F0-0A54-4171-94F6-9DD01369E59D}" destId="{7B79A066-9E1D-4377-AE47-521AA5876169}" srcOrd="0" destOrd="0" parTransId="{47AC912D-BD29-463A-9E9E-5FFD26567951}" sibTransId="{709059E1-F78D-422F-9285-E0463B79E3F2}"/>
    <dgm:cxn modelId="{CABE346B-98EE-4B7D-87D7-A527F6F44D27}" type="presOf" srcId="{607EA6B6-BD59-4ACE-9CD2-33C8B1C7C421}" destId="{83E162F2-D13D-4BA4-8CEA-231821FEB902}" srcOrd="0" destOrd="2" presId="urn:microsoft.com/office/officeart/2005/8/layout/hProcess4"/>
    <dgm:cxn modelId="{8B1ADDA2-57C2-43B5-9196-7D983740F25D}" type="presOf" srcId="{065CFCCF-EDCE-4677-AFCF-9D101B9D8A6C}" destId="{845C4C93-0238-4140-8293-D02217478B87}" srcOrd="0" destOrd="0" presId="urn:microsoft.com/office/officeart/2005/8/layout/hProcess4"/>
    <dgm:cxn modelId="{6B1DC88D-B8A7-4B79-9C01-FC50BD84DCE7}" srcId="{EA8C61B0-5506-4BC0-89AB-6B570C570B13}" destId="{A498A4F0-0A54-4171-94F6-9DD01369E59D}" srcOrd="1" destOrd="0" parTransId="{4510A508-72D0-48BD-B2F2-D7AD29927255}" sibTransId="{1CAC5656-C661-440B-A8FD-88357AD677D8}"/>
    <dgm:cxn modelId="{9FEFF5CE-9222-4A29-8E67-F9575C130432}" type="presOf" srcId="{4372FF0A-2045-4694-8351-B3ADAE6C3B1B}" destId="{ED49DC43-5C88-4F4A-9A6C-05FEC9DBB803}" srcOrd="0" destOrd="0" presId="urn:microsoft.com/office/officeart/2005/8/layout/hProcess4"/>
    <dgm:cxn modelId="{2873DB70-0417-4406-808E-48A74FA606BC}" srcId="{A498A4F0-0A54-4171-94F6-9DD01369E59D}" destId="{1CF044E1-420E-458D-BC52-A8AC4EE0E985}" srcOrd="1" destOrd="0" parTransId="{9C50BCC6-3BB0-4727-BF9C-5CCB9EAC61F0}" sibTransId="{370972FA-EDEA-4851-97AB-D727234074A2}"/>
    <dgm:cxn modelId="{B79C63B3-CE38-4EF9-8F08-4B2A5EC6B412}" type="presOf" srcId="{EA8C61B0-5506-4BC0-89AB-6B570C570B13}" destId="{B8224366-6910-4ED1-98A8-FBD4F8C685DE}" srcOrd="0" destOrd="0" presId="urn:microsoft.com/office/officeart/2005/8/layout/hProcess4"/>
    <dgm:cxn modelId="{8ADDD8A9-8C33-4C6F-AB6F-29166E316531}" type="presOf" srcId="{6096A1A7-E4F8-4D03-B4D4-2590496D2BF7}" destId="{3A109EAF-FD39-4CEB-A514-A7749F550065}" srcOrd="1" destOrd="1" presId="urn:microsoft.com/office/officeart/2005/8/layout/hProcess4"/>
    <dgm:cxn modelId="{FE8757D6-7EF2-465A-90C1-02E0F615BFB0}" type="presOf" srcId="{6352C13A-9380-4ED6-A314-3B2EDEC527B1}" destId="{24DB42BB-9760-4BE6-9E07-E0CDE3D112DE}" srcOrd="0" destOrd="0" presId="urn:microsoft.com/office/officeart/2005/8/layout/hProcess4"/>
    <dgm:cxn modelId="{31ED6ADB-C289-4385-B500-1BE50F665146}" type="presOf" srcId="{E05F9A2E-0C8C-4523-BABA-70ABE530A612}" destId="{5B665DB6-2930-4A5B-B0D7-296D89552870}" srcOrd="1" destOrd="1" presId="urn:microsoft.com/office/officeart/2005/8/layout/hProcess4"/>
    <dgm:cxn modelId="{35E2F1B9-B4C7-496F-A8EC-51FCCE465CEE}" srcId="{EA8C61B0-5506-4BC0-89AB-6B570C570B13}" destId="{6352C13A-9380-4ED6-A314-3B2EDEC527B1}" srcOrd="2" destOrd="0" parTransId="{C22F20F1-389D-4FBE-89E3-FEA44DA9C1E7}" sibTransId="{5EBAC037-C792-4F63-9C91-2F9C474651DE}"/>
    <dgm:cxn modelId="{56917E9E-E562-4659-B007-422BD627F831}" type="presOf" srcId="{6FBB466A-18F1-4BB0-9889-B625BDC9B572}" destId="{A84057BF-B239-413F-8385-D811BA58B483}" srcOrd="0" destOrd="0" presId="urn:microsoft.com/office/officeart/2005/8/layout/hProcess4"/>
    <dgm:cxn modelId="{0BB03DD5-71B8-439E-980B-6D4F9470DD6D}" srcId="{6352C13A-9380-4ED6-A314-3B2EDEC527B1}" destId="{E05F9A2E-0C8C-4523-BABA-70ABE530A612}" srcOrd="1" destOrd="0" parTransId="{1E56626B-0EFA-4EBB-B0CB-1C7C653EA176}" sibTransId="{B7CED413-20B4-44E8-9D06-F1D4F3376C60}"/>
    <dgm:cxn modelId="{F69A468B-34C5-40CF-9C16-9EFC4F05EDDE}" type="presOf" srcId="{E05F9A2E-0C8C-4523-BABA-70ABE530A612}" destId="{845C4C93-0238-4140-8293-D02217478B87}" srcOrd="0" destOrd="1" presId="urn:microsoft.com/office/officeart/2005/8/layout/hProcess4"/>
    <dgm:cxn modelId="{FA88A594-8451-4464-B12A-C99CF93AE71A}" type="presOf" srcId="{F8065843-317A-49B4-A724-22F0160146EB}" destId="{3A109EAF-FD39-4CEB-A514-A7749F550065}" srcOrd="1" destOrd="0" presId="urn:microsoft.com/office/officeart/2005/8/layout/hProcess4"/>
    <dgm:cxn modelId="{3F309098-5251-4287-A1BC-0D38319CDC7E}" type="presOf" srcId="{A498A4F0-0A54-4171-94F6-9DD01369E59D}" destId="{30E28347-7AD3-4ED6-B04E-C444384C7F66}" srcOrd="0" destOrd="0" presId="urn:microsoft.com/office/officeart/2005/8/layout/hProcess4"/>
    <dgm:cxn modelId="{A3966376-BE84-4A2B-87AD-DEEBE29384BC}" srcId="{EA8C61B0-5506-4BC0-89AB-6B570C570B13}" destId="{4372FF0A-2045-4694-8351-B3ADAE6C3B1B}" srcOrd="0" destOrd="0" parTransId="{3F465C7A-C8B9-4D1F-8C9F-00A975A6429D}" sibTransId="{6FBB466A-18F1-4BB0-9889-B625BDC9B572}"/>
    <dgm:cxn modelId="{B78F46EE-CA03-40C6-B4B3-A54C6A86E9B7}" type="presOf" srcId="{1CF044E1-420E-458D-BC52-A8AC4EE0E985}" destId="{28E43263-1F0D-471A-923E-821FCED2A2E5}" srcOrd="1" destOrd="1" presId="urn:microsoft.com/office/officeart/2005/8/layout/hProcess4"/>
    <dgm:cxn modelId="{8F1D9D4D-2A3A-4F6E-8653-76B06845FF95}" type="presOf" srcId="{607EA6B6-BD59-4ACE-9CD2-33C8B1C7C421}" destId="{3A109EAF-FD39-4CEB-A514-A7749F550065}" srcOrd="1" destOrd="2" presId="urn:microsoft.com/office/officeart/2005/8/layout/hProcess4"/>
    <dgm:cxn modelId="{FE61DA16-0C23-4088-9CCF-B89F3CF89CA4}" srcId="{6352C13A-9380-4ED6-A314-3B2EDEC527B1}" destId="{065CFCCF-EDCE-4677-AFCF-9D101B9D8A6C}" srcOrd="0" destOrd="0" parTransId="{6E002242-2D4B-4EAF-A693-576BA5CA092F}" sibTransId="{5C540233-61DE-4636-8073-7E59FDBC85DD}"/>
    <dgm:cxn modelId="{BC916BE9-18E0-48E4-A30E-4AD5D8EE9F09}" type="presOf" srcId="{F8065843-317A-49B4-A724-22F0160146EB}" destId="{83E162F2-D13D-4BA4-8CEA-231821FEB902}" srcOrd="0" destOrd="0" presId="urn:microsoft.com/office/officeart/2005/8/layout/hProcess4"/>
    <dgm:cxn modelId="{5648A0B7-9CA9-4E4D-AC72-31EAC1B12D52}" type="presParOf" srcId="{B8224366-6910-4ED1-98A8-FBD4F8C685DE}" destId="{44F4B8AE-6B8E-4483-A4C9-8A9CFD777646}" srcOrd="0" destOrd="0" presId="urn:microsoft.com/office/officeart/2005/8/layout/hProcess4"/>
    <dgm:cxn modelId="{856C9923-3AE1-433A-825A-07365D004C22}" type="presParOf" srcId="{B8224366-6910-4ED1-98A8-FBD4F8C685DE}" destId="{FD3D44BB-8C14-42BE-96FB-CB2DB8AF4B62}" srcOrd="1" destOrd="0" presId="urn:microsoft.com/office/officeart/2005/8/layout/hProcess4"/>
    <dgm:cxn modelId="{CBEFE9B8-3F8E-47B4-BDD4-27AFCFA03A0B}" type="presParOf" srcId="{B8224366-6910-4ED1-98A8-FBD4F8C685DE}" destId="{999CE505-2C94-4655-8D3B-B1E3618D90E4}" srcOrd="2" destOrd="0" presId="urn:microsoft.com/office/officeart/2005/8/layout/hProcess4"/>
    <dgm:cxn modelId="{96BA6203-E727-41F7-B7DC-9B4F08275829}" type="presParOf" srcId="{999CE505-2C94-4655-8D3B-B1E3618D90E4}" destId="{D2CD41E5-A4D3-4E96-B09D-1D7921DDD91E}" srcOrd="0" destOrd="0" presId="urn:microsoft.com/office/officeart/2005/8/layout/hProcess4"/>
    <dgm:cxn modelId="{FB7F6917-B68B-49CA-BBE5-A4078F3DF5F8}" type="presParOf" srcId="{D2CD41E5-A4D3-4E96-B09D-1D7921DDD91E}" destId="{F486D087-9F23-495A-9BA7-823FFA25E458}" srcOrd="0" destOrd="0" presId="urn:microsoft.com/office/officeart/2005/8/layout/hProcess4"/>
    <dgm:cxn modelId="{C797C06B-61B6-4F5C-8D36-0F2F94E7CECD}" type="presParOf" srcId="{D2CD41E5-A4D3-4E96-B09D-1D7921DDD91E}" destId="{83E162F2-D13D-4BA4-8CEA-231821FEB902}" srcOrd="1" destOrd="0" presId="urn:microsoft.com/office/officeart/2005/8/layout/hProcess4"/>
    <dgm:cxn modelId="{233D553E-CA35-4B87-B42B-9EFD2E43DA94}" type="presParOf" srcId="{D2CD41E5-A4D3-4E96-B09D-1D7921DDD91E}" destId="{3A109EAF-FD39-4CEB-A514-A7749F550065}" srcOrd="2" destOrd="0" presId="urn:microsoft.com/office/officeart/2005/8/layout/hProcess4"/>
    <dgm:cxn modelId="{A36DC4F2-E0C7-4020-B335-21F5E49FCC30}" type="presParOf" srcId="{D2CD41E5-A4D3-4E96-B09D-1D7921DDD91E}" destId="{ED49DC43-5C88-4F4A-9A6C-05FEC9DBB803}" srcOrd="3" destOrd="0" presId="urn:microsoft.com/office/officeart/2005/8/layout/hProcess4"/>
    <dgm:cxn modelId="{66840111-C3B5-4E7A-B181-CBF4BD9E20FE}" type="presParOf" srcId="{D2CD41E5-A4D3-4E96-B09D-1D7921DDD91E}" destId="{47AF03C1-E2CB-4BBE-BF46-FE6C7F747524}" srcOrd="4" destOrd="0" presId="urn:microsoft.com/office/officeart/2005/8/layout/hProcess4"/>
    <dgm:cxn modelId="{776B6849-C117-489E-9271-5B6D7DAD6193}" type="presParOf" srcId="{999CE505-2C94-4655-8D3B-B1E3618D90E4}" destId="{A84057BF-B239-413F-8385-D811BA58B483}" srcOrd="1" destOrd="0" presId="urn:microsoft.com/office/officeart/2005/8/layout/hProcess4"/>
    <dgm:cxn modelId="{CE2F33A7-34CE-4A38-B3E5-CEE435F10A47}" type="presParOf" srcId="{999CE505-2C94-4655-8D3B-B1E3618D90E4}" destId="{CE1CBD13-8C1A-4058-8585-6BAD3BAABEF5}" srcOrd="2" destOrd="0" presId="urn:microsoft.com/office/officeart/2005/8/layout/hProcess4"/>
    <dgm:cxn modelId="{DD9B5B79-DBAF-4C43-B241-98031DCD6E65}" type="presParOf" srcId="{CE1CBD13-8C1A-4058-8585-6BAD3BAABEF5}" destId="{05EE6DD8-AAF1-44A1-99E9-A2A1365803BC}" srcOrd="0" destOrd="0" presId="urn:microsoft.com/office/officeart/2005/8/layout/hProcess4"/>
    <dgm:cxn modelId="{7D15F0BD-DDDF-4732-9D71-16E08B3B285D}" type="presParOf" srcId="{CE1CBD13-8C1A-4058-8585-6BAD3BAABEF5}" destId="{260249DC-43AE-4953-A507-BD6A5E697842}" srcOrd="1" destOrd="0" presId="urn:microsoft.com/office/officeart/2005/8/layout/hProcess4"/>
    <dgm:cxn modelId="{6DF254C3-680C-4723-B4E1-73A249B27B2C}" type="presParOf" srcId="{CE1CBD13-8C1A-4058-8585-6BAD3BAABEF5}" destId="{28E43263-1F0D-471A-923E-821FCED2A2E5}" srcOrd="2" destOrd="0" presId="urn:microsoft.com/office/officeart/2005/8/layout/hProcess4"/>
    <dgm:cxn modelId="{4FAD187A-1C70-44FD-9554-4E8C896F6F48}" type="presParOf" srcId="{CE1CBD13-8C1A-4058-8585-6BAD3BAABEF5}" destId="{30E28347-7AD3-4ED6-B04E-C444384C7F66}" srcOrd="3" destOrd="0" presId="urn:microsoft.com/office/officeart/2005/8/layout/hProcess4"/>
    <dgm:cxn modelId="{B9322199-812E-48A2-AD5A-724F3365E0DF}" type="presParOf" srcId="{CE1CBD13-8C1A-4058-8585-6BAD3BAABEF5}" destId="{709DC515-6C24-4FDF-B92C-6E817937B728}" srcOrd="4" destOrd="0" presId="urn:microsoft.com/office/officeart/2005/8/layout/hProcess4"/>
    <dgm:cxn modelId="{6FA7A532-E9BD-43A1-BFAD-AB34EBF0A93A}" type="presParOf" srcId="{999CE505-2C94-4655-8D3B-B1E3618D90E4}" destId="{19ACF655-8319-4C68-BA81-FF9366C0033B}" srcOrd="3" destOrd="0" presId="urn:microsoft.com/office/officeart/2005/8/layout/hProcess4"/>
    <dgm:cxn modelId="{DD270232-006A-431F-A31E-A9DAC01D773E}" type="presParOf" srcId="{999CE505-2C94-4655-8D3B-B1E3618D90E4}" destId="{34616E06-C057-4AB0-8A77-E010EE562972}" srcOrd="4" destOrd="0" presId="urn:microsoft.com/office/officeart/2005/8/layout/hProcess4"/>
    <dgm:cxn modelId="{6BA9A637-81D8-472C-8FBF-782C5F6A7FAC}" type="presParOf" srcId="{34616E06-C057-4AB0-8A77-E010EE562972}" destId="{190DDBC1-B7CB-4B42-B92D-D6BA0967259F}" srcOrd="0" destOrd="0" presId="urn:microsoft.com/office/officeart/2005/8/layout/hProcess4"/>
    <dgm:cxn modelId="{759DDBB5-4731-4B62-A9D1-6A6E2355F1C6}" type="presParOf" srcId="{34616E06-C057-4AB0-8A77-E010EE562972}" destId="{845C4C93-0238-4140-8293-D02217478B87}" srcOrd="1" destOrd="0" presId="urn:microsoft.com/office/officeart/2005/8/layout/hProcess4"/>
    <dgm:cxn modelId="{40B3FCEB-80A3-4A4F-8C5E-484E661BA3E5}" type="presParOf" srcId="{34616E06-C057-4AB0-8A77-E010EE562972}" destId="{5B665DB6-2930-4A5B-B0D7-296D89552870}" srcOrd="2" destOrd="0" presId="urn:microsoft.com/office/officeart/2005/8/layout/hProcess4"/>
    <dgm:cxn modelId="{8FC1E7D0-41C1-4551-BFF4-6582BB5052D7}" type="presParOf" srcId="{34616E06-C057-4AB0-8A77-E010EE562972}" destId="{24DB42BB-9760-4BE6-9E07-E0CDE3D112DE}" srcOrd="3" destOrd="0" presId="urn:microsoft.com/office/officeart/2005/8/layout/hProcess4"/>
    <dgm:cxn modelId="{658FBD43-BDEA-47C1-90CF-466CE8AB3F03}" type="presParOf" srcId="{34616E06-C057-4AB0-8A77-E010EE562972}" destId="{74C77429-BD83-4CFB-A9E4-EE20AAB84151}" srcOrd="4" destOrd="0" presId="urn:microsoft.com/office/officeart/2005/8/layout/hProcess4"/>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A8C61B0-5506-4BC0-89AB-6B570C570B13}"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ru-RU"/>
        </a:p>
      </dgm:t>
    </dgm:pt>
    <dgm:pt modelId="{4372FF0A-2045-4694-8351-B3ADAE6C3B1B}">
      <dgm:prSet phldrT="[Текст]" custT="1"/>
      <dgm:spPr/>
      <dgm:t>
        <a:bodyPr/>
        <a:lstStyle/>
        <a:p>
          <a:r>
            <a:rPr lang="ru-RU" sz="2500" dirty="0"/>
            <a:t>Сотрудник МФЦ</a:t>
          </a:r>
        </a:p>
      </dgm:t>
    </dgm:pt>
    <dgm:pt modelId="{3F465C7A-C8B9-4D1F-8C9F-00A975A6429D}" cxnId="{A3966376-BE84-4A2B-87AD-DEEBE29384BC}" type="parTrans">
      <dgm:prSet/>
      <dgm:spPr/>
      <dgm:t>
        <a:bodyPr/>
        <a:lstStyle/>
        <a:p>
          <a:endParaRPr lang="ru-RU"/>
        </a:p>
      </dgm:t>
    </dgm:pt>
    <dgm:pt modelId="{6FBB466A-18F1-4BB0-9889-B625BDC9B572}" cxnId="{A3966376-BE84-4A2B-87AD-DEEBE29384BC}" type="sibTrans">
      <dgm:prSet/>
      <dgm:spPr/>
      <dgm:t>
        <a:bodyPr/>
        <a:lstStyle/>
        <a:p>
          <a:endParaRPr lang="ru-RU"/>
        </a:p>
      </dgm:t>
    </dgm:pt>
    <dgm:pt modelId="{F8065843-317A-49B4-A724-22F0160146EB}">
      <dgm:prSet phldrT="[Текст]" custT="1"/>
      <dgm:spPr/>
      <dgm:t>
        <a:bodyPr/>
        <a:lstStyle/>
        <a:p>
          <a:r>
            <a:rPr lang="ru-RU" sz="1400" dirty="0"/>
            <a:t>Регистрация заявления в АИС МФЦ и прием оригиналов документов для сканирования</a:t>
          </a:r>
        </a:p>
      </dgm:t>
    </dgm:pt>
    <dgm:pt modelId="{E7354E60-AB66-49F1-BBCE-A2D6B98597CD}" cxnId="{A62FF771-DBDE-4EAE-ABB1-3E8AEFBD8CE3}" type="parTrans">
      <dgm:prSet/>
      <dgm:spPr/>
      <dgm:t>
        <a:bodyPr/>
        <a:lstStyle/>
        <a:p>
          <a:endParaRPr lang="ru-RU"/>
        </a:p>
      </dgm:t>
    </dgm:pt>
    <dgm:pt modelId="{ACC43AD6-FB93-40B4-94EE-9EC3895A5BAC}" cxnId="{A62FF771-DBDE-4EAE-ABB1-3E8AEFBD8CE3}" type="sibTrans">
      <dgm:prSet/>
      <dgm:spPr/>
      <dgm:t>
        <a:bodyPr/>
        <a:lstStyle/>
        <a:p>
          <a:endParaRPr lang="ru-RU"/>
        </a:p>
      </dgm:t>
    </dgm:pt>
    <dgm:pt modelId="{A498A4F0-0A54-4171-94F6-9DD01369E59D}">
      <dgm:prSet phldrT="[Текст]" custT="1"/>
      <dgm:spPr/>
      <dgm:t>
        <a:bodyPr/>
        <a:lstStyle/>
        <a:p>
          <a:r>
            <a:rPr lang="ru-RU" sz="2500" dirty="0"/>
            <a:t>Ведомство</a:t>
          </a:r>
        </a:p>
      </dgm:t>
    </dgm:pt>
    <dgm:pt modelId="{4510A508-72D0-48BD-B2F2-D7AD29927255}" cxnId="{6B1DC88D-B8A7-4B79-9C01-FC50BD84DCE7}" type="parTrans">
      <dgm:prSet/>
      <dgm:spPr/>
      <dgm:t>
        <a:bodyPr/>
        <a:lstStyle/>
        <a:p>
          <a:endParaRPr lang="ru-RU"/>
        </a:p>
      </dgm:t>
    </dgm:pt>
    <dgm:pt modelId="{1CAC5656-C661-440B-A8FD-88357AD677D8}" cxnId="{6B1DC88D-B8A7-4B79-9C01-FC50BD84DCE7}" type="sibTrans">
      <dgm:prSet/>
      <dgm:spPr/>
      <dgm:t>
        <a:bodyPr/>
        <a:lstStyle/>
        <a:p>
          <a:endParaRPr lang="ru-RU"/>
        </a:p>
      </dgm:t>
    </dgm:pt>
    <dgm:pt modelId="{7B79A066-9E1D-4377-AE47-521AA5876169}">
      <dgm:prSet phldrT="[Текст]" custT="1"/>
      <dgm:spPr/>
      <dgm:t>
        <a:bodyPr/>
        <a:lstStyle/>
        <a:p>
          <a:r>
            <a:rPr lang="ru-RU" sz="1400" dirty="0"/>
            <a:t>Рассмотрение заявления в </a:t>
          </a:r>
          <a:r>
            <a:rPr lang="ru-RU" sz="1400" dirty="0" smtClean="0"/>
            <a:t>РПГИС в </a:t>
          </a:r>
          <a:r>
            <a:rPr lang="ru-RU" sz="1400" dirty="0"/>
            <a:t>течение 1 </a:t>
          </a:r>
          <a:r>
            <a:rPr lang="ru-RU" sz="1400" dirty="0" err="1" smtClean="0"/>
            <a:t>р.д</a:t>
          </a:r>
          <a:r>
            <a:rPr lang="ru-RU" sz="1400" dirty="0"/>
            <a:t>.</a:t>
          </a:r>
        </a:p>
      </dgm:t>
    </dgm:pt>
    <dgm:pt modelId="{47AC912D-BD29-463A-9E9E-5FFD26567951}" cxnId="{E6A01B6B-3EE8-4DE2-8AD3-5AC61F86AF0E}" type="parTrans">
      <dgm:prSet/>
      <dgm:spPr/>
      <dgm:t>
        <a:bodyPr/>
        <a:lstStyle/>
        <a:p>
          <a:endParaRPr lang="ru-RU"/>
        </a:p>
      </dgm:t>
    </dgm:pt>
    <dgm:pt modelId="{709059E1-F78D-422F-9285-E0463B79E3F2}" cxnId="{E6A01B6B-3EE8-4DE2-8AD3-5AC61F86AF0E}" type="sibTrans">
      <dgm:prSet/>
      <dgm:spPr/>
      <dgm:t>
        <a:bodyPr/>
        <a:lstStyle/>
        <a:p>
          <a:endParaRPr lang="ru-RU"/>
        </a:p>
      </dgm:t>
    </dgm:pt>
    <dgm:pt modelId="{6352C13A-9380-4ED6-A314-3B2EDEC527B1}">
      <dgm:prSet phldrT="[Текст]" custT="1"/>
      <dgm:spPr/>
      <dgm:t>
        <a:bodyPr/>
        <a:lstStyle/>
        <a:p>
          <a:r>
            <a:rPr lang="ru-RU" sz="2500" dirty="0"/>
            <a:t>Сотрудник МФЦ</a:t>
          </a:r>
        </a:p>
      </dgm:t>
    </dgm:pt>
    <dgm:pt modelId="{C22F20F1-389D-4FBE-89E3-FEA44DA9C1E7}" cxnId="{35E2F1B9-B4C7-496F-A8EC-51FCCE465CEE}" type="parTrans">
      <dgm:prSet/>
      <dgm:spPr/>
      <dgm:t>
        <a:bodyPr/>
        <a:lstStyle/>
        <a:p>
          <a:endParaRPr lang="ru-RU"/>
        </a:p>
      </dgm:t>
    </dgm:pt>
    <dgm:pt modelId="{5EBAC037-C792-4F63-9C91-2F9C474651DE}" cxnId="{35E2F1B9-B4C7-496F-A8EC-51FCCE465CEE}" type="sibTrans">
      <dgm:prSet/>
      <dgm:spPr/>
      <dgm:t>
        <a:bodyPr/>
        <a:lstStyle/>
        <a:p>
          <a:endParaRPr lang="ru-RU"/>
        </a:p>
      </dgm:t>
    </dgm:pt>
    <dgm:pt modelId="{065CFCCF-EDCE-4677-AFCF-9D101B9D8A6C}">
      <dgm:prSet phldrT="[Текст]"/>
      <dgm:spPr/>
      <dgm:t>
        <a:bodyPr/>
        <a:lstStyle/>
        <a:p>
          <a:endParaRPr lang="ru-RU" sz="1700" dirty="0"/>
        </a:p>
      </dgm:t>
    </dgm:pt>
    <dgm:pt modelId="{6E002242-2D4B-4EAF-A693-576BA5CA092F}" cxnId="{FE61DA16-0C23-4088-9CCF-B89F3CF89CA4}" type="parTrans">
      <dgm:prSet/>
      <dgm:spPr/>
      <dgm:t>
        <a:bodyPr/>
        <a:lstStyle/>
        <a:p>
          <a:endParaRPr lang="ru-RU"/>
        </a:p>
      </dgm:t>
    </dgm:pt>
    <dgm:pt modelId="{5C540233-61DE-4636-8073-7E59FDBC85DD}" cxnId="{FE61DA16-0C23-4088-9CCF-B89F3CF89CA4}" type="sibTrans">
      <dgm:prSet/>
      <dgm:spPr/>
      <dgm:t>
        <a:bodyPr/>
        <a:lstStyle/>
        <a:p>
          <a:endParaRPr lang="ru-RU"/>
        </a:p>
      </dgm:t>
    </dgm:pt>
    <dgm:pt modelId="{E05F9A2E-0C8C-4523-BABA-70ABE530A612}">
      <dgm:prSet phldrT="[Текст]" custT="1"/>
      <dgm:spPr/>
      <dgm:t>
        <a:bodyPr/>
        <a:lstStyle/>
        <a:p>
          <a:r>
            <a:rPr lang="ru-RU" sz="1400" dirty="0"/>
            <a:t>Выдача результата предоставления услуги </a:t>
          </a:r>
          <a:r>
            <a:rPr lang="ru-RU" sz="1400" dirty="0" smtClean="0"/>
            <a:t>заявителю</a:t>
          </a:r>
          <a:endParaRPr lang="ru-RU" sz="1300" dirty="0"/>
        </a:p>
      </dgm:t>
    </dgm:pt>
    <dgm:pt modelId="{1E56626B-0EFA-4EBB-B0CB-1C7C653EA176}" cxnId="{0BB03DD5-71B8-439E-980B-6D4F9470DD6D}" type="parTrans">
      <dgm:prSet/>
      <dgm:spPr/>
      <dgm:t>
        <a:bodyPr/>
        <a:lstStyle/>
        <a:p>
          <a:endParaRPr lang="ru-RU"/>
        </a:p>
      </dgm:t>
    </dgm:pt>
    <dgm:pt modelId="{B7CED413-20B4-44E8-9D06-F1D4F3376C60}" cxnId="{0BB03DD5-71B8-439E-980B-6D4F9470DD6D}" type="sibTrans">
      <dgm:prSet/>
      <dgm:spPr/>
      <dgm:t>
        <a:bodyPr/>
        <a:lstStyle/>
        <a:p>
          <a:endParaRPr lang="ru-RU"/>
        </a:p>
      </dgm:t>
    </dgm:pt>
    <dgm:pt modelId="{1CF044E1-420E-458D-BC52-A8AC4EE0E985}">
      <dgm:prSet phldrT="[Текст]" custT="1"/>
      <dgm:spPr/>
      <dgm:t>
        <a:bodyPr/>
        <a:lstStyle/>
        <a:p>
          <a:r>
            <a:rPr lang="ru-RU" sz="1400" dirty="0"/>
            <a:t>Принятие решения</a:t>
          </a:r>
        </a:p>
      </dgm:t>
    </dgm:pt>
    <dgm:pt modelId="{9C50BCC6-3BB0-4727-BF9C-5CCB9EAC61F0}" cxnId="{2873DB70-0417-4406-808E-48A74FA606BC}" type="parTrans">
      <dgm:prSet/>
      <dgm:spPr/>
      <dgm:t>
        <a:bodyPr/>
        <a:lstStyle/>
        <a:p>
          <a:endParaRPr lang="ru-RU"/>
        </a:p>
      </dgm:t>
    </dgm:pt>
    <dgm:pt modelId="{370972FA-EDEA-4851-97AB-D727234074A2}" cxnId="{2873DB70-0417-4406-808E-48A74FA606BC}" type="sibTrans">
      <dgm:prSet/>
      <dgm:spPr/>
      <dgm:t>
        <a:bodyPr/>
        <a:lstStyle/>
        <a:p>
          <a:endParaRPr lang="ru-RU"/>
        </a:p>
      </dgm:t>
    </dgm:pt>
    <dgm:pt modelId="{6096A1A7-E4F8-4D03-B4D4-2590496D2BF7}">
      <dgm:prSet phldrT="[Текст]" custT="1"/>
      <dgm:spPr/>
      <dgm:t>
        <a:bodyPr/>
        <a:lstStyle/>
        <a:p>
          <a:r>
            <a:rPr lang="ru-RU" sz="1400" dirty="0"/>
            <a:t>Сканирование документов и прикрепление к заявлению в АИС МФЦ</a:t>
          </a:r>
        </a:p>
      </dgm:t>
    </dgm:pt>
    <dgm:pt modelId="{8D1ADB6F-2BD9-419D-B82F-165CCB40B97C}" cxnId="{CC43DE8F-B3B5-4381-A412-76E9F7CC37A3}" type="parTrans">
      <dgm:prSet/>
      <dgm:spPr/>
      <dgm:t>
        <a:bodyPr/>
        <a:lstStyle/>
        <a:p>
          <a:endParaRPr lang="ru-RU"/>
        </a:p>
      </dgm:t>
    </dgm:pt>
    <dgm:pt modelId="{51C5339F-875D-42DF-93A6-E0FA91822A73}" cxnId="{CC43DE8F-B3B5-4381-A412-76E9F7CC37A3}" type="sibTrans">
      <dgm:prSet/>
      <dgm:spPr/>
      <dgm:t>
        <a:bodyPr/>
        <a:lstStyle/>
        <a:p>
          <a:endParaRPr lang="ru-RU"/>
        </a:p>
      </dgm:t>
    </dgm:pt>
    <dgm:pt modelId="{607EA6B6-BD59-4ACE-9CD2-33C8B1C7C421}">
      <dgm:prSet phldrT="[Текст]" custT="1"/>
      <dgm:spPr/>
      <dgm:t>
        <a:bodyPr/>
        <a:lstStyle/>
        <a:p>
          <a:r>
            <a:rPr lang="ru-RU" sz="1400" dirty="0"/>
            <a:t>Возврат оригиналов документов </a:t>
          </a:r>
          <a:r>
            <a:rPr lang="ru-RU" sz="1400" dirty="0" smtClean="0"/>
            <a:t>заявителю</a:t>
          </a:r>
          <a:endParaRPr lang="ru-RU" sz="1400" dirty="0"/>
        </a:p>
      </dgm:t>
    </dgm:pt>
    <dgm:pt modelId="{8F18769F-0697-488A-9961-1B5A5302BA26}" cxnId="{764550BC-A0C7-4C02-B309-3BDE416C910F}" type="parTrans">
      <dgm:prSet/>
      <dgm:spPr/>
      <dgm:t>
        <a:bodyPr/>
        <a:lstStyle/>
        <a:p>
          <a:endParaRPr lang="ru-RU"/>
        </a:p>
      </dgm:t>
    </dgm:pt>
    <dgm:pt modelId="{11A50269-D6D1-448F-BCD5-707BB1E3DF0D}" cxnId="{764550BC-A0C7-4C02-B309-3BDE416C910F}" type="sibTrans">
      <dgm:prSet/>
      <dgm:spPr/>
      <dgm:t>
        <a:bodyPr/>
        <a:lstStyle/>
        <a:p>
          <a:endParaRPr lang="ru-RU"/>
        </a:p>
      </dgm:t>
    </dgm:pt>
    <dgm:pt modelId="{D5C72160-1DAF-43E4-A113-EDA4053A754E}">
      <dgm:prSet phldrT="[Текст]" custT="1"/>
      <dgm:spPr/>
      <dgm:t>
        <a:bodyPr/>
        <a:lstStyle/>
        <a:p>
          <a:r>
            <a:rPr lang="ru-RU" sz="1400" dirty="0"/>
            <a:t>Направление результата предоставления услуги в АИС МФЦ </a:t>
          </a:r>
          <a:r>
            <a:rPr lang="ru-RU" sz="1400" dirty="0" smtClean="0"/>
            <a:t> для </a:t>
          </a:r>
          <a:r>
            <a:rPr lang="ru-RU" sz="1400" dirty="0"/>
            <a:t>выдачи </a:t>
          </a:r>
          <a:r>
            <a:rPr lang="ru-RU" sz="1400" dirty="0" smtClean="0"/>
            <a:t>заявителю</a:t>
          </a:r>
          <a:endParaRPr lang="ru-RU" sz="1400" dirty="0"/>
        </a:p>
      </dgm:t>
    </dgm:pt>
    <dgm:pt modelId="{082913E8-6F2E-448F-8DD1-A7817F239398}" cxnId="{ED775540-340E-4E86-9101-0B6BE9FEE7B1}" type="parTrans">
      <dgm:prSet/>
      <dgm:spPr/>
      <dgm:t>
        <a:bodyPr/>
        <a:lstStyle/>
        <a:p>
          <a:endParaRPr lang="ru-RU"/>
        </a:p>
      </dgm:t>
    </dgm:pt>
    <dgm:pt modelId="{39439176-4D54-4AD6-8987-55A2E1FAED6F}" cxnId="{ED775540-340E-4E86-9101-0B6BE9FEE7B1}" type="sibTrans">
      <dgm:prSet/>
      <dgm:spPr/>
      <dgm:t>
        <a:bodyPr/>
        <a:lstStyle/>
        <a:p>
          <a:endParaRPr lang="ru-RU"/>
        </a:p>
      </dgm:t>
    </dgm:pt>
    <dgm:pt modelId="{B8224366-6910-4ED1-98A8-FBD4F8C685DE}" type="pres">
      <dgm:prSet presAssocID="{EA8C61B0-5506-4BC0-89AB-6B570C570B13}" presName="Name0" presStyleCnt="0">
        <dgm:presLayoutVars>
          <dgm:dir/>
          <dgm:animLvl val="lvl"/>
          <dgm:resizeHandles val="exact"/>
        </dgm:presLayoutVars>
      </dgm:prSet>
      <dgm:spPr/>
      <dgm:t>
        <a:bodyPr/>
        <a:lstStyle/>
        <a:p>
          <a:endParaRPr lang="ru-RU"/>
        </a:p>
      </dgm:t>
    </dgm:pt>
    <dgm:pt modelId="{44F4B8AE-6B8E-4483-A4C9-8A9CFD777646}" type="pres">
      <dgm:prSet presAssocID="{EA8C61B0-5506-4BC0-89AB-6B570C570B13}" presName="tSp" presStyleCnt="0"/>
      <dgm:spPr/>
    </dgm:pt>
    <dgm:pt modelId="{FD3D44BB-8C14-42BE-96FB-CB2DB8AF4B62}" type="pres">
      <dgm:prSet presAssocID="{EA8C61B0-5506-4BC0-89AB-6B570C570B13}" presName="bSp" presStyleCnt="0"/>
      <dgm:spPr/>
    </dgm:pt>
    <dgm:pt modelId="{999CE505-2C94-4655-8D3B-B1E3618D90E4}" type="pres">
      <dgm:prSet presAssocID="{EA8C61B0-5506-4BC0-89AB-6B570C570B13}" presName="process" presStyleCnt="0"/>
      <dgm:spPr/>
    </dgm:pt>
    <dgm:pt modelId="{D2CD41E5-A4D3-4E96-B09D-1D7921DDD91E}" type="pres">
      <dgm:prSet presAssocID="{4372FF0A-2045-4694-8351-B3ADAE6C3B1B}" presName="composite1" presStyleCnt="0"/>
      <dgm:spPr/>
    </dgm:pt>
    <dgm:pt modelId="{F486D087-9F23-495A-9BA7-823FFA25E458}" type="pres">
      <dgm:prSet presAssocID="{4372FF0A-2045-4694-8351-B3ADAE6C3B1B}" presName="dummyNode1" presStyleLbl="node1" presStyleIdx="0" presStyleCnt="3"/>
      <dgm:spPr/>
    </dgm:pt>
    <dgm:pt modelId="{83E162F2-D13D-4BA4-8CEA-231821FEB902}" type="pres">
      <dgm:prSet presAssocID="{4372FF0A-2045-4694-8351-B3ADAE6C3B1B}" presName="childNode1" presStyleLbl="bgAcc1" presStyleIdx="0" presStyleCnt="3" custScaleX="94873" custScaleY="101618" custLinFactNeighborX="4707" custLinFactNeighborY="-30292">
        <dgm:presLayoutVars>
          <dgm:bulletEnabled val="1"/>
        </dgm:presLayoutVars>
      </dgm:prSet>
      <dgm:spPr/>
      <dgm:t>
        <a:bodyPr/>
        <a:lstStyle/>
        <a:p>
          <a:endParaRPr lang="ru-RU"/>
        </a:p>
      </dgm:t>
    </dgm:pt>
    <dgm:pt modelId="{3A109EAF-FD39-4CEB-A514-A7749F550065}" type="pres">
      <dgm:prSet presAssocID="{4372FF0A-2045-4694-8351-B3ADAE6C3B1B}" presName="childNode1tx" presStyleLbl="bgAcc1" presStyleIdx="0" presStyleCnt="3">
        <dgm:presLayoutVars>
          <dgm:bulletEnabled val="1"/>
        </dgm:presLayoutVars>
      </dgm:prSet>
      <dgm:spPr/>
      <dgm:t>
        <a:bodyPr/>
        <a:lstStyle/>
        <a:p>
          <a:endParaRPr lang="ru-RU"/>
        </a:p>
      </dgm:t>
    </dgm:pt>
    <dgm:pt modelId="{ED49DC43-5C88-4F4A-9A6C-05FEC9DBB803}" type="pres">
      <dgm:prSet presAssocID="{4372FF0A-2045-4694-8351-B3ADAE6C3B1B}" presName="parentNode1" presStyleLbl="node1" presStyleIdx="0" presStyleCnt="3" custScaleX="94420" custScaleY="58919" custLinFactNeighborX="14084" custLinFactNeighborY="-79245">
        <dgm:presLayoutVars>
          <dgm:chMax val="1"/>
          <dgm:bulletEnabled val="1"/>
        </dgm:presLayoutVars>
      </dgm:prSet>
      <dgm:spPr/>
      <dgm:t>
        <a:bodyPr/>
        <a:lstStyle/>
        <a:p>
          <a:endParaRPr lang="ru-RU"/>
        </a:p>
      </dgm:t>
    </dgm:pt>
    <dgm:pt modelId="{47AF03C1-E2CB-4BBE-BF46-FE6C7F747524}" type="pres">
      <dgm:prSet presAssocID="{4372FF0A-2045-4694-8351-B3ADAE6C3B1B}" presName="connSite1" presStyleCnt="0"/>
      <dgm:spPr/>
    </dgm:pt>
    <dgm:pt modelId="{A84057BF-B239-413F-8385-D811BA58B483}" type="pres">
      <dgm:prSet presAssocID="{6FBB466A-18F1-4BB0-9889-B625BDC9B572}" presName="Name9" presStyleLbl="sibTrans2D1" presStyleIdx="0" presStyleCnt="2" custLinFactNeighborX="-19180" custLinFactNeighborY="-760"/>
      <dgm:spPr/>
      <dgm:t>
        <a:bodyPr/>
        <a:lstStyle/>
        <a:p>
          <a:endParaRPr lang="ru-RU"/>
        </a:p>
      </dgm:t>
    </dgm:pt>
    <dgm:pt modelId="{CE1CBD13-8C1A-4058-8585-6BAD3BAABEF5}" type="pres">
      <dgm:prSet presAssocID="{A498A4F0-0A54-4171-94F6-9DD01369E59D}" presName="composite2" presStyleCnt="0"/>
      <dgm:spPr/>
    </dgm:pt>
    <dgm:pt modelId="{05EE6DD8-AAF1-44A1-99E9-A2A1365803BC}" type="pres">
      <dgm:prSet presAssocID="{A498A4F0-0A54-4171-94F6-9DD01369E59D}" presName="dummyNode2" presStyleLbl="node1" presStyleIdx="0" presStyleCnt="3"/>
      <dgm:spPr/>
    </dgm:pt>
    <dgm:pt modelId="{260249DC-43AE-4953-A507-BD6A5E697842}" type="pres">
      <dgm:prSet presAssocID="{A498A4F0-0A54-4171-94F6-9DD01369E59D}" presName="childNode2" presStyleLbl="bgAcc1" presStyleIdx="1" presStyleCnt="3" custScaleX="93550" custScaleY="160496" custLinFactNeighborX="33877" custLinFactNeighborY="5034">
        <dgm:presLayoutVars>
          <dgm:bulletEnabled val="1"/>
        </dgm:presLayoutVars>
      </dgm:prSet>
      <dgm:spPr/>
      <dgm:t>
        <a:bodyPr/>
        <a:lstStyle/>
        <a:p>
          <a:endParaRPr lang="ru-RU"/>
        </a:p>
      </dgm:t>
    </dgm:pt>
    <dgm:pt modelId="{28E43263-1F0D-471A-923E-821FCED2A2E5}" type="pres">
      <dgm:prSet presAssocID="{A498A4F0-0A54-4171-94F6-9DD01369E59D}" presName="childNode2tx" presStyleLbl="bgAcc1" presStyleIdx="1" presStyleCnt="3">
        <dgm:presLayoutVars>
          <dgm:bulletEnabled val="1"/>
        </dgm:presLayoutVars>
      </dgm:prSet>
      <dgm:spPr/>
      <dgm:t>
        <a:bodyPr/>
        <a:lstStyle/>
        <a:p>
          <a:endParaRPr lang="ru-RU"/>
        </a:p>
      </dgm:t>
    </dgm:pt>
    <dgm:pt modelId="{30E28347-7AD3-4ED6-B04E-C444384C7F66}" type="pres">
      <dgm:prSet presAssocID="{A498A4F0-0A54-4171-94F6-9DD01369E59D}" presName="parentNode2" presStyleLbl="node1" presStyleIdx="1" presStyleCnt="3" custScaleX="80084" custScaleY="75530" custLinFactNeighborX="43862" custLinFactNeighborY="-22681">
        <dgm:presLayoutVars>
          <dgm:chMax val="0"/>
          <dgm:bulletEnabled val="1"/>
        </dgm:presLayoutVars>
      </dgm:prSet>
      <dgm:spPr/>
      <dgm:t>
        <a:bodyPr/>
        <a:lstStyle/>
        <a:p>
          <a:endParaRPr lang="ru-RU"/>
        </a:p>
      </dgm:t>
    </dgm:pt>
    <dgm:pt modelId="{709DC515-6C24-4FDF-B92C-6E817937B728}" type="pres">
      <dgm:prSet presAssocID="{A498A4F0-0A54-4171-94F6-9DD01369E59D}" presName="connSite2" presStyleCnt="0"/>
      <dgm:spPr/>
    </dgm:pt>
    <dgm:pt modelId="{19ACF655-8319-4C68-BA81-FF9366C0033B}" type="pres">
      <dgm:prSet presAssocID="{1CAC5656-C661-440B-A8FD-88357AD677D8}" presName="Name18" presStyleLbl="sibTrans2D1" presStyleIdx="1" presStyleCnt="2" custAng="892654" custLinFactNeighborX="-6108" custLinFactNeighborY="12763"/>
      <dgm:spPr/>
      <dgm:t>
        <a:bodyPr/>
        <a:lstStyle/>
        <a:p>
          <a:endParaRPr lang="ru-RU"/>
        </a:p>
      </dgm:t>
    </dgm:pt>
    <dgm:pt modelId="{34616E06-C057-4AB0-8A77-E010EE562972}" type="pres">
      <dgm:prSet presAssocID="{6352C13A-9380-4ED6-A314-3B2EDEC527B1}" presName="composite1" presStyleCnt="0"/>
      <dgm:spPr/>
    </dgm:pt>
    <dgm:pt modelId="{190DDBC1-B7CB-4B42-B92D-D6BA0967259F}" type="pres">
      <dgm:prSet presAssocID="{6352C13A-9380-4ED6-A314-3B2EDEC527B1}" presName="dummyNode1" presStyleLbl="node1" presStyleIdx="1" presStyleCnt="3"/>
      <dgm:spPr/>
    </dgm:pt>
    <dgm:pt modelId="{845C4C93-0238-4140-8293-D02217478B87}" type="pres">
      <dgm:prSet presAssocID="{6352C13A-9380-4ED6-A314-3B2EDEC527B1}" presName="childNode1" presStyleLbl="bgAcc1" presStyleIdx="2" presStyleCnt="3" custScaleX="77921" custScaleY="81840" custLinFactNeighborX="87993" custLinFactNeighborY="-33367">
        <dgm:presLayoutVars>
          <dgm:bulletEnabled val="1"/>
        </dgm:presLayoutVars>
      </dgm:prSet>
      <dgm:spPr/>
      <dgm:t>
        <a:bodyPr/>
        <a:lstStyle/>
        <a:p>
          <a:endParaRPr lang="ru-RU"/>
        </a:p>
      </dgm:t>
    </dgm:pt>
    <dgm:pt modelId="{5B665DB6-2930-4A5B-B0D7-296D89552870}" type="pres">
      <dgm:prSet presAssocID="{6352C13A-9380-4ED6-A314-3B2EDEC527B1}" presName="childNode1tx" presStyleLbl="bgAcc1" presStyleIdx="2" presStyleCnt="3">
        <dgm:presLayoutVars>
          <dgm:bulletEnabled val="1"/>
        </dgm:presLayoutVars>
      </dgm:prSet>
      <dgm:spPr/>
      <dgm:t>
        <a:bodyPr/>
        <a:lstStyle/>
        <a:p>
          <a:endParaRPr lang="ru-RU"/>
        </a:p>
      </dgm:t>
    </dgm:pt>
    <dgm:pt modelId="{24DB42BB-9760-4BE6-9E07-E0CDE3D112DE}" type="pres">
      <dgm:prSet presAssocID="{6352C13A-9380-4ED6-A314-3B2EDEC527B1}" presName="parentNode1" presStyleLbl="node1" presStyleIdx="2" presStyleCnt="3" custScaleX="94442" custScaleY="57028" custLinFactY="-24866" custLinFactNeighborX="-6883" custLinFactNeighborY="-100000">
        <dgm:presLayoutVars>
          <dgm:chMax val="1"/>
          <dgm:bulletEnabled val="1"/>
        </dgm:presLayoutVars>
      </dgm:prSet>
      <dgm:spPr/>
      <dgm:t>
        <a:bodyPr/>
        <a:lstStyle/>
        <a:p>
          <a:endParaRPr lang="ru-RU"/>
        </a:p>
      </dgm:t>
    </dgm:pt>
    <dgm:pt modelId="{74C77429-BD83-4CFB-A9E4-EE20AAB84151}" type="pres">
      <dgm:prSet presAssocID="{6352C13A-9380-4ED6-A314-3B2EDEC527B1}" presName="connSite1" presStyleCnt="0"/>
      <dgm:spPr/>
    </dgm:pt>
  </dgm:ptLst>
  <dgm:cxnLst>
    <dgm:cxn modelId="{764550BC-A0C7-4C02-B309-3BDE416C910F}" srcId="{4372FF0A-2045-4694-8351-B3ADAE6C3B1B}" destId="{607EA6B6-BD59-4ACE-9CD2-33C8B1C7C421}" srcOrd="2" destOrd="0" parTransId="{8F18769F-0697-488A-9961-1B5A5302BA26}" sibTransId="{11A50269-D6D1-448F-BCD5-707BB1E3DF0D}"/>
    <dgm:cxn modelId="{ED775540-340E-4E86-9101-0B6BE9FEE7B1}" srcId="{A498A4F0-0A54-4171-94F6-9DD01369E59D}" destId="{D5C72160-1DAF-43E4-A113-EDA4053A754E}" srcOrd="2" destOrd="0" parTransId="{082913E8-6F2E-448F-8DD1-A7817F239398}" sibTransId="{39439176-4D54-4AD6-8987-55A2E1FAED6F}"/>
    <dgm:cxn modelId="{0C389438-9C04-483D-9F66-AA3836D1EE52}" type="presOf" srcId="{4372FF0A-2045-4694-8351-B3ADAE6C3B1B}" destId="{ED49DC43-5C88-4F4A-9A6C-05FEC9DBB803}" srcOrd="0" destOrd="0" presId="urn:microsoft.com/office/officeart/2005/8/layout/hProcess4"/>
    <dgm:cxn modelId="{4AF1DA29-3BBA-45AF-AA23-C23D9A97D659}" type="presOf" srcId="{E05F9A2E-0C8C-4523-BABA-70ABE530A612}" destId="{5B665DB6-2930-4A5B-B0D7-296D89552870}" srcOrd="1" destOrd="1" presId="urn:microsoft.com/office/officeart/2005/8/layout/hProcess4"/>
    <dgm:cxn modelId="{B2EE8E4D-3019-4B43-8728-2837EB74A20B}" type="presOf" srcId="{1CF044E1-420E-458D-BC52-A8AC4EE0E985}" destId="{260249DC-43AE-4953-A507-BD6A5E697842}" srcOrd="0" destOrd="1" presId="urn:microsoft.com/office/officeart/2005/8/layout/hProcess4"/>
    <dgm:cxn modelId="{9D76236C-04DD-47C3-8ED9-29D6892FFA58}" type="presOf" srcId="{F8065843-317A-49B4-A724-22F0160146EB}" destId="{3A109EAF-FD39-4CEB-A514-A7749F550065}" srcOrd="1" destOrd="0" presId="urn:microsoft.com/office/officeart/2005/8/layout/hProcess4"/>
    <dgm:cxn modelId="{A62FF771-DBDE-4EAE-ABB1-3E8AEFBD8CE3}" srcId="{4372FF0A-2045-4694-8351-B3ADAE6C3B1B}" destId="{F8065843-317A-49B4-A724-22F0160146EB}" srcOrd="0" destOrd="0" parTransId="{E7354E60-AB66-49F1-BBCE-A2D6B98597CD}" sibTransId="{ACC43AD6-FB93-40B4-94EE-9EC3895A5BAC}"/>
    <dgm:cxn modelId="{C53249A4-DB6F-4A01-B4B4-F407C5E29062}" type="presOf" srcId="{7B79A066-9E1D-4377-AE47-521AA5876169}" destId="{28E43263-1F0D-471A-923E-821FCED2A2E5}" srcOrd="1" destOrd="0" presId="urn:microsoft.com/office/officeart/2005/8/layout/hProcess4"/>
    <dgm:cxn modelId="{CC43DE8F-B3B5-4381-A412-76E9F7CC37A3}" srcId="{4372FF0A-2045-4694-8351-B3ADAE6C3B1B}" destId="{6096A1A7-E4F8-4D03-B4D4-2590496D2BF7}" srcOrd="1" destOrd="0" parTransId="{8D1ADB6F-2BD9-419D-B82F-165CCB40B97C}" sibTransId="{51C5339F-875D-42DF-93A6-E0FA91822A73}"/>
    <dgm:cxn modelId="{E6A01B6B-3EE8-4DE2-8AD3-5AC61F86AF0E}" srcId="{A498A4F0-0A54-4171-94F6-9DD01369E59D}" destId="{7B79A066-9E1D-4377-AE47-521AA5876169}" srcOrd="0" destOrd="0" parTransId="{47AC912D-BD29-463A-9E9E-5FFD26567951}" sibTransId="{709059E1-F78D-422F-9285-E0463B79E3F2}"/>
    <dgm:cxn modelId="{189A4CC7-8AF2-44B2-A568-4F3B149F1B5D}" type="presOf" srcId="{6096A1A7-E4F8-4D03-B4D4-2590496D2BF7}" destId="{83E162F2-D13D-4BA4-8CEA-231821FEB902}" srcOrd="0" destOrd="1" presId="urn:microsoft.com/office/officeart/2005/8/layout/hProcess4"/>
    <dgm:cxn modelId="{1ACF3BDE-3EE3-41A4-BE0B-48A871DF375F}" type="presOf" srcId="{6FBB466A-18F1-4BB0-9889-B625BDC9B572}" destId="{A84057BF-B239-413F-8385-D811BA58B483}" srcOrd="0" destOrd="0" presId="urn:microsoft.com/office/officeart/2005/8/layout/hProcess4"/>
    <dgm:cxn modelId="{B6BB71E3-7C61-4EA7-8DC4-DE55F246FAB7}" type="presOf" srcId="{607EA6B6-BD59-4ACE-9CD2-33C8B1C7C421}" destId="{83E162F2-D13D-4BA4-8CEA-231821FEB902}" srcOrd="0" destOrd="2" presId="urn:microsoft.com/office/officeart/2005/8/layout/hProcess4"/>
    <dgm:cxn modelId="{6B1DC88D-B8A7-4B79-9C01-FC50BD84DCE7}" srcId="{EA8C61B0-5506-4BC0-89AB-6B570C570B13}" destId="{A498A4F0-0A54-4171-94F6-9DD01369E59D}" srcOrd="1" destOrd="0" parTransId="{4510A508-72D0-48BD-B2F2-D7AD29927255}" sibTransId="{1CAC5656-C661-440B-A8FD-88357AD677D8}"/>
    <dgm:cxn modelId="{668DD011-A31D-4239-ACBF-B121CB92E6AF}" type="presOf" srcId="{7B79A066-9E1D-4377-AE47-521AA5876169}" destId="{260249DC-43AE-4953-A507-BD6A5E697842}" srcOrd="0" destOrd="0" presId="urn:microsoft.com/office/officeart/2005/8/layout/hProcess4"/>
    <dgm:cxn modelId="{2873DB70-0417-4406-808E-48A74FA606BC}" srcId="{A498A4F0-0A54-4171-94F6-9DD01369E59D}" destId="{1CF044E1-420E-458D-BC52-A8AC4EE0E985}" srcOrd="1" destOrd="0" parTransId="{9C50BCC6-3BB0-4727-BF9C-5CCB9EAC61F0}" sibTransId="{370972FA-EDEA-4851-97AB-D727234074A2}"/>
    <dgm:cxn modelId="{61145D9A-02D2-4B7F-BF11-EDAAE444BC49}" type="presOf" srcId="{607EA6B6-BD59-4ACE-9CD2-33C8B1C7C421}" destId="{3A109EAF-FD39-4CEB-A514-A7749F550065}" srcOrd="1" destOrd="2" presId="urn:microsoft.com/office/officeart/2005/8/layout/hProcess4"/>
    <dgm:cxn modelId="{6CB7BFC6-6733-4D94-BA4A-D6B0885DD76A}" type="presOf" srcId="{065CFCCF-EDCE-4677-AFCF-9D101B9D8A6C}" destId="{845C4C93-0238-4140-8293-D02217478B87}" srcOrd="0" destOrd="0" presId="urn:microsoft.com/office/officeart/2005/8/layout/hProcess4"/>
    <dgm:cxn modelId="{D9CF4A18-B80F-49D3-A8A5-AEEF43D605C8}" type="presOf" srcId="{6352C13A-9380-4ED6-A314-3B2EDEC527B1}" destId="{24DB42BB-9760-4BE6-9E07-E0CDE3D112DE}" srcOrd="0" destOrd="0" presId="urn:microsoft.com/office/officeart/2005/8/layout/hProcess4"/>
    <dgm:cxn modelId="{67796F60-CA95-475E-BDFD-C1E28ED79B4F}" type="presOf" srcId="{D5C72160-1DAF-43E4-A113-EDA4053A754E}" destId="{260249DC-43AE-4953-A507-BD6A5E697842}" srcOrd="0" destOrd="2" presId="urn:microsoft.com/office/officeart/2005/8/layout/hProcess4"/>
    <dgm:cxn modelId="{2D4A2B07-09CF-4DCE-B76D-BE8AE069B27F}" type="presOf" srcId="{065CFCCF-EDCE-4677-AFCF-9D101B9D8A6C}" destId="{5B665DB6-2930-4A5B-B0D7-296D89552870}" srcOrd="1" destOrd="0" presId="urn:microsoft.com/office/officeart/2005/8/layout/hProcess4"/>
    <dgm:cxn modelId="{58AD7AB9-4218-459A-989A-B7BE5BE96DF9}" type="presOf" srcId="{E05F9A2E-0C8C-4523-BABA-70ABE530A612}" destId="{845C4C93-0238-4140-8293-D02217478B87}" srcOrd="0" destOrd="1" presId="urn:microsoft.com/office/officeart/2005/8/layout/hProcess4"/>
    <dgm:cxn modelId="{35E2F1B9-B4C7-496F-A8EC-51FCCE465CEE}" srcId="{EA8C61B0-5506-4BC0-89AB-6B570C570B13}" destId="{6352C13A-9380-4ED6-A314-3B2EDEC527B1}" srcOrd="2" destOrd="0" parTransId="{C22F20F1-389D-4FBE-89E3-FEA44DA9C1E7}" sibTransId="{5EBAC037-C792-4F63-9C91-2F9C474651DE}"/>
    <dgm:cxn modelId="{A5E2A6B1-1EE1-4E33-8FC1-AE80A5B91528}" type="presOf" srcId="{A498A4F0-0A54-4171-94F6-9DD01369E59D}" destId="{30E28347-7AD3-4ED6-B04E-C444384C7F66}" srcOrd="0" destOrd="0" presId="urn:microsoft.com/office/officeart/2005/8/layout/hProcess4"/>
    <dgm:cxn modelId="{0BB03DD5-71B8-439E-980B-6D4F9470DD6D}" srcId="{6352C13A-9380-4ED6-A314-3B2EDEC527B1}" destId="{E05F9A2E-0C8C-4523-BABA-70ABE530A612}" srcOrd="1" destOrd="0" parTransId="{1E56626B-0EFA-4EBB-B0CB-1C7C653EA176}" sibTransId="{B7CED413-20B4-44E8-9D06-F1D4F3376C60}"/>
    <dgm:cxn modelId="{3D2DB2A5-ED45-4253-9DE6-AD49A9199DC0}" type="presOf" srcId="{F8065843-317A-49B4-A724-22F0160146EB}" destId="{83E162F2-D13D-4BA4-8CEA-231821FEB902}" srcOrd="0" destOrd="0" presId="urn:microsoft.com/office/officeart/2005/8/layout/hProcess4"/>
    <dgm:cxn modelId="{48B203C0-670A-4896-98C4-898A921E6D6E}" type="presOf" srcId="{EA8C61B0-5506-4BC0-89AB-6B570C570B13}" destId="{B8224366-6910-4ED1-98A8-FBD4F8C685DE}" srcOrd="0" destOrd="0" presId="urn:microsoft.com/office/officeart/2005/8/layout/hProcess4"/>
    <dgm:cxn modelId="{A3966376-BE84-4A2B-87AD-DEEBE29384BC}" srcId="{EA8C61B0-5506-4BC0-89AB-6B570C570B13}" destId="{4372FF0A-2045-4694-8351-B3ADAE6C3B1B}" srcOrd="0" destOrd="0" parTransId="{3F465C7A-C8B9-4D1F-8C9F-00A975A6429D}" sibTransId="{6FBB466A-18F1-4BB0-9889-B625BDC9B572}"/>
    <dgm:cxn modelId="{21C20904-6C93-4A4C-B0B8-7BCAF4929C97}" type="presOf" srcId="{D5C72160-1DAF-43E4-A113-EDA4053A754E}" destId="{28E43263-1F0D-471A-923E-821FCED2A2E5}" srcOrd="1" destOrd="2" presId="urn:microsoft.com/office/officeart/2005/8/layout/hProcess4"/>
    <dgm:cxn modelId="{CC2D47BA-553D-4A56-AB20-27D10B368C64}" type="presOf" srcId="{6096A1A7-E4F8-4D03-B4D4-2590496D2BF7}" destId="{3A109EAF-FD39-4CEB-A514-A7749F550065}" srcOrd="1" destOrd="1" presId="urn:microsoft.com/office/officeart/2005/8/layout/hProcess4"/>
    <dgm:cxn modelId="{FE61DA16-0C23-4088-9CCF-B89F3CF89CA4}" srcId="{6352C13A-9380-4ED6-A314-3B2EDEC527B1}" destId="{065CFCCF-EDCE-4677-AFCF-9D101B9D8A6C}" srcOrd="0" destOrd="0" parTransId="{6E002242-2D4B-4EAF-A693-576BA5CA092F}" sibTransId="{5C540233-61DE-4636-8073-7E59FDBC85DD}"/>
    <dgm:cxn modelId="{EE12D0E2-2954-41FB-93CC-2BABC88E2A09}" type="presOf" srcId="{1CF044E1-420E-458D-BC52-A8AC4EE0E985}" destId="{28E43263-1F0D-471A-923E-821FCED2A2E5}" srcOrd="1" destOrd="1" presId="urn:microsoft.com/office/officeart/2005/8/layout/hProcess4"/>
    <dgm:cxn modelId="{D94C14B8-4F2C-4B28-B538-F6B276113314}" type="presOf" srcId="{1CAC5656-C661-440B-A8FD-88357AD677D8}" destId="{19ACF655-8319-4C68-BA81-FF9366C0033B}" srcOrd="0" destOrd="0" presId="urn:microsoft.com/office/officeart/2005/8/layout/hProcess4"/>
    <dgm:cxn modelId="{D6710B2D-5D81-480A-9EFD-2F0E077A14F3}" type="presParOf" srcId="{B8224366-6910-4ED1-98A8-FBD4F8C685DE}" destId="{44F4B8AE-6B8E-4483-A4C9-8A9CFD777646}" srcOrd="0" destOrd="0" presId="urn:microsoft.com/office/officeart/2005/8/layout/hProcess4"/>
    <dgm:cxn modelId="{729E82C8-88F7-4DD6-8D6C-7D8B0ECDCF90}" type="presParOf" srcId="{B8224366-6910-4ED1-98A8-FBD4F8C685DE}" destId="{FD3D44BB-8C14-42BE-96FB-CB2DB8AF4B62}" srcOrd="1" destOrd="0" presId="urn:microsoft.com/office/officeart/2005/8/layout/hProcess4"/>
    <dgm:cxn modelId="{46C188C6-0506-4E73-A45D-D93B5B7B4322}" type="presParOf" srcId="{B8224366-6910-4ED1-98A8-FBD4F8C685DE}" destId="{999CE505-2C94-4655-8D3B-B1E3618D90E4}" srcOrd="2" destOrd="0" presId="urn:microsoft.com/office/officeart/2005/8/layout/hProcess4"/>
    <dgm:cxn modelId="{0F018DF8-8122-48A2-A239-DA680B0470DA}" type="presParOf" srcId="{999CE505-2C94-4655-8D3B-B1E3618D90E4}" destId="{D2CD41E5-A4D3-4E96-B09D-1D7921DDD91E}" srcOrd="0" destOrd="0" presId="urn:microsoft.com/office/officeart/2005/8/layout/hProcess4"/>
    <dgm:cxn modelId="{D12CCEAB-F654-4C78-864A-8A62370875DF}" type="presParOf" srcId="{D2CD41E5-A4D3-4E96-B09D-1D7921DDD91E}" destId="{F486D087-9F23-495A-9BA7-823FFA25E458}" srcOrd="0" destOrd="0" presId="urn:microsoft.com/office/officeart/2005/8/layout/hProcess4"/>
    <dgm:cxn modelId="{CB710B82-E620-408F-B9E6-7141461A0AAE}" type="presParOf" srcId="{D2CD41E5-A4D3-4E96-B09D-1D7921DDD91E}" destId="{83E162F2-D13D-4BA4-8CEA-231821FEB902}" srcOrd="1" destOrd="0" presId="urn:microsoft.com/office/officeart/2005/8/layout/hProcess4"/>
    <dgm:cxn modelId="{017D2271-3C8B-4BFC-ADF4-77733A1E74C0}" type="presParOf" srcId="{D2CD41E5-A4D3-4E96-B09D-1D7921DDD91E}" destId="{3A109EAF-FD39-4CEB-A514-A7749F550065}" srcOrd="2" destOrd="0" presId="urn:microsoft.com/office/officeart/2005/8/layout/hProcess4"/>
    <dgm:cxn modelId="{F52FE9D8-BF6B-49B7-9BC6-4E0E66C35785}" type="presParOf" srcId="{D2CD41E5-A4D3-4E96-B09D-1D7921DDD91E}" destId="{ED49DC43-5C88-4F4A-9A6C-05FEC9DBB803}" srcOrd="3" destOrd="0" presId="urn:microsoft.com/office/officeart/2005/8/layout/hProcess4"/>
    <dgm:cxn modelId="{2EF6BFF1-8DB1-4C34-BE43-E471BF438E80}" type="presParOf" srcId="{D2CD41E5-A4D3-4E96-B09D-1D7921DDD91E}" destId="{47AF03C1-E2CB-4BBE-BF46-FE6C7F747524}" srcOrd="4" destOrd="0" presId="urn:microsoft.com/office/officeart/2005/8/layout/hProcess4"/>
    <dgm:cxn modelId="{3EFA41B9-264C-415D-81BC-0B2E4B15824B}" type="presParOf" srcId="{999CE505-2C94-4655-8D3B-B1E3618D90E4}" destId="{A84057BF-B239-413F-8385-D811BA58B483}" srcOrd="1" destOrd="0" presId="urn:microsoft.com/office/officeart/2005/8/layout/hProcess4"/>
    <dgm:cxn modelId="{C6DD36DB-0397-45C6-860E-EED7B7261578}" type="presParOf" srcId="{999CE505-2C94-4655-8D3B-B1E3618D90E4}" destId="{CE1CBD13-8C1A-4058-8585-6BAD3BAABEF5}" srcOrd="2" destOrd="0" presId="urn:microsoft.com/office/officeart/2005/8/layout/hProcess4"/>
    <dgm:cxn modelId="{0A0D821B-9BB2-46C1-A1BE-F3BCEFE9F370}" type="presParOf" srcId="{CE1CBD13-8C1A-4058-8585-6BAD3BAABEF5}" destId="{05EE6DD8-AAF1-44A1-99E9-A2A1365803BC}" srcOrd="0" destOrd="0" presId="urn:microsoft.com/office/officeart/2005/8/layout/hProcess4"/>
    <dgm:cxn modelId="{FBF9D3FE-6669-4779-A166-37B69A614B01}" type="presParOf" srcId="{CE1CBD13-8C1A-4058-8585-6BAD3BAABEF5}" destId="{260249DC-43AE-4953-A507-BD6A5E697842}" srcOrd="1" destOrd="0" presId="urn:microsoft.com/office/officeart/2005/8/layout/hProcess4"/>
    <dgm:cxn modelId="{7103E246-7BDB-4150-A87E-D0E5F1D09E87}" type="presParOf" srcId="{CE1CBD13-8C1A-4058-8585-6BAD3BAABEF5}" destId="{28E43263-1F0D-471A-923E-821FCED2A2E5}" srcOrd="2" destOrd="0" presId="urn:microsoft.com/office/officeart/2005/8/layout/hProcess4"/>
    <dgm:cxn modelId="{6F22EE46-1CD6-4706-950C-0616CD5F98FB}" type="presParOf" srcId="{CE1CBD13-8C1A-4058-8585-6BAD3BAABEF5}" destId="{30E28347-7AD3-4ED6-B04E-C444384C7F66}" srcOrd="3" destOrd="0" presId="urn:microsoft.com/office/officeart/2005/8/layout/hProcess4"/>
    <dgm:cxn modelId="{919C4F24-7DB5-49B1-B30B-904D6F726F1B}" type="presParOf" srcId="{CE1CBD13-8C1A-4058-8585-6BAD3BAABEF5}" destId="{709DC515-6C24-4FDF-B92C-6E817937B728}" srcOrd="4" destOrd="0" presId="urn:microsoft.com/office/officeart/2005/8/layout/hProcess4"/>
    <dgm:cxn modelId="{9C761053-9CBA-43AD-91C6-183C3E695925}" type="presParOf" srcId="{999CE505-2C94-4655-8D3B-B1E3618D90E4}" destId="{19ACF655-8319-4C68-BA81-FF9366C0033B}" srcOrd="3" destOrd="0" presId="urn:microsoft.com/office/officeart/2005/8/layout/hProcess4"/>
    <dgm:cxn modelId="{338E85DF-007B-4B47-9A23-4C3D7CF8A538}" type="presParOf" srcId="{999CE505-2C94-4655-8D3B-B1E3618D90E4}" destId="{34616E06-C057-4AB0-8A77-E010EE562972}" srcOrd="4" destOrd="0" presId="urn:microsoft.com/office/officeart/2005/8/layout/hProcess4"/>
    <dgm:cxn modelId="{96B2ADBA-C1FA-4BDF-9FED-A59CF6CAA70C}" type="presParOf" srcId="{34616E06-C057-4AB0-8A77-E010EE562972}" destId="{190DDBC1-B7CB-4B42-B92D-D6BA0967259F}" srcOrd="0" destOrd="0" presId="urn:microsoft.com/office/officeart/2005/8/layout/hProcess4"/>
    <dgm:cxn modelId="{98128B7E-95C6-406A-A025-5A6069778DBD}" type="presParOf" srcId="{34616E06-C057-4AB0-8A77-E010EE562972}" destId="{845C4C93-0238-4140-8293-D02217478B87}" srcOrd="1" destOrd="0" presId="urn:microsoft.com/office/officeart/2005/8/layout/hProcess4"/>
    <dgm:cxn modelId="{5F1A32C6-717D-411C-A42D-B705ED582196}" type="presParOf" srcId="{34616E06-C057-4AB0-8A77-E010EE562972}" destId="{5B665DB6-2930-4A5B-B0D7-296D89552870}" srcOrd="2" destOrd="0" presId="urn:microsoft.com/office/officeart/2005/8/layout/hProcess4"/>
    <dgm:cxn modelId="{94259133-A485-44A7-A09E-54D0361B86C5}" type="presParOf" srcId="{34616E06-C057-4AB0-8A77-E010EE562972}" destId="{24DB42BB-9760-4BE6-9E07-E0CDE3D112DE}" srcOrd="3" destOrd="0" presId="urn:microsoft.com/office/officeart/2005/8/layout/hProcess4"/>
    <dgm:cxn modelId="{F824B4E7-A527-402F-BCF7-BED1AF45351B}" type="presParOf" srcId="{34616E06-C057-4AB0-8A77-E010EE562972}" destId="{74C77429-BD83-4CFB-A9E4-EE20AAB84151}" srcOrd="4" destOrd="0" presId="urn:microsoft.com/office/officeart/2005/8/layout/hProcess4"/>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10515600" cy="5225142"/>
        <a:chOff x="0" y="0"/>
        <a:chExt cx="10515600" cy="5225142"/>
      </a:xfrm>
    </dsp:grpSpPr>
    <dsp:sp modelId="{83E162F2-D13D-4BA4-8CEA-231821FEB902}">
      <dsp:nvSpPr>
        <dsp:cNvPr id="4" name="Скругленный прямоугольник 3"/>
        <dsp:cNvSpPr/>
      </dsp:nvSpPr>
      <dsp:spPr bwMode="white">
        <a:xfrm>
          <a:off x="140263" y="751600"/>
          <a:ext cx="2827094" cy="2331762"/>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26670" tIns="26670" rIns="26670" bIns="26670" anchor="t"/>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14300" lvl="1" indent="-114300">
            <a:lnSpc>
              <a:spcPct val="100000"/>
            </a:lnSpc>
            <a:spcBef>
              <a:spcPct val="0"/>
            </a:spcBef>
            <a:spcAft>
              <a:spcPct val="15000"/>
            </a:spcAft>
            <a:buChar char="•"/>
          </a:pPr>
          <a:r>
            <a:rPr lang="ru-RU" sz="1400" dirty="0">
              <a:solidFill>
                <a:schemeClr val="dk1"/>
              </a:solidFill>
            </a:rPr>
            <a:t>Регистрация заявления в АИС МФЦ и прием оригиналов документов для сканирования</a:t>
          </a:r>
          <a:endParaRPr lang="ru-RU" sz="1400" dirty="0">
            <a:solidFill>
              <a:schemeClr val="dk1"/>
            </a:solidFill>
          </a:endParaRPr>
        </a:p>
        <a:p>
          <a:pPr marL="114300" lvl="1" indent="-114300">
            <a:lnSpc>
              <a:spcPct val="100000"/>
            </a:lnSpc>
            <a:spcBef>
              <a:spcPct val="0"/>
            </a:spcBef>
            <a:spcAft>
              <a:spcPct val="15000"/>
            </a:spcAft>
            <a:buChar char="•"/>
          </a:pPr>
          <a:r>
            <a:rPr lang="ru-RU" sz="1400" dirty="0">
              <a:solidFill>
                <a:schemeClr val="dk1"/>
              </a:solidFill>
            </a:rPr>
            <a:t>Сканирование документов и прикрепление к заявлению в АИС МФЦ</a:t>
          </a:r>
          <a:endParaRPr lang="ru-RU" sz="1400" dirty="0">
            <a:solidFill>
              <a:schemeClr val="dk1"/>
            </a:solidFill>
          </a:endParaRPr>
        </a:p>
        <a:p>
          <a:pPr marL="114300" lvl="1" indent="-114300">
            <a:lnSpc>
              <a:spcPct val="100000"/>
            </a:lnSpc>
            <a:spcBef>
              <a:spcPct val="0"/>
            </a:spcBef>
            <a:spcAft>
              <a:spcPct val="15000"/>
            </a:spcAft>
            <a:buChar char="•"/>
          </a:pPr>
          <a:r>
            <a:rPr lang="ru-RU" sz="1400" dirty="0">
              <a:solidFill>
                <a:schemeClr val="dk1"/>
              </a:solidFill>
            </a:rPr>
            <a:t>Возврат оригиналов документов </a:t>
          </a:r>
          <a:r>
            <a:rPr lang="ru-RU" sz="1400" dirty="0" smtClean="0">
              <a:solidFill>
                <a:schemeClr val="dk1"/>
              </a:solidFill>
            </a:rPr>
            <a:t>заявителю</a:t>
          </a:r>
          <a:endParaRPr lang="ru-RU" sz="1400" dirty="0">
            <a:solidFill>
              <a:schemeClr val="dk1"/>
            </a:solidFill>
          </a:endParaRPr>
        </a:p>
      </dsp:txBody>
      <dsp:txXfrm>
        <a:off x="140263" y="751600"/>
        <a:ext cx="2827094" cy="2331762"/>
      </dsp:txXfrm>
    </dsp:sp>
    <dsp:sp modelId="{A84057BF-B239-413F-8385-D811BA58B483}">
      <dsp:nvSpPr>
        <dsp:cNvPr id="6" name="Фигура 5"/>
        <dsp:cNvSpPr/>
      </dsp:nvSpPr>
      <dsp:spPr bwMode="white">
        <a:xfrm>
          <a:off x="1283954" y="729434"/>
          <a:ext cx="4476661" cy="4476661"/>
        </a:xfrm>
        <a:prstGeom prst="leftCircularArrow">
          <a:avLst>
            <a:gd name="adj1" fmla="val 5000"/>
            <a:gd name="adj2" fmla="val -360000"/>
            <a:gd name="adj3" fmla="val 3113205"/>
            <a:gd name="adj4" fmla="val 10002184"/>
            <a:gd name="adj5" fmla="val 5500"/>
          </a:avLst>
        </a:prstGeom>
      </dsp:spPr>
      <dsp:style>
        <a:lnRef idx="0">
          <a:schemeClr val="accent1">
            <a:tint val="60000"/>
          </a:schemeClr>
        </a:lnRef>
        <a:fillRef idx="1">
          <a:schemeClr val="accent1">
            <a:tint val="60000"/>
          </a:schemeClr>
        </a:fillRef>
        <a:effectRef idx="0">
          <a:scrgbClr r="0" g="0" b="0"/>
        </a:effectRef>
        <a:fontRef idx="minor">
          <a:schemeClr val="lt1"/>
        </a:fontRef>
      </dsp:style>
      <dsp:txXfrm>
        <a:off x="1283954" y="729434"/>
        <a:ext cx="4476661" cy="4476661"/>
      </dsp:txXfrm>
    </dsp:sp>
    <dsp:sp modelId="{ED49DC43-5C88-4F4A-9A6C-05FEC9DBB803}">
      <dsp:nvSpPr>
        <dsp:cNvPr id="5" name="Скругленный прямоугольник 4"/>
        <dsp:cNvSpPr/>
      </dsp:nvSpPr>
      <dsp:spPr bwMode="white">
        <a:xfrm>
          <a:off x="941979" y="2466254"/>
          <a:ext cx="2512973" cy="999326"/>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lIns="47625" tIns="31750" rIns="47625" bIns="3175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ru-RU" sz="2500" dirty="0"/>
            <a:t>Сотрудник МФЦ</a:t>
          </a:r>
        </a:p>
      </dsp:txBody>
      <dsp:txXfrm>
        <a:off x="941979" y="2466254"/>
        <a:ext cx="2512973" cy="999326"/>
      </dsp:txXfrm>
    </dsp:sp>
    <dsp:sp modelId="{260249DC-43AE-4953-A507-BD6A5E697842}">
      <dsp:nvSpPr>
        <dsp:cNvPr id="8" name="Скругленный прямоугольник 7"/>
        <dsp:cNvSpPr/>
      </dsp:nvSpPr>
      <dsp:spPr bwMode="white">
        <a:xfrm>
          <a:off x="4715500" y="1448264"/>
          <a:ext cx="2996720" cy="2471667"/>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26670" tIns="26670" rIns="26670" bIns="26670" anchor="t"/>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14300" lvl="1" indent="-114300">
            <a:lnSpc>
              <a:spcPct val="100000"/>
            </a:lnSpc>
            <a:spcBef>
              <a:spcPct val="0"/>
            </a:spcBef>
            <a:spcAft>
              <a:spcPct val="15000"/>
            </a:spcAft>
            <a:buChar char="•"/>
          </a:pPr>
          <a:r>
            <a:rPr lang="ru-RU" sz="1400" dirty="0">
              <a:solidFill>
                <a:schemeClr val="dk1"/>
              </a:solidFill>
            </a:rPr>
            <a:t>Рассмотрение заявления в </a:t>
          </a:r>
          <a:r>
            <a:rPr lang="ru-RU" sz="1400" dirty="0" smtClean="0">
              <a:solidFill>
                <a:schemeClr val="dk1"/>
              </a:solidFill>
            </a:rPr>
            <a:t>РГИС </a:t>
          </a:r>
          <a:r>
            <a:rPr lang="ru-RU" sz="1400" dirty="0">
              <a:solidFill>
                <a:schemeClr val="dk1"/>
              </a:solidFill>
            </a:rPr>
            <a:t>в течение 1 </a:t>
          </a:r>
          <a:r>
            <a:rPr lang="ru-RU" sz="1400" dirty="0" err="1" smtClean="0">
              <a:solidFill>
                <a:schemeClr val="dk1"/>
              </a:solidFill>
            </a:rPr>
            <a:t>р.д</a:t>
          </a:r>
          <a:r>
            <a:rPr lang="ru-RU" sz="1400" dirty="0">
              <a:solidFill>
                <a:schemeClr val="dk1"/>
              </a:solidFill>
            </a:rPr>
            <a:t>.</a:t>
          </a:r>
          <a:endParaRPr lang="ru-RU" sz="1400" dirty="0">
            <a:solidFill>
              <a:schemeClr val="dk1"/>
            </a:solidFill>
          </a:endParaRPr>
        </a:p>
        <a:p>
          <a:pPr marL="114300" lvl="1" indent="-114300">
            <a:lnSpc>
              <a:spcPct val="100000"/>
            </a:lnSpc>
            <a:spcBef>
              <a:spcPct val="0"/>
            </a:spcBef>
            <a:spcAft>
              <a:spcPct val="15000"/>
            </a:spcAft>
            <a:buChar char="•"/>
          </a:pPr>
          <a:r>
            <a:rPr lang="ru-RU" sz="1400" dirty="0">
              <a:solidFill>
                <a:schemeClr val="dk1"/>
              </a:solidFill>
            </a:rPr>
            <a:t>Принятие решения</a:t>
          </a:r>
          <a:endParaRPr lang="ru-RU" sz="1400" dirty="0">
            <a:solidFill>
              <a:schemeClr val="dk1"/>
            </a:solidFill>
          </a:endParaRPr>
        </a:p>
        <a:p>
          <a:pPr marL="114300" lvl="1" indent="-114300">
            <a:lnSpc>
              <a:spcPct val="100000"/>
            </a:lnSpc>
            <a:spcBef>
              <a:spcPct val="0"/>
            </a:spcBef>
            <a:spcAft>
              <a:spcPct val="15000"/>
            </a:spcAft>
            <a:buChar char="•"/>
          </a:pPr>
          <a:r>
            <a:rPr lang="ru-RU" sz="1400" dirty="0">
              <a:solidFill>
                <a:schemeClr val="dk1"/>
              </a:solidFill>
            </a:rPr>
            <a:t>Направление результата предоставления услуги в АИС МФЦ </a:t>
          </a:r>
          <a:r>
            <a:rPr lang="ru-RU" sz="1400" dirty="0" smtClean="0">
              <a:solidFill>
                <a:schemeClr val="dk1"/>
              </a:solidFill>
            </a:rPr>
            <a:t> для </a:t>
          </a:r>
          <a:r>
            <a:rPr lang="ru-RU" sz="1400" dirty="0">
              <a:solidFill>
                <a:schemeClr val="dk1"/>
              </a:solidFill>
            </a:rPr>
            <a:t>выдачи </a:t>
          </a:r>
          <a:r>
            <a:rPr lang="ru-RU" sz="1400" dirty="0" smtClean="0">
              <a:solidFill>
                <a:schemeClr val="dk1"/>
              </a:solidFill>
            </a:rPr>
            <a:t>заявителю</a:t>
          </a:r>
          <a:endParaRPr lang="ru-RU" sz="1400" dirty="0">
            <a:solidFill>
              <a:schemeClr val="dk1"/>
            </a:solidFill>
          </a:endParaRPr>
        </a:p>
      </dsp:txBody>
      <dsp:txXfrm>
        <a:off x="4715500" y="1448264"/>
        <a:ext cx="2996720" cy="2471667"/>
      </dsp:txXfrm>
    </dsp:sp>
    <dsp:sp modelId="{19ACF655-8319-4C68-BA81-FF9366C0033B}">
      <dsp:nvSpPr>
        <dsp:cNvPr id="10" name="Круговая стрелка 9"/>
        <dsp:cNvSpPr/>
      </dsp:nvSpPr>
      <dsp:spPr bwMode="white">
        <a:xfrm rot="892654">
          <a:off x="5964764" y="0"/>
          <a:ext cx="3170527" cy="3170527"/>
        </a:xfrm>
        <a:prstGeom prst="circularArrow">
          <a:avLst>
            <a:gd name="adj1" fmla="val 5000"/>
            <a:gd name="adj2" fmla="val 360000"/>
            <a:gd name="adj3" fmla="val 18721476"/>
            <a:gd name="adj4" fmla="val 11832497"/>
            <a:gd name="adj5" fmla="val 5500"/>
          </a:avLst>
        </a:prstGeom>
      </dsp:spPr>
      <dsp:style>
        <a:lnRef idx="0">
          <a:schemeClr val="accent1">
            <a:tint val="60000"/>
          </a:schemeClr>
        </a:lnRef>
        <a:fillRef idx="1">
          <a:schemeClr val="accent1">
            <a:tint val="60000"/>
          </a:schemeClr>
        </a:fillRef>
        <a:effectRef idx="0">
          <a:scrgbClr r="0" g="0" b="0"/>
        </a:effectRef>
        <a:fontRef idx="minor">
          <a:schemeClr val="lt1"/>
        </a:fontRef>
      </dsp:style>
      <dsp:txXfrm rot="892654">
        <a:off x="5964764" y="0"/>
        <a:ext cx="3170527" cy="3170527"/>
      </dsp:txXfrm>
    </dsp:sp>
    <dsp:sp modelId="{30E28347-7AD3-4ED6-B04E-C444384C7F66}">
      <dsp:nvSpPr>
        <dsp:cNvPr id="9" name="Скругленный прямоугольник 8"/>
        <dsp:cNvSpPr/>
      </dsp:nvSpPr>
      <dsp:spPr bwMode="white">
        <a:xfrm>
          <a:off x="5045783" y="529000"/>
          <a:ext cx="2663751" cy="1059286"/>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lIns="47625" tIns="31750" rIns="47625" bIns="3175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ru-RU" sz="2500" dirty="0" smtClean="0"/>
            <a:t>Администрация/МКУ</a:t>
          </a:r>
          <a:endParaRPr lang="ru-RU" sz="2500" dirty="0"/>
        </a:p>
      </dsp:txBody>
      <dsp:txXfrm>
        <a:off x="5045783" y="529000"/>
        <a:ext cx="2663751" cy="1059286"/>
      </dsp:txXfrm>
    </dsp:sp>
    <dsp:sp modelId="{845C4C93-0238-4140-8293-D02217478B87}">
      <dsp:nvSpPr>
        <dsp:cNvPr id="12" name="Скругленный прямоугольник 11"/>
        <dsp:cNvSpPr/>
      </dsp:nvSpPr>
      <dsp:spPr bwMode="white">
        <a:xfrm>
          <a:off x="7688506" y="496007"/>
          <a:ext cx="2827094" cy="2331762"/>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32384" tIns="32384" rIns="32384" bIns="32384" anchor="t"/>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nSpc>
              <a:spcPct val="100000"/>
            </a:lnSpc>
            <a:spcBef>
              <a:spcPct val="0"/>
            </a:spcBef>
            <a:spcAft>
              <a:spcPct val="15000"/>
            </a:spcAft>
            <a:buChar char="•"/>
          </a:pPr>
          <a:endParaRPr lang="ru-RU" sz="1700" dirty="0">
            <a:solidFill>
              <a:schemeClr val="dk1"/>
            </a:solidFill>
          </a:endParaRPr>
        </a:p>
        <a:p>
          <a:pPr marL="114300" lvl="1" indent="-114300">
            <a:lnSpc>
              <a:spcPct val="100000"/>
            </a:lnSpc>
            <a:spcBef>
              <a:spcPct val="0"/>
            </a:spcBef>
            <a:spcAft>
              <a:spcPct val="15000"/>
            </a:spcAft>
            <a:buChar char="•"/>
          </a:pPr>
          <a:r>
            <a:rPr lang="ru-RU" sz="1400" dirty="0">
              <a:solidFill>
                <a:schemeClr val="dk1"/>
              </a:solidFill>
            </a:rPr>
            <a:t>Выдача результата предоставления услуги </a:t>
          </a:r>
          <a:r>
            <a:rPr lang="ru-RU" sz="1400" dirty="0" smtClean="0">
              <a:solidFill>
                <a:schemeClr val="dk1"/>
              </a:solidFill>
            </a:rPr>
            <a:t>заявителю</a:t>
          </a:r>
          <a:endParaRPr lang="ru-RU" sz="1300" dirty="0">
            <a:solidFill>
              <a:schemeClr val="dk1"/>
            </a:solidFill>
          </a:endParaRPr>
        </a:p>
      </dsp:txBody>
      <dsp:txXfrm>
        <a:off x="7688506" y="496007"/>
        <a:ext cx="2827094" cy="2331762"/>
      </dsp:txXfrm>
    </dsp:sp>
    <dsp:sp modelId="{24DB42BB-9760-4BE6-9E07-E0CDE3D112DE}">
      <dsp:nvSpPr>
        <dsp:cNvPr id="13" name="Скругленный прямоугольник 12"/>
        <dsp:cNvSpPr/>
      </dsp:nvSpPr>
      <dsp:spPr bwMode="white">
        <a:xfrm>
          <a:off x="7819480" y="1451634"/>
          <a:ext cx="2512973" cy="999326"/>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lIns="47625" tIns="31750" rIns="47625" bIns="3175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ru-RU" sz="2500" dirty="0"/>
            <a:t>Сотрудник МФЦ</a:t>
          </a:r>
        </a:p>
      </dsp:txBody>
      <dsp:txXfrm>
        <a:off x="7819480" y="1451634"/>
        <a:ext cx="2512973" cy="999326"/>
      </dsp:txXfrm>
    </dsp:sp>
    <dsp:sp modelId="{F486D087-9F23-495A-9BA7-823FFA25E458}">
      <dsp:nvSpPr>
        <dsp:cNvPr id="3" name="Прямоугольник 2" hidden="1"/>
        <dsp:cNvSpPr/>
      </dsp:nvSpPr>
      <dsp:spPr>
        <a:xfrm>
          <a:off x="0" y="947027"/>
          <a:ext cx="3141216" cy="3331088"/>
        </a:xfrm>
        <a:prstGeom prst="rect">
          <a:avLst/>
        </a:prstGeom>
      </dsp:spPr>
      <dsp:txXfrm>
        <a:off x="0" y="947027"/>
        <a:ext cx="3141216" cy="3331088"/>
      </dsp:txXfrm>
    </dsp:sp>
    <dsp:sp modelId="{05EE6DD8-AAF1-44A1-99E9-A2A1365803BC}">
      <dsp:nvSpPr>
        <dsp:cNvPr id="7" name="Прямоугольник 6" hidden="1"/>
        <dsp:cNvSpPr/>
      </dsp:nvSpPr>
      <dsp:spPr>
        <a:xfrm>
          <a:off x="3592956" y="847094"/>
          <a:ext cx="3329689" cy="3530953"/>
        </a:xfrm>
        <a:prstGeom prst="rect">
          <a:avLst/>
        </a:prstGeom>
      </dsp:spPr>
      <dsp:txXfrm>
        <a:off x="3592956" y="847094"/>
        <a:ext cx="3329689" cy="3530953"/>
      </dsp:txXfrm>
    </dsp:sp>
    <dsp:sp modelId="{190DDBC1-B7CB-4B42-B92D-D6BA0967259F}">
      <dsp:nvSpPr>
        <dsp:cNvPr id="11" name="Прямоугольник 10" hidden="1"/>
        <dsp:cNvSpPr/>
      </dsp:nvSpPr>
      <dsp:spPr>
        <a:xfrm>
          <a:off x="7374384" y="947027"/>
          <a:ext cx="3141216" cy="3331088"/>
        </a:xfrm>
        <a:prstGeom prst="rect">
          <a:avLst/>
        </a:prstGeom>
      </dsp:spPr>
      <dsp:txXfrm>
        <a:off x="7374384" y="947027"/>
        <a:ext cx="3141216" cy="3331088"/>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10515600" cy="5225142"/>
        <a:chOff x="0" y="0"/>
        <a:chExt cx="10515600" cy="5225142"/>
      </a:xfrm>
    </dsp:grpSpPr>
    <dsp:sp modelId="{83E162F2-D13D-4BA4-8CEA-231821FEB902}">
      <dsp:nvSpPr>
        <dsp:cNvPr id="4" name="Скругленный прямоугольник 3"/>
        <dsp:cNvSpPr/>
      </dsp:nvSpPr>
      <dsp:spPr bwMode="white">
        <a:xfrm>
          <a:off x="140263" y="751600"/>
          <a:ext cx="2827094" cy="2331762"/>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26670" tIns="26670" rIns="26670" bIns="26670" anchor="t"/>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14300" lvl="1" indent="-114300">
            <a:lnSpc>
              <a:spcPct val="100000"/>
            </a:lnSpc>
            <a:spcBef>
              <a:spcPct val="0"/>
            </a:spcBef>
            <a:spcAft>
              <a:spcPct val="15000"/>
            </a:spcAft>
            <a:buChar char="•"/>
          </a:pPr>
          <a:r>
            <a:rPr lang="ru-RU" sz="1400" dirty="0">
              <a:solidFill>
                <a:schemeClr val="dk1"/>
              </a:solidFill>
            </a:rPr>
            <a:t>Регистрация заявления в </a:t>
          </a:r>
          <a:r>
            <a:rPr lang="ru-RU" sz="1400" dirty="0" smtClean="0">
              <a:solidFill>
                <a:schemeClr val="dk1"/>
              </a:solidFill>
            </a:rPr>
            <a:t>РГИС и </a:t>
          </a:r>
          <a:r>
            <a:rPr lang="ru-RU" sz="1400" dirty="0">
              <a:solidFill>
                <a:schemeClr val="dk1"/>
              </a:solidFill>
            </a:rPr>
            <a:t>прием оригиналов документов для сканирования</a:t>
          </a:r>
          <a:endParaRPr lang="ru-RU" sz="1400" dirty="0">
            <a:solidFill>
              <a:schemeClr val="dk1"/>
            </a:solidFill>
          </a:endParaRPr>
        </a:p>
        <a:p>
          <a:pPr marL="114300" lvl="1" indent="-114300">
            <a:lnSpc>
              <a:spcPct val="100000"/>
            </a:lnSpc>
            <a:spcBef>
              <a:spcPct val="0"/>
            </a:spcBef>
            <a:spcAft>
              <a:spcPct val="15000"/>
            </a:spcAft>
            <a:buChar char="•"/>
          </a:pPr>
          <a:r>
            <a:rPr lang="ru-RU" sz="1400" dirty="0">
              <a:solidFill>
                <a:schemeClr val="dk1"/>
              </a:solidFill>
            </a:rPr>
            <a:t>Сканирование документов и прикрепление к заявлению в </a:t>
          </a:r>
          <a:r>
            <a:rPr lang="ru-RU" sz="1400" dirty="0" smtClean="0">
              <a:solidFill>
                <a:schemeClr val="dk1"/>
              </a:solidFill>
            </a:rPr>
            <a:t>РГИС</a:t>
          </a:r>
          <a:endParaRPr lang="ru-RU" sz="1400" dirty="0">
            <a:solidFill>
              <a:schemeClr val="dk1"/>
            </a:solidFill>
          </a:endParaRPr>
        </a:p>
        <a:p>
          <a:pPr marL="114300" lvl="1" indent="-114300">
            <a:lnSpc>
              <a:spcPct val="100000"/>
            </a:lnSpc>
            <a:spcBef>
              <a:spcPct val="0"/>
            </a:spcBef>
            <a:spcAft>
              <a:spcPct val="15000"/>
            </a:spcAft>
            <a:buChar char="•"/>
          </a:pPr>
          <a:r>
            <a:rPr lang="ru-RU" sz="1400" dirty="0">
              <a:solidFill>
                <a:schemeClr val="dk1"/>
              </a:solidFill>
            </a:rPr>
            <a:t>Возврат оригиналов документов </a:t>
          </a:r>
          <a:r>
            <a:rPr lang="ru-RU" sz="1400" dirty="0" smtClean="0">
              <a:solidFill>
                <a:schemeClr val="dk1"/>
              </a:solidFill>
            </a:rPr>
            <a:t>заявителю</a:t>
          </a:r>
          <a:endParaRPr lang="ru-RU" sz="1400" dirty="0">
            <a:solidFill>
              <a:schemeClr val="dk1"/>
            </a:solidFill>
          </a:endParaRPr>
        </a:p>
      </dsp:txBody>
      <dsp:txXfrm>
        <a:off x="140263" y="751600"/>
        <a:ext cx="2827094" cy="2331762"/>
      </dsp:txXfrm>
    </dsp:sp>
    <dsp:sp modelId="{A84057BF-B239-413F-8385-D811BA58B483}">
      <dsp:nvSpPr>
        <dsp:cNvPr id="6" name="Фигура 5"/>
        <dsp:cNvSpPr/>
      </dsp:nvSpPr>
      <dsp:spPr bwMode="white">
        <a:xfrm>
          <a:off x="1386819" y="444707"/>
          <a:ext cx="4633933" cy="4633933"/>
        </a:xfrm>
        <a:prstGeom prst="leftCircularArrow">
          <a:avLst>
            <a:gd name="adj1" fmla="val 5000"/>
            <a:gd name="adj2" fmla="val -360000"/>
            <a:gd name="adj3" fmla="val 3684984"/>
            <a:gd name="adj4" fmla="val 10573962"/>
            <a:gd name="adj5" fmla="val 5500"/>
          </a:avLst>
        </a:prstGeom>
      </dsp:spPr>
      <dsp:style>
        <a:lnRef idx="0">
          <a:schemeClr val="accent1">
            <a:tint val="60000"/>
          </a:schemeClr>
        </a:lnRef>
        <a:fillRef idx="1">
          <a:schemeClr val="accent1">
            <a:tint val="60000"/>
          </a:schemeClr>
        </a:fillRef>
        <a:effectRef idx="0">
          <a:scrgbClr r="0" g="0" b="0"/>
        </a:effectRef>
        <a:fontRef idx="minor">
          <a:schemeClr val="lt1"/>
        </a:fontRef>
      </dsp:style>
      <dsp:txXfrm>
        <a:off x="1386819" y="444707"/>
        <a:ext cx="4633933" cy="4633933"/>
      </dsp:txXfrm>
    </dsp:sp>
    <dsp:sp modelId="{ED49DC43-5C88-4F4A-9A6C-05FEC9DBB803}">
      <dsp:nvSpPr>
        <dsp:cNvPr id="5" name="Скругленный прямоугольник 4"/>
        <dsp:cNvSpPr/>
      </dsp:nvSpPr>
      <dsp:spPr bwMode="white">
        <a:xfrm>
          <a:off x="1003087" y="1934712"/>
          <a:ext cx="2512973" cy="999326"/>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lIns="47625" tIns="31750" rIns="47625" bIns="3175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ru-RU" sz="2500" smtClean="0"/>
            <a:t>Сотрудник МФЦ</a:t>
          </a:r>
          <a:endParaRPr lang="ru-RU" sz="2500" dirty="0"/>
        </a:p>
      </dsp:txBody>
      <dsp:txXfrm>
        <a:off x="1003087" y="1934712"/>
        <a:ext cx="2512973" cy="999326"/>
      </dsp:txXfrm>
    </dsp:sp>
    <dsp:sp modelId="{260249DC-43AE-4953-A507-BD6A5E697842}">
      <dsp:nvSpPr>
        <dsp:cNvPr id="8" name="Скругленный прямоугольник 7"/>
        <dsp:cNvSpPr/>
      </dsp:nvSpPr>
      <dsp:spPr bwMode="white">
        <a:xfrm>
          <a:off x="4678149" y="1514099"/>
          <a:ext cx="2996720" cy="2471667"/>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26670" tIns="26670" rIns="26670" bIns="26670" anchor="t"/>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14300" lvl="1" indent="-114300">
            <a:lnSpc>
              <a:spcPct val="100000"/>
            </a:lnSpc>
            <a:spcBef>
              <a:spcPct val="0"/>
            </a:spcBef>
            <a:spcAft>
              <a:spcPct val="15000"/>
            </a:spcAft>
            <a:buChar char="•"/>
          </a:pPr>
          <a:r>
            <a:rPr lang="ru-RU" sz="1400" dirty="0">
              <a:solidFill>
                <a:schemeClr val="dk1"/>
              </a:solidFill>
            </a:rPr>
            <a:t>Рассмотрение заявления в </a:t>
          </a:r>
          <a:r>
            <a:rPr lang="ru-RU" sz="1400" dirty="0" smtClean="0">
              <a:solidFill>
                <a:schemeClr val="dk1"/>
              </a:solidFill>
            </a:rPr>
            <a:t>РГИС </a:t>
          </a:r>
          <a:r>
            <a:rPr lang="ru-RU" sz="1400" dirty="0">
              <a:solidFill>
                <a:schemeClr val="dk1"/>
              </a:solidFill>
            </a:rPr>
            <a:t>в течение 1 </a:t>
          </a:r>
          <a:r>
            <a:rPr lang="ru-RU" sz="1400" dirty="0" err="1" smtClean="0">
              <a:solidFill>
                <a:schemeClr val="dk1"/>
              </a:solidFill>
            </a:rPr>
            <a:t>р.д</a:t>
          </a:r>
          <a:r>
            <a:rPr lang="ru-RU" sz="1400" dirty="0">
              <a:solidFill>
                <a:schemeClr val="dk1"/>
              </a:solidFill>
            </a:rPr>
            <a:t>.</a:t>
          </a:r>
          <a:endParaRPr lang="ru-RU" sz="1400" dirty="0">
            <a:solidFill>
              <a:schemeClr val="dk1"/>
            </a:solidFill>
          </a:endParaRPr>
        </a:p>
        <a:p>
          <a:pPr marL="114300" lvl="1" indent="-114300">
            <a:lnSpc>
              <a:spcPct val="100000"/>
            </a:lnSpc>
            <a:spcBef>
              <a:spcPct val="0"/>
            </a:spcBef>
            <a:spcAft>
              <a:spcPct val="15000"/>
            </a:spcAft>
            <a:buChar char="•"/>
          </a:pPr>
          <a:r>
            <a:rPr lang="ru-RU" sz="1400" dirty="0">
              <a:solidFill>
                <a:schemeClr val="dk1"/>
              </a:solidFill>
            </a:rPr>
            <a:t>Принятие решения</a:t>
          </a:r>
          <a:endParaRPr>
            <a:solidFill>
              <a:schemeClr val="dk1"/>
            </a:solidFill>
          </a:endParaRPr>
        </a:p>
      </dsp:txBody>
      <dsp:txXfrm>
        <a:off x="4678149" y="1514099"/>
        <a:ext cx="2996720" cy="2471667"/>
      </dsp:txXfrm>
    </dsp:sp>
    <dsp:sp modelId="{19ACF655-8319-4C68-BA81-FF9366C0033B}">
      <dsp:nvSpPr>
        <dsp:cNvPr id="10" name="Круговая стрелка 9"/>
        <dsp:cNvSpPr/>
      </dsp:nvSpPr>
      <dsp:spPr bwMode="white">
        <a:xfrm rot="892654">
          <a:off x="6716119" y="0"/>
          <a:ext cx="2339863" cy="2339863"/>
        </a:xfrm>
        <a:prstGeom prst="circularArrow">
          <a:avLst>
            <a:gd name="adj1" fmla="val 5000"/>
            <a:gd name="adj2" fmla="val 360000"/>
            <a:gd name="adj3" fmla="val 18450900"/>
            <a:gd name="adj4" fmla="val 11561922"/>
            <a:gd name="adj5" fmla="val 5500"/>
          </a:avLst>
        </a:prstGeom>
      </dsp:spPr>
      <dsp:style>
        <a:lnRef idx="0">
          <a:schemeClr val="accent1">
            <a:tint val="60000"/>
          </a:schemeClr>
        </a:lnRef>
        <a:fillRef idx="1">
          <a:schemeClr val="accent1">
            <a:tint val="60000"/>
          </a:schemeClr>
        </a:fillRef>
        <a:effectRef idx="0">
          <a:scrgbClr r="0" g="0" b="0"/>
        </a:effectRef>
        <a:fontRef idx="minor">
          <a:schemeClr val="lt1"/>
        </a:fontRef>
      </dsp:style>
      <dsp:txXfrm rot="892654">
        <a:off x="6716119" y="0"/>
        <a:ext cx="2339863" cy="2339863"/>
      </dsp:txXfrm>
    </dsp:sp>
    <dsp:sp modelId="{30E28347-7AD3-4ED6-B04E-C444384C7F66}">
      <dsp:nvSpPr>
        <dsp:cNvPr id="9" name="Скругленный прямоугольник 8"/>
        <dsp:cNvSpPr/>
      </dsp:nvSpPr>
      <dsp:spPr bwMode="white">
        <a:xfrm>
          <a:off x="5717830" y="529000"/>
          <a:ext cx="2663751" cy="1059286"/>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lIns="47625" tIns="31750" rIns="47625" bIns="3175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ru-RU" sz="2500" smtClean="0"/>
            <a:t>Ведомство</a:t>
          </a:r>
          <a:endParaRPr lang="ru-RU" sz="2500" dirty="0"/>
        </a:p>
      </dsp:txBody>
      <dsp:txXfrm>
        <a:off x="5717830" y="529000"/>
        <a:ext cx="2663751" cy="1059286"/>
      </dsp:txXfrm>
    </dsp:sp>
    <dsp:sp modelId="{845C4C93-0238-4140-8293-D02217478B87}">
      <dsp:nvSpPr>
        <dsp:cNvPr id="12" name="Скругленный прямоугольник 11"/>
        <dsp:cNvSpPr/>
      </dsp:nvSpPr>
      <dsp:spPr bwMode="white">
        <a:xfrm>
          <a:off x="7688506" y="496007"/>
          <a:ext cx="2827094" cy="2331762"/>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32384" tIns="32384" rIns="32384" bIns="32384" anchor="t"/>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nSpc>
              <a:spcPct val="100000"/>
            </a:lnSpc>
            <a:spcBef>
              <a:spcPct val="0"/>
            </a:spcBef>
            <a:spcAft>
              <a:spcPct val="15000"/>
            </a:spcAft>
            <a:buChar char="•"/>
          </a:pPr>
          <a:endParaRPr lang="ru-RU" sz="1700" dirty="0">
            <a:solidFill>
              <a:schemeClr val="dk1"/>
            </a:solidFill>
          </a:endParaRPr>
        </a:p>
        <a:p>
          <a:pPr marL="114300" lvl="1" indent="-114300">
            <a:lnSpc>
              <a:spcPct val="100000"/>
            </a:lnSpc>
            <a:spcBef>
              <a:spcPct val="0"/>
            </a:spcBef>
            <a:spcAft>
              <a:spcPct val="15000"/>
            </a:spcAft>
            <a:buChar char="•"/>
          </a:pPr>
          <a:r>
            <a:rPr lang="ru-RU" sz="1400" dirty="0">
              <a:solidFill>
                <a:schemeClr val="dk1"/>
              </a:solidFill>
            </a:rPr>
            <a:t>Выдача результата </a:t>
          </a:r>
          <a:r>
            <a:rPr lang="ru-RU" sz="1400" dirty="0" smtClean="0">
              <a:solidFill>
                <a:schemeClr val="dk1"/>
              </a:solidFill>
            </a:rPr>
            <a:t>предоставления </a:t>
          </a:r>
          <a:r>
            <a:rPr lang="ru-RU" sz="1400" dirty="0">
              <a:solidFill>
                <a:schemeClr val="dk1"/>
              </a:solidFill>
            </a:rPr>
            <a:t>услуги </a:t>
          </a:r>
          <a:r>
            <a:rPr lang="ru-RU" sz="1400" dirty="0" smtClean="0">
              <a:solidFill>
                <a:schemeClr val="dk1"/>
              </a:solidFill>
            </a:rPr>
            <a:t>заявителю</a:t>
          </a:r>
          <a:endParaRPr lang="ru-RU" sz="1300" dirty="0">
            <a:solidFill>
              <a:schemeClr val="dk1"/>
            </a:solidFill>
          </a:endParaRPr>
        </a:p>
      </dsp:txBody>
      <dsp:txXfrm>
        <a:off x="7688506" y="496007"/>
        <a:ext cx="2827094" cy="2331762"/>
      </dsp:txXfrm>
    </dsp:sp>
    <dsp:sp modelId="{24DB42BB-9760-4BE6-9E07-E0CDE3D112DE}">
      <dsp:nvSpPr>
        <dsp:cNvPr id="13" name="Скругленный прямоугольник 12"/>
        <dsp:cNvSpPr/>
      </dsp:nvSpPr>
      <dsp:spPr bwMode="white">
        <a:xfrm>
          <a:off x="7819480" y="1090707"/>
          <a:ext cx="2512973" cy="999326"/>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lIns="47625" tIns="31750" rIns="47625" bIns="3175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ru-RU" sz="2500" dirty="0" smtClean="0"/>
            <a:t>Сотрудник </a:t>
          </a:r>
          <a:r>
            <a:rPr lang="ru-RU" sz="2500" dirty="0"/>
            <a:t>МФЦ</a:t>
          </a:r>
        </a:p>
      </dsp:txBody>
      <dsp:txXfrm>
        <a:off x="7819480" y="1090707"/>
        <a:ext cx="2512973" cy="999326"/>
      </dsp:txXfrm>
    </dsp:sp>
    <dsp:sp modelId="{F486D087-9F23-495A-9BA7-823FFA25E458}">
      <dsp:nvSpPr>
        <dsp:cNvPr id="3" name="Прямоугольник 2" hidden="1"/>
        <dsp:cNvSpPr/>
      </dsp:nvSpPr>
      <dsp:spPr>
        <a:xfrm>
          <a:off x="0" y="947027"/>
          <a:ext cx="3141216" cy="3331088"/>
        </a:xfrm>
        <a:prstGeom prst="rect">
          <a:avLst/>
        </a:prstGeom>
      </dsp:spPr>
      <dsp:txXfrm>
        <a:off x="0" y="947027"/>
        <a:ext cx="3141216" cy="3331088"/>
      </dsp:txXfrm>
    </dsp:sp>
    <dsp:sp modelId="{05EE6DD8-AAF1-44A1-99E9-A2A1365803BC}">
      <dsp:nvSpPr>
        <dsp:cNvPr id="7" name="Прямоугольник 6" hidden="1"/>
        <dsp:cNvSpPr/>
      </dsp:nvSpPr>
      <dsp:spPr>
        <a:xfrm>
          <a:off x="3592956" y="847094"/>
          <a:ext cx="3329689" cy="3530953"/>
        </a:xfrm>
        <a:prstGeom prst="rect">
          <a:avLst/>
        </a:prstGeom>
      </dsp:spPr>
      <dsp:txXfrm>
        <a:off x="3592956" y="847094"/>
        <a:ext cx="3329689" cy="3530953"/>
      </dsp:txXfrm>
    </dsp:sp>
    <dsp:sp modelId="{190DDBC1-B7CB-4B42-B92D-D6BA0967259F}">
      <dsp:nvSpPr>
        <dsp:cNvPr id="11" name="Прямоугольник 10" hidden="1"/>
        <dsp:cNvSpPr/>
      </dsp:nvSpPr>
      <dsp:spPr>
        <a:xfrm>
          <a:off x="7374384" y="947027"/>
          <a:ext cx="3141216" cy="3331088"/>
        </a:xfrm>
        <a:prstGeom prst="rect">
          <a:avLst/>
        </a:prstGeom>
      </dsp:spPr>
      <dsp:txXfrm>
        <a:off x="7374384" y="947027"/>
        <a:ext cx="3141216" cy="3331088"/>
      </dsp:txXfrm>
    </dsp:sp>
  </dsp:spTree>
</dsp:drawing>
</file>

<file path=ppt/diagrams/drawing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10515600" cy="5225142"/>
        <a:chOff x="0" y="0"/>
        <a:chExt cx="10515600" cy="5225142"/>
      </a:xfrm>
    </dsp:grpSpPr>
    <dsp:sp modelId="{83E162F2-D13D-4BA4-8CEA-231821FEB902}">
      <dsp:nvSpPr>
        <dsp:cNvPr id="4" name="Скругленный прямоугольник 3"/>
        <dsp:cNvSpPr/>
      </dsp:nvSpPr>
      <dsp:spPr bwMode="white">
        <a:xfrm>
          <a:off x="140263" y="751600"/>
          <a:ext cx="2827094" cy="2331762"/>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26670" tIns="26670" rIns="26670" bIns="26670" anchor="t"/>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14300" lvl="1" indent="-114300">
            <a:lnSpc>
              <a:spcPct val="100000"/>
            </a:lnSpc>
            <a:spcBef>
              <a:spcPct val="0"/>
            </a:spcBef>
            <a:spcAft>
              <a:spcPct val="15000"/>
            </a:spcAft>
            <a:buChar char="•"/>
          </a:pPr>
          <a:r>
            <a:rPr lang="ru-RU" sz="1400" dirty="0">
              <a:solidFill>
                <a:schemeClr val="dk1"/>
              </a:solidFill>
            </a:rPr>
            <a:t>Регистрация заявления в АИС МФЦ и прием оригиналов документов для сканирования</a:t>
          </a:r>
          <a:endParaRPr lang="ru-RU" sz="1400" dirty="0">
            <a:solidFill>
              <a:schemeClr val="dk1"/>
            </a:solidFill>
          </a:endParaRPr>
        </a:p>
        <a:p>
          <a:pPr marL="114300" lvl="1" indent="-114300">
            <a:lnSpc>
              <a:spcPct val="100000"/>
            </a:lnSpc>
            <a:spcBef>
              <a:spcPct val="0"/>
            </a:spcBef>
            <a:spcAft>
              <a:spcPct val="15000"/>
            </a:spcAft>
            <a:buChar char="•"/>
          </a:pPr>
          <a:r>
            <a:rPr lang="ru-RU" sz="1400" dirty="0">
              <a:solidFill>
                <a:schemeClr val="dk1"/>
              </a:solidFill>
            </a:rPr>
            <a:t>Сканирование документов и прикрепление к заявлению в АИС МФЦ</a:t>
          </a:r>
          <a:endParaRPr lang="ru-RU" sz="1400" dirty="0">
            <a:solidFill>
              <a:schemeClr val="dk1"/>
            </a:solidFill>
          </a:endParaRPr>
        </a:p>
        <a:p>
          <a:pPr marL="114300" lvl="1" indent="-114300">
            <a:lnSpc>
              <a:spcPct val="100000"/>
            </a:lnSpc>
            <a:spcBef>
              <a:spcPct val="0"/>
            </a:spcBef>
            <a:spcAft>
              <a:spcPct val="15000"/>
            </a:spcAft>
            <a:buChar char="•"/>
          </a:pPr>
          <a:r>
            <a:rPr lang="ru-RU" sz="1400" dirty="0">
              <a:solidFill>
                <a:schemeClr val="dk1"/>
              </a:solidFill>
            </a:rPr>
            <a:t>Возврат оригиналов документов </a:t>
          </a:r>
          <a:r>
            <a:rPr lang="ru-RU" sz="1400" dirty="0" smtClean="0">
              <a:solidFill>
                <a:schemeClr val="dk1"/>
              </a:solidFill>
            </a:rPr>
            <a:t>заявителю</a:t>
          </a:r>
          <a:endParaRPr lang="ru-RU" sz="1400" dirty="0">
            <a:solidFill>
              <a:schemeClr val="dk1"/>
            </a:solidFill>
          </a:endParaRPr>
        </a:p>
      </dsp:txBody>
      <dsp:txXfrm>
        <a:off x="140263" y="751600"/>
        <a:ext cx="2827094" cy="2331762"/>
      </dsp:txXfrm>
    </dsp:sp>
    <dsp:sp modelId="{A84057BF-B239-413F-8385-D811BA58B483}">
      <dsp:nvSpPr>
        <dsp:cNvPr id="6" name="Фигура 5"/>
        <dsp:cNvSpPr/>
      </dsp:nvSpPr>
      <dsp:spPr bwMode="white">
        <a:xfrm>
          <a:off x="1386208" y="431417"/>
          <a:ext cx="4601173" cy="4601173"/>
        </a:xfrm>
        <a:prstGeom prst="leftCircularArrow">
          <a:avLst>
            <a:gd name="adj1" fmla="val 5000"/>
            <a:gd name="adj2" fmla="val -360000"/>
            <a:gd name="adj3" fmla="val 3633612"/>
            <a:gd name="adj4" fmla="val 10522591"/>
            <a:gd name="adj5" fmla="val 5500"/>
          </a:avLst>
        </a:prstGeom>
      </dsp:spPr>
      <dsp:style>
        <a:lnRef idx="0">
          <a:schemeClr val="accent1">
            <a:tint val="60000"/>
          </a:schemeClr>
        </a:lnRef>
        <a:fillRef idx="1">
          <a:schemeClr val="accent1">
            <a:tint val="60000"/>
          </a:schemeClr>
        </a:fillRef>
        <a:effectRef idx="0">
          <a:scrgbClr r="0" g="0" b="0"/>
        </a:effectRef>
        <a:fontRef idx="minor">
          <a:schemeClr val="lt1"/>
        </a:fontRef>
      </dsp:style>
      <dsp:txXfrm>
        <a:off x="1386208" y="431417"/>
        <a:ext cx="4601173" cy="4601173"/>
      </dsp:txXfrm>
    </dsp:sp>
    <dsp:sp modelId="{ED49DC43-5C88-4F4A-9A6C-05FEC9DBB803}">
      <dsp:nvSpPr>
        <dsp:cNvPr id="5" name="Скругленный прямоугольник 4"/>
        <dsp:cNvSpPr/>
      </dsp:nvSpPr>
      <dsp:spPr bwMode="white">
        <a:xfrm>
          <a:off x="1003087" y="1934712"/>
          <a:ext cx="2512973" cy="999326"/>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lIns="47625" tIns="31750" rIns="47625" bIns="3175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ru-RU" sz="2500" dirty="0"/>
            <a:t>Сотрудник МФЦ</a:t>
          </a:r>
        </a:p>
      </dsp:txBody>
      <dsp:txXfrm>
        <a:off x="1003087" y="1934712"/>
        <a:ext cx="2512973" cy="999326"/>
      </dsp:txXfrm>
    </dsp:sp>
    <dsp:sp modelId="{260249DC-43AE-4953-A507-BD6A5E697842}">
      <dsp:nvSpPr>
        <dsp:cNvPr id="8" name="Скругленный прямоугольник 7"/>
        <dsp:cNvSpPr/>
      </dsp:nvSpPr>
      <dsp:spPr bwMode="white">
        <a:xfrm>
          <a:off x="4678149" y="1454262"/>
          <a:ext cx="2996720" cy="2471667"/>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26670" tIns="26670" rIns="26670" bIns="26670" anchor="t"/>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14300" lvl="1" indent="-114300">
            <a:lnSpc>
              <a:spcPct val="100000"/>
            </a:lnSpc>
            <a:spcBef>
              <a:spcPct val="0"/>
            </a:spcBef>
            <a:spcAft>
              <a:spcPct val="15000"/>
            </a:spcAft>
            <a:buChar char="•"/>
          </a:pPr>
          <a:r>
            <a:rPr lang="ru-RU" sz="1400" dirty="0">
              <a:solidFill>
                <a:schemeClr val="dk1"/>
              </a:solidFill>
            </a:rPr>
            <a:t>Рассмотрение заявления в </a:t>
          </a:r>
          <a:r>
            <a:rPr lang="ru-RU" sz="1400" dirty="0" smtClean="0">
              <a:solidFill>
                <a:schemeClr val="dk1"/>
              </a:solidFill>
            </a:rPr>
            <a:t>РПГИС в </a:t>
          </a:r>
          <a:r>
            <a:rPr lang="ru-RU" sz="1400" dirty="0">
              <a:solidFill>
                <a:schemeClr val="dk1"/>
              </a:solidFill>
            </a:rPr>
            <a:t>течение 1 </a:t>
          </a:r>
          <a:r>
            <a:rPr lang="ru-RU" sz="1400" dirty="0" err="1" smtClean="0">
              <a:solidFill>
                <a:schemeClr val="dk1"/>
              </a:solidFill>
            </a:rPr>
            <a:t>р.д</a:t>
          </a:r>
          <a:r>
            <a:rPr lang="ru-RU" sz="1400" dirty="0">
              <a:solidFill>
                <a:schemeClr val="dk1"/>
              </a:solidFill>
            </a:rPr>
            <a:t>.</a:t>
          </a:r>
          <a:endParaRPr lang="ru-RU" sz="1400" dirty="0">
            <a:solidFill>
              <a:schemeClr val="dk1"/>
            </a:solidFill>
          </a:endParaRPr>
        </a:p>
        <a:p>
          <a:pPr marL="114300" lvl="1" indent="-114300">
            <a:lnSpc>
              <a:spcPct val="100000"/>
            </a:lnSpc>
            <a:spcBef>
              <a:spcPct val="0"/>
            </a:spcBef>
            <a:spcAft>
              <a:spcPct val="15000"/>
            </a:spcAft>
            <a:buChar char="•"/>
          </a:pPr>
          <a:r>
            <a:rPr lang="ru-RU" sz="1400" dirty="0">
              <a:solidFill>
                <a:schemeClr val="dk1"/>
              </a:solidFill>
            </a:rPr>
            <a:t>Принятие решения</a:t>
          </a:r>
          <a:endParaRPr lang="ru-RU" sz="1400" dirty="0">
            <a:solidFill>
              <a:schemeClr val="dk1"/>
            </a:solidFill>
          </a:endParaRPr>
        </a:p>
        <a:p>
          <a:pPr marL="114300" lvl="1" indent="-114300">
            <a:lnSpc>
              <a:spcPct val="100000"/>
            </a:lnSpc>
            <a:spcBef>
              <a:spcPct val="0"/>
            </a:spcBef>
            <a:spcAft>
              <a:spcPct val="15000"/>
            </a:spcAft>
            <a:buChar char="•"/>
          </a:pPr>
          <a:r>
            <a:rPr lang="ru-RU" sz="1400" dirty="0">
              <a:solidFill>
                <a:schemeClr val="dk1"/>
              </a:solidFill>
            </a:rPr>
            <a:t>Направление результата предоставления услуги в АИС МФЦ </a:t>
          </a:r>
          <a:r>
            <a:rPr lang="ru-RU" sz="1400" dirty="0" smtClean="0">
              <a:solidFill>
                <a:schemeClr val="dk1"/>
              </a:solidFill>
            </a:rPr>
            <a:t> для </a:t>
          </a:r>
          <a:r>
            <a:rPr lang="ru-RU" sz="1400" dirty="0">
              <a:solidFill>
                <a:schemeClr val="dk1"/>
              </a:solidFill>
            </a:rPr>
            <a:t>выдачи </a:t>
          </a:r>
          <a:r>
            <a:rPr lang="ru-RU" sz="1400" dirty="0" smtClean="0">
              <a:solidFill>
                <a:schemeClr val="dk1"/>
              </a:solidFill>
            </a:rPr>
            <a:t>заявителю</a:t>
          </a:r>
          <a:endParaRPr lang="ru-RU" sz="1400" dirty="0">
            <a:solidFill>
              <a:schemeClr val="dk1"/>
            </a:solidFill>
          </a:endParaRPr>
        </a:p>
      </dsp:txBody>
      <dsp:txXfrm>
        <a:off x="4678149" y="1454262"/>
        <a:ext cx="2996720" cy="2471667"/>
      </dsp:txXfrm>
    </dsp:sp>
    <dsp:sp modelId="{19ACF655-8319-4C68-BA81-FF9366C0033B}">
      <dsp:nvSpPr>
        <dsp:cNvPr id="10" name="Круговая стрелка 9"/>
        <dsp:cNvSpPr/>
      </dsp:nvSpPr>
      <dsp:spPr bwMode="white">
        <a:xfrm rot="892654">
          <a:off x="6716119" y="0"/>
          <a:ext cx="2339863" cy="2339863"/>
        </a:xfrm>
        <a:prstGeom prst="circularArrow">
          <a:avLst>
            <a:gd name="adj1" fmla="val 5000"/>
            <a:gd name="adj2" fmla="val 360000"/>
            <a:gd name="adj3" fmla="val 18450900"/>
            <a:gd name="adj4" fmla="val 11561922"/>
            <a:gd name="adj5" fmla="val 5500"/>
          </a:avLst>
        </a:prstGeom>
      </dsp:spPr>
      <dsp:style>
        <a:lnRef idx="0">
          <a:schemeClr val="accent1">
            <a:tint val="60000"/>
          </a:schemeClr>
        </a:lnRef>
        <a:fillRef idx="1">
          <a:schemeClr val="accent1">
            <a:tint val="60000"/>
          </a:schemeClr>
        </a:fillRef>
        <a:effectRef idx="0">
          <a:scrgbClr r="0" g="0" b="0"/>
        </a:effectRef>
        <a:fontRef idx="minor">
          <a:schemeClr val="lt1"/>
        </a:fontRef>
      </dsp:style>
      <dsp:txXfrm rot="892654">
        <a:off x="6716119" y="0"/>
        <a:ext cx="2339863" cy="2339863"/>
      </dsp:txXfrm>
    </dsp:sp>
    <dsp:sp modelId="{30E28347-7AD3-4ED6-B04E-C444384C7F66}">
      <dsp:nvSpPr>
        <dsp:cNvPr id="9" name="Скругленный прямоугольник 8"/>
        <dsp:cNvSpPr/>
      </dsp:nvSpPr>
      <dsp:spPr bwMode="white">
        <a:xfrm>
          <a:off x="5717830" y="529000"/>
          <a:ext cx="2663751" cy="1059286"/>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lIns="47625" tIns="31750" rIns="47625" bIns="3175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ru-RU" sz="2500" dirty="0"/>
            <a:t>Ведомство</a:t>
          </a:r>
        </a:p>
      </dsp:txBody>
      <dsp:txXfrm>
        <a:off x="5717830" y="529000"/>
        <a:ext cx="2663751" cy="1059286"/>
      </dsp:txXfrm>
    </dsp:sp>
    <dsp:sp modelId="{845C4C93-0238-4140-8293-D02217478B87}">
      <dsp:nvSpPr>
        <dsp:cNvPr id="12" name="Скругленный прямоугольник 11"/>
        <dsp:cNvSpPr/>
      </dsp:nvSpPr>
      <dsp:spPr bwMode="white">
        <a:xfrm>
          <a:off x="7688506" y="496007"/>
          <a:ext cx="2827094" cy="2331762"/>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lIns="32384" tIns="32384" rIns="32384" bIns="32384" anchor="t"/>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nSpc>
              <a:spcPct val="100000"/>
            </a:lnSpc>
            <a:spcBef>
              <a:spcPct val="0"/>
            </a:spcBef>
            <a:spcAft>
              <a:spcPct val="15000"/>
            </a:spcAft>
            <a:buChar char="•"/>
          </a:pPr>
          <a:endParaRPr lang="ru-RU" sz="1700" dirty="0">
            <a:solidFill>
              <a:schemeClr val="dk1"/>
            </a:solidFill>
          </a:endParaRPr>
        </a:p>
        <a:p>
          <a:pPr marL="114300" lvl="1" indent="-114300">
            <a:lnSpc>
              <a:spcPct val="100000"/>
            </a:lnSpc>
            <a:spcBef>
              <a:spcPct val="0"/>
            </a:spcBef>
            <a:spcAft>
              <a:spcPct val="15000"/>
            </a:spcAft>
            <a:buChar char="•"/>
          </a:pPr>
          <a:r>
            <a:rPr lang="ru-RU" sz="1400" dirty="0">
              <a:solidFill>
                <a:schemeClr val="dk1"/>
              </a:solidFill>
            </a:rPr>
            <a:t>Выдача результата предоставления услуги </a:t>
          </a:r>
          <a:r>
            <a:rPr lang="ru-RU" sz="1400" dirty="0" smtClean="0">
              <a:solidFill>
                <a:schemeClr val="dk1"/>
              </a:solidFill>
            </a:rPr>
            <a:t>заявителю</a:t>
          </a:r>
          <a:endParaRPr lang="ru-RU" sz="1300" dirty="0">
            <a:solidFill>
              <a:schemeClr val="dk1"/>
            </a:solidFill>
          </a:endParaRPr>
        </a:p>
      </dsp:txBody>
      <dsp:txXfrm>
        <a:off x="7688506" y="496007"/>
        <a:ext cx="2827094" cy="2331762"/>
      </dsp:txXfrm>
    </dsp:sp>
    <dsp:sp modelId="{24DB42BB-9760-4BE6-9E07-E0CDE3D112DE}">
      <dsp:nvSpPr>
        <dsp:cNvPr id="13" name="Скругленный прямоугольник 12"/>
        <dsp:cNvSpPr/>
      </dsp:nvSpPr>
      <dsp:spPr bwMode="white">
        <a:xfrm>
          <a:off x="7819480" y="1090707"/>
          <a:ext cx="2512973" cy="999326"/>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lIns="47625" tIns="31750" rIns="47625" bIns="3175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ru-RU" sz="2500" dirty="0"/>
            <a:t>Сотрудник МФЦ</a:t>
          </a:r>
        </a:p>
      </dsp:txBody>
      <dsp:txXfrm>
        <a:off x="7819480" y="1090707"/>
        <a:ext cx="2512973" cy="999326"/>
      </dsp:txXfrm>
    </dsp:sp>
    <dsp:sp modelId="{F486D087-9F23-495A-9BA7-823FFA25E458}">
      <dsp:nvSpPr>
        <dsp:cNvPr id="3" name="Прямоугольник 2" hidden="1"/>
        <dsp:cNvSpPr/>
      </dsp:nvSpPr>
      <dsp:spPr>
        <a:xfrm>
          <a:off x="0" y="947027"/>
          <a:ext cx="3141216" cy="3331088"/>
        </a:xfrm>
        <a:prstGeom prst="rect">
          <a:avLst/>
        </a:prstGeom>
      </dsp:spPr>
      <dsp:txXfrm>
        <a:off x="0" y="947027"/>
        <a:ext cx="3141216" cy="3331088"/>
      </dsp:txXfrm>
    </dsp:sp>
    <dsp:sp modelId="{05EE6DD8-AAF1-44A1-99E9-A2A1365803BC}">
      <dsp:nvSpPr>
        <dsp:cNvPr id="7" name="Прямоугольник 6" hidden="1"/>
        <dsp:cNvSpPr/>
      </dsp:nvSpPr>
      <dsp:spPr>
        <a:xfrm>
          <a:off x="3592956" y="847094"/>
          <a:ext cx="3329689" cy="3530953"/>
        </a:xfrm>
        <a:prstGeom prst="rect">
          <a:avLst/>
        </a:prstGeom>
      </dsp:spPr>
      <dsp:txXfrm>
        <a:off x="3592956" y="847094"/>
        <a:ext cx="3329689" cy="3530953"/>
      </dsp:txXfrm>
    </dsp:sp>
    <dsp:sp modelId="{190DDBC1-B7CB-4B42-B92D-D6BA0967259F}">
      <dsp:nvSpPr>
        <dsp:cNvPr id="11" name="Прямоугольник 10" hidden="1"/>
        <dsp:cNvSpPr/>
      </dsp:nvSpPr>
      <dsp:spPr>
        <a:xfrm>
          <a:off x="7374384" y="947027"/>
          <a:ext cx="3141216" cy="3331088"/>
        </a:xfrm>
        <a:prstGeom prst="rect">
          <a:avLst/>
        </a:prstGeom>
      </dsp:spPr>
      <dsp:txXfrm>
        <a:off x="7374384" y="947027"/>
        <a:ext cx="3141216" cy="333108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srcNode" val="parentNode1"/>
              <dgm:param type="dstNode" val="connSite2"/>
              <dgm:param type="connRout" val="curve"/>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srcNode" val="parentNode2"/>
                <dgm:param type="dstNode" val="connSite1"/>
                <dgm:param type="connRout" val="curve"/>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srcNode" val="parentNode1"/>
              <dgm:param type="dstNode" val="connSite2"/>
              <dgm:param type="connRout" val="curve"/>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srcNode" val="parentNode2"/>
                <dgm:param type="dstNode" val="connSite1"/>
                <dgm:param type="connRout" val="curve"/>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srcNode" val="parentNode1"/>
              <dgm:param type="dstNode" val="connSite2"/>
              <dgm:param type="connRout" val="curve"/>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srcNode" val="parentNode2"/>
                <dgm:param type="dstNode" val="connSite1"/>
                <dgm:param type="connRout" val="curve"/>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RU"/>
          </a:p>
        </p:txBody>
      </p:sp>
      <p:sp>
        <p:nvSpPr>
          <p:cNvPr id="4" name="Дата 3"/>
          <p:cNvSpPr>
            <a:spLocks noGrp="1"/>
          </p:cNvSpPr>
          <p:nvPr>
            <p:ph type="dt" sz="half" idx="10"/>
          </p:nvPr>
        </p:nvSpPr>
        <p:spPr/>
        <p:txBody>
          <a:bodyPr/>
          <a:lstStyle/>
          <a:p>
            <a:fld id="{712E45DA-29C2-44BB-A2ED-908BA81B1496}"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C0E74C0-A493-4713-B342-269D3D806484}" type="slidenum">
              <a:rPr lang="ru-RU" smtClean="0"/>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4" name="Дата 3"/>
          <p:cNvSpPr>
            <a:spLocks noGrp="1"/>
          </p:cNvSpPr>
          <p:nvPr>
            <p:ph type="dt" sz="half" idx="10"/>
          </p:nvPr>
        </p:nvSpPr>
        <p:spPr/>
        <p:txBody>
          <a:bodyPr/>
          <a:lstStyle/>
          <a:p>
            <a:fld id="{712E45DA-29C2-44BB-A2ED-908BA81B1496}"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C0E74C0-A493-4713-B342-269D3D806484}" type="slidenum">
              <a:rPr lang="ru-RU" smtClean="0"/>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4" name="Дата 3"/>
          <p:cNvSpPr>
            <a:spLocks noGrp="1"/>
          </p:cNvSpPr>
          <p:nvPr>
            <p:ph type="dt" sz="half" idx="10"/>
          </p:nvPr>
        </p:nvSpPr>
        <p:spPr/>
        <p:txBody>
          <a:bodyPr/>
          <a:lstStyle/>
          <a:p>
            <a:fld id="{712E45DA-29C2-44BB-A2ED-908BA81B1496}"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C0E74C0-A493-4713-B342-269D3D806484}" type="slidenum">
              <a:rPr lang="ru-RU" smtClean="0"/>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ru-RU"/>
          </a:p>
        </p:txBody>
      </p:sp>
      <p:sp>
        <p:nvSpPr>
          <p:cNvPr id="3" name="Объект 2"/>
          <p:cNvSpPr>
            <a:spLocks noGrp="1"/>
          </p:cNvSpPr>
          <p:nvPr>
            <p:ph idx="1"/>
          </p:nvPr>
        </p:nvSpPr>
        <p:spPr/>
        <p:txBody>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4" name="Дата 3"/>
          <p:cNvSpPr>
            <a:spLocks noGrp="1"/>
          </p:cNvSpPr>
          <p:nvPr>
            <p:ph type="dt" sz="half" idx="10"/>
          </p:nvPr>
        </p:nvSpPr>
        <p:spPr/>
        <p:txBody>
          <a:bodyPr/>
          <a:lstStyle/>
          <a:p>
            <a:fld id="{712E45DA-29C2-44BB-A2ED-908BA81B1496}"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C0E74C0-A493-4713-B342-269D3D806484}" type="slidenum">
              <a:rPr lang="ru-RU" smtClean="0"/>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endParaRPr lang="ru-RU"/>
          </a:p>
        </p:txBody>
      </p:sp>
      <p:sp>
        <p:nvSpPr>
          <p:cNvPr id="4" name="Дата 3"/>
          <p:cNvSpPr>
            <a:spLocks noGrp="1"/>
          </p:cNvSpPr>
          <p:nvPr>
            <p:ph type="dt" sz="half" idx="10"/>
          </p:nvPr>
        </p:nvSpPr>
        <p:spPr/>
        <p:txBody>
          <a:bodyPr/>
          <a:lstStyle/>
          <a:p>
            <a:fld id="{712E45DA-29C2-44BB-A2ED-908BA81B1496}"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C0E74C0-A493-4713-B342-269D3D806484}" type="slidenum">
              <a:rPr lang="ru-RU" smtClean="0"/>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5" name="Дата 4"/>
          <p:cNvSpPr>
            <a:spLocks noGrp="1"/>
          </p:cNvSpPr>
          <p:nvPr>
            <p:ph type="dt" sz="half" idx="10"/>
          </p:nvPr>
        </p:nvSpPr>
        <p:spPr/>
        <p:txBody>
          <a:bodyPr/>
          <a:lstStyle/>
          <a:p>
            <a:fld id="{712E45DA-29C2-44BB-A2ED-908BA81B1496}" type="datetimeFigureOut">
              <a:rPr lang="ru-RU" smtClean="0"/>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C0E74C0-A493-4713-B342-269D3D806484}" type="slidenum">
              <a:rPr lang="ru-RU" smtClean="0"/>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endParaRPr lang="ru-RU"/>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endParaRPr lang="ru-RU"/>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7" name="Дата 6"/>
          <p:cNvSpPr>
            <a:spLocks noGrp="1"/>
          </p:cNvSpPr>
          <p:nvPr>
            <p:ph type="dt" sz="half" idx="10"/>
          </p:nvPr>
        </p:nvSpPr>
        <p:spPr/>
        <p:txBody>
          <a:bodyPr/>
          <a:lstStyle/>
          <a:p>
            <a:fld id="{712E45DA-29C2-44BB-A2ED-908BA81B1496}" type="datetimeFigureOut">
              <a:rPr lang="ru-RU" smtClean="0"/>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C0E74C0-A493-4713-B342-269D3D806484}" type="slidenum">
              <a:rPr lang="ru-RU" smtClean="0"/>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ru-RU"/>
          </a:p>
        </p:txBody>
      </p:sp>
      <p:sp>
        <p:nvSpPr>
          <p:cNvPr id="3" name="Дата 2"/>
          <p:cNvSpPr>
            <a:spLocks noGrp="1"/>
          </p:cNvSpPr>
          <p:nvPr>
            <p:ph type="dt" sz="half" idx="10"/>
          </p:nvPr>
        </p:nvSpPr>
        <p:spPr/>
        <p:txBody>
          <a:bodyPr/>
          <a:lstStyle/>
          <a:p>
            <a:fld id="{712E45DA-29C2-44BB-A2ED-908BA81B1496}" type="datetimeFigureOut">
              <a:rPr lang="ru-RU" smtClean="0"/>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C0E74C0-A493-4713-B342-269D3D806484}" type="slidenum">
              <a:rPr lang="ru-RU" smtClean="0"/>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12E45DA-29C2-44BB-A2ED-908BA81B1496}" type="datetimeFigureOut">
              <a:rPr lang="ru-RU" smtClean="0"/>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C0E74C0-A493-4713-B342-269D3D806484}" type="slidenum">
              <a:rPr lang="ru-RU" smtClean="0"/>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endParaRPr lang="ru-RU"/>
          </a:p>
        </p:txBody>
      </p:sp>
      <p:sp>
        <p:nvSpPr>
          <p:cNvPr id="5" name="Дата 4"/>
          <p:cNvSpPr>
            <a:spLocks noGrp="1"/>
          </p:cNvSpPr>
          <p:nvPr>
            <p:ph type="dt" sz="half" idx="10"/>
          </p:nvPr>
        </p:nvSpPr>
        <p:spPr/>
        <p:txBody>
          <a:bodyPr/>
          <a:lstStyle/>
          <a:p>
            <a:fld id="{712E45DA-29C2-44BB-A2ED-908BA81B1496}" type="datetimeFigureOut">
              <a:rPr lang="ru-RU" smtClean="0"/>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C0E74C0-A493-4713-B342-269D3D806484}" type="slidenum">
              <a:rPr lang="ru-RU" smtClean="0"/>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endParaRPr lang="ru-RU"/>
          </a:p>
        </p:txBody>
      </p:sp>
      <p:sp>
        <p:nvSpPr>
          <p:cNvPr id="5" name="Дата 4"/>
          <p:cNvSpPr>
            <a:spLocks noGrp="1"/>
          </p:cNvSpPr>
          <p:nvPr>
            <p:ph type="dt" sz="half" idx="10"/>
          </p:nvPr>
        </p:nvSpPr>
        <p:spPr/>
        <p:txBody>
          <a:bodyPr/>
          <a:lstStyle/>
          <a:p>
            <a:fld id="{712E45DA-29C2-44BB-A2ED-908BA81B1496}" type="datetimeFigureOut">
              <a:rPr lang="ru-RU" smtClean="0"/>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C0E74C0-A493-4713-B342-269D3D806484}" type="slidenum">
              <a:rPr lang="ru-RU" smtClean="0"/>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2E45DA-29C2-44BB-A2ED-908BA81B1496}" type="datetimeFigureOut">
              <a:rPr lang="ru-RU" smtClean="0"/>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0E74C0-A493-4713-B342-269D3D806484}" type="slidenum">
              <a:rPr lang="ru-RU" smtClean="0"/>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21.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pPr marL="0" indent="0"/>
            <a:r>
              <a:rPr lang="ru-RU" sz="2400" b="1" dirty="0"/>
              <a:t>Информирование граждан о предоставлении муниципальной услуги по предоставлению мест для захоронения (</a:t>
            </a:r>
            <a:r>
              <a:rPr lang="ru-RU" sz="2400" b="1" dirty="0" err="1"/>
              <a:t>подзахоронения</a:t>
            </a:r>
            <a:r>
              <a:rPr lang="ru-RU" sz="2400" b="1" dirty="0"/>
              <a:t>), оформлению удостоверений о захоронениях, перерегистрации захоронений на других лиц, выдаче разрешений на установку (замену) надмогильных сооружений (надгробий), ограждений мест захоронений, извлечение останков (праха) умерших для последующего перезахоронения</a:t>
            </a:r>
            <a:endParaRPr lang="ru-RU" sz="2400" b="1" dirty="0"/>
          </a:p>
        </p:txBody>
      </p:sp>
      <p:sp>
        <p:nvSpPr>
          <p:cNvPr id="3" name="Подзаголовок 2"/>
          <p:cNvSpPr>
            <a:spLocks noGrp="1"/>
          </p:cNvSpPr>
          <p:nvPr>
            <p:ph type="subTitle" idx="1"/>
          </p:nvPr>
        </p:nvSpPr>
        <p:spPr>
          <a:xfrm>
            <a:off x="1524000" y="3602038"/>
            <a:ext cx="9144000" cy="1884362"/>
          </a:xfrm>
        </p:spPr>
        <p:txBody>
          <a:bodyPr>
            <a:normAutofit fontScale="62500" lnSpcReduction="20000"/>
          </a:bodyPr>
          <a:lstStyle/>
          <a:p>
            <a:r>
              <a:rPr lang="ru-RU" b="1" spc="-1" dirty="0" smtClean="0">
                <a:latin typeface="Arial" panose="020B0604020202020204"/>
                <a:ea typeface="MS PGothic" panose="020B0600070205080204" charset="-128"/>
              </a:rPr>
              <a:t>Уполномоченный орган </a:t>
            </a:r>
            <a:r>
              <a:rPr lang="ru-RU" b="1" spc="-1" dirty="0">
                <a:latin typeface="Arial" panose="020B0604020202020204"/>
                <a:ea typeface="MS PGothic" panose="020B0600070205080204" charset="-128"/>
              </a:rPr>
              <a:t>местного самоуправления </a:t>
            </a:r>
            <a:r>
              <a:rPr lang="ru-RU" b="1" spc="-1" dirty="0" smtClean="0">
                <a:latin typeface="Arial" panose="020B0604020202020204"/>
                <a:ea typeface="MS PGothic" panose="020B0600070205080204" charset="-128"/>
              </a:rPr>
              <a:t>муниципального образования </a:t>
            </a:r>
            <a:r>
              <a:rPr lang="ru-RU" b="1" spc="-1" dirty="0">
                <a:latin typeface="Arial" panose="020B0604020202020204"/>
                <a:ea typeface="MS PGothic" panose="020B0600070205080204" charset="-128"/>
              </a:rPr>
              <a:t>Московской области, </a:t>
            </a:r>
            <a:r>
              <a:rPr lang="ru-RU" b="1" spc="-1" dirty="0" smtClean="0">
                <a:latin typeface="Arial" panose="020B0604020202020204"/>
                <a:ea typeface="MS PGothic" panose="020B0600070205080204" charset="-128"/>
              </a:rPr>
              <a:t>наделенный </a:t>
            </a:r>
            <a:r>
              <a:rPr lang="ru-RU" b="1" spc="-1" dirty="0">
                <a:latin typeface="Arial" panose="020B0604020202020204"/>
                <a:ea typeface="MS PGothic" panose="020B0600070205080204" charset="-128"/>
              </a:rPr>
              <a:t>полномочиями в сфере </a:t>
            </a:r>
            <a:r>
              <a:rPr lang="ru-RU" b="1" spc="-1" dirty="0" smtClean="0">
                <a:latin typeface="Arial" panose="020B0604020202020204"/>
                <a:ea typeface="MS PGothic" panose="020B0600070205080204" charset="-128"/>
              </a:rPr>
              <a:t>погребения</a:t>
            </a:r>
            <a:br>
              <a:rPr lang="ru-RU" b="1" spc="-1" dirty="0" smtClean="0">
                <a:latin typeface="Arial" panose="020B0604020202020204"/>
                <a:ea typeface="MS PGothic" panose="020B0600070205080204" charset="-128"/>
              </a:rPr>
            </a:br>
            <a:r>
              <a:rPr lang="ru-RU" b="1" spc="-1" dirty="0" smtClean="0">
                <a:latin typeface="Arial" panose="020B0604020202020204"/>
                <a:ea typeface="MS PGothic" panose="020B0600070205080204" charset="-128"/>
              </a:rPr>
              <a:t>и </a:t>
            </a:r>
            <a:r>
              <a:rPr lang="ru-RU" b="1" spc="-1" dirty="0">
                <a:latin typeface="Arial" panose="020B0604020202020204"/>
                <a:ea typeface="MS PGothic" panose="020B0600070205080204" charset="-128"/>
              </a:rPr>
              <a:t>похоронного </a:t>
            </a:r>
            <a:r>
              <a:rPr lang="ru-RU" b="1" spc="-1" dirty="0" smtClean="0">
                <a:latin typeface="Arial" panose="020B0604020202020204"/>
                <a:ea typeface="MS PGothic" panose="020B0600070205080204" charset="-128"/>
              </a:rPr>
              <a:t>дела</a:t>
            </a:r>
            <a:r>
              <a:rPr lang="ru-RU" b="1" spc="-1" dirty="0">
                <a:latin typeface="Arial" panose="020B0604020202020204"/>
                <a:ea typeface="MS PGothic" panose="020B0600070205080204" charset="-128"/>
              </a:rPr>
              <a:t>/ </a:t>
            </a:r>
            <a:r>
              <a:rPr lang="ru-RU" b="1" spc="-1" dirty="0" smtClean="0">
                <a:latin typeface="Arial" panose="020B0604020202020204"/>
                <a:ea typeface="MS PGothic" panose="020B0600070205080204" charset="-128"/>
              </a:rPr>
              <a:t>Муниципальное казенное учреждение</a:t>
            </a:r>
            <a:r>
              <a:rPr lang="ru-RU" b="1" spc="-1" smtClean="0">
                <a:latin typeface="Arial" panose="020B0604020202020204"/>
                <a:ea typeface="MS PGothic" panose="020B0600070205080204" charset="-128"/>
              </a:rPr>
              <a:t>, созданное </a:t>
            </a:r>
            <a:r>
              <a:rPr lang="ru-RU" b="1" spc="-1" dirty="0">
                <a:latin typeface="Arial" panose="020B0604020202020204"/>
                <a:ea typeface="MS PGothic" panose="020B0600070205080204" charset="-128"/>
              </a:rPr>
              <a:t>органом местного самоуправления муниципального образования Московской </a:t>
            </a:r>
            <a:r>
              <a:rPr lang="ru-RU" b="1" spc="-1" dirty="0" smtClean="0">
                <a:latin typeface="Arial" panose="020B0604020202020204"/>
                <a:ea typeface="MS PGothic" panose="020B0600070205080204" charset="-128"/>
              </a:rPr>
              <a:t>области</a:t>
            </a:r>
            <a:br>
              <a:rPr lang="ru-RU" b="1" spc="-1" dirty="0" smtClean="0">
                <a:latin typeface="Arial" panose="020B0604020202020204"/>
                <a:ea typeface="MS PGothic" panose="020B0600070205080204" charset="-128"/>
              </a:rPr>
            </a:br>
            <a:r>
              <a:rPr lang="ru-RU" b="1" spc="-1" dirty="0" smtClean="0">
                <a:latin typeface="Arial" panose="020B0604020202020204"/>
                <a:ea typeface="MS PGothic" panose="020B0600070205080204" charset="-128"/>
              </a:rPr>
              <a:t>для исполнения полномочий в сфере погребения и похоронного дела</a:t>
            </a:r>
            <a:br>
              <a:rPr lang="ru-RU" b="1" spc="-1" dirty="0" smtClean="0">
                <a:latin typeface="Arial" panose="020B0604020202020204"/>
                <a:ea typeface="MS PGothic" panose="020B0600070205080204" charset="-128"/>
              </a:rPr>
            </a:br>
            <a:r>
              <a:rPr lang="ru-RU" b="1" spc="-1" dirty="0" smtClean="0">
                <a:latin typeface="Arial" panose="020B0604020202020204"/>
                <a:ea typeface="MS PGothic" panose="020B0600070205080204" charset="-128"/>
              </a:rPr>
              <a:t>(далее – Администрация/МКУ)</a:t>
            </a:r>
            <a:endParaRPr lang="ru-RU" b="1" spc="-1" dirty="0" smtClean="0">
              <a:latin typeface="Arial" panose="020B0604020202020204"/>
              <a:ea typeface="MS PGothic" panose="020B0600070205080204" charset="-128"/>
            </a:endParaRPr>
          </a:p>
          <a:p>
            <a:endParaRPr lang="ru-RU" b="1" spc="-1" dirty="0">
              <a:latin typeface="Arial" panose="020B0604020202020204"/>
              <a:ea typeface="MS PGothic" panose="020B0600070205080204" charset="-128"/>
            </a:endParaRPr>
          </a:p>
          <a:p>
            <a:br>
              <a:rPr lang="ru-RU" dirty="0"/>
            </a:br>
            <a:r>
              <a:rPr lang="ru-RU" dirty="0"/>
              <a:t>Тип услуги: </a:t>
            </a:r>
            <a:r>
              <a:rPr lang="ru-RU" dirty="0" smtClean="0"/>
              <a:t>Муниципальная</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7" y="51630"/>
            <a:ext cx="10901415" cy="1325563"/>
          </a:xfrm>
        </p:spPr>
        <p:txBody>
          <a:bodyPr>
            <a:normAutofit/>
          </a:bodyPr>
          <a:lstStyle/>
          <a:p>
            <a:r>
              <a:rPr lang="ru-RU" sz="3600" b="1" dirty="0"/>
              <a:t>Документы, обязательные к предоставлению </a:t>
            </a:r>
            <a:r>
              <a:rPr lang="ru-RU" sz="3600" b="1" dirty="0" smtClean="0"/>
              <a:t>заявителем</a:t>
            </a:r>
            <a:r>
              <a:rPr lang="en-US" sz="3600" b="1" dirty="0" smtClean="0"/>
              <a:t>/</a:t>
            </a:r>
            <a:r>
              <a:rPr lang="ru-RU" sz="3600" b="1" dirty="0"/>
              <a:t>п</a:t>
            </a:r>
            <a:r>
              <a:rPr lang="ru-RU" sz="3600" b="1" dirty="0" smtClean="0"/>
              <a:t>редставителем </a:t>
            </a:r>
            <a:r>
              <a:rPr lang="ru-RU" sz="3600" b="1" dirty="0"/>
              <a:t>заявителя</a:t>
            </a:r>
            <a:endParaRPr lang="ru-RU" sz="3600" b="1" dirty="0"/>
          </a:p>
        </p:txBody>
      </p:sp>
      <p:graphicFrame>
        <p:nvGraphicFramePr>
          <p:cNvPr id="6" name="Объект 3"/>
          <p:cNvGraphicFramePr>
            <a:graphicFrameLocks noGrp="1"/>
          </p:cNvGraphicFramePr>
          <p:nvPr>
            <p:ph idx="1"/>
          </p:nvPr>
        </p:nvGraphicFramePr>
        <p:xfrm>
          <a:off x="593935" y="1355835"/>
          <a:ext cx="11393118" cy="5163272"/>
        </p:xfrm>
        <a:graphic>
          <a:graphicData uri="http://schemas.openxmlformats.org/drawingml/2006/table">
            <a:tbl>
              <a:tblPr firstRow="1" bandRow="1">
                <a:tableStyleId>{69CF1AB2-1976-4502-BF36-3FF5EA218861}</a:tableStyleId>
              </a:tblPr>
              <a:tblGrid>
                <a:gridCol w="823843"/>
                <a:gridCol w="4031315"/>
                <a:gridCol w="6537960"/>
              </a:tblGrid>
              <a:tr h="633833">
                <a:tc>
                  <a:txBody>
                    <a:bodyPr/>
                    <a:lstStyle/>
                    <a:p>
                      <a:pPr algn="ctr"/>
                      <a:r>
                        <a:rPr lang="ru-RU" sz="1400" dirty="0"/>
                        <a:t>№</a:t>
                      </a:r>
                      <a:endParaRPr lang="ru-RU" sz="1400" dirty="0"/>
                    </a:p>
                  </a:txBody>
                  <a:tcPr/>
                </a:tc>
                <a:tc>
                  <a:txBody>
                    <a:bodyPr/>
                    <a:lstStyle/>
                    <a:p>
                      <a:pPr algn="ctr"/>
                      <a:r>
                        <a:rPr lang="ru-RU" sz="1400" dirty="0"/>
                        <a:t>Основание</a:t>
                      </a:r>
                      <a:r>
                        <a:rPr lang="ru-RU" sz="1400" baseline="0" dirty="0"/>
                        <a:t> для обращения</a:t>
                      </a:r>
                      <a:endParaRPr lang="ru-RU" sz="1400" dirty="0"/>
                    </a:p>
                  </a:txBody>
                  <a:tcPr/>
                </a:tc>
                <a:tc>
                  <a:txBody>
                    <a:bodyPr/>
                    <a:lstStyle/>
                    <a:p>
                      <a:pPr algn="ctr"/>
                      <a:r>
                        <a:rPr lang="ru-RU" sz="1400" dirty="0" smtClean="0"/>
                        <a:t>Документ</a:t>
                      </a:r>
                      <a:endParaRPr lang="ru-RU" sz="1400" dirty="0"/>
                    </a:p>
                  </a:txBody>
                  <a:tcPr/>
                </a:tc>
              </a:tr>
              <a:tr h="2771518">
                <a:tc>
                  <a:txBody>
                    <a:bodyPr/>
                    <a:lstStyle/>
                    <a:p>
                      <a:pPr algn="ctr"/>
                      <a:r>
                        <a:rPr lang="ru-RU" sz="1000" b="1" dirty="0" smtClean="0"/>
                        <a:t>9</a:t>
                      </a:r>
                      <a:endParaRPr lang="ru-RU" sz="1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000" b="0" dirty="0" smtClean="0">
                          <a:latin typeface="+mn-lt"/>
                        </a:rPr>
                        <a:t>Выдача разрешения на установку (замену) надмогильного сооружения (надгробия), ограждения места захоронения</a:t>
                      </a:r>
                      <a:endParaRPr lang="ru-RU" sz="1000" b="0" dirty="0">
                        <a:latin typeface="+mn-lt"/>
                      </a:endParaRPr>
                    </a:p>
                  </a:txBody>
                  <a:tcPr/>
                </a:tc>
                <a:tc>
                  <a:txBody>
                    <a:bodyPr/>
                    <a:lstStyle/>
                    <a:p>
                      <a:pPr marL="285750" indent="-285750">
                        <a:buFont typeface="Arial" panose="020B0604020202020204" pitchFamily="34" charset="0"/>
                        <a:buChar char="•"/>
                      </a:pPr>
                      <a:r>
                        <a:rPr lang="ru-RU" sz="1000" dirty="0" smtClean="0"/>
                        <a:t>паспорт или иной документ, удостоверяющий личность заявителя</a:t>
                      </a:r>
                      <a:endParaRPr lang="ru-RU" sz="1000" dirty="0" smtClean="0"/>
                    </a:p>
                    <a:p>
                      <a:pPr marL="285750" indent="-285750">
                        <a:buFont typeface="Arial" panose="020B0604020202020204" pitchFamily="34" charset="0"/>
                        <a:buChar char="•"/>
                      </a:pPr>
                      <a:r>
                        <a:rPr lang="ru-RU" sz="1000" dirty="0" smtClean="0"/>
                        <a:t>паспорт или иной документ, удостоверяющий личность представителя заявителя</a:t>
                      </a:r>
                      <a:endParaRPr lang="ru-RU" sz="1000" dirty="0" smtClean="0"/>
                    </a:p>
                    <a:p>
                      <a:pPr marL="285750" indent="-285750">
                        <a:buFont typeface="Arial" panose="020B0604020202020204" pitchFamily="34" charset="0"/>
                        <a:buChar char="•"/>
                      </a:pPr>
                      <a:r>
                        <a:rPr lang="ru-RU" sz="1000" dirty="0" smtClean="0"/>
                        <a:t>доверенность, подтверждающая полномочия представителя заявителя</a:t>
                      </a:r>
                      <a:endParaRPr lang="ru-RU" sz="1000" dirty="0" smtClean="0"/>
                    </a:p>
                    <a:p>
                      <a:pPr marL="285750" indent="-285750">
                        <a:buFont typeface="Arial" panose="020B0604020202020204" pitchFamily="34" charset="0"/>
                        <a:buChar char="•"/>
                      </a:pPr>
                      <a:r>
                        <a:rPr lang="ru-RU" sz="1000" dirty="0" smtClean="0"/>
                        <a:t>копия паспорта или иного документа, удостоверяющего личность заявителя, в случае если заявление подается представителем заявителя</a:t>
                      </a:r>
                      <a:endParaRPr lang="ru-RU" sz="1000" dirty="0" smtClean="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000" dirty="0" smtClean="0"/>
                        <a:t> удостоверение о захоронении </a:t>
                      </a:r>
                      <a:r>
                        <a:rPr lang="ru-RU" sz="1000" kern="1200" dirty="0" smtClean="0">
                          <a:solidFill>
                            <a:schemeClr val="dk1"/>
                          </a:solidFill>
                          <a:effectLst/>
                          <a:latin typeface="+mn-lt"/>
                          <a:ea typeface="+mn-ea"/>
                          <a:cs typeface="+mn-cs"/>
                        </a:rPr>
                        <a:t>(в случае отсутствия удостоверения о захоронении уполномоченный орган местного самоуправления в сфере погребения и похоронного дела устанавливает наличие в РГИС сведений</a:t>
                      </a:r>
                      <a:br>
                        <a:rPr lang="ru-RU" sz="1000" kern="1200" dirty="0" smtClean="0">
                          <a:solidFill>
                            <a:schemeClr val="dk1"/>
                          </a:solidFill>
                          <a:effectLst/>
                          <a:latin typeface="+mn-lt"/>
                          <a:ea typeface="+mn-ea"/>
                          <a:cs typeface="+mn-cs"/>
                        </a:rPr>
                      </a:br>
                      <a:r>
                        <a:rPr lang="ru-RU" sz="1000" kern="1200" dirty="0" smtClean="0">
                          <a:solidFill>
                            <a:schemeClr val="dk1"/>
                          </a:solidFill>
                          <a:effectLst/>
                          <a:latin typeface="+mn-lt"/>
                          <a:ea typeface="+mn-ea"/>
                          <a:cs typeface="+mn-cs"/>
                        </a:rPr>
                        <a:t>о лице, на имя которого зарегистрировано место захоронения)</a:t>
                      </a:r>
                      <a:endParaRPr lang="ru-RU" sz="1000" dirty="0" smtClean="0">
                        <a:effectLst/>
                      </a:endParaRPr>
                    </a:p>
                    <a:p>
                      <a:pPr marL="285750" indent="-285750">
                        <a:buFont typeface="Arial" panose="020B0604020202020204" pitchFamily="34" charset="0"/>
                        <a:buChar char="•"/>
                      </a:pPr>
                      <a:r>
                        <a:rPr lang="ru-RU" sz="1000" dirty="0" smtClean="0"/>
                        <a:t>документы об изготовлении (приобретении) надмогильного сооружения (надгробия), ограждения места захоронения, содержащие сведения о размере надмогильного сооружения (надгробия), ограждения</a:t>
                      </a:r>
                      <a:endParaRPr lang="ru-RU" sz="1000" dirty="0" smtClean="0"/>
                    </a:p>
                    <a:p>
                      <a:pPr marL="285750" indent="-285750">
                        <a:buFont typeface="Arial" panose="020B0604020202020204" pitchFamily="34" charset="0"/>
                        <a:buChar char="•"/>
                      </a:pPr>
                      <a:r>
                        <a:rPr lang="ru-RU" sz="1000" dirty="0" smtClean="0"/>
                        <a:t>договор на установку надмогильного сооружения (надгробия), ограждения места захоронения, заключенный между лицом, на имя которого зарегистрировано место захоронения, и юридическим лицом</a:t>
                      </a:r>
                      <a:r>
                        <a:rPr lang="ru-RU" sz="1000" baseline="0" dirty="0" smtClean="0"/>
                        <a:t> </a:t>
                      </a:r>
                      <a:r>
                        <a:rPr lang="ru-RU" sz="1000" dirty="0" smtClean="0"/>
                        <a:t>или индивидуальным предпринимателем</a:t>
                      </a:r>
                      <a:r>
                        <a:rPr lang="ru-RU" sz="1000" baseline="0" dirty="0" smtClean="0"/>
                        <a:t> (в случае, если работы будут выполнятся заявителем не самостоятельно)</a:t>
                      </a:r>
                      <a:endParaRPr lang="ru-RU" sz="1000" dirty="0" smtClean="0"/>
                    </a:p>
                    <a:p>
                      <a:pPr marL="285750" indent="-285750">
                        <a:buFont typeface="Arial" panose="020B0604020202020204" pitchFamily="34" charset="0"/>
                        <a:buChar char="•"/>
                      </a:pPr>
                      <a:r>
                        <a:rPr lang="ru-RU" sz="1000" dirty="0" smtClean="0"/>
                        <a:t>договор на демонтаж надмогильного сооружения (надгробия), ограждения места захоронения, заключенный между лицом, на имя которого зарегистрировано место захоронения, и юридическим лицом</a:t>
                      </a:r>
                      <a:r>
                        <a:rPr lang="ru-RU" sz="1000" baseline="0" dirty="0" smtClean="0"/>
                        <a:t> </a:t>
                      </a:r>
                      <a:r>
                        <a:rPr lang="ru-RU" sz="1000" dirty="0" smtClean="0"/>
                        <a:t>или индивидуальным предпринимателем (в случае, если работы будут выполнятся</a:t>
                      </a:r>
                      <a:r>
                        <a:rPr lang="ru-RU" sz="1000" baseline="0" dirty="0" smtClean="0"/>
                        <a:t> заявителем не самостоятельно)</a:t>
                      </a:r>
                      <a:endParaRPr lang="ru-RU" sz="1000" dirty="0" smtClean="0"/>
                    </a:p>
                    <a:p>
                      <a:endParaRPr lang="ru-RU" sz="1000" dirty="0" smtClean="0"/>
                    </a:p>
                  </a:txBody>
                  <a:tcPr/>
                </a:tc>
              </a:tr>
              <a:tr h="1757921">
                <a:tc>
                  <a:txBody>
                    <a:bodyPr/>
                    <a:lstStyle/>
                    <a:p>
                      <a:pPr algn="ctr"/>
                      <a:r>
                        <a:rPr lang="ru-RU" sz="1000" b="1" dirty="0" smtClean="0"/>
                        <a:t>10</a:t>
                      </a:r>
                      <a:endParaRPr lang="ru-RU" sz="1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000" b="0" dirty="0" smtClean="0">
                          <a:latin typeface="+mn-lt"/>
                        </a:rPr>
                        <a:t>Выдача разрешения на извлечение останков (праха) умершего для последующего перезахоронения</a:t>
                      </a:r>
                      <a:endParaRPr lang="ru-RU" sz="1000" b="0" dirty="0">
                        <a:latin typeface="+mn-lt"/>
                      </a:endParaRPr>
                    </a:p>
                  </a:txBody>
                  <a:tcPr/>
                </a:tc>
                <a:tc>
                  <a:txBody>
                    <a:bodyPr/>
                    <a:lstStyle/>
                    <a:p>
                      <a:pPr marL="285750" indent="-285750">
                        <a:buFont typeface="Arial" panose="020B0604020202020204" pitchFamily="34" charset="0"/>
                        <a:buChar char="•"/>
                      </a:pPr>
                      <a:r>
                        <a:rPr lang="ru-RU" sz="1000" dirty="0" smtClean="0"/>
                        <a:t>паспорт или иной документ, удостоверяющий личность заявителя</a:t>
                      </a:r>
                      <a:endParaRPr lang="ru-RU" sz="1000" dirty="0" smtClean="0"/>
                    </a:p>
                    <a:p>
                      <a:pPr marL="285750" indent="-285750">
                        <a:buFont typeface="Arial" panose="020B0604020202020204" pitchFamily="34" charset="0"/>
                        <a:buChar char="•"/>
                      </a:pPr>
                      <a:r>
                        <a:rPr lang="ru-RU" sz="1000" dirty="0" smtClean="0"/>
                        <a:t>паспорт или иной документ, удостоверяющий личность представителя заявителя</a:t>
                      </a:r>
                      <a:endParaRPr lang="ru-RU" sz="1000" dirty="0" smtClean="0"/>
                    </a:p>
                    <a:p>
                      <a:pPr marL="285750" indent="-285750">
                        <a:buFont typeface="Arial" panose="020B0604020202020204" pitchFamily="34" charset="0"/>
                        <a:buChar char="•"/>
                      </a:pPr>
                      <a:r>
                        <a:rPr lang="ru-RU" sz="1000" dirty="0" smtClean="0"/>
                        <a:t>доверенность, подтверждающая полномочия представителя заявителя</a:t>
                      </a:r>
                      <a:endParaRPr lang="ru-RU" sz="1000" dirty="0" smtClean="0"/>
                    </a:p>
                    <a:p>
                      <a:pPr marL="285750" indent="-285750">
                        <a:buFont typeface="Arial" panose="020B0604020202020204" pitchFamily="34" charset="0"/>
                        <a:buChar char="•"/>
                      </a:pPr>
                      <a:r>
                        <a:rPr lang="ru-RU" sz="1000" dirty="0" smtClean="0"/>
                        <a:t>копия паспорта или иного документа, удостоверяющего личность заявителя, в случае если заявление подается представителем заявителя</a:t>
                      </a:r>
                      <a:endParaRPr lang="ru-RU" sz="1000" dirty="0" smtClean="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000" dirty="0" smtClean="0"/>
                        <a:t> удостоверение о захоронении </a:t>
                      </a:r>
                      <a:r>
                        <a:rPr lang="ru-RU" sz="1000" kern="1200" dirty="0" smtClean="0">
                          <a:solidFill>
                            <a:schemeClr val="dk1"/>
                          </a:solidFill>
                          <a:effectLst/>
                          <a:latin typeface="+mn-lt"/>
                          <a:ea typeface="+mn-ea"/>
                          <a:cs typeface="+mn-cs"/>
                        </a:rPr>
                        <a:t>(в случае отсутствия удостоверения о захоронении уполномоченный орган местного самоуправления в сфере погребения и похоронного дела устанавливает наличие в РГИС сведений</a:t>
                      </a:r>
                      <a:br>
                        <a:rPr lang="ru-RU" sz="1000" kern="1200" dirty="0" smtClean="0">
                          <a:solidFill>
                            <a:schemeClr val="dk1"/>
                          </a:solidFill>
                          <a:effectLst/>
                          <a:latin typeface="+mn-lt"/>
                          <a:ea typeface="+mn-ea"/>
                          <a:cs typeface="+mn-cs"/>
                        </a:rPr>
                      </a:br>
                      <a:r>
                        <a:rPr lang="ru-RU" sz="1000" kern="1200" dirty="0" smtClean="0">
                          <a:solidFill>
                            <a:schemeClr val="dk1"/>
                          </a:solidFill>
                          <a:effectLst/>
                          <a:latin typeface="+mn-lt"/>
                          <a:ea typeface="+mn-ea"/>
                          <a:cs typeface="+mn-cs"/>
                        </a:rPr>
                        <a:t>о лице, на имя которого зарегистрировано место захоронения)</a:t>
                      </a:r>
                      <a:endParaRPr lang="ru-RU" sz="1000" dirty="0" smtClean="0">
                        <a:effectLst/>
                      </a:endParaRPr>
                    </a:p>
                    <a:p>
                      <a:pPr marL="285750" indent="-285750">
                        <a:buFont typeface="Arial" panose="020B0604020202020204" pitchFamily="34" charset="0"/>
                        <a:buChar char="•"/>
                      </a:pPr>
                      <a:r>
                        <a:rPr lang="ru-RU" sz="1000" dirty="0" smtClean="0"/>
                        <a:t>документ, подтверждающий наличие места для перезахоронения извлеченных останков (праха) умершего</a:t>
                      </a:r>
                      <a:endParaRPr lang="ru-RU" sz="1000" dirty="0" smtClean="0"/>
                    </a:p>
                    <a:p>
                      <a:endParaRPr lang="ru-RU" sz="1000" dirty="0" smtClean="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0515600" cy="1325563"/>
          </a:xfrm>
        </p:spPr>
        <p:txBody>
          <a:bodyPr>
            <a:normAutofit/>
          </a:bodyPr>
          <a:lstStyle/>
          <a:p>
            <a:r>
              <a:rPr lang="ru-RU" sz="3200" b="1" dirty="0"/>
              <a:t>Результат предоставления услуги*</a:t>
            </a:r>
            <a:endParaRPr lang="ru-RU" sz="3200" dirty="0"/>
          </a:p>
        </p:txBody>
      </p:sp>
      <p:graphicFrame>
        <p:nvGraphicFramePr>
          <p:cNvPr id="4" name="Объект 3"/>
          <p:cNvGraphicFramePr>
            <a:graphicFrameLocks noGrp="1"/>
          </p:cNvGraphicFramePr>
          <p:nvPr>
            <p:ph idx="1"/>
          </p:nvPr>
        </p:nvGraphicFramePr>
        <p:xfrm>
          <a:off x="684734" y="867104"/>
          <a:ext cx="11222961" cy="5817476"/>
        </p:xfrm>
        <a:graphic>
          <a:graphicData uri="http://schemas.openxmlformats.org/drawingml/2006/table">
            <a:tbl>
              <a:tblPr firstRow="1" bandRow="1">
                <a:tableStyleId>{69CF1AB2-1976-4502-BF36-3FF5EA218861}</a:tableStyleId>
              </a:tblPr>
              <a:tblGrid>
                <a:gridCol w="466149"/>
                <a:gridCol w="3903418"/>
                <a:gridCol w="1847039"/>
                <a:gridCol w="5006355"/>
              </a:tblGrid>
              <a:tr h="0">
                <a:tc>
                  <a:txBody>
                    <a:bodyPr/>
                    <a:lstStyle/>
                    <a:p>
                      <a:pPr algn="ctr"/>
                      <a:r>
                        <a:rPr lang="ru-RU" sz="1200" dirty="0"/>
                        <a:t>№</a:t>
                      </a:r>
                      <a:endParaRPr lang="ru-RU" sz="1200" dirty="0"/>
                    </a:p>
                  </a:txBody>
                  <a:tcPr/>
                </a:tc>
                <a:tc>
                  <a:txBody>
                    <a:bodyPr/>
                    <a:lstStyle/>
                    <a:p>
                      <a:pPr algn="ctr"/>
                      <a:r>
                        <a:rPr lang="ru-RU" sz="1200" dirty="0"/>
                        <a:t>Основание для обращения</a:t>
                      </a:r>
                      <a:endParaRPr lang="ru-RU" sz="1200" dirty="0"/>
                    </a:p>
                  </a:txBody>
                  <a:tcPr/>
                </a:tc>
                <a:tc>
                  <a:txBody>
                    <a:bodyPr/>
                    <a:lstStyle/>
                    <a:p>
                      <a:pPr algn="ctr"/>
                      <a:r>
                        <a:rPr lang="ru-RU" sz="1200" dirty="0"/>
                        <a:t>Тип результата</a:t>
                      </a:r>
                      <a:r>
                        <a:rPr lang="ru-RU" sz="1200" baseline="0" dirty="0"/>
                        <a:t> </a:t>
                      </a:r>
                      <a:r>
                        <a:rPr lang="ru-RU" sz="1200" dirty="0"/>
                        <a:t>предоставления услуги</a:t>
                      </a:r>
                      <a:endParaRPr lang="ru-RU"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ru-RU" sz="1200" dirty="0"/>
                        <a:t>Результат предоставления услуги</a:t>
                      </a:r>
                      <a:endParaRPr lang="ru-RU" sz="1200" dirty="0"/>
                    </a:p>
                  </a:txBody>
                  <a:tcPr/>
                </a:tc>
              </a:tr>
              <a:tr h="331076">
                <a:tc>
                  <a:txBody>
                    <a:bodyPr/>
                    <a:lstStyle/>
                    <a:p>
                      <a:pPr algn="ctr"/>
                      <a:r>
                        <a:rPr lang="ru-RU" sz="1200" b="1" dirty="0" smtClean="0"/>
                        <a:t>1</a:t>
                      </a: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dirty="0" smtClean="0"/>
                        <a:t>Предоставление места для родственного захоронения</a:t>
                      </a:r>
                      <a:endParaRPr lang="ru-RU" sz="1200" b="0" dirty="0">
                        <a:latin typeface="+mn-lt"/>
                      </a:endParaRPr>
                    </a:p>
                  </a:txBody>
                  <a:tcPr/>
                </a:tc>
                <a:tc>
                  <a:txBody>
                    <a:bodyPr/>
                    <a:lstStyle/>
                    <a:p>
                      <a:r>
                        <a:rPr lang="ru-RU" sz="1200" dirty="0"/>
                        <a:t>Положительный</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dirty="0" smtClean="0"/>
                        <a:t>Решение о предоставлении  места для</a:t>
                      </a:r>
                      <a:r>
                        <a:rPr lang="ru-RU" sz="1200" baseline="0" dirty="0" smtClean="0"/>
                        <a:t> родственного захоронения</a:t>
                      </a:r>
                      <a:endParaRPr lang="ru-RU" sz="1200" dirty="0" smtClean="0"/>
                    </a:p>
                  </a:txBody>
                  <a:tcPr/>
                </a:tc>
              </a:tr>
              <a:tr h="323194">
                <a:tc>
                  <a:txBody>
                    <a:bodyPr/>
                    <a:lstStyle/>
                    <a:p>
                      <a:pPr algn="ct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endParaRPr lang="ru-RU" sz="1200" b="0" dirty="0">
                        <a:latin typeface="+mn-lt"/>
                      </a:endParaRPr>
                    </a:p>
                  </a:txBody>
                  <a:tcPr/>
                </a:tc>
                <a:tc>
                  <a:txBody>
                    <a:bodyPr/>
                    <a:lstStyle/>
                    <a:p>
                      <a:r>
                        <a:rPr lang="ru-RU" sz="1200" dirty="0" smtClean="0"/>
                        <a:t>Отрицательный</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kern="1200" dirty="0" smtClean="0">
                          <a:solidFill>
                            <a:schemeClr val="dk1"/>
                          </a:solidFill>
                          <a:effectLst/>
                          <a:latin typeface="+mn-lt"/>
                          <a:ea typeface="+mn-ea"/>
                          <a:cs typeface="+mn-cs"/>
                        </a:rPr>
                        <a:t>Решение об отказе в предоставлении </a:t>
                      </a:r>
                      <a:r>
                        <a:rPr lang="ru-RU" sz="1200" b="0" dirty="0" smtClean="0"/>
                        <a:t>места для</a:t>
                      </a:r>
                      <a:r>
                        <a:rPr lang="ru-RU" sz="1200" b="0" baseline="0" dirty="0" smtClean="0"/>
                        <a:t> родственного захоронения</a:t>
                      </a:r>
                      <a:endParaRPr lang="ru-RU" sz="1200" b="0" dirty="0" smtClean="0"/>
                    </a:p>
                    <a:p>
                      <a:pPr marL="0" marR="0" indent="0" algn="l" defTabSz="914400" rtl="0" eaLnBrk="1" fontAlgn="auto" latinLnBrk="0" hangingPunct="1">
                        <a:lnSpc>
                          <a:spcPct val="100000"/>
                        </a:lnSpc>
                        <a:spcBef>
                          <a:spcPts val="0"/>
                        </a:spcBef>
                        <a:spcAft>
                          <a:spcPts val="0"/>
                        </a:spcAft>
                        <a:buClrTx/>
                        <a:buSzTx/>
                        <a:buFontTx/>
                        <a:buNone/>
                        <a:defRPr/>
                      </a:pPr>
                      <a:endParaRPr lang="ru-RU" sz="1200" b="0" dirty="0" smtClean="0"/>
                    </a:p>
                  </a:txBody>
                  <a:tcPr/>
                </a:tc>
              </a:tr>
              <a:tr h="315310">
                <a:tc>
                  <a:txBody>
                    <a:bodyPr/>
                    <a:lstStyle/>
                    <a:p>
                      <a:pPr algn="ctr"/>
                      <a:r>
                        <a:rPr lang="ru-RU" sz="1200" b="1" dirty="0" smtClean="0"/>
                        <a:t>2</a:t>
                      </a: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Предоставление места для почетного захоронения</a:t>
                      </a:r>
                      <a:endParaRPr lang="ru-RU" sz="1200" b="0" dirty="0">
                        <a:latin typeface="+mn-lt"/>
                      </a:endParaRPr>
                    </a:p>
                  </a:txBody>
                  <a:tcPr/>
                </a:tc>
                <a:tc>
                  <a:txBody>
                    <a:bodyPr/>
                    <a:lstStyle/>
                    <a:p>
                      <a:r>
                        <a:rPr lang="ru-RU" sz="1200" dirty="0" smtClean="0"/>
                        <a:t>Положительный</a:t>
                      </a:r>
                      <a:endParaRPr lang="ru-RU"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dirty="0" smtClean="0"/>
                        <a:t>Решение о предоставлении места для почетного захоронения</a:t>
                      </a:r>
                      <a:endParaRPr lang="ru-RU" sz="1200" dirty="0" smtClean="0"/>
                    </a:p>
                    <a:p>
                      <a:pPr marL="0" marR="0" indent="0" algn="l" defTabSz="914400" rtl="0" eaLnBrk="1" fontAlgn="auto" latinLnBrk="0" hangingPunct="1">
                        <a:lnSpc>
                          <a:spcPct val="100000"/>
                        </a:lnSpc>
                        <a:spcBef>
                          <a:spcPts val="0"/>
                        </a:spcBef>
                        <a:spcAft>
                          <a:spcPts val="0"/>
                        </a:spcAft>
                        <a:buClrTx/>
                        <a:buSzTx/>
                        <a:buFontTx/>
                        <a:buNone/>
                        <a:defRPr/>
                      </a:pPr>
                      <a:endParaRPr lang="ru-RU" sz="1200" dirty="0" smtClean="0"/>
                    </a:p>
                  </a:txBody>
                  <a:tcPr/>
                </a:tc>
              </a:tr>
              <a:tr h="275896">
                <a:tc>
                  <a:txBody>
                    <a:bodyPr/>
                    <a:lstStyle/>
                    <a:p>
                      <a:pPr algn="ct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endParaRPr lang="ru-RU" sz="12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dirty="0" smtClean="0"/>
                        <a:t>Отрицательный</a:t>
                      </a:r>
                      <a:endParaRPr lang="ru-RU" sz="1200" dirty="0" smtClean="0"/>
                    </a:p>
                    <a:p>
                      <a:endParaRPr lang="ru-RU"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dirty="0" smtClean="0"/>
                        <a:t>Решение об отказе в предоставлении места для почетного захоронения</a:t>
                      </a:r>
                      <a:endParaRPr lang="ru-RU" sz="1200" dirty="0" smtClean="0"/>
                    </a:p>
                  </a:txBody>
                  <a:tcPr/>
                </a:tc>
              </a:tr>
              <a:tr h="354724">
                <a:tc>
                  <a:txBody>
                    <a:bodyPr/>
                    <a:lstStyle/>
                    <a:p>
                      <a:pPr algn="ctr"/>
                      <a:r>
                        <a:rPr lang="ru-RU" sz="1200" b="1" dirty="0" smtClean="0"/>
                        <a:t>3</a:t>
                      </a: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Предоставление места для воинского захоронения</a:t>
                      </a:r>
                      <a:endParaRPr lang="ru-RU" sz="1200" b="0" dirty="0">
                        <a:latin typeface="+mn-lt"/>
                      </a:endParaRPr>
                    </a:p>
                  </a:txBody>
                  <a:tcPr/>
                </a:tc>
                <a:tc>
                  <a:txBody>
                    <a:bodyPr/>
                    <a:lstStyle/>
                    <a:p>
                      <a:r>
                        <a:rPr lang="ru-RU" sz="1200" dirty="0" smtClean="0"/>
                        <a:t>Положительный</a:t>
                      </a:r>
                      <a:endParaRPr lang="ru-RU"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dirty="0" smtClean="0"/>
                        <a:t>Решение о предоставлении места для воинского захоронения</a:t>
                      </a:r>
                      <a:endParaRPr lang="ru-RU" sz="1200" dirty="0" smtClean="0"/>
                    </a:p>
                    <a:p>
                      <a:pPr marL="0" marR="0" indent="0" algn="l" defTabSz="914400" rtl="0" eaLnBrk="1" fontAlgn="auto" latinLnBrk="0" hangingPunct="1">
                        <a:lnSpc>
                          <a:spcPct val="100000"/>
                        </a:lnSpc>
                        <a:spcBef>
                          <a:spcPts val="0"/>
                        </a:spcBef>
                        <a:spcAft>
                          <a:spcPts val="0"/>
                        </a:spcAft>
                        <a:buClrTx/>
                        <a:buSzTx/>
                        <a:buFontTx/>
                        <a:buNone/>
                        <a:defRPr/>
                      </a:pPr>
                      <a:endParaRPr lang="ru-RU" sz="1200" dirty="0" smtClean="0"/>
                    </a:p>
                  </a:txBody>
                  <a:tcPr/>
                </a:tc>
              </a:tr>
              <a:tr h="189186">
                <a:tc>
                  <a:txBody>
                    <a:bodyPr/>
                    <a:lstStyle/>
                    <a:p>
                      <a:pPr algn="ct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endParaRPr lang="ru-RU" sz="12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dirty="0" smtClean="0"/>
                        <a:t>Отрицательный</a:t>
                      </a:r>
                      <a:endParaRPr lang="ru-RU" sz="1200" dirty="0" smtClean="0"/>
                    </a:p>
                    <a:p>
                      <a:endParaRPr lang="ru-RU"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dirty="0" smtClean="0"/>
                        <a:t>Решение об отказе в предоставлении места для воинского захоронения</a:t>
                      </a:r>
                      <a:endParaRPr lang="ru-RU" sz="1200" dirty="0" smtClean="0"/>
                    </a:p>
                  </a:txBody>
                  <a:tcPr/>
                </a:tc>
              </a:tr>
              <a:tr h="338958">
                <a:tc>
                  <a:txBody>
                    <a:bodyPr/>
                    <a:lstStyle/>
                    <a:p>
                      <a:pPr algn="ctr"/>
                      <a:r>
                        <a:rPr lang="ru-RU" sz="1200" b="1" dirty="0" smtClean="0"/>
                        <a:t>4</a:t>
                      </a: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Предоставление места для одиночного захоронения</a:t>
                      </a:r>
                      <a:endParaRPr lang="ru-RU" sz="1200" b="0" dirty="0">
                        <a:latin typeface="+mn-lt"/>
                      </a:endParaRPr>
                    </a:p>
                  </a:txBody>
                  <a:tcPr/>
                </a:tc>
                <a:tc>
                  <a:txBody>
                    <a:bodyPr/>
                    <a:lstStyle/>
                    <a:p>
                      <a:r>
                        <a:rPr lang="ru-RU" sz="1200" dirty="0" smtClean="0"/>
                        <a:t>Положительный</a:t>
                      </a:r>
                      <a:endParaRPr lang="ru-RU"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dirty="0" smtClean="0"/>
                        <a:t>Решение о предоставлении места для одиночного захоронения</a:t>
                      </a:r>
                      <a:endParaRPr lang="ru-RU" sz="1200" dirty="0" smtClean="0"/>
                    </a:p>
                    <a:p>
                      <a:pPr marL="0" marR="0" indent="0" algn="l" defTabSz="914400" rtl="0" eaLnBrk="1" fontAlgn="auto" latinLnBrk="0" hangingPunct="1">
                        <a:lnSpc>
                          <a:spcPct val="100000"/>
                        </a:lnSpc>
                        <a:spcBef>
                          <a:spcPts val="0"/>
                        </a:spcBef>
                        <a:spcAft>
                          <a:spcPts val="0"/>
                        </a:spcAft>
                        <a:buClrTx/>
                        <a:buSzTx/>
                        <a:buFontTx/>
                        <a:buNone/>
                        <a:defRPr/>
                      </a:pPr>
                      <a:endParaRPr lang="ru-RU" sz="1200" dirty="0" smtClean="0"/>
                    </a:p>
                  </a:txBody>
                  <a:tcPr/>
                </a:tc>
              </a:tr>
              <a:tr h="323193">
                <a:tc>
                  <a:txBody>
                    <a:bodyPr/>
                    <a:lstStyle/>
                    <a:p>
                      <a:pPr algn="ct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endParaRPr lang="ru-RU" sz="12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dirty="0" smtClean="0"/>
                        <a:t>Отрицательный</a:t>
                      </a:r>
                      <a:endParaRPr lang="ru-RU" sz="1200" dirty="0" smtClean="0"/>
                    </a:p>
                    <a:p>
                      <a:endParaRPr lang="ru-RU"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t>Решение </a:t>
                      </a:r>
                      <a:r>
                        <a:rPr lang="ru-RU" sz="1200" b="0" kern="1200" dirty="0" smtClean="0">
                          <a:solidFill>
                            <a:schemeClr val="dk1"/>
                          </a:solidFill>
                          <a:effectLst/>
                          <a:latin typeface="+mn-lt"/>
                          <a:ea typeface="+mn-ea"/>
                          <a:cs typeface="+mn-cs"/>
                        </a:rPr>
                        <a:t>об отказе в предоставлении места для одиночного захоронения</a:t>
                      </a:r>
                      <a:endParaRPr lang="ru-RU" sz="1200" b="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endParaRPr lang="ru-RU" sz="1200" dirty="0" smtClean="0"/>
                    </a:p>
                  </a:txBody>
                  <a:tcPr/>
                </a:tc>
              </a:tr>
              <a:tr h="402020">
                <a:tc>
                  <a:txBody>
                    <a:bodyPr/>
                    <a:lstStyle/>
                    <a:p>
                      <a:pPr algn="ctr"/>
                      <a:r>
                        <a:rPr lang="ru-RU" sz="1200" b="1" dirty="0" smtClean="0"/>
                        <a:t>5</a:t>
                      </a: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Предоставление ниши в стене скорби</a:t>
                      </a:r>
                      <a:endParaRPr lang="ru-RU" sz="1200" b="0" dirty="0">
                        <a:latin typeface="+mn-lt"/>
                      </a:endParaRPr>
                    </a:p>
                  </a:txBody>
                  <a:tcPr/>
                </a:tc>
                <a:tc>
                  <a:txBody>
                    <a:bodyPr/>
                    <a:lstStyle/>
                    <a:p>
                      <a:r>
                        <a:rPr lang="ru-RU" sz="1200" dirty="0" smtClean="0"/>
                        <a:t>Положительный</a:t>
                      </a:r>
                      <a:endParaRPr lang="ru-RU"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dirty="0" smtClean="0"/>
                        <a:t>Решение о предоставлении ниши в стене скорби</a:t>
                      </a:r>
                      <a:endParaRPr lang="ru-RU" sz="1200" dirty="0" smtClean="0"/>
                    </a:p>
                    <a:p>
                      <a:pPr marL="0" marR="0" indent="0" algn="l" defTabSz="914400" rtl="0" eaLnBrk="1" fontAlgn="auto" latinLnBrk="0" hangingPunct="1">
                        <a:lnSpc>
                          <a:spcPct val="100000"/>
                        </a:lnSpc>
                        <a:spcBef>
                          <a:spcPts val="0"/>
                        </a:spcBef>
                        <a:spcAft>
                          <a:spcPts val="0"/>
                        </a:spcAft>
                        <a:buClrTx/>
                        <a:buSzTx/>
                        <a:buFontTx/>
                        <a:buNone/>
                        <a:defRPr/>
                      </a:pPr>
                      <a:endParaRPr lang="ru-RU" sz="1200" dirty="0" smtClean="0"/>
                    </a:p>
                  </a:txBody>
                  <a:tcPr/>
                </a:tc>
              </a:tr>
              <a:tr h="354724">
                <a:tc>
                  <a:txBody>
                    <a:bodyPr/>
                    <a:lstStyle/>
                    <a:p>
                      <a:pPr algn="ct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endParaRPr lang="ru-RU" sz="12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dirty="0" smtClean="0"/>
                        <a:t>Отрицательный</a:t>
                      </a:r>
                      <a:endParaRPr lang="ru-RU"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t>Решение </a:t>
                      </a:r>
                      <a:r>
                        <a:rPr lang="ru-RU" sz="1200" b="0" kern="1200" dirty="0" smtClean="0">
                          <a:solidFill>
                            <a:schemeClr val="dk1"/>
                          </a:solidFill>
                          <a:effectLst/>
                          <a:latin typeface="+mn-lt"/>
                          <a:ea typeface="+mn-ea"/>
                          <a:cs typeface="+mn-cs"/>
                        </a:rPr>
                        <a:t>об отказе в предоставлении ниши в стене скорби</a:t>
                      </a:r>
                      <a:endParaRPr lang="ru-RU" sz="1200" b="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endParaRPr lang="ru-RU" sz="1200" dirty="0" smtClean="0"/>
                    </a:p>
                  </a:txBody>
                  <a:tcPr/>
                </a:tc>
              </a:tr>
              <a:tr h="136430">
                <a:tc>
                  <a:txBody>
                    <a:bodyPr/>
                    <a:lstStyle/>
                    <a:p>
                      <a:pPr algn="ctr"/>
                      <a:r>
                        <a:rPr lang="ru-RU" sz="1200" b="1" dirty="0" smtClean="0"/>
                        <a:t>6</a:t>
                      </a: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Выдача разрешения на </a:t>
                      </a:r>
                      <a:r>
                        <a:rPr lang="ru-RU" sz="1200" b="0" dirty="0" err="1" smtClean="0">
                          <a:latin typeface="+mn-lt"/>
                        </a:rPr>
                        <a:t>подзахоронение</a:t>
                      </a:r>
                      <a:endParaRPr lang="ru-RU" sz="1200" b="0" dirty="0">
                        <a:latin typeface="+mn-lt"/>
                      </a:endParaRPr>
                    </a:p>
                  </a:txBody>
                  <a:tcPr/>
                </a:tc>
                <a:tc>
                  <a:txBody>
                    <a:bodyPr/>
                    <a:lstStyle/>
                    <a:p>
                      <a:r>
                        <a:rPr lang="ru-RU" sz="1200" dirty="0" smtClean="0"/>
                        <a:t>Положительный</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dirty="0" smtClean="0"/>
                        <a:t>Решение о выдаче разрешения на </a:t>
                      </a:r>
                      <a:r>
                        <a:rPr lang="ru-RU" sz="1200" dirty="0" err="1" smtClean="0"/>
                        <a:t>подзахоронение</a:t>
                      </a:r>
                      <a:endParaRPr lang="ru-RU" sz="1200" dirty="0" smtClean="0"/>
                    </a:p>
                  </a:txBody>
                  <a:tcPr/>
                </a:tc>
              </a:tr>
              <a:tr h="290261">
                <a:tc>
                  <a:txBody>
                    <a:bodyPr/>
                    <a:lstStyle/>
                    <a:p>
                      <a:pPr algn="ct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endParaRPr lang="ru-RU" sz="12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dirty="0" smtClean="0"/>
                        <a:t>Отрицательный</a:t>
                      </a:r>
                      <a:endParaRPr lang="ru-RU" sz="1200" dirty="0" smtClean="0"/>
                    </a:p>
                    <a:p>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t>Решение </a:t>
                      </a:r>
                      <a:r>
                        <a:rPr lang="ru-RU" sz="1200" b="0" kern="1200" dirty="0" smtClean="0">
                          <a:solidFill>
                            <a:schemeClr val="dk1"/>
                          </a:solidFill>
                          <a:effectLst/>
                          <a:latin typeface="+mn-lt"/>
                          <a:ea typeface="+mn-ea"/>
                          <a:cs typeface="+mn-cs"/>
                        </a:rPr>
                        <a:t>об отказе в выдаче разрешения на </a:t>
                      </a:r>
                      <a:r>
                        <a:rPr lang="ru-RU" sz="1200" b="0" kern="1200" dirty="0" err="1" smtClean="0">
                          <a:solidFill>
                            <a:schemeClr val="dk1"/>
                          </a:solidFill>
                          <a:effectLst/>
                          <a:latin typeface="+mn-lt"/>
                          <a:ea typeface="+mn-ea"/>
                          <a:cs typeface="+mn-cs"/>
                        </a:rPr>
                        <a:t>подзахоронение</a:t>
                      </a:r>
                      <a:endParaRPr lang="ru-RU" sz="1200" b="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endParaRPr lang="ru-RU" sz="1200" dirty="0" smtClean="0"/>
                    </a:p>
                  </a:txBody>
                  <a:tcPr/>
                </a:tc>
              </a:tr>
            </a:tbl>
          </a:graphicData>
        </a:graphic>
      </p:graphicFrame>
      <p:sp>
        <p:nvSpPr>
          <p:cNvPr id="5" name="Прямоугольник 4"/>
          <p:cNvSpPr/>
          <p:nvPr/>
        </p:nvSpPr>
        <p:spPr>
          <a:xfrm>
            <a:off x="2104697" y="126124"/>
            <a:ext cx="914400" cy="867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7472" y="-134007"/>
            <a:ext cx="10597055" cy="1065432"/>
          </a:xfrm>
        </p:spPr>
        <p:txBody>
          <a:bodyPr>
            <a:normAutofit/>
          </a:bodyPr>
          <a:lstStyle/>
          <a:p>
            <a:r>
              <a:rPr lang="ru-RU" sz="3200" b="1" dirty="0"/>
              <a:t>Результат предоставления услуги*</a:t>
            </a:r>
            <a:endParaRPr lang="ru-RU" sz="3200" dirty="0"/>
          </a:p>
        </p:txBody>
      </p:sp>
      <p:graphicFrame>
        <p:nvGraphicFramePr>
          <p:cNvPr id="4" name="Объект 3"/>
          <p:cNvGraphicFramePr>
            <a:graphicFrameLocks noGrp="1"/>
          </p:cNvGraphicFramePr>
          <p:nvPr>
            <p:ph idx="1"/>
          </p:nvPr>
        </p:nvGraphicFramePr>
        <p:xfrm>
          <a:off x="561909" y="772510"/>
          <a:ext cx="11222961" cy="4849474"/>
        </p:xfrm>
        <a:graphic>
          <a:graphicData uri="http://schemas.openxmlformats.org/drawingml/2006/table">
            <a:tbl>
              <a:tblPr firstRow="1" bandRow="1">
                <a:tableStyleId>{69CF1AB2-1976-4502-BF36-3FF5EA218861}</a:tableStyleId>
              </a:tblPr>
              <a:tblGrid>
                <a:gridCol w="542457"/>
                <a:gridCol w="3827110"/>
                <a:gridCol w="1847039"/>
                <a:gridCol w="5006355"/>
              </a:tblGrid>
              <a:tr h="787442">
                <a:tc>
                  <a:txBody>
                    <a:bodyPr/>
                    <a:lstStyle/>
                    <a:p>
                      <a:pPr algn="ctr"/>
                      <a:r>
                        <a:rPr lang="ru-RU" sz="1200" dirty="0"/>
                        <a:t>№</a:t>
                      </a:r>
                      <a:endParaRPr lang="ru-RU" sz="1200" dirty="0"/>
                    </a:p>
                  </a:txBody>
                  <a:tcPr/>
                </a:tc>
                <a:tc>
                  <a:txBody>
                    <a:bodyPr/>
                    <a:lstStyle/>
                    <a:p>
                      <a:pPr algn="ctr"/>
                      <a:r>
                        <a:rPr lang="ru-RU" sz="1200" dirty="0"/>
                        <a:t>Основание для обращения</a:t>
                      </a:r>
                      <a:endParaRPr lang="ru-RU" sz="1200" dirty="0"/>
                    </a:p>
                  </a:txBody>
                  <a:tcPr/>
                </a:tc>
                <a:tc>
                  <a:txBody>
                    <a:bodyPr/>
                    <a:lstStyle/>
                    <a:p>
                      <a:pPr algn="ctr"/>
                      <a:r>
                        <a:rPr lang="ru-RU" sz="1200" dirty="0"/>
                        <a:t>Тип результата</a:t>
                      </a:r>
                      <a:r>
                        <a:rPr lang="ru-RU" sz="1200" baseline="0" dirty="0"/>
                        <a:t> </a:t>
                      </a:r>
                      <a:r>
                        <a:rPr lang="ru-RU" sz="1200" dirty="0"/>
                        <a:t>предоставления услуги</a:t>
                      </a:r>
                      <a:endParaRPr lang="ru-RU"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ru-RU" sz="1200" dirty="0"/>
                        <a:t>Результат предоставления услуги</a:t>
                      </a:r>
                      <a:endParaRPr lang="ru-RU" sz="1200" dirty="0"/>
                    </a:p>
                  </a:txBody>
                  <a:tcPr/>
                </a:tc>
              </a:tr>
              <a:tr h="368171">
                <a:tc>
                  <a:txBody>
                    <a:bodyPr/>
                    <a:lstStyle/>
                    <a:p>
                      <a:pPr algn="ctr"/>
                      <a:r>
                        <a:rPr lang="ru-RU" sz="1200" b="1" dirty="0" smtClean="0"/>
                        <a:t>7</a:t>
                      </a: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Оформление удостоверения о захоронении</a:t>
                      </a:r>
                      <a:endParaRPr lang="ru-RU" sz="1200" b="0" dirty="0">
                        <a:latin typeface="+mn-lt"/>
                      </a:endParaRPr>
                    </a:p>
                  </a:txBody>
                  <a:tcPr/>
                </a:tc>
                <a:tc>
                  <a:txBody>
                    <a:bodyPr/>
                    <a:lstStyle/>
                    <a:p>
                      <a:r>
                        <a:rPr lang="ru-RU" sz="1200" dirty="0" smtClean="0"/>
                        <a:t>Положительный</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dirty="0" smtClean="0"/>
                        <a:t>Решение об  предоставлении удостоверения</a:t>
                      </a:r>
                      <a:endParaRPr lang="ru-RU" sz="1200" dirty="0" smtClean="0"/>
                    </a:p>
                  </a:txBody>
                  <a:tcPr/>
                </a:tc>
              </a:tr>
              <a:tr h="425669">
                <a:tc>
                  <a:txBody>
                    <a:bodyPr/>
                    <a:lstStyle/>
                    <a:p>
                      <a:pPr algn="ct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endParaRPr lang="ru-RU" sz="1200" b="0" dirty="0">
                        <a:latin typeface="+mn-lt"/>
                      </a:endParaRPr>
                    </a:p>
                  </a:txBody>
                  <a:tcPr/>
                </a:tc>
                <a:tc>
                  <a:txBody>
                    <a:bodyPr/>
                    <a:lstStyle/>
                    <a:p>
                      <a:r>
                        <a:rPr lang="ru-RU" sz="1200" dirty="0" smtClean="0"/>
                        <a:t>Отрицательный</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t>Решение </a:t>
                      </a:r>
                      <a:r>
                        <a:rPr lang="ru-RU" sz="1200" b="0" kern="1200" dirty="0" smtClean="0">
                          <a:solidFill>
                            <a:schemeClr val="dk1"/>
                          </a:solidFill>
                          <a:effectLst/>
                          <a:latin typeface="+mn-lt"/>
                          <a:ea typeface="+mn-ea"/>
                          <a:cs typeface="+mn-cs"/>
                        </a:rPr>
                        <a:t>об отказе в оформлении удостоверения</a:t>
                      </a:r>
                      <a:endParaRPr lang="ru-RU" sz="1200" b="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endParaRPr lang="ru-RU" sz="1200" dirty="0" smtClean="0"/>
                    </a:p>
                  </a:txBody>
                  <a:tcPr/>
                </a:tc>
              </a:tr>
              <a:tr h="402021">
                <a:tc>
                  <a:txBody>
                    <a:bodyPr/>
                    <a:lstStyle/>
                    <a:p>
                      <a:pPr algn="ctr"/>
                      <a:r>
                        <a:rPr lang="ru-RU" sz="1200" b="1" dirty="0" smtClean="0"/>
                        <a:t>8</a:t>
                      </a: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Перерегистрация места захоронения на другое лицо</a:t>
                      </a:r>
                      <a:endParaRPr lang="ru-RU" sz="1200" b="0" dirty="0">
                        <a:latin typeface="+mn-lt"/>
                      </a:endParaRPr>
                    </a:p>
                  </a:txBody>
                  <a:tcPr/>
                </a:tc>
                <a:tc>
                  <a:txBody>
                    <a:bodyPr/>
                    <a:lstStyle/>
                    <a:p>
                      <a:r>
                        <a:rPr lang="ru-RU" sz="1200" dirty="0" smtClean="0"/>
                        <a:t>Положительный</a:t>
                      </a:r>
                      <a:endParaRPr lang="ru-RU"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dirty="0" smtClean="0"/>
                        <a:t>Решение</a:t>
                      </a:r>
                      <a:r>
                        <a:rPr lang="ru-RU" sz="1200" baseline="0" dirty="0" smtClean="0"/>
                        <a:t> о перерегистрации места захоронения</a:t>
                      </a:r>
                      <a:endParaRPr lang="ru-RU" sz="1200" dirty="0" smtClean="0"/>
                    </a:p>
                  </a:txBody>
                  <a:tcPr/>
                </a:tc>
              </a:tr>
              <a:tr h="373642">
                <a:tc>
                  <a:txBody>
                    <a:bodyPr/>
                    <a:lstStyle/>
                    <a:p>
                      <a:pPr algn="ct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endParaRPr lang="ru-RU" sz="12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dirty="0" smtClean="0"/>
                        <a:t>Отрицательный</a:t>
                      </a:r>
                      <a:endParaRPr lang="ru-RU" sz="1200" dirty="0" smtClean="0"/>
                    </a:p>
                    <a:p>
                      <a:endParaRPr lang="ru-RU"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t>Решение </a:t>
                      </a:r>
                      <a:r>
                        <a:rPr lang="ru-RU" sz="1200" b="0" kern="1200" dirty="0" smtClean="0">
                          <a:solidFill>
                            <a:schemeClr val="dk1"/>
                          </a:solidFill>
                          <a:effectLst/>
                          <a:latin typeface="+mn-lt"/>
                          <a:ea typeface="+mn-ea"/>
                          <a:cs typeface="+mn-cs"/>
                        </a:rPr>
                        <a:t>об отказе в перерегистрации места захоронения</a:t>
                      </a:r>
                      <a:endParaRPr lang="ru-RU" sz="1200" b="0" dirty="0" smtClean="0"/>
                    </a:p>
                  </a:txBody>
                  <a:tcPr/>
                </a:tc>
              </a:tr>
              <a:tr h="617278">
                <a:tc>
                  <a:txBody>
                    <a:bodyPr/>
                    <a:lstStyle/>
                    <a:p>
                      <a:pPr algn="ctr"/>
                      <a:r>
                        <a:rPr lang="ru-RU" sz="1200" b="1" dirty="0" smtClean="0"/>
                        <a:t>9</a:t>
                      </a: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Выдача разрешения на установку (замену) надмогильного сооружения (надгробия), ограждения места захоронения</a:t>
                      </a:r>
                      <a:endParaRPr lang="ru-RU" sz="1200" b="0" dirty="0">
                        <a:latin typeface="+mn-lt"/>
                      </a:endParaRPr>
                    </a:p>
                  </a:txBody>
                  <a:tcPr/>
                </a:tc>
                <a:tc>
                  <a:txBody>
                    <a:bodyPr/>
                    <a:lstStyle/>
                    <a:p>
                      <a:r>
                        <a:rPr lang="ru-RU" sz="1200" dirty="0" smtClean="0"/>
                        <a:t>Положительный</a:t>
                      </a:r>
                      <a:endParaRPr lang="ru-RU"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t>Решение </a:t>
                      </a:r>
                      <a:r>
                        <a:rPr lang="ru-RU" sz="1200" b="0" kern="1200" dirty="0" smtClean="0">
                          <a:solidFill>
                            <a:schemeClr val="dk1"/>
                          </a:solidFill>
                          <a:effectLst/>
                          <a:latin typeface="+mn-lt"/>
                          <a:ea typeface="+mn-ea"/>
                          <a:cs typeface="+mn-cs"/>
                        </a:rPr>
                        <a:t>о выдаче разрешения на установку (замену) надмогильного</a:t>
                      </a:r>
                      <a:br>
                        <a:rPr lang="ru-RU" sz="1200" b="0" kern="1200" dirty="0" smtClean="0">
                          <a:solidFill>
                            <a:schemeClr val="dk1"/>
                          </a:solidFill>
                          <a:effectLst/>
                          <a:latin typeface="+mn-lt"/>
                          <a:ea typeface="+mn-ea"/>
                          <a:cs typeface="+mn-cs"/>
                        </a:rPr>
                      </a:br>
                      <a:r>
                        <a:rPr lang="ru-RU" sz="1200" b="0" kern="1200" dirty="0" smtClean="0">
                          <a:solidFill>
                            <a:schemeClr val="dk1"/>
                          </a:solidFill>
                          <a:effectLst/>
                          <a:latin typeface="+mn-lt"/>
                          <a:ea typeface="+mn-ea"/>
                          <a:cs typeface="+mn-cs"/>
                        </a:rPr>
                        <a:t>сооружения (надгробия), ограждения места захоронения</a:t>
                      </a:r>
                      <a:endParaRPr lang="ru-RU" sz="1200" b="0" dirty="0" smtClean="0"/>
                    </a:p>
                  </a:txBody>
                  <a:tcPr/>
                </a:tc>
              </a:tr>
              <a:tr h="482424">
                <a:tc>
                  <a:txBody>
                    <a:bodyPr/>
                    <a:lstStyle/>
                    <a:p>
                      <a:pPr algn="ct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endParaRPr lang="ru-RU" sz="12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dirty="0" smtClean="0"/>
                        <a:t>Отрицательный</a:t>
                      </a:r>
                      <a:endParaRPr lang="ru-RU" sz="1200" dirty="0" smtClean="0"/>
                    </a:p>
                    <a:p>
                      <a:endParaRPr lang="ru-RU"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kern="1200" dirty="0" smtClean="0">
                          <a:solidFill>
                            <a:schemeClr val="dk1"/>
                          </a:solidFill>
                          <a:effectLst/>
                          <a:latin typeface="+mn-lt"/>
                          <a:ea typeface="+mn-ea"/>
                          <a:cs typeface="+mn-cs"/>
                        </a:rPr>
                        <a:t>Решение об отказе в выдаче разрешения на установку (замену) надмогильного сооружения (надгробия), ограждения места захоронения</a:t>
                      </a:r>
                      <a:endParaRPr lang="ru-RU" sz="1200" b="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endParaRPr lang="ru-RU" sz="1200" dirty="0" smtClean="0"/>
                    </a:p>
                  </a:txBody>
                  <a:tcPr/>
                </a:tc>
              </a:tr>
              <a:tr h="630620">
                <a:tc>
                  <a:txBody>
                    <a:bodyPr/>
                    <a:lstStyle/>
                    <a:p>
                      <a:pPr algn="ctr"/>
                      <a:r>
                        <a:rPr lang="ru-RU" sz="1200" b="1" dirty="0" smtClean="0"/>
                        <a:t>10</a:t>
                      </a: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Выдача разрешения на извлечение останков (праха) умершего для последующего перезахоронения</a:t>
                      </a:r>
                      <a:endParaRPr lang="ru-RU" sz="1200" b="0" dirty="0">
                        <a:latin typeface="+mn-lt"/>
                      </a:endParaRPr>
                    </a:p>
                  </a:txBody>
                  <a:tcPr/>
                </a:tc>
                <a:tc>
                  <a:txBody>
                    <a:bodyPr/>
                    <a:lstStyle/>
                    <a:p>
                      <a:r>
                        <a:rPr lang="ru-RU" sz="1200" dirty="0" smtClean="0"/>
                        <a:t>Положительный</a:t>
                      </a:r>
                      <a:endParaRPr lang="ru-RU"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t>Решение </a:t>
                      </a:r>
                      <a:r>
                        <a:rPr lang="ru-RU" sz="1200" b="0" kern="1200" dirty="0" smtClean="0">
                          <a:solidFill>
                            <a:schemeClr val="dk1"/>
                          </a:solidFill>
                          <a:effectLst/>
                          <a:latin typeface="+mn-lt"/>
                          <a:ea typeface="+mn-ea"/>
                          <a:cs typeface="+mn-cs"/>
                        </a:rPr>
                        <a:t>о выдаче разрешения на извлечение останков (праха) умершего</a:t>
                      </a:r>
                      <a:endParaRPr lang="ru-RU" sz="1200" b="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endParaRPr lang="ru-RU" sz="1200" dirty="0" smtClean="0"/>
                    </a:p>
                  </a:txBody>
                  <a:tcPr/>
                </a:tc>
              </a:tr>
              <a:tr h="359453">
                <a:tc>
                  <a:txBody>
                    <a:bodyPr/>
                    <a:lstStyle/>
                    <a:p>
                      <a:pPr algn="ct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endParaRPr lang="ru-RU" sz="12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kern="1200" dirty="0" smtClean="0">
                          <a:solidFill>
                            <a:schemeClr val="dk1"/>
                          </a:solidFill>
                          <a:effectLst/>
                          <a:latin typeface="+mn-lt"/>
                          <a:ea typeface="+mn-ea"/>
                          <a:cs typeface="+mn-cs"/>
                        </a:rPr>
                        <a:t>Отрицательный</a:t>
                      </a:r>
                      <a:endParaRPr lang="ru-RU" sz="1200" dirty="0" smtClean="0">
                        <a:effectLst/>
                      </a:endParaRPr>
                    </a:p>
                    <a:p>
                      <a:endParaRPr lang="ru-RU"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t>Решение </a:t>
                      </a:r>
                      <a:r>
                        <a:rPr lang="ru-RU" sz="1200" b="0" kern="1200" dirty="0" smtClean="0">
                          <a:solidFill>
                            <a:schemeClr val="dk1"/>
                          </a:solidFill>
                          <a:effectLst/>
                          <a:latin typeface="+mn-lt"/>
                          <a:ea typeface="+mn-ea"/>
                          <a:cs typeface="+mn-cs"/>
                        </a:rPr>
                        <a:t>об отказе в выдаче разрешения на извлечение останков (праха) умершего</a:t>
                      </a:r>
                      <a:endParaRPr lang="ru-RU" sz="1200" b="0" dirty="0" smtClean="0"/>
                    </a:p>
                  </a:txBody>
                  <a:tcPr/>
                </a:tc>
              </a:tr>
            </a:tbl>
          </a:graphicData>
        </a:graphic>
      </p:graphicFrame>
      <p:sp>
        <p:nvSpPr>
          <p:cNvPr id="3" name="Прямоугольник 2"/>
          <p:cNvSpPr/>
          <p:nvPr/>
        </p:nvSpPr>
        <p:spPr>
          <a:xfrm>
            <a:off x="561909" y="5755168"/>
            <a:ext cx="11178540" cy="938719"/>
          </a:xfrm>
          <a:prstGeom prst="rect">
            <a:avLst/>
          </a:prstGeom>
        </p:spPr>
        <p:txBody>
          <a:bodyPr wrap="square">
            <a:spAutoFit/>
          </a:bodyPr>
          <a:lstStyle/>
          <a:p>
            <a:pPr algn="just"/>
            <a:r>
              <a:rPr lang="ru-RU" sz="1100" b="1" i="1" dirty="0"/>
              <a:t>* Результат выдается в форме электронного документа, подписанного ЭЦП уполномоченного должностного лица Администрации/МКУ:</a:t>
            </a:r>
            <a:endParaRPr lang="ru-RU" sz="1100" b="1" i="1" dirty="0"/>
          </a:p>
          <a:p>
            <a:pPr algn="just"/>
            <a:r>
              <a:rPr lang="ru-RU" sz="1100" b="1" i="1" dirty="0"/>
              <a:t>направляется в  Личный кабинет на РПГУ  в форме электронного документа;</a:t>
            </a:r>
            <a:endParaRPr lang="ru-RU" sz="1100" b="1" i="1" dirty="0"/>
          </a:p>
          <a:p>
            <a:pPr algn="just"/>
            <a:r>
              <a:rPr lang="ru-RU" sz="1100" b="1" i="1" dirty="0"/>
              <a:t>вручается в МФЦ в виде распечатанного на бумажном носителе экземпляр электронного документа, который заверяется подписью уполномоченного работника МФЦ и печатью МФЦ;</a:t>
            </a:r>
            <a:endParaRPr lang="ru-RU" sz="1100" b="1" i="1" dirty="0"/>
          </a:p>
          <a:p>
            <a:pPr algn="just"/>
            <a:r>
              <a:rPr lang="ru-RU" sz="1100" b="1" i="1" dirty="0"/>
              <a:t>вручается заявителю в Администрации/МКУ в виде распечатанного на бумажном носителе экземпляр электронного документа.</a:t>
            </a:r>
            <a:endParaRPr lang="ru-RU" sz="1100" b="1"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82540"/>
          </a:xfrm>
        </p:spPr>
        <p:txBody>
          <a:bodyPr>
            <a:normAutofit/>
          </a:bodyPr>
          <a:lstStyle/>
          <a:p>
            <a:r>
              <a:rPr lang="ru-RU" sz="3200" b="1" dirty="0"/>
              <a:t>Основания для отказа в приеме и регистрации документов</a:t>
            </a:r>
            <a:endParaRPr lang="ru-RU" sz="3200" dirty="0"/>
          </a:p>
        </p:txBody>
      </p:sp>
      <p:graphicFrame>
        <p:nvGraphicFramePr>
          <p:cNvPr id="4" name="Объект 3"/>
          <p:cNvGraphicFramePr>
            <a:graphicFrameLocks noGrp="1"/>
          </p:cNvGraphicFramePr>
          <p:nvPr>
            <p:ph idx="1"/>
          </p:nvPr>
        </p:nvGraphicFramePr>
        <p:xfrm>
          <a:off x="838200" y="1147665"/>
          <a:ext cx="10515600" cy="5241775"/>
        </p:xfrm>
        <a:graphic>
          <a:graphicData uri="http://schemas.openxmlformats.org/drawingml/2006/table">
            <a:tbl>
              <a:tblPr firstRow="1" bandRow="1">
                <a:tableStyleId>{69CF1AB2-1976-4502-BF36-3FF5EA218861}</a:tableStyleId>
              </a:tblPr>
              <a:tblGrid>
                <a:gridCol w="445034"/>
                <a:gridCol w="4446054"/>
                <a:gridCol w="5624512"/>
              </a:tblGrid>
              <a:tr h="436769">
                <a:tc>
                  <a:txBody>
                    <a:bodyPr/>
                    <a:lstStyle/>
                    <a:p>
                      <a:r>
                        <a:rPr lang="ru-RU" sz="1400" dirty="0"/>
                        <a:t>№</a:t>
                      </a:r>
                      <a:endParaRPr lang="ru-RU" sz="1400" dirty="0"/>
                    </a:p>
                  </a:txBody>
                  <a:tcPr/>
                </a:tc>
                <a:tc>
                  <a:txBody>
                    <a:bodyPr/>
                    <a:lstStyle/>
                    <a:p>
                      <a:r>
                        <a:rPr lang="ru-RU" sz="1400" dirty="0"/>
                        <a:t>Основание для обращения</a:t>
                      </a:r>
                      <a:endParaRPr lang="ru-RU" sz="1400" dirty="0"/>
                    </a:p>
                  </a:txBody>
                  <a:tcPr/>
                </a:tc>
                <a:tc>
                  <a:txBody>
                    <a:bodyPr/>
                    <a:lstStyle/>
                    <a:p>
                      <a:r>
                        <a:rPr lang="ru-RU" sz="1400" dirty="0"/>
                        <a:t>Основание для</a:t>
                      </a:r>
                      <a:r>
                        <a:rPr lang="ru-RU" sz="1400" baseline="0" dirty="0"/>
                        <a:t> отказа в приеме и регистрации документов</a:t>
                      </a:r>
                      <a:endParaRPr lang="ru-RU" sz="1400" dirty="0"/>
                    </a:p>
                  </a:txBody>
                  <a:tcPr/>
                </a:tc>
              </a:tr>
              <a:tr h="422609">
                <a:tc>
                  <a:txBody>
                    <a:bodyPr/>
                    <a:lstStyle/>
                    <a:p>
                      <a:r>
                        <a:rPr lang="ru-RU" sz="1200" dirty="0"/>
                        <a:t>1</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Предоставление места для родственного захоронения</a:t>
                      </a:r>
                      <a:endParaRPr lang="ru-RU" sz="1200" b="0" dirty="0">
                        <a:latin typeface="+mn-lt"/>
                      </a:endParaRPr>
                    </a:p>
                  </a:txBody>
                  <a:tcPr anchor="ctr"/>
                </a:tc>
                <a:tc rowSpan="10">
                  <a:txBody>
                    <a:bodyPr/>
                    <a:lstStyle/>
                    <a:p>
                      <a:pPr marL="171450" indent="-171450">
                        <a:buFont typeface="Arial" panose="020B0604020202020204" pitchFamily="34" charset="0"/>
                        <a:buChar char="•"/>
                      </a:pPr>
                      <a:r>
                        <a:rPr lang="ru-RU" sz="1100" dirty="0" smtClean="0"/>
                        <a:t>Обращение за предоставлением муниципальной услуги, которая Администрацией, МКУ не предоставляется</a:t>
                      </a:r>
                      <a:endParaRPr lang="ru-RU" sz="1100" dirty="0" smtClean="0"/>
                    </a:p>
                    <a:p>
                      <a:pPr marL="171450" indent="-171450">
                        <a:buFont typeface="Arial" panose="020B0604020202020204" pitchFamily="34" charset="0"/>
                        <a:buChar char="•"/>
                      </a:pPr>
                      <a:r>
                        <a:rPr lang="ru-RU" sz="1100" dirty="0" smtClean="0"/>
                        <a:t>Представление неполного комплекта документов, необходимых для предоставления муниципальной услуги</a:t>
                      </a:r>
                      <a:endParaRPr lang="ru-RU" sz="1100" dirty="0" smtClean="0"/>
                    </a:p>
                    <a:p>
                      <a:pPr marL="171450" indent="-171450">
                        <a:buFont typeface="Arial" panose="020B0604020202020204" pitchFamily="34" charset="0"/>
                        <a:buChar char="•"/>
                      </a:pPr>
                      <a:r>
                        <a:rPr lang="ru-RU" sz="1100" dirty="0" smtClean="0"/>
                        <a:t>Документы, необходимые для предоставления муниципальной услуги, утратили силу, отменены или являются недействительными на момент обращения с заявлением</a:t>
                      </a:r>
                      <a:endParaRPr lang="ru-RU" sz="1100" dirty="0" smtClean="0"/>
                    </a:p>
                    <a:p>
                      <a:pPr marL="171450" indent="-171450">
                        <a:buFont typeface="Arial" panose="020B0604020202020204" pitchFamily="34" charset="0"/>
                        <a:buChar char="•"/>
                      </a:pPr>
                      <a:r>
                        <a:rPr lang="ru-RU" sz="1100" dirty="0" smtClean="0"/>
                        <a:t>Несоответствие категории заявителя кругу лиц, имеющих право на получение муниципальной услуги</a:t>
                      </a:r>
                      <a:endParaRPr lang="ru-RU" sz="1100" dirty="0" smtClean="0"/>
                    </a:p>
                    <a:p>
                      <a:pPr marL="171450" indent="-171450">
                        <a:buFont typeface="Arial" panose="020B0604020202020204" pitchFamily="34" charset="0"/>
                        <a:buChar char="•"/>
                      </a:pPr>
                      <a:r>
                        <a:rPr lang="ru-RU" sz="1100" dirty="0" smtClean="0"/>
                        <a:t>Документы содержат подчистки, а также исправления текста, не заверенные в порядке, установленном законодательством Российской Федерации, законодательством Московской области</a:t>
                      </a:r>
                      <a:endParaRPr lang="ru-RU" sz="1100" dirty="0" smtClean="0"/>
                    </a:p>
                    <a:p>
                      <a:pPr marL="171450" indent="-171450">
                        <a:buFont typeface="Arial" panose="020B0604020202020204" pitchFamily="34" charset="0"/>
                        <a:buChar char="•"/>
                      </a:pPr>
                      <a:r>
                        <a:rPr lang="ru-RU" sz="1100" dirty="0" smtClean="0"/>
                        <a:t>Документы содержат повреждения, наличие которых не позволяет в полном объеме использовать информацию и сведения, содержащиеся</a:t>
                      </a:r>
                      <a:r>
                        <a:rPr lang="ru-RU" sz="1100" baseline="0" dirty="0" smtClean="0"/>
                        <a:t> </a:t>
                      </a:r>
                      <a:r>
                        <a:rPr lang="ru-RU" sz="1100" dirty="0" smtClean="0"/>
                        <a:t>в документах для</a:t>
                      </a:r>
                      <a:r>
                        <a:rPr lang="ru-RU" sz="1100" baseline="0" dirty="0" smtClean="0"/>
                        <a:t> </a:t>
                      </a:r>
                      <a:r>
                        <a:rPr lang="ru-RU" sz="1100" dirty="0" smtClean="0"/>
                        <a:t>предоставления муниципальной услуги</a:t>
                      </a:r>
                      <a:endParaRPr lang="ru-RU" sz="1100" dirty="0" smtClean="0"/>
                    </a:p>
                    <a:p>
                      <a:pPr marL="171450" indent="-171450">
                        <a:buFont typeface="Arial" panose="020B0604020202020204" pitchFamily="34" charset="0"/>
                        <a:buChar char="•"/>
                      </a:pPr>
                      <a:r>
                        <a:rPr lang="ru-RU" sz="1100" dirty="0" smtClean="0"/>
                        <a:t>Некорректное заполнение обязательных полей в заявлении,</a:t>
                      </a:r>
                      <a:r>
                        <a:rPr lang="ru-RU" sz="1100" baseline="0" dirty="0" smtClean="0"/>
                        <a:t> </a:t>
                      </a:r>
                      <a:r>
                        <a:rPr lang="ru-RU" sz="1100" dirty="0" smtClean="0"/>
                        <a:t>в том числе в форме интерактивного заявления на РПГУ</a:t>
                      </a:r>
                      <a:endParaRPr lang="ru-RU" sz="1100" dirty="0" smtClean="0"/>
                    </a:p>
                    <a:p>
                      <a:pPr marL="171450" indent="-171450">
                        <a:buFont typeface="Arial" panose="020B0604020202020204" pitchFamily="34" charset="0"/>
                        <a:buChar char="•"/>
                      </a:pPr>
                      <a:r>
                        <a:rPr lang="ru-RU" sz="1100" dirty="0" smtClean="0"/>
                        <a:t>Представление электронных образов документов посредством РПГУ, не позволяющих в полном объеме прочитать текст документа и/или распознать реквизиты документа</a:t>
                      </a:r>
                      <a:endParaRPr lang="ru-RU" sz="1100" dirty="0" smtClean="0"/>
                    </a:p>
                    <a:p>
                      <a:pPr marL="171450" indent="-171450">
                        <a:buFont typeface="Arial" panose="020B0604020202020204" pitchFamily="34" charset="0"/>
                        <a:buChar char="•"/>
                      </a:pPr>
                      <a:r>
                        <a:rPr lang="ru-RU" sz="1100" dirty="0" smtClean="0"/>
                        <a:t>Несоответствие документов,</a:t>
                      </a:r>
                      <a:r>
                        <a:rPr lang="ru-RU" sz="1100" baseline="0" dirty="0" smtClean="0"/>
                        <a:t> </a:t>
                      </a:r>
                      <a:r>
                        <a:rPr lang="ru-RU" sz="1100" dirty="0" smtClean="0"/>
                        <a:t>по форме или содержанию требованиям законодательства Московской области, законодательства Российской Федерации</a:t>
                      </a:r>
                      <a:endParaRPr lang="ru-RU" sz="1100" dirty="0" smtClean="0"/>
                    </a:p>
                    <a:p>
                      <a:pPr marL="171450" indent="-171450">
                        <a:buFont typeface="Arial" panose="020B0604020202020204" pitchFamily="34" charset="0"/>
                        <a:buChar char="•"/>
                      </a:pPr>
                      <a:r>
                        <a:rPr lang="ru-RU" sz="1100" dirty="0" smtClean="0"/>
                        <a:t>Заявление подано лицом, не имеющим полномочий представлять интересы заявителя</a:t>
                      </a:r>
                      <a:endParaRPr lang="ru-RU" sz="1100" dirty="0" smtClean="0"/>
                    </a:p>
                    <a:p>
                      <a:pPr marL="171450" indent="-171450">
                        <a:buFont typeface="Arial" panose="020B0604020202020204" pitchFamily="34" charset="0"/>
                        <a:buChar char="•"/>
                      </a:pPr>
                      <a:r>
                        <a:rPr lang="ru-RU" sz="1100" dirty="0" smtClean="0"/>
                        <a:t>Поступление заявления, аналогичного ранее зарегистрированному заявлению, срок предоставления муниципальной услуги по которому не истек на момент поступления такого заявления</a:t>
                      </a:r>
                      <a:endParaRPr lang="ru-RU" sz="1100" dirty="0" smtClean="0"/>
                    </a:p>
                    <a:p>
                      <a:endParaRPr lang="ru-RU" sz="1400" dirty="0"/>
                    </a:p>
                  </a:txBody>
                  <a:tcPr/>
                </a:tc>
              </a:tr>
              <a:tr h="422609">
                <a:tc>
                  <a:txBody>
                    <a:bodyPr/>
                    <a:lstStyle/>
                    <a:p>
                      <a:r>
                        <a:rPr lang="ru-RU" sz="1200" dirty="0" smtClean="0"/>
                        <a:t>2</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Предоставление места для почетного захоронения</a:t>
                      </a:r>
                      <a:endParaRPr lang="ru-RU" sz="1200" b="0" dirty="0">
                        <a:latin typeface="+mn-lt"/>
                      </a:endParaRPr>
                    </a:p>
                  </a:txBody>
                  <a:tcPr anchor="ctr"/>
                </a:tc>
                <a:tc vMerge="1">
                  <a:tcPr/>
                </a:tc>
              </a:tr>
              <a:tr h="422609">
                <a:tc>
                  <a:txBody>
                    <a:bodyPr/>
                    <a:lstStyle/>
                    <a:p>
                      <a:r>
                        <a:rPr lang="ru-RU" sz="1200" dirty="0" smtClean="0"/>
                        <a:t>3</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Предоставление места для воинского захоронения</a:t>
                      </a:r>
                      <a:endParaRPr lang="ru-RU" sz="1200" b="0" dirty="0">
                        <a:latin typeface="+mn-lt"/>
                      </a:endParaRPr>
                    </a:p>
                  </a:txBody>
                  <a:tcPr anchor="ctr"/>
                </a:tc>
                <a:tc vMerge="1">
                  <a:tcPr/>
                </a:tc>
              </a:tr>
              <a:tr h="422609">
                <a:tc>
                  <a:txBody>
                    <a:bodyPr/>
                    <a:lstStyle/>
                    <a:p>
                      <a:r>
                        <a:rPr lang="ru-RU" sz="1200" dirty="0" smtClean="0"/>
                        <a:t>4</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Предоставление места для одиночного захоронения</a:t>
                      </a:r>
                      <a:endParaRPr lang="ru-RU" sz="1200" b="0" dirty="0">
                        <a:latin typeface="+mn-lt"/>
                      </a:endParaRPr>
                    </a:p>
                  </a:txBody>
                  <a:tcPr anchor="ctr"/>
                </a:tc>
                <a:tc vMerge="1">
                  <a:tcPr/>
                </a:tc>
              </a:tr>
              <a:tr h="422609">
                <a:tc>
                  <a:txBody>
                    <a:bodyPr/>
                    <a:lstStyle/>
                    <a:p>
                      <a:r>
                        <a:rPr lang="ru-RU" sz="1200" dirty="0" smtClean="0"/>
                        <a:t>5</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Предоставление ниши в стене скорби</a:t>
                      </a:r>
                      <a:endParaRPr lang="ru-RU" sz="1200" b="0" dirty="0">
                        <a:latin typeface="+mn-lt"/>
                      </a:endParaRPr>
                    </a:p>
                  </a:txBody>
                  <a:tcPr anchor="ctr"/>
                </a:tc>
                <a:tc vMerge="1">
                  <a:tcPr/>
                </a:tc>
              </a:tr>
              <a:tr h="422609">
                <a:tc>
                  <a:txBody>
                    <a:bodyPr/>
                    <a:lstStyle/>
                    <a:p>
                      <a:r>
                        <a:rPr lang="ru-RU" sz="1200" dirty="0" smtClean="0"/>
                        <a:t>6</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Выдача разрешения на </a:t>
                      </a:r>
                      <a:r>
                        <a:rPr lang="ru-RU" sz="1200" b="0" dirty="0" err="1" smtClean="0">
                          <a:latin typeface="+mn-lt"/>
                        </a:rPr>
                        <a:t>подзахоронение</a:t>
                      </a:r>
                      <a:endParaRPr lang="ru-RU" sz="1200" b="0" dirty="0">
                        <a:latin typeface="+mn-lt"/>
                      </a:endParaRPr>
                    </a:p>
                  </a:txBody>
                  <a:tcPr anchor="ctr"/>
                </a:tc>
                <a:tc vMerge="1">
                  <a:tcPr/>
                </a:tc>
              </a:tr>
              <a:tr h="422609">
                <a:tc>
                  <a:txBody>
                    <a:bodyPr/>
                    <a:lstStyle/>
                    <a:p>
                      <a:r>
                        <a:rPr lang="ru-RU" sz="1200" dirty="0" smtClean="0"/>
                        <a:t>7</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Оформление удостоверения о захоронении</a:t>
                      </a:r>
                      <a:endParaRPr lang="ru-RU" sz="1200" b="0" dirty="0">
                        <a:latin typeface="+mn-lt"/>
                      </a:endParaRPr>
                    </a:p>
                  </a:txBody>
                  <a:tcPr anchor="ctr"/>
                </a:tc>
                <a:tc vMerge="1">
                  <a:tcPr/>
                </a:tc>
              </a:tr>
              <a:tr h="422609">
                <a:tc>
                  <a:txBody>
                    <a:bodyPr/>
                    <a:lstStyle/>
                    <a:p>
                      <a:r>
                        <a:rPr lang="ru-RU" sz="1200" dirty="0" smtClean="0"/>
                        <a:t>8</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Перерегистрация места захоронения на другое лицо</a:t>
                      </a:r>
                      <a:endParaRPr lang="ru-RU" sz="1200" b="0" dirty="0">
                        <a:latin typeface="+mn-lt"/>
                      </a:endParaRPr>
                    </a:p>
                  </a:txBody>
                  <a:tcPr anchor="ctr"/>
                </a:tc>
                <a:tc vMerge="1">
                  <a:tcPr/>
                </a:tc>
              </a:tr>
              <a:tr h="833639">
                <a:tc>
                  <a:txBody>
                    <a:bodyPr/>
                    <a:lstStyle/>
                    <a:p>
                      <a:r>
                        <a:rPr lang="ru-RU" sz="1200" dirty="0" smtClean="0"/>
                        <a:t>9</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Выдача разрешения на установку (замену) надмогильного сооружения (надгробия), ограждения места захоронения</a:t>
                      </a:r>
                      <a:endParaRPr lang="ru-RU" sz="1200" b="0" dirty="0">
                        <a:latin typeface="+mn-lt"/>
                      </a:endParaRPr>
                    </a:p>
                  </a:txBody>
                  <a:tcPr anchor="ctr"/>
                </a:tc>
                <a:tc vMerge="1">
                  <a:tcPr/>
                </a:tc>
              </a:tr>
              <a:tr h="590495">
                <a:tc>
                  <a:txBody>
                    <a:bodyPr/>
                    <a:lstStyle/>
                    <a:p>
                      <a:r>
                        <a:rPr lang="ru-RU" sz="1200" dirty="0" smtClean="0"/>
                        <a:t>10</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Выдача разрешения на извлечение останков (праха) умершего для последующего перезахоронения</a:t>
                      </a:r>
                      <a:endParaRPr lang="ru-RU" sz="1200" b="0" dirty="0">
                        <a:latin typeface="+mn-lt"/>
                      </a:endParaRPr>
                    </a:p>
                  </a:txBody>
                  <a:tcPr anchor="ctr"/>
                </a:tc>
                <a:tc vMerge="1">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a:t>Основания для отказа в предоставлении услуги</a:t>
            </a:r>
            <a:endParaRPr lang="ru-RU" sz="3200" dirty="0"/>
          </a:p>
        </p:txBody>
      </p:sp>
      <p:graphicFrame>
        <p:nvGraphicFramePr>
          <p:cNvPr id="4" name="Объект 3"/>
          <p:cNvGraphicFramePr>
            <a:graphicFrameLocks noGrp="1"/>
          </p:cNvGraphicFramePr>
          <p:nvPr>
            <p:ph idx="1"/>
          </p:nvPr>
        </p:nvGraphicFramePr>
        <p:xfrm>
          <a:off x="838200" y="1415078"/>
          <a:ext cx="10866120" cy="5034280"/>
        </p:xfrm>
        <a:graphic>
          <a:graphicData uri="http://schemas.openxmlformats.org/drawingml/2006/table">
            <a:tbl>
              <a:tblPr firstRow="1" bandRow="1">
                <a:tableStyleId>{69CF1AB2-1976-4502-BF36-3FF5EA218861}</a:tableStyleId>
              </a:tblPr>
              <a:tblGrid>
                <a:gridCol w="10866120"/>
              </a:tblGrid>
              <a:tr h="370840">
                <a:tc>
                  <a:txBody>
                    <a:bodyPr/>
                    <a:lstStyle/>
                    <a:p>
                      <a:r>
                        <a:rPr lang="ru-RU" sz="1600" dirty="0"/>
                        <a:t>Основание для</a:t>
                      </a:r>
                      <a:r>
                        <a:rPr lang="ru-RU" sz="1600" baseline="0" dirty="0"/>
                        <a:t> отказа в предоставлении услуги</a:t>
                      </a:r>
                      <a:endParaRPr lang="ru-RU" sz="1600" dirty="0"/>
                    </a:p>
                  </a:txBody>
                  <a:tcPr/>
                </a:tc>
              </a:tr>
              <a:tr h="0">
                <a:tc>
                  <a:txBody>
                    <a:bodyPr/>
                    <a:lstStyle/>
                    <a:p>
                      <a:pPr marL="285750" indent="-285750">
                        <a:buFont typeface="Arial" panose="020B0604020202020204" pitchFamily="34" charset="0"/>
                        <a:buChar char="•"/>
                      </a:pPr>
                      <a:r>
                        <a:rPr lang="ru-RU" sz="1200" b="0" i="0" kern="1200" dirty="0" err="1" smtClean="0">
                          <a:solidFill>
                            <a:schemeClr val="dk1"/>
                          </a:solidFill>
                          <a:effectLst/>
                          <a:latin typeface="+mn-lt"/>
                          <a:ea typeface="+mn-ea"/>
                          <a:cs typeface="+mn-cs"/>
                        </a:rPr>
                        <a:t>Непредоставление</a:t>
                      </a:r>
                      <a:r>
                        <a:rPr lang="ru-RU" sz="1200" b="0" i="0" kern="1200" dirty="0" smtClean="0">
                          <a:solidFill>
                            <a:schemeClr val="dk1"/>
                          </a:solidFill>
                          <a:effectLst/>
                          <a:latin typeface="+mn-lt"/>
                          <a:ea typeface="+mn-ea"/>
                          <a:cs typeface="+mn-cs"/>
                        </a:rPr>
                        <a:t> подлинников документов, направленных ранее в электронном виде посредством РПГУ</a:t>
                      </a:r>
                      <a:endParaRPr lang="ru-RU" sz="1200" b="0" i="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ru-RU" sz="1200" b="0" i="0" kern="1200" dirty="0" smtClean="0">
                          <a:solidFill>
                            <a:schemeClr val="dk1"/>
                          </a:solidFill>
                          <a:effectLst/>
                          <a:latin typeface="+mn-lt"/>
                          <a:ea typeface="+mn-ea"/>
                          <a:cs typeface="+mn-cs"/>
                        </a:rPr>
                        <a:t>Наличие в представленных документах неполной, искаженной или недостоверной информации</a:t>
                      </a:r>
                      <a:endParaRPr lang="ru-RU" sz="1200" b="0" i="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ru-RU" sz="1200" b="0" i="0" kern="1200" dirty="0" err="1" smtClean="0">
                          <a:solidFill>
                            <a:schemeClr val="dk1"/>
                          </a:solidFill>
                          <a:effectLst/>
                          <a:latin typeface="+mn-lt"/>
                          <a:ea typeface="+mn-ea"/>
                          <a:cs typeface="+mn-cs"/>
                        </a:rPr>
                        <a:t>Истребуемое</a:t>
                      </a:r>
                      <a:r>
                        <a:rPr lang="ru-RU" sz="1200" b="0" i="0" kern="1200" dirty="0" smtClean="0">
                          <a:solidFill>
                            <a:schemeClr val="dk1"/>
                          </a:solidFill>
                          <a:effectLst/>
                          <a:latin typeface="+mn-lt"/>
                          <a:ea typeface="+mn-ea"/>
                          <a:cs typeface="+mn-cs"/>
                        </a:rPr>
                        <a:t> кладбище закрыто для свободного захоронения</a:t>
                      </a:r>
                      <a:r>
                        <a:rPr lang="ru-RU" sz="1200" b="0" i="0" kern="1200" baseline="0" dirty="0" smtClean="0">
                          <a:solidFill>
                            <a:schemeClr val="dk1"/>
                          </a:solidFill>
                          <a:effectLst/>
                          <a:latin typeface="+mn-lt"/>
                          <a:ea typeface="+mn-ea"/>
                          <a:cs typeface="+mn-cs"/>
                        </a:rPr>
                        <a:t> </a:t>
                      </a:r>
                      <a:r>
                        <a:rPr lang="ru-RU" sz="1200" b="0" i="0" kern="1200" dirty="0" smtClean="0">
                          <a:solidFill>
                            <a:schemeClr val="dk1"/>
                          </a:solidFill>
                          <a:effectLst/>
                          <a:latin typeface="+mn-lt"/>
                          <a:ea typeface="+mn-ea"/>
                          <a:cs typeface="+mn-cs"/>
                        </a:rPr>
                        <a:t>или закрыто для захоронений (при обращении за предоставлением муниципальной услуги по предоставлению места для родственного, воинского захоронения)</a:t>
                      </a:r>
                      <a:endParaRPr lang="ru-RU" sz="1200" b="0" i="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ru-RU" sz="1200" b="0" i="0" kern="1200" dirty="0" smtClean="0">
                          <a:solidFill>
                            <a:schemeClr val="dk1"/>
                          </a:solidFill>
                          <a:effectLst/>
                          <a:latin typeface="+mn-lt"/>
                          <a:ea typeface="+mn-ea"/>
                          <a:cs typeface="+mn-cs"/>
                        </a:rPr>
                        <a:t>На </a:t>
                      </a:r>
                      <a:r>
                        <a:rPr lang="ru-RU" sz="1200" b="0" i="0" kern="1200" dirty="0" err="1" smtClean="0">
                          <a:solidFill>
                            <a:schemeClr val="dk1"/>
                          </a:solidFill>
                          <a:effectLst/>
                          <a:latin typeface="+mn-lt"/>
                          <a:ea typeface="+mn-ea"/>
                          <a:cs typeface="+mn-cs"/>
                        </a:rPr>
                        <a:t>истребуемом</a:t>
                      </a:r>
                      <a:r>
                        <a:rPr lang="ru-RU" sz="1200" b="0" i="0" kern="1200" dirty="0" smtClean="0">
                          <a:solidFill>
                            <a:schemeClr val="dk1"/>
                          </a:solidFill>
                          <a:effectLst/>
                          <a:latin typeface="+mn-lt"/>
                          <a:ea typeface="+mn-ea"/>
                          <a:cs typeface="+mn-cs"/>
                        </a:rPr>
                        <a:t> кладбище отсутствуют сформированные земельные участки для почетного захоронения или кладбище закрыто</a:t>
                      </a:r>
                      <a:r>
                        <a:rPr lang="ru-RU" sz="1200" b="0" i="0" kern="1200" baseline="0" dirty="0" smtClean="0">
                          <a:solidFill>
                            <a:schemeClr val="dk1"/>
                          </a:solidFill>
                          <a:effectLst/>
                          <a:latin typeface="+mn-lt"/>
                          <a:ea typeface="+mn-ea"/>
                          <a:cs typeface="+mn-cs"/>
                        </a:rPr>
                        <a:t> </a:t>
                      </a:r>
                      <a:r>
                        <a:rPr lang="ru-RU" sz="1200" b="0" i="0" kern="1200" dirty="0" smtClean="0">
                          <a:solidFill>
                            <a:schemeClr val="dk1"/>
                          </a:solidFill>
                          <a:effectLst/>
                          <a:latin typeface="+mn-lt"/>
                          <a:ea typeface="+mn-ea"/>
                          <a:cs typeface="+mn-cs"/>
                        </a:rPr>
                        <a:t>для захоронений (при обращении за предоставлением муниципальной услуги</a:t>
                      </a:r>
                      <a:endParaRPr lang="ru-RU" sz="1200" b="0" i="0" kern="1200" dirty="0" smtClean="0">
                        <a:solidFill>
                          <a:schemeClr val="dk1"/>
                        </a:solidFill>
                        <a:effectLst/>
                        <a:latin typeface="+mn-lt"/>
                        <a:ea typeface="+mn-ea"/>
                        <a:cs typeface="+mn-cs"/>
                      </a:endParaRPr>
                    </a:p>
                    <a:p>
                      <a:pPr marL="269875" indent="0"/>
                      <a:r>
                        <a:rPr lang="ru-RU" sz="1200" b="0" i="0" kern="1200" dirty="0" smtClean="0">
                          <a:solidFill>
                            <a:schemeClr val="dk1"/>
                          </a:solidFill>
                          <a:effectLst/>
                          <a:latin typeface="+mn-lt"/>
                          <a:ea typeface="+mn-ea"/>
                          <a:cs typeface="+mn-cs"/>
                        </a:rPr>
                        <a:t>по предоставлению места для почетного захоронения)</a:t>
                      </a:r>
                      <a:endParaRPr lang="ru-RU" sz="1200" b="0" i="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ru-RU" sz="1200" b="0" i="0" kern="1200" dirty="0" err="1" smtClean="0">
                          <a:solidFill>
                            <a:schemeClr val="dk1"/>
                          </a:solidFill>
                          <a:effectLst/>
                          <a:latin typeface="+mn-lt"/>
                          <a:ea typeface="+mn-ea"/>
                          <a:cs typeface="+mn-cs"/>
                        </a:rPr>
                        <a:t>Истребуемое</a:t>
                      </a:r>
                      <a:r>
                        <a:rPr lang="ru-RU" sz="1200" b="0" i="0" kern="1200" dirty="0" smtClean="0">
                          <a:solidFill>
                            <a:schemeClr val="dk1"/>
                          </a:solidFill>
                          <a:effectLst/>
                          <a:latin typeface="+mn-lt"/>
                          <a:ea typeface="+mn-ea"/>
                          <a:cs typeface="+mn-cs"/>
                        </a:rPr>
                        <a:t> кладбище закрыто для захоронения (при обращении</a:t>
                      </a:r>
                      <a:r>
                        <a:rPr lang="ru-RU" sz="1200" b="0" i="0" kern="1200" baseline="0" dirty="0" smtClean="0">
                          <a:solidFill>
                            <a:schemeClr val="dk1"/>
                          </a:solidFill>
                          <a:effectLst/>
                          <a:latin typeface="+mn-lt"/>
                          <a:ea typeface="+mn-ea"/>
                          <a:cs typeface="+mn-cs"/>
                        </a:rPr>
                        <a:t> </a:t>
                      </a:r>
                      <a:r>
                        <a:rPr lang="ru-RU" sz="1200" b="0" i="0" kern="1200" dirty="0" smtClean="0">
                          <a:solidFill>
                            <a:schemeClr val="dk1"/>
                          </a:solidFill>
                          <a:effectLst/>
                          <a:latin typeface="+mn-lt"/>
                          <a:ea typeface="+mn-ea"/>
                          <a:cs typeface="+mn-cs"/>
                        </a:rPr>
                        <a:t>за предоставлением муниципальной услуги по предоставлению места</a:t>
                      </a:r>
                      <a:r>
                        <a:rPr lang="ru-RU" sz="1200" b="0" i="0" kern="1200" baseline="0" dirty="0" smtClean="0">
                          <a:solidFill>
                            <a:schemeClr val="dk1"/>
                          </a:solidFill>
                          <a:effectLst/>
                          <a:latin typeface="+mn-lt"/>
                          <a:ea typeface="+mn-ea"/>
                          <a:cs typeface="+mn-cs"/>
                        </a:rPr>
                        <a:t> </a:t>
                      </a:r>
                      <a:r>
                        <a:rPr lang="ru-RU" sz="1200" b="0" i="0" kern="1200" dirty="0" smtClean="0">
                          <a:solidFill>
                            <a:schemeClr val="dk1"/>
                          </a:solidFill>
                          <a:effectLst/>
                          <a:latin typeface="+mn-lt"/>
                          <a:ea typeface="+mn-ea"/>
                          <a:cs typeface="+mn-cs"/>
                        </a:rPr>
                        <a:t>для одиночного захоронения)</a:t>
                      </a:r>
                      <a:endParaRPr lang="ru-RU" sz="1200" b="0" i="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ru-RU" sz="1200" b="0" i="0" kern="1200" dirty="0" smtClean="0">
                          <a:solidFill>
                            <a:schemeClr val="dk1"/>
                          </a:solidFill>
                          <a:effectLst/>
                          <a:latin typeface="+mn-lt"/>
                          <a:ea typeface="+mn-ea"/>
                          <a:cs typeface="+mn-cs"/>
                        </a:rPr>
                        <a:t>Отсутствие стены скорби на </a:t>
                      </a:r>
                      <a:r>
                        <a:rPr lang="ru-RU" sz="1200" b="0" i="0" kern="1200" dirty="0" err="1" smtClean="0">
                          <a:solidFill>
                            <a:schemeClr val="dk1"/>
                          </a:solidFill>
                          <a:effectLst/>
                          <a:latin typeface="+mn-lt"/>
                          <a:ea typeface="+mn-ea"/>
                          <a:cs typeface="+mn-cs"/>
                        </a:rPr>
                        <a:t>истребуемом</a:t>
                      </a:r>
                      <a:r>
                        <a:rPr lang="ru-RU" sz="1200" b="0" i="0" kern="1200" dirty="0" smtClean="0">
                          <a:solidFill>
                            <a:schemeClr val="dk1"/>
                          </a:solidFill>
                          <a:effectLst/>
                          <a:latin typeface="+mn-lt"/>
                          <a:ea typeface="+mn-ea"/>
                          <a:cs typeface="+mn-cs"/>
                        </a:rPr>
                        <a:t> кладбище</a:t>
                      </a:r>
                      <a:r>
                        <a:rPr lang="ru-RU" sz="1200" b="0" i="0" kern="1200" baseline="0" dirty="0" smtClean="0">
                          <a:solidFill>
                            <a:schemeClr val="dk1"/>
                          </a:solidFill>
                          <a:effectLst/>
                          <a:latin typeface="+mn-lt"/>
                          <a:ea typeface="+mn-ea"/>
                          <a:cs typeface="+mn-cs"/>
                        </a:rPr>
                        <a:t> </a:t>
                      </a:r>
                      <a:r>
                        <a:rPr lang="ru-RU" sz="1200" b="0" i="0" kern="1200" dirty="0" smtClean="0">
                          <a:solidFill>
                            <a:schemeClr val="dk1"/>
                          </a:solidFill>
                          <a:effectLst/>
                          <a:latin typeface="+mn-lt"/>
                          <a:ea typeface="+mn-ea"/>
                          <a:cs typeface="+mn-cs"/>
                        </a:rPr>
                        <a:t>(при обращении за предоставлением муниципальной услуги</a:t>
                      </a:r>
                      <a:r>
                        <a:rPr lang="ru-RU" sz="1200" b="0" i="0" kern="1200" baseline="0" dirty="0" smtClean="0">
                          <a:solidFill>
                            <a:schemeClr val="dk1"/>
                          </a:solidFill>
                          <a:effectLst/>
                          <a:latin typeface="+mn-lt"/>
                          <a:ea typeface="+mn-ea"/>
                          <a:cs typeface="+mn-cs"/>
                        </a:rPr>
                        <a:t> </a:t>
                      </a:r>
                      <a:r>
                        <a:rPr lang="ru-RU" sz="1200" b="0" i="0" kern="1200" dirty="0" smtClean="0">
                          <a:solidFill>
                            <a:schemeClr val="dk1"/>
                          </a:solidFill>
                          <a:effectLst/>
                          <a:latin typeface="+mn-lt"/>
                          <a:ea typeface="+mn-ea"/>
                          <a:cs typeface="+mn-cs"/>
                        </a:rPr>
                        <a:t>по предоставлении ниши в стене скорби)</a:t>
                      </a:r>
                      <a:endParaRPr lang="ru-RU" sz="1200" b="0" i="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ru-RU" sz="1200" b="0" i="0" kern="1200" dirty="0" smtClean="0">
                          <a:solidFill>
                            <a:schemeClr val="dk1"/>
                          </a:solidFill>
                          <a:effectLst/>
                          <a:latin typeface="+mn-lt"/>
                          <a:ea typeface="+mn-ea"/>
                          <a:cs typeface="+mn-cs"/>
                        </a:rPr>
                        <a:t>Отсутствие на </a:t>
                      </a:r>
                      <a:r>
                        <a:rPr lang="ru-RU" sz="1200" b="0" i="0" kern="1200" dirty="0" err="1" smtClean="0">
                          <a:solidFill>
                            <a:schemeClr val="dk1"/>
                          </a:solidFill>
                          <a:effectLst/>
                          <a:latin typeface="+mn-lt"/>
                          <a:ea typeface="+mn-ea"/>
                          <a:cs typeface="+mn-cs"/>
                        </a:rPr>
                        <a:t>истребуемом</a:t>
                      </a:r>
                      <a:r>
                        <a:rPr lang="ru-RU" sz="1200" b="0" i="0" kern="1200" dirty="0" smtClean="0">
                          <a:solidFill>
                            <a:schemeClr val="dk1"/>
                          </a:solidFill>
                          <a:effectLst/>
                          <a:latin typeface="+mn-lt"/>
                          <a:ea typeface="+mn-ea"/>
                          <a:cs typeface="+mn-cs"/>
                        </a:rPr>
                        <a:t> месте захоронения (родственном, семейном (родовом), воинском, почетном) свободного места</a:t>
                      </a:r>
                      <a:r>
                        <a:rPr lang="ru-RU" sz="1200" b="0" i="0" kern="1200" baseline="0" dirty="0" smtClean="0">
                          <a:solidFill>
                            <a:schemeClr val="dk1"/>
                          </a:solidFill>
                          <a:effectLst/>
                          <a:latin typeface="+mn-lt"/>
                          <a:ea typeface="+mn-ea"/>
                          <a:cs typeface="+mn-cs"/>
                        </a:rPr>
                        <a:t> </a:t>
                      </a:r>
                      <a:r>
                        <a:rPr lang="ru-RU" sz="1200" b="0" i="0" kern="1200" dirty="0" smtClean="0">
                          <a:solidFill>
                            <a:schemeClr val="dk1"/>
                          </a:solidFill>
                          <a:effectLst/>
                          <a:latin typeface="+mn-lt"/>
                          <a:ea typeface="+mn-ea"/>
                          <a:cs typeface="+mn-cs"/>
                        </a:rPr>
                        <a:t>для </a:t>
                      </a:r>
                      <a:r>
                        <a:rPr lang="ru-RU" sz="1200" b="0" i="0" kern="1200" dirty="0" err="1" smtClean="0">
                          <a:solidFill>
                            <a:schemeClr val="dk1"/>
                          </a:solidFill>
                          <a:effectLst/>
                          <a:latin typeface="+mn-lt"/>
                          <a:ea typeface="+mn-ea"/>
                          <a:cs typeface="+mn-cs"/>
                        </a:rPr>
                        <a:t>подзахоронения</a:t>
                      </a:r>
                      <a:r>
                        <a:rPr lang="ru-RU" sz="1200" b="0" i="0" kern="1200" dirty="0" smtClean="0">
                          <a:solidFill>
                            <a:schemeClr val="dk1"/>
                          </a:solidFill>
                          <a:effectLst/>
                          <a:latin typeface="+mn-lt"/>
                          <a:ea typeface="+mn-ea"/>
                          <a:cs typeface="+mn-cs"/>
                        </a:rPr>
                        <a:t> гробом исходя из размера одиночного захоронения, установленного органами местного самоуправления (при обращении</a:t>
                      </a:r>
                      <a:r>
                        <a:rPr lang="ru-RU" sz="1200" b="0" i="0" kern="1200" baseline="0" dirty="0" smtClean="0">
                          <a:solidFill>
                            <a:schemeClr val="dk1"/>
                          </a:solidFill>
                          <a:effectLst/>
                          <a:latin typeface="+mn-lt"/>
                          <a:ea typeface="+mn-ea"/>
                          <a:cs typeface="+mn-cs"/>
                        </a:rPr>
                        <a:t> </a:t>
                      </a:r>
                      <a:r>
                        <a:rPr lang="ru-RU" sz="1200" b="0" i="0" kern="1200" dirty="0" smtClean="0">
                          <a:solidFill>
                            <a:schemeClr val="dk1"/>
                          </a:solidFill>
                          <a:effectLst/>
                          <a:latin typeface="+mn-lt"/>
                          <a:ea typeface="+mn-ea"/>
                          <a:cs typeface="+mn-cs"/>
                        </a:rPr>
                        <a:t>за муниципальной услугой по выдаче разрешения на </a:t>
                      </a:r>
                      <a:r>
                        <a:rPr lang="ru-RU" sz="1200" b="0" i="0" kern="1200" dirty="0" err="1" smtClean="0">
                          <a:solidFill>
                            <a:schemeClr val="dk1"/>
                          </a:solidFill>
                          <a:effectLst/>
                          <a:latin typeface="+mn-lt"/>
                          <a:ea typeface="+mn-ea"/>
                          <a:cs typeface="+mn-cs"/>
                        </a:rPr>
                        <a:t>подзахоронение</a:t>
                      </a:r>
                      <a:r>
                        <a:rPr lang="ru-RU" sz="1200" b="0" i="0" kern="1200" dirty="0" smtClean="0">
                          <a:solidFill>
                            <a:schemeClr val="dk1"/>
                          </a:solidFill>
                          <a:effectLst/>
                          <a:latin typeface="+mn-lt"/>
                          <a:ea typeface="+mn-ea"/>
                          <a:cs typeface="+mn-cs"/>
                        </a:rPr>
                        <a:t>)</a:t>
                      </a:r>
                      <a:endParaRPr lang="ru-RU" sz="1200" b="0" i="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ru-RU" sz="1200" b="0" i="0" kern="1200" dirty="0" smtClean="0">
                          <a:solidFill>
                            <a:schemeClr val="dk1"/>
                          </a:solidFill>
                          <a:effectLst/>
                          <a:latin typeface="+mn-lt"/>
                          <a:ea typeface="+mn-ea"/>
                          <a:cs typeface="+mn-cs"/>
                        </a:rPr>
                        <a:t>Не истек кладбищенский период, за исключением </a:t>
                      </a:r>
                      <a:r>
                        <a:rPr lang="ru-RU" sz="1200" b="0" i="0" kern="1200" dirty="0" err="1" smtClean="0">
                          <a:solidFill>
                            <a:schemeClr val="dk1"/>
                          </a:solidFill>
                          <a:effectLst/>
                          <a:latin typeface="+mn-lt"/>
                          <a:ea typeface="+mn-ea"/>
                          <a:cs typeface="+mn-cs"/>
                        </a:rPr>
                        <a:t>подзахоронения</a:t>
                      </a:r>
                      <a:r>
                        <a:rPr lang="ru-RU" sz="1200" b="0" i="0" kern="1200" dirty="0" smtClean="0">
                          <a:solidFill>
                            <a:schemeClr val="dk1"/>
                          </a:solidFill>
                          <a:effectLst/>
                          <a:latin typeface="+mn-lt"/>
                          <a:ea typeface="+mn-ea"/>
                          <a:cs typeface="+mn-cs"/>
                        </a:rPr>
                        <a:t> урны с прахом в могилу (при </a:t>
                      </a:r>
                      <a:r>
                        <a:rPr lang="ru-RU" sz="1200" b="0" i="0" kern="1200" dirty="0" err="1" smtClean="0">
                          <a:solidFill>
                            <a:schemeClr val="dk1"/>
                          </a:solidFill>
                          <a:effectLst/>
                          <a:latin typeface="+mn-lt"/>
                          <a:ea typeface="+mn-ea"/>
                          <a:cs typeface="+mn-cs"/>
                        </a:rPr>
                        <a:t>подзахоронении</a:t>
                      </a:r>
                      <a:r>
                        <a:rPr lang="ru-RU" sz="1200" b="0" i="0" kern="1200" dirty="0" smtClean="0">
                          <a:solidFill>
                            <a:schemeClr val="dk1"/>
                          </a:solidFill>
                          <a:effectLst/>
                          <a:latin typeface="+mn-lt"/>
                          <a:ea typeface="+mn-ea"/>
                          <a:cs typeface="+mn-cs"/>
                        </a:rPr>
                        <a:t> гробом на гроб) (при обращении за муниципальной услугой по выдаче разрешения</a:t>
                      </a:r>
                      <a:endParaRPr lang="ru-RU" sz="1200" b="0" i="0" kern="1200" dirty="0" smtClean="0">
                        <a:solidFill>
                          <a:schemeClr val="dk1"/>
                        </a:solidFill>
                        <a:effectLst/>
                        <a:latin typeface="+mn-lt"/>
                        <a:ea typeface="+mn-ea"/>
                        <a:cs typeface="+mn-cs"/>
                      </a:endParaRPr>
                    </a:p>
                    <a:p>
                      <a:pPr marL="269875" indent="0"/>
                      <a:r>
                        <a:rPr lang="ru-RU" sz="1200" b="0" i="0" kern="1200" dirty="0" smtClean="0">
                          <a:solidFill>
                            <a:schemeClr val="dk1"/>
                          </a:solidFill>
                          <a:effectLst/>
                          <a:latin typeface="+mn-lt"/>
                          <a:ea typeface="+mn-ea"/>
                          <a:cs typeface="+mn-cs"/>
                        </a:rPr>
                        <a:t>на </a:t>
                      </a:r>
                      <a:r>
                        <a:rPr lang="ru-RU" sz="1200" b="0" i="0" kern="1200" dirty="0" err="1" smtClean="0">
                          <a:solidFill>
                            <a:schemeClr val="dk1"/>
                          </a:solidFill>
                          <a:effectLst/>
                          <a:latin typeface="+mn-lt"/>
                          <a:ea typeface="+mn-ea"/>
                          <a:cs typeface="+mn-cs"/>
                        </a:rPr>
                        <a:t>подзахоронение</a:t>
                      </a:r>
                      <a:r>
                        <a:rPr lang="ru-RU" sz="1200" b="0" i="0" kern="1200" dirty="0" smtClean="0">
                          <a:solidFill>
                            <a:schemeClr val="dk1"/>
                          </a:solidFill>
                          <a:effectLst/>
                          <a:latin typeface="+mn-lt"/>
                          <a:ea typeface="+mn-ea"/>
                          <a:cs typeface="+mn-cs"/>
                        </a:rPr>
                        <a:t>)</a:t>
                      </a:r>
                      <a:endParaRPr lang="ru-RU" sz="1200" b="0" i="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ru-RU" sz="1200" b="0" i="0" kern="1200" dirty="0" err="1" smtClean="0">
                          <a:solidFill>
                            <a:schemeClr val="dk1"/>
                          </a:solidFill>
                          <a:effectLst/>
                          <a:latin typeface="+mn-lt"/>
                          <a:ea typeface="+mn-ea"/>
                          <a:cs typeface="+mn-cs"/>
                        </a:rPr>
                        <a:t>Истребуемое</a:t>
                      </a:r>
                      <a:r>
                        <a:rPr lang="ru-RU" sz="1200" b="0" i="0" kern="1200" dirty="0" smtClean="0">
                          <a:solidFill>
                            <a:schemeClr val="dk1"/>
                          </a:solidFill>
                          <a:effectLst/>
                          <a:latin typeface="+mn-lt"/>
                          <a:ea typeface="+mn-ea"/>
                          <a:cs typeface="+mn-cs"/>
                        </a:rPr>
                        <a:t> кладбище закрыто для захоронений,</a:t>
                      </a:r>
                      <a:r>
                        <a:rPr lang="ru-RU" sz="1200" b="0" i="0" kern="1200" baseline="0" dirty="0" smtClean="0">
                          <a:solidFill>
                            <a:schemeClr val="dk1"/>
                          </a:solidFill>
                          <a:effectLst/>
                          <a:latin typeface="+mn-lt"/>
                          <a:ea typeface="+mn-ea"/>
                          <a:cs typeface="+mn-cs"/>
                        </a:rPr>
                        <a:t> </a:t>
                      </a:r>
                      <a:r>
                        <a:rPr lang="ru-RU" sz="1200" b="0" i="0" kern="1200" dirty="0" smtClean="0">
                          <a:solidFill>
                            <a:schemeClr val="dk1"/>
                          </a:solidFill>
                          <a:effectLst/>
                          <a:latin typeface="+mn-lt"/>
                          <a:ea typeface="+mn-ea"/>
                          <a:cs typeface="+mn-cs"/>
                        </a:rPr>
                        <a:t>за исключением </a:t>
                      </a:r>
                      <a:r>
                        <a:rPr lang="ru-RU" sz="1200" b="0" i="0" kern="1200" dirty="0" err="1" smtClean="0">
                          <a:solidFill>
                            <a:schemeClr val="dk1"/>
                          </a:solidFill>
                          <a:effectLst/>
                          <a:latin typeface="+mn-lt"/>
                          <a:ea typeface="+mn-ea"/>
                          <a:cs typeface="+mn-cs"/>
                        </a:rPr>
                        <a:t>подзахоронений</a:t>
                      </a:r>
                      <a:r>
                        <a:rPr lang="ru-RU" sz="1200" b="0" i="0" kern="1200" dirty="0" smtClean="0">
                          <a:solidFill>
                            <a:schemeClr val="dk1"/>
                          </a:solidFill>
                          <a:effectLst/>
                          <a:latin typeface="+mn-lt"/>
                          <a:ea typeface="+mn-ea"/>
                          <a:cs typeface="+mn-cs"/>
                        </a:rPr>
                        <a:t> урн с прахом (при обращении</a:t>
                      </a:r>
                      <a:r>
                        <a:rPr lang="ru-RU" sz="1200" b="0" i="0" kern="1200" baseline="0" dirty="0" smtClean="0">
                          <a:solidFill>
                            <a:schemeClr val="dk1"/>
                          </a:solidFill>
                          <a:effectLst/>
                          <a:latin typeface="+mn-lt"/>
                          <a:ea typeface="+mn-ea"/>
                          <a:cs typeface="+mn-cs"/>
                        </a:rPr>
                        <a:t> </a:t>
                      </a:r>
                      <a:r>
                        <a:rPr lang="ru-RU" sz="1200" b="0" i="0" kern="1200" dirty="0" smtClean="0">
                          <a:solidFill>
                            <a:schemeClr val="dk1"/>
                          </a:solidFill>
                          <a:effectLst/>
                          <a:latin typeface="+mn-lt"/>
                          <a:ea typeface="+mn-ea"/>
                          <a:cs typeface="+mn-cs"/>
                        </a:rPr>
                        <a:t>за муниципальной услугой по выдаче разрешения на </a:t>
                      </a:r>
                      <a:r>
                        <a:rPr lang="ru-RU" sz="1200" b="0" i="0" kern="1200" dirty="0" err="1" smtClean="0">
                          <a:solidFill>
                            <a:schemeClr val="dk1"/>
                          </a:solidFill>
                          <a:effectLst/>
                          <a:latin typeface="+mn-lt"/>
                          <a:ea typeface="+mn-ea"/>
                          <a:cs typeface="+mn-cs"/>
                        </a:rPr>
                        <a:t>подзахоронение</a:t>
                      </a:r>
                      <a:r>
                        <a:rPr lang="ru-RU" sz="1200" b="0" i="0" kern="1200" dirty="0" smtClean="0">
                          <a:solidFill>
                            <a:schemeClr val="dk1"/>
                          </a:solidFill>
                          <a:effectLst/>
                          <a:latin typeface="+mn-lt"/>
                          <a:ea typeface="+mn-ea"/>
                          <a:cs typeface="+mn-cs"/>
                        </a:rPr>
                        <a:t>)</a:t>
                      </a:r>
                      <a:endParaRPr lang="ru-RU" sz="1200" b="0" i="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ru-RU" sz="1200" b="0" i="0" kern="1200" dirty="0" smtClean="0">
                          <a:solidFill>
                            <a:schemeClr val="dk1"/>
                          </a:solidFill>
                          <a:effectLst/>
                          <a:latin typeface="+mn-lt"/>
                          <a:ea typeface="+mn-ea"/>
                          <a:cs typeface="+mn-cs"/>
                        </a:rPr>
                        <a:t>Отсутствие сведений о регистрации места захоронения</a:t>
                      </a:r>
                      <a:r>
                        <a:rPr lang="ru-RU" sz="1200" b="0" i="0" kern="1200" baseline="0" dirty="0" smtClean="0">
                          <a:solidFill>
                            <a:schemeClr val="dk1"/>
                          </a:solidFill>
                          <a:effectLst/>
                          <a:latin typeface="+mn-lt"/>
                          <a:ea typeface="+mn-ea"/>
                          <a:cs typeface="+mn-cs"/>
                        </a:rPr>
                        <a:t> </a:t>
                      </a:r>
                      <a:r>
                        <a:rPr lang="ru-RU" sz="1200" b="0" i="0" kern="1200" dirty="0" smtClean="0">
                          <a:solidFill>
                            <a:schemeClr val="dk1"/>
                          </a:solidFill>
                          <a:effectLst/>
                          <a:latin typeface="+mn-lt"/>
                          <a:ea typeface="+mn-ea"/>
                          <a:cs typeface="+mn-cs"/>
                        </a:rPr>
                        <a:t>на имя умершего в РГИС и в книге регистрации захоронений (захоронений урн</a:t>
                      </a:r>
                      <a:r>
                        <a:rPr lang="ru-RU" sz="1200" b="0" i="0" kern="1200" baseline="0" dirty="0" smtClean="0">
                          <a:solidFill>
                            <a:schemeClr val="dk1"/>
                          </a:solidFill>
                          <a:effectLst/>
                          <a:latin typeface="+mn-lt"/>
                          <a:ea typeface="+mn-ea"/>
                          <a:cs typeface="+mn-cs"/>
                        </a:rPr>
                        <a:t> </a:t>
                      </a:r>
                      <a:r>
                        <a:rPr lang="ru-RU" sz="1200" b="0" i="0" kern="1200" dirty="0" smtClean="0">
                          <a:solidFill>
                            <a:schemeClr val="dk1"/>
                          </a:solidFill>
                          <a:effectLst/>
                          <a:latin typeface="+mn-lt"/>
                          <a:ea typeface="+mn-ea"/>
                          <a:cs typeface="+mn-cs"/>
                        </a:rPr>
                        <a:t>с прахом) в случае подачи заявления о выдаче разрешения</a:t>
                      </a:r>
                      <a:endParaRPr lang="ru-RU" sz="1200" b="0" i="0" kern="1200" dirty="0" smtClean="0">
                        <a:solidFill>
                          <a:schemeClr val="dk1"/>
                        </a:solidFill>
                        <a:effectLst/>
                        <a:latin typeface="+mn-lt"/>
                        <a:ea typeface="+mn-ea"/>
                        <a:cs typeface="+mn-cs"/>
                      </a:endParaRPr>
                    </a:p>
                    <a:p>
                      <a:pPr marL="269875" indent="0"/>
                      <a:r>
                        <a:rPr lang="ru-RU" sz="1200" b="0" i="0" kern="1200" dirty="0" smtClean="0">
                          <a:solidFill>
                            <a:schemeClr val="dk1"/>
                          </a:solidFill>
                          <a:effectLst/>
                          <a:latin typeface="+mn-lt"/>
                          <a:ea typeface="+mn-ea"/>
                          <a:cs typeface="+mn-cs"/>
                        </a:rPr>
                        <a:t>на его </a:t>
                      </a:r>
                      <a:r>
                        <a:rPr lang="ru-RU" sz="1200" b="0" i="0" kern="1200" dirty="0" err="1" smtClean="0">
                          <a:solidFill>
                            <a:schemeClr val="dk1"/>
                          </a:solidFill>
                          <a:effectLst/>
                          <a:latin typeface="+mn-lt"/>
                          <a:ea typeface="+mn-ea"/>
                          <a:cs typeface="+mn-cs"/>
                        </a:rPr>
                        <a:t>подзахоронение</a:t>
                      </a:r>
                      <a:r>
                        <a:rPr lang="ru-RU" sz="1200" b="0" i="0" kern="1200" dirty="0" smtClean="0">
                          <a:solidFill>
                            <a:schemeClr val="dk1"/>
                          </a:solidFill>
                          <a:effectLst/>
                          <a:latin typeface="+mn-lt"/>
                          <a:ea typeface="+mn-ea"/>
                          <a:cs typeface="+mn-cs"/>
                        </a:rPr>
                        <a:t> (при отсутствии удостоверения о захоронении, оформленного на имя умершего) (при обращении за муниципальной услугой по оформлению разрешения на </a:t>
                      </a:r>
                      <a:r>
                        <a:rPr lang="ru-RU" sz="1200" b="0" i="0" kern="1200" dirty="0" err="1" smtClean="0">
                          <a:solidFill>
                            <a:schemeClr val="dk1"/>
                          </a:solidFill>
                          <a:effectLst/>
                          <a:latin typeface="+mn-lt"/>
                          <a:ea typeface="+mn-ea"/>
                          <a:cs typeface="+mn-cs"/>
                        </a:rPr>
                        <a:t>подзахоронение</a:t>
                      </a:r>
                      <a:r>
                        <a:rPr lang="ru-RU" sz="1200" b="0" i="0" kern="1200" dirty="0" smtClean="0">
                          <a:solidFill>
                            <a:schemeClr val="dk1"/>
                          </a:solidFill>
                          <a:effectLst/>
                          <a:latin typeface="+mn-lt"/>
                          <a:ea typeface="+mn-ea"/>
                          <a:cs typeface="+mn-cs"/>
                        </a:rPr>
                        <a:t>);</a:t>
                      </a:r>
                      <a:endParaRPr lang="ru-RU" sz="1200" b="0" i="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ru-RU" sz="1200" b="0" i="0" kern="1200" dirty="0" smtClean="0">
                          <a:solidFill>
                            <a:schemeClr val="dk1"/>
                          </a:solidFill>
                          <a:effectLst/>
                          <a:latin typeface="+mn-lt"/>
                          <a:ea typeface="+mn-ea"/>
                          <a:cs typeface="+mn-cs"/>
                        </a:rPr>
                        <a:t>Отсутствие сведений о регистрации места захоронения</a:t>
                      </a:r>
                      <a:r>
                        <a:rPr lang="ru-RU" sz="1200" b="0" i="0" kern="1200" baseline="0" dirty="0" smtClean="0">
                          <a:solidFill>
                            <a:schemeClr val="dk1"/>
                          </a:solidFill>
                          <a:effectLst/>
                          <a:latin typeface="+mn-lt"/>
                          <a:ea typeface="+mn-ea"/>
                          <a:cs typeface="+mn-cs"/>
                        </a:rPr>
                        <a:t> </a:t>
                      </a:r>
                      <a:r>
                        <a:rPr lang="ru-RU" sz="1200" b="0" i="0" kern="1200" dirty="0" smtClean="0">
                          <a:solidFill>
                            <a:schemeClr val="dk1"/>
                          </a:solidFill>
                          <a:effectLst/>
                          <a:latin typeface="+mn-lt"/>
                          <a:ea typeface="+mn-ea"/>
                          <a:cs typeface="+mn-cs"/>
                        </a:rPr>
                        <a:t>на имя умершего в РГИС в случае подачи заявления о выдаче разрешения о перерегистрации места захоронения (при отсутствии удостоверения)</a:t>
                      </a:r>
                      <a:endParaRPr lang="ru-RU" sz="1200" b="0" i="0" kern="1200" dirty="0" smtClean="0">
                        <a:solidFill>
                          <a:schemeClr val="dk1"/>
                        </a:solidFill>
                        <a:effectLst/>
                        <a:latin typeface="+mn-lt"/>
                        <a:ea typeface="+mn-ea"/>
                        <a:cs typeface="+mn-cs"/>
                      </a:endParaRPr>
                    </a:p>
                    <a:p>
                      <a:pPr marL="269875" indent="0"/>
                      <a:r>
                        <a:rPr lang="ru-RU" sz="1200" b="0" i="0" kern="1200" dirty="0" smtClean="0">
                          <a:solidFill>
                            <a:schemeClr val="dk1"/>
                          </a:solidFill>
                          <a:effectLst/>
                          <a:latin typeface="+mn-lt"/>
                          <a:ea typeface="+mn-ea"/>
                          <a:cs typeface="+mn-cs"/>
                        </a:rPr>
                        <a:t>(при обращении за предоставлением муниципальной услуги</a:t>
                      </a:r>
                      <a:r>
                        <a:rPr lang="ru-RU" sz="1200" b="0" i="0" kern="1200" baseline="0" dirty="0" smtClean="0">
                          <a:solidFill>
                            <a:schemeClr val="dk1"/>
                          </a:solidFill>
                          <a:effectLst/>
                          <a:latin typeface="+mn-lt"/>
                          <a:ea typeface="+mn-ea"/>
                          <a:cs typeface="+mn-cs"/>
                        </a:rPr>
                        <a:t> </a:t>
                      </a:r>
                      <a:r>
                        <a:rPr lang="ru-RU" sz="1200" b="0" i="0" kern="1200" dirty="0" smtClean="0">
                          <a:solidFill>
                            <a:schemeClr val="dk1"/>
                          </a:solidFill>
                          <a:effectLst/>
                          <a:latin typeface="+mn-lt"/>
                          <a:ea typeface="+mn-ea"/>
                          <a:cs typeface="+mn-cs"/>
                        </a:rPr>
                        <a:t>по перерегистрации места захоронения на другое лицо)</a:t>
                      </a:r>
                      <a:endParaRPr lang="ru-RU" sz="1200" b="0" i="0" kern="1200" dirty="0" smtClean="0">
                        <a:solidFill>
                          <a:schemeClr val="dk1"/>
                        </a:solidFill>
                        <a:effectLst/>
                        <a:latin typeface="+mn-lt"/>
                        <a:ea typeface="+mn-ea"/>
                        <a:cs typeface="+mn-cs"/>
                      </a:endParaRPr>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4225" y="131861"/>
            <a:ext cx="10515600" cy="819862"/>
          </a:xfrm>
        </p:spPr>
        <p:txBody>
          <a:bodyPr>
            <a:normAutofit/>
          </a:bodyPr>
          <a:lstStyle/>
          <a:p>
            <a:r>
              <a:rPr lang="ru-RU" sz="2800" b="1" dirty="0"/>
              <a:t>Основания для отказа в предоставлении услуги</a:t>
            </a:r>
            <a:endParaRPr lang="ru-RU" sz="2800" dirty="0"/>
          </a:p>
        </p:txBody>
      </p:sp>
      <p:graphicFrame>
        <p:nvGraphicFramePr>
          <p:cNvPr id="4" name="Объект 3"/>
          <p:cNvGraphicFramePr>
            <a:graphicFrameLocks noGrp="1"/>
          </p:cNvGraphicFramePr>
          <p:nvPr>
            <p:ph idx="1"/>
          </p:nvPr>
        </p:nvGraphicFramePr>
        <p:xfrm>
          <a:off x="578965" y="743274"/>
          <a:ext cx="10866120" cy="6040120"/>
        </p:xfrm>
        <a:graphic>
          <a:graphicData uri="http://schemas.openxmlformats.org/drawingml/2006/table">
            <a:tbl>
              <a:tblPr firstRow="1" bandRow="1">
                <a:tableStyleId>{69CF1AB2-1976-4502-BF36-3FF5EA218861}</a:tableStyleId>
              </a:tblPr>
              <a:tblGrid>
                <a:gridCol w="10866120"/>
              </a:tblGrid>
              <a:tr h="370840">
                <a:tc>
                  <a:txBody>
                    <a:bodyPr/>
                    <a:lstStyle/>
                    <a:p>
                      <a:r>
                        <a:rPr lang="ru-RU" sz="1600" dirty="0"/>
                        <a:t>Основание для</a:t>
                      </a:r>
                      <a:r>
                        <a:rPr lang="ru-RU" sz="1600" baseline="0" dirty="0"/>
                        <a:t> отказа в предоставлении услуги</a:t>
                      </a:r>
                      <a:endParaRPr lang="ru-RU" sz="1600" dirty="0"/>
                    </a:p>
                  </a:txBody>
                  <a:tcPr/>
                </a:tc>
              </a:tr>
              <a:tr h="0">
                <a:tc>
                  <a:txBody>
                    <a:bodyPr/>
                    <a:lstStyle/>
                    <a:p>
                      <a:pPr marL="285750" indent="-285750">
                        <a:buFont typeface="Arial" panose="020B0604020202020204" pitchFamily="34" charset="0"/>
                        <a:buChar char="•"/>
                      </a:pPr>
                      <a:r>
                        <a:rPr lang="ru-RU" sz="1200" b="0" i="0" kern="1200" dirty="0" smtClean="0">
                          <a:solidFill>
                            <a:schemeClr val="dk1"/>
                          </a:solidFill>
                          <a:effectLst/>
                          <a:latin typeface="+mn-lt"/>
                          <a:ea typeface="+mn-ea"/>
                          <a:cs typeface="+mn-cs"/>
                        </a:rPr>
                        <a:t>Превышение 12 кв. метров - размера места захоронения, созданного до 1 августа 2004 года, за исключением случая, когда место захоронения полностью использовано для погребения (при обращении</a:t>
                      </a:r>
                      <a:endParaRPr lang="ru-RU" sz="1200" b="0" i="0" kern="1200" dirty="0" smtClean="0">
                        <a:solidFill>
                          <a:schemeClr val="dk1"/>
                        </a:solidFill>
                        <a:effectLst/>
                        <a:latin typeface="+mn-lt"/>
                        <a:ea typeface="+mn-ea"/>
                        <a:cs typeface="+mn-cs"/>
                      </a:endParaRPr>
                    </a:p>
                    <a:p>
                      <a:pPr marL="269875" indent="0"/>
                      <a:r>
                        <a:rPr lang="ru-RU" sz="1200" b="0" i="0" kern="1200" dirty="0" smtClean="0">
                          <a:solidFill>
                            <a:schemeClr val="dk1"/>
                          </a:solidFill>
                          <a:effectLst/>
                          <a:latin typeface="+mn-lt"/>
                          <a:ea typeface="+mn-ea"/>
                          <a:cs typeface="+mn-cs"/>
                        </a:rPr>
                        <a:t>за предоставлением муниципальной услуги по перерегистрации места захоронения на другое лицо)</a:t>
                      </a:r>
                      <a:endParaRPr lang="ru-RU" sz="1200" b="0" i="0" kern="1200" dirty="0" smtClean="0">
                        <a:solidFill>
                          <a:schemeClr val="dk1"/>
                        </a:solidFill>
                        <a:effectLst/>
                        <a:latin typeface="+mn-lt"/>
                        <a:ea typeface="+mn-ea"/>
                        <a:cs typeface="+mn-cs"/>
                      </a:endParaRPr>
                    </a:p>
                    <a:p>
                      <a:pPr marL="269875" indent="0"/>
                      <a:r>
                        <a:rPr lang="ru-RU" sz="1200" b="0" i="0" kern="1200" dirty="0" smtClean="0">
                          <a:solidFill>
                            <a:schemeClr val="dk1"/>
                          </a:solidFill>
                          <a:effectLst/>
                          <a:latin typeface="+mn-lt"/>
                          <a:ea typeface="+mn-ea"/>
                          <a:cs typeface="+mn-cs"/>
                        </a:rPr>
                        <a:t>Превышение 12 кв. метров - размера семейного (родового) места захоронения, за исключением случая, когда место захоронения полностью использовано для погребения (при обращении за предоставлением муниципальной услуги по оформлению удостоверения, выдаче разрешения</a:t>
                      </a:r>
                      <a:r>
                        <a:rPr lang="ru-RU" sz="1200" b="0" i="0" kern="1200" baseline="0" dirty="0" smtClean="0">
                          <a:solidFill>
                            <a:schemeClr val="dk1"/>
                          </a:solidFill>
                          <a:effectLst/>
                          <a:latin typeface="+mn-lt"/>
                          <a:ea typeface="+mn-ea"/>
                          <a:cs typeface="+mn-cs"/>
                        </a:rPr>
                        <a:t> </a:t>
                      </a:r>
                      <a:r>
                        <a:rPr lang="ru-RU" sz="1200" b="0" i="0" kern="1200" dirty="0" smtClean="0">
                          <a:solidFill>
                            <a:schemeClr val="dk1"/>
                          </a:solidFill>
                          <a:effectLst/>
                          <a:latin typeface="+mn-lt"/>
                          <a:ea typeface="+mn-ea"/>
                          <a:cs typeface="+mn-cs"/>
                        </a:rPr>
                        <a:t>на установку (замену) надмогильного сооружения (надгробия), ограждения места захоронения)</a:t>
                      </a:r>
                      <a:endParaRPr lang="ru-RU" sz="1200" b="0" i="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ru-RU" sz="1200" b="0" i="0" kern="1200" dirty="0" smtClean="0">
                          <a:solidFill>
                            <a:schemeClr val="dk1"/>
                          </a:solidFill>
                          <a:effectLst/>
                          <a:latin typeface="+mn-lt"/>
                          <a:ea typeface="+mn-ea"/>
                          <a:cs typeface="+mn-cs"/>
                        </a:rPr>
                        <a:t>Превышение установленного органом местного самоуправления размера места захоронения, предоставленного после 1 августа 2004 года, за исключением случая, когда ранее заявитель внес плату за часть земельного участка, превышающего установленный органами местного самоуправления размер места родственного, воинского, почетного захоронения на дату первого погребения на соответствующем месте захоронения и оформил данное место захоронения как семейное (родовое) захоронение (при обращении</a:t>
                      </a:r>
                      <a:r>
                        <a:rPr lang="ru-RU" sz="1200" b="0" i="0" kern="1200" baseline="0" dirty="0" smtClean="0">
                          <a:solidFill>
                            <a:schemeClr val="dk1"/>
                          </a:solidFill>
                          <a:effectLst/>
                          <a:latin typeface="+mn-lt"/>
                          <a:ea typeface="+mn-ea"/>
                          <a:cs typeface="+mn-cs"/>
                        </a:rPr>
                        <a:t> </a:t>
                      </a:r>
                      <a:r>
                        <a:rPr lang="ru-RU" sz="1200" b="0" i="0" kern="1200" dirty="0" smtClean="0">
                          <a:solidFill>
                            <a:schemeClr val="dk1"/>
                          </a:solidFill>
                          <a:effectLst/>
                          <a:latin typeface="+mn-lt"/>
                          <a:ea typeface="+mn-ea"/>
                          <a:cs typeface="+mn-cs"/>
                        </a:rPr>
                        <a:t>за предоставлением муниципальной услуги по оформлению удостоверения, перерегистрации захоронения на другое лицо, по выдаче разрешения</a:t>
                      </a:r>
                      <a:r>
                        <a:rPr lang="ru-RU" sz="1200" b="0" i="0" kern="1200" baseline="0" dirty="0" smtClean="0">
                          <a:solidFill>
                            <a:schemeClr val="dk1"/>
                          </a:solidFill>
                          <a:effectLst/>
                          <a:latin typeface="+mn-lt"/>
                          <a:ea typeface="+mn-ea"/>
                          <a:cs typeface="+mn-cs"/>
                        </a:rPr>
                        <a:t> </a:t>
                      </a:r>
                      <a:r>
                        <a:rPr lang="ru-RU" sz="1200" b="0" i="0" kern="1200" dirty="0" smtClean="0">
                          <a:solidFill>
                            <a:schemeClr val="dk1"/>
                          </a:solidFill>
                          <a:effectLst/>
                          <a:latin typeface="+mn-lt"/>
                          <a:ea typeface="+mn-ea"/>
                          <a:cs typeface="+mn-cs"/>
                        </a:rPr>
                        <a:t>на установку (замену)</a:t>
                      </a:r>
                      <a:r>
                        <a:rPr lang="ru-RU" sz="1200" b="0" i="0" kern="1200" baseline="0" dirty="0" smtClean="0">
                          <a:solidFill>
                            <a:schemeClr val="dk1"/>
                          </a:solidFill>
                          <a:effectLst/>
                          <a:latin typeface="+mn-lt"/>
                          <a:ea typeface="+mn-ea"/>
                          <a:cs typeface="+mn-cs"/>
                        </a:rPr>
                        <a:t> </a:t>
                      </a:r>
                      <a:r>
                        <a:rPr lang="ru-RU" sz="1200" b="0" i="0" kern="1200" dirty="0" smtClean="0">
                          <a:solidFill>
                            <a:schemeClr val="dk1"/>
                          </a:solidFill>
                          <a:effectLst/>
                          <a:latin typeface="+mn-lt"/>
                          <a:ea typeface="+mn-ea"/>
                          <a:cs typeface="+mn-cs"/>
                        </a:rPr>
                        <a:t>надмогильного сооружения (надгробия), ограждения места захоронения)</a:t>
                      </a:r>
                      <a:endParaRPr lang="ru-RU" sz="1200" b="0" i="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ru-RU" sz="1200" b="0" i="0" kern="1200" dirty="0" smtClean="0">
                          <a:solidFill>
                            <a:schemeClr val="dk1"/>
                          </a:solidFill>
                          <a:effectLst/>
                          <a:latin typeface="+mn-lt"/>
                          <a:ea typeface="+mn-ea"/>
                          <a:cs typeface="+mn-cs"/>
                        </a:rPr>
                        <a:t>Предоставление удостоверения на </a:t>
                      </a:r>
                      <a:r>
                        <a:rPr lang="ru-RU" sz="1200" b="0" i="0" kern="1200" dirty="0" err="1" smtClean="0">
                          <a:solidFill>
                            <a:schemeClr val="dk1"/>
                          </a:solidFill>
                          <a:effectLst/>
                          <a:latin typeface="+mn-lt"/>
                          <a:ea typeface="+mn-ea"/>
                          <a:cs typeface="+mn-cs"/>
                        </a:rPr>
                        <a:t>истребуемое</a:t>
                      </a:r>
                      <a:r>
                        <a:rPr lang="ru-RU" sz="1200" b="0" i="0" kern="1200" dirty="0" smtClean="0">
                          <a:solidFill>
                            <a:schemeClr val="dk1"/>
                          </a:solidFill>
                          <a:effectLst/>
                          <a:latin typeface="+mn-lt"/>
                          <a:ea typeface="+mn-ea"/>
                          <a:cs typeface="+mn-cs"/>
                        </a:rPr>
                        <a:t> место захоронения ранее другому лицу (при обращении за предоставлением муниципальной услуги по оформлению удостоверения о захоронении)</a:t>
                      </a:r>
                      <a:endParaRPr lang="ru-RU" sz="1200" b="0" i="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ru-RU" sz="1200" b="0" i="0" kern="1200" dirty="0" smtClean="0">
                          <a:solidFill>
                            <a:schemeClr val="dk1"/>
                          </a:solidFill>
                          <a:effectLst/>
                          <a:latin typeface="+mn-lt"/>
                          <a:ea typeface="+mn-ea"/>
                          <a:cs typeface="+mn-cs"/>
                        </a:rPr>
                        <a:t>Превышение размера родственного, воинского, почетного захоронения, установленного органами местного самоуправления в сфере погребения и похоронного дела (при обращении за предоставлением муниципальной услуги по оформлению удостоверения)</a:t>
                      </a:r>
                      <a:endParaRPr lang="ru-RU" sz="1200" b="0" i="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ru-RU" sz="1200" b="0" i="0" kern="1200" dirty="0" smtClean="0">
                          <a:solidFill>
                            <a:schemeClr val="dk1"/>
                          </a:solidFill>
                          <a:effectLst/>
                          <a:latin typeface="+mn-lt"/>
                          <a:ea typeface="+mn-ea"/>
                          <a:cs typeface="+mn-cs"/>
                        </a:rPr>
                        <a:t>Отсутствие сведений в РГИС или в книгах регистраций захоронений (захоронений урн с прахом) сведений о произведенном захоронении (при обращении за предоставлением муниципальной услуги</a:t>
                      </a:r>
                      <a:r>
                        <a:rPr lang="ru-RU" sz="1200" b="0" i="0" kern="1200" baseline="0" dirty="0" smtClean="0">
                          <a:solidFill>
                            <a:schemeClr val="dk1"/>
                          </a:solidFill>
                          <a:effectLst/>
                          <a:latin typeface="+mn-lt"/>
                          <a:ea typeface="+mn-ea"/>
                          <a:cs typeface="+mn-cs"/>
                        </a:rPr>
                        <a:t> </a:t>
                      </a:r>
                      <a:r>
                        <a:rPr lang="ru-RU" sz="1200" b="0" i="0" kern="1200" dirty="0" smtClean="0">
                          <a:solidFill>
                            <a:schemeClr val="dk1"/>
                          </a:solidFill>
                          <a:effectLst/>
                          <a:latin typeface="+mn-lt"/>
                          <a:ea typeface="+mn-ea"/>
                          <a:cs typeface="+mn-cs"/>
                        </a:rPr>
                        <a:t>по оформлению удостоверения)</a:t>
                      </a:r>
                      <a:endParaRPr lang="ru-RU" sz="1200" b="0" i="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ru-RU" sz="1200" b="0" i="0" kern="1200" dirty="0" smtClean="0">
                          <a:solidFill>
                            <a:schemeClr val="dk1"/>
                          </a:solidFill>
                          <a:effectLst/>
                          <a:latin typeface="+mn-lt"/>
                          <a:ea typeface="+mn-ea"/>
                          <a:cs typeface="+mn-cs"/>
                        </a:rPr>
                        <a:t>Отсутствие захоронения на месте захоронения (при обращении</a:t>
                      </a:r>
                      <a:r>
                        <a:rPr lang="ru-RU" sz="1200" b="0" i="0" kern="1200" baseline="0" dirty="0" smtClean="0">
                          <a:solidFill>
                            <a:schemeClr val="dk1"/>
                          </a:solidFill>
                          <a:effectLst/>
                          <a:latin typeface="+mn-lt"/>
                          <a:ea typeface="+mn-ea"/>
                          <a:cs typeface="+mn-cs"/>
                        </a:rPr>
                        <a:t> </a:t>
                      </a:r>
                      <a:r>
                        <a:rPr lang="ru-RU" sz="1200" b="0" i="0" kern="1200" dirty="0" smtClean="0">
                          <a:solidFill>
                            <a:schemeClr val="dk1"/>
                          </a:solidFill>
                          <a:effectLst/>
                          <a:latin typeface="+mn-lt"/>
                          <a:ea typeface="+mn-ea"/>
                          <a:cs typeface="+mn-cs"/>
                        </a:rPr>
                        <a:t>за предоставлением муниципальной услуги по выдаче разрешения</a:t>
                      </a:r>
                      <a:r>
                        <a:rPr lang="ru-RU" sz="1200" b="0" i="0" kern="1200" baseline="0" dirty="0" smtClean="0">
                          <a:solidFill>
                            <a:schemeClr val="dk1"/>
                          </a:solidFill>
                          <a:effectLst/>
                          <a:latin typeface="+mn-lt"/>
                          <a:ea typeface="+mn-ea"/>
                          <a:cs typeface="+mn-cs"/>
                        </a:rPr>
                        <a:t> </a:t>
                      </a:r>
                      <a:r>
                        <a:rPr lang="ru-RU" sz="1200" b="0" i="0" kern="1200" dirty="0" smtClean="0">
                          <a:solidFill>
                            <a:schemeClr val="dk1"/>
                          </a:solidFill>
                          <a:effectLst/>
                          <a:latin typeface="+mn-lt"/>
                          <a:ea typeface="+mn-ea"/>
                          <a:cs typeface="+mn-cs"/>
                        </a:rPr>
                        <a:t>на установку (замену) надмогильного сооружения (надгробия), ограждения места захоронения)</a:t>
                      </a:r>
                      <a:endParaRPr lang="ru-RU" sz="1200" b="0" i="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ru-RU" sz="1200" b="0" i="0" kern="1200" dirty="0" smtClean="0">
                          <a:solidFill>
                            <a:schemeClr val="dk1"/>
                          </a:solidFill>
                          <a:effectLst/>
                          <a:latin typeface="+mn-lt"/>
                          <a:ea typeface="+mn-ea"/>
                          <a:cs typeface="+mn-cs"/>
                        </a:rPr>
                        <a:t>Несоответствие надписи на надмогильном сооружении (надгробии) сведениям о лице, захороненном на данном месте (при обращении за предоставлением муниципальной услуги по выдаче разрешения</a:t>
                      </a:r>
                      <a:endParaRPr lang="ru-RU" sz="1200" b="0" i="0" kern="1200" dirty="0" smtClean="0">
                        <a:solidFill>
                          <a:schemeClr val="dk1"/>
                        </a:solidFill>
                        <a:effectLst/>
                        <a:latin typeface="+mn-lt"/>
                        <a:ea typeface="+mn-ea"/>
                        <a:cs typeface="+mn-cs"/>
                      </a:endParaRPr>
                    </a:p>
                    <a:p>
                      <a:pPr marL="269875" indent="0"/>
                      <a:r>
                        <a:rPr lang="ru-RU" sz="1200" b="0" i="0" kern="1200" dirty="0" smtClean="0">
                          <a:solidFill>
                            <a:schemeClr val="dk1"/>
                          </a:solidFill>
                          <a:effectLst/>
                          <a:latin typeface="+mn-lt"/>
                          <a:ea typeface="+mn-ea"/>
                          <a:cs typeface="+mn-cs"/>
                        </a:rPr>
                        <a:t>на установку (замену) надмогильного сооружения (надгробия), ограждения места захоронения)</a:t>
                      </a:r>
                      <a:endParaRPr lang="ru-RU" sz="1200" b="0" i="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ru-RU" sz="1200" b="0" i="0" kern="1200" dirty="0" smtClean="0">
                          <a:solidFill>
                            <a:schemeClr val="dk1"/>
                          </a:solidFill>
                          <a:effectLst/>
                          <a:latin typeface="+mn-lt"/>
                          <a:ea typeface="+mn-ea"/>
                          <a:cs typeface="+mn-cs"/>
                        </a:rPr>
                        <a:t>Превышение допустимых размеров надмогильного сооружения (надгробия) (при обращении за предоставлением муниципальной услуги</a:t>
                      </a:r>
                      <a:r>
                        <a:rPr lang="ru-RU" sz="1200" b="0" i="0" kern="1200" baseline="0" dirty="0" smtClean="0">
                          <a:solidFill>
                            <a:schemeClr val="dk1"/>
                          </a:solidFill>
                          <a:effectLst/>
                          <a:latin typeface="+mn-lt"/>
                          <a:ea typeface="+mn-ea"/>
                          <a:cs typeface="+mn-cs"/>
                        </a:rPr>
                        <a:t> </a:t>
                      </a:r>
                      <a:r>
                        <a:rPr lang="ru-RU" sz="1200" b="0" i="0" kern="1200" dirty="0" smtClean="0">
                          <a:solidFill>
                            <a:schemeClr val="dk1"/>
                          </a:solidFill>
                          <a:effectLst/>
                          <a:latin typeface="+mn-lt"/>
                          <a:ea typeface="+mn-ea"/>
                          <a:cs typeface="+mn-cs"/>
                        </a:rPr>
                        <a:t>по </a:t>
                      </a:r>
                      <a:r>
                        <a:rPr lang="ru-RU" sz="1200" b="0" i="0" kern="1200" dirty="0" err="1" smtClean="0">
                          <a:solidFill>
                            <a:schemeClr val="dk1"/>
                          </a:solidFill>
                          <a:effectLst/>
                          <a:latin typeface="+mn-lt"/>
                          <a:ea typeface="+mn-ea"/>
                          <a:cs typeface="+mn-cs"/>
                        </a:rPr>
                        <a:t>выдече</a:t>
                      </a:r>
                      <a:r>
                        <a:rPr lang="ru-RU" sz="1200" b="0" i="0" kern="1200" dirty="0" smtClean="0">
                          <a:solidFill>
                            <a:schemeClr val="dk1"/>
                          </a:solidFill>
                          <a:effectLst/>
                          <a:latin typeface="+mn-lt"/>
                          <a:ea typeface="+mn-ea"/>
                          <a:cs typeface="+mn-cs"/>
                        </a:rPr>
                        <a:t> разрешения на установку (замену) надмогильного сооружения (надгробия), ограждения места захоронения)</a:t>
                      </a:r>
                      <a:endParaRPr lang="ru-RU" sz="1200" b="0" i="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ru-RU" sz="1200" b="0" i="0" kern="1200" dirty="0" smtClean="0">
                          <a:solidFill>
                            <a:schemeClr val="dk1"/>
                          </a:solidFill>
                          <a:effectLst/>
                          <a:latin typeface="+mn-lt"/>
                          <a:ea typeface="+mn-ea"/>
                          <a:cs typeface="+mn-cs"/>
                        </a:rPr>
                        <a:t>Превышение допустимых размеров ограждения места захоронения (при обращении за предоставлением муниципальной услуги</a:t>
                      </a:r>
                      <a:r>
                        <a:rPr lang="ru-RU" sz="1200" b="0" i="0" kern="1200" baseline="0" dirty="0" smtClean="0">
                          <a:solidFill>
                            <a:schemeClr val="dk1"/>
                          </a:solidFill>
                          <a:effectLst/>
                          <a:latin typeface="+mn-lt"/>
                          <a:ea typeface="+mn-ea"/>
                          <a:cs typeface="+mn-cs"/>
                        </a:rPr>
                        <a:t> </a:t>
                      </a:r>
                      <a:r>
                        <a:rPr lang="ru-RU" sz="1200" b="0" i="0" kern="1200" dirty="0" smtClean="0">
                          <a:solidFill>
                            <a:schemeClr val="dk1"/>
                          </a:solidFill>
                          <a:effectLst/>
                          <a:latin typeface="+mn-lt"/>
                          <a:ea typeface="+mn-ea"/>
                          <a:cs typeface="+mn-cs"/>
                        </a:rPr>
                        <a:t>по выдаче разрешения на установку (замену) надмогильного сооружения (надгробия), ограждения места захоронения);</a:t>
                      </a:r>
                      <a:endParaRPr lang="ru-RU" sz="1200" b="0" i="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ru-RU" sz="1200" b="0" i="0" kern="1200" dirty="0" smtClean="0">
                          <a:solidFill>
                            <a:schemeClr val="dk1"/>
                          </a:solidFill>
                          <a:effectLst/>
                          <a:latin typeface="+mn-lt"/>
                          <a:ea typeface="+mn-ea"/>
                          <a:cs typeface="+mn-cs"/>
                        </a:rPr>
                        <a:t>Установка ограждения места захоронения, не соответствующего требованиям к архитектурно-ландшафтной среде кладбища, установленным органом местного самоуправления, в ведении которого находится кладбище (при обращении за предоставлением муниципальной услуги по выдаче разрешения на установку (замену) надмогильного сооружения (надгробия), ограждения места захоронения)</a:t>
                      </a:r>
                      <a:endParaRPr lang="ru-RU" sz="1200" b="0" i="0" kern="1200" dirty="0" smtClean="0">
                        <a:solidFill>
                          <a:schemeClr val="dk1"/>
                        </a:solidFill>
                        <a:effectLst/>
                        <a:latin typeface="+mn-lt"/>
                        <a:ea typeface="+mn-ea"/>
                        <a:cs typeface="+mn-cs"/>
                      </a:endParaRPr>
                    </a:p>
                    <a:p>
                      <a:endParaRPr lang="ru-RU" sz="1800" b="0" i="0" kern="1200" dirty="0" smtClean="0">
                        <a:solidFill>
                          <a:schemeClr val="dk1"/>
                        </a:solidFill>
                        <a:effectLst/>
                        <a:latin typeface="+mn-lt"/>
                        <a:ea typeface="+mn-ea"/>
                        <a:cs typeface="+mn-cs"/>
                      </a:endParaRP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2673" y="0"/>
            <a:ext cx="10515600" cy="1325563"/>
          </a:xfrm>
        </p:spPr>
        <p:txBody>
          <a:bodyPr>
            <a:normAutofit/>
          </a:bodyPr>
          <a:lstStyle/>
          <a:p>
            <a:r>
              <a:rPr lang="ru-RU" sz="3600" b="1" dirty="0"/>
              <a:t>Сценарий предоставления услуги</a:t>
            </a:r>
            <a:endParaRPr lang="ru-RU" sz="3600" dirty="0"/>
          </a:p>
        </p:txBody>
      </p:sp>
      <p:graphicFrame>
        <p:nvGraphicFramePr>
          <p:cNvPr id="4" name="Объект 6"/>
          <p:cNvGraphicFramePr>
            <a:graphicFrameLocks noGrp="1"/>
          </p:cNvGraphicFramePr>
          <p:nvPr>
            <p:ph idx="1"/>
          </p:nvPr>
        </p:nvGraphicFramePr>
        <p:xfrm>
          <a:off x="508897" y="1188721"/>
          <a:ext cx="11357811" cy="5122853"/>
        </p:xfrm>
        <a:graphic>
          <a:graphicData uri="http://schemas.openxmlformats.org/drawingml/2006/table">
            <a:tbl>
              <a:tblPr firstRow="1" bandRow="1">
                <a:tableStyleId>{69CF1AB2-1976-4502-BF36-3FF5EA218861}</a:tableStyleId>
              </a:tblPr>
              <a:tblGrid>
                <a:gridCol w="310910"/>
                <a:gridCol w="2538248"/>
                <a:gridCol w="1569545"/>
                <a:gridCol w="1447800"/>
                <a:gridCol w="1641608"/>
                <a:gridCol w="1421547"/>
                <a:gridCol w="2428153"/>
              </a:tblGrid>
              <a:tr h="459413">
                <a:tc>
                  <a:txBody>
                    <a:bodyPr/>
                    <a:lstStyle/>
                    <a:p>
                      <a:r>
                        <a:rPr lang="ru-RU" sz="1200" dirty="0"/>
                        <a:t>№</a:t>
                      </a:r>
                      <a:endParaRPr lang="ru-RU" sz="1200" dirty="0"/>
                    </a:p>
                  </a:txBody>
                  <a:tcPr/>
                </a:tc>
                <a:tc>
                  <a:txBody>
                    <a:bodyPr/>
                    <a:lstStyle/>
                    <a:p>
                      <a:r>
                        <a:rPr lang="ru-RU" sz="1200" dirty="0"/>
                        <a:t>Основание для обращения</a:t>
                      </a:r>
                      <a:endParaRPr lang="ru-RU" sz="1200" dirty="0"/>
                    </a:p>
                  </a:txBody>
                  <a:tcPr/>
                </a:tc>
                <a:tc>
                  <a:txBody>
                    <a:bodyPr/>
                    <a:lstStyle/>
                    <a:p>
                      <a:r>
                        <a:rPr lang="ru-RU" sz="1200" dirty="0"/>
                        <a:t>Сценарий</a:t>
                      </a:r>
                      <a:endParaRPr lang="ru-RU" sz="1200" dirty="0"/>
                    </a:p>
                  </a:txBody>
                  <a:tcPr/>
                </a:tc>
                <a:tc>
                  <a:txBody>
                    <a:bodyPr/>
                    <a:lstStyle/>
                    <a:p>
                      <a:r>
                        <a:rPr lang="ru-RU" sz="1200" dirty="0"/>
                        <a:t>Подача заявления</a:t>
                      </a:r>
                      <a:endParaRPr lang="ru-RU" sz="1200" dirty="0"/>
                    </a:p>
                  </a:txBody>
                  <a:tcPr/>
                </a:tc>
                <a:tc>
                  <a:txBody>
                    <a:bodyPr/>
                    <a:lstStyle/>
                    <a:p>
                      <a:r>
                        <a:rPr lang="ru-RU" sz="1200" dirty="0"/>
                        <a:t>Донос документов</a:t>
                      </a:r>
                      <a:endParaRPr lang="ru-RU" sz="1200" dirty="0"/>
                    </a:p>
                  </a:txBody>
                  <a:tcPr/>
                </a:tc>
                <a:tc>
                  <a:txBody>
                    <a:bodyPr/>
                    <a:lstStyle/>
                    <a:p>
                      <a:r>
                        <a:rPr lang="ru-RU" sz="1200" dirty="0"/>
                        <a:t>Сверка</a:t>
                      </a:r>
                      <a:endParaRPr lang="ru-RU" sz="1200" dirty="0"/>
                    </a:p>
                  </a:txBody>
                  <a:tcPr/>
                </a:tc>
                <a:tc>
                  <a:txBody>
                    <a:bodyPr/>
                    <a:lstStyle/>
                    <a:p>
                      <a:r>
                        <a:rPr lang="ru-RU" sz="1200" dirty="0"/>
                        <a:t>Получение</a:t>
                      </a:r>
                      <a:r>
                        <a:rPr lang="ru-RU" sz="1200" baseline="0" dirty="0"/>
                        <a:t> результата</a:t>
                      </a:r>
                      <a:endParaRPr lang="ru-RU" sz="1200" dirty="0"/>
                    </a:p>
                  </a:txBody>
                  <a:tcPr/>
                </a:tc>
              </a:tr>
              <a:tr h="3609667">
                <a:tc>
                  <a:txBody>
                    <a:bodyPr/>
                    <a:lstStyle/>
                    <a:p>
                      <a:endParaRPr lang="ru-RU" sz="1200" i="0" dirty="0"/>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Предоставление места для родственного захоронения</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Предоставление места для почетного захоронения</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Предоставление места для воинского захоронения</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Предоставление места для одиночного захоронения</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Предоставление ниши в стене скорби</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Выдача разрешения на </a:t>
                      </a:r>
                      <a:r>
                        <a:rPr lang="ru-RU" sz="1200" dirty="0" err="1" smtClean="0"/>
                        <a:t>подзахоронение</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Оформление удостоверения о захоронении</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Перерегистрация места захоронения на другое лицо</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Выдача разрешения на установку (замену) надмогильного сооружения (надгробия), ограждения места захоронения</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Выдача разрешения на извлечение останков (праха) умершего для последующего перезахоронения</a:t>
                      </a:r>
                      <a:endParaRPr lang="ru-RU" sz="1200" i="0" dirty="0" smtClean="0"/>
                    </a:p>
                  </a:txBody>
                  <a:tcPr anchor="ctr"/>
                </a:tc>
                <a:tc>
                  <a:txBody>
                    <a:bodyPr/>
                    <a:lstStyle/>
                    <a:p>
                      <a:pPr algn="l"/>
                      <a:r>
                        <a:rPr lang="ru-RU" sz="1200" dirty="0" smtClean="0"/>
                        <a:t>Электронный</a:t>
                      </a:r>
                      <a:r>
                        <a:rPr lang="ru-RU" sz="1200" baseline="0" dirty="0" smtClean="0"/>
                        <a:t> вид</a:t>
                      </a:r>
                      <a:endParaRPr lang="ru-RU" sz="1200" dirty="0"/>
                    </a:p>
                  </a:txBody>
                  <a:tcPr anchor="ctr"/>
                </a:tc>
                <a:tc>
                  <a:txBody>
                    <a:bodyPr/>
                    <a:lstStyle/>
                    <a:p>
                      <a:pPr algn="l"/>
                      <a:r>
                        <a:rPr lang="ru-RU" sz="1200" i="0" kern="1200" dirty="0" smtClean="0">
                          <a:solidFill>
                            <a:schemeClr val="dk1"/>
                          </a:solidFill>
                          <a:latin typeface="+mn-lt"/>
                          <a:ea typeface="+mn-ea"/>
                          <a:cs typeface="+mn-cs"/>
                        </a:rPr>
                        <a:t>РПГУ</a:t>
                      </a:r>
                      <a:endParaRPr lang="ru-RU" sz="1200" i="0" kern="1200" dirty="0">
                        <a:solidFill>
                          <a:schemeClr val="dk1"/>
                        </a:solidFill>
                        <a:latin typeface="+mn-lt"/>
                        <a:ea typeface="+mn-ea"/>
                        <a:cs typeface="+mn-cs"/>
                      </a:endParaRPr>
                    </a:p>
                  </a:txBody>
                  <a:tcPr anchor="ctr"/>
                </a:tc>
                <a:tc>
                  <a:txBody>
                    <a:bodyPr/>
                    <a:lstStyle/>
                    <a:p>
                      <a:pPr algn="l"/>
                      <a:r>
                        <a:rPr lang="ru-RU" sz="1200" i="0" kern="1200" dirty="0" smtClean="0">
                          <a:solidFill>
                            <a:schemeClr val="dk1"/>
                          </a:solidFill>
                          <a:latin typeface="+mn-lt"/>
                          <a:ea typeface="+mn-ea"/>
                          <a:cs typeface="+mn-cs"/>
                        </a:rPr>
                        <a:t>Не требуется</a:t>
                      </a:r>
                      <a:endParaRPr lang="ru-RU" sz="1200" i="0" kern="1200" dirty="0">
                        <a:solidFill>
                          <a:schemeClr val="dk1"/>
                        </a:solidFill>
                        <a:latin typeface="+mn-lt"/>
                        <a:ea typeface="+mn-ea"/>
                        <a:cs typeface="+mn-cs"/>
                      </a:endParaRPr>
                    </a:p>
                  </a:txBody>
                  <a:tcPr anchor="ctr"/>
                </a:tc>
                <a:tc>
                  <a:txBody>
                    <a:bodyPr/>
                    <a:lstStyle/>
                    <a:p>
                      <a:pPr algn="l"/>
                      <a:r>
                        <a:rPr lang="ru-RU" sz="1200" i="0" kern="1200" dirty="0" smtClean="0">
                          <a:solidFill>
                            <a:schemeClr val="dk1"/>
                          </a:solidFill>
                          <a:latin typeface="+mn-lt"/>
                          <a:ea typeface="+mn-ea"/>
                          <a:cs typeface="+mn-cs"/>
                        </a:rPr>
                        <a:t>Требуется</a:t>
                      </a:r>
                      <a:endParaRPr lang="ru-RU" sz="1200" i="0" kern="1200" dirty="0">
                        <a:solidFill>
                          <a:schemeClr val="dk1"/>
                        </a:solidFill>
                        <a:latin typeface="+mn-lt"/>
                        <a:ea typeface="+mn-ea"/>
                        <a:cs typeface="+mn-cs"/>
                      </a:endParaRP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defRPr/>
                      </a:pPr>
                      <a:r>
                        <a:rPr lang="ru-RU" sz="1200" i="0" kern="1200" dirty="0" smtClean="0">
                          <a:solidFill>
                            <a:schemeClr val="dk1"/>
                          </a:solidFill>
                          <a:latin typeface="+mn-lt"/>
                          <a:ea typeface="+mn-ea"/>
                          <a:cs typeface="+mn-cs"/>
                        </a:rPr>
                        <a:t>Отрицательный результат</a:t>
                      </a:r>
                      <a:r>
                        <a:rPr lang="ru-RU" sz="1200" i="0" kern="1200" baseline="0" dirty="0" smtClean="0">
                          <a:solidFill>
                            <a:schemeClr val="dk1"/>
                          </a:solidFill>
                          <a:latin typeface="+mn-lt"/>
                          <a:ea typeface="+mn-ea"/>
                          <a:cs typeface="+mn-cs"/>
                        </a:rPr>
                        <a:t> </a:t>
                      </a:r>
                      <a:br>
                        <a:rPr lang="ru-RU" sz="1200" i="0" kern="1200" baseline="0" dirty="0" smtClean="0">
                          <a:solidFill>
                            <a:schemeClr val="dk1"/>
                          </a:solidFill>
                          <a:latin typeface="+mn-lt"/>
                          <a:ea typeface="+mn-ea"/>
                          <a:cs typeface="+mn-cs"/>
                        </a:rPr>
                      </a:br>
                      <a:r>
                        <a:rPr lang="ru-RU" sz="1200" i="0" dirty="0" smtClean="0"/>
                        <a:t>в форме электронного документа в Личном кабинете РПГУ/</a:t>
                      </a:r>
                      <a:r>
                        <a:rPr lang="ru-RU" sz="1200" i="0" kern="1200" dirty="0" smtClean="0">
                          <a:solidFill>
                            <a:schemeClr val="dk1"/>
                          </a:solidFill>
                          <a:effectLst/>
                          <a:latin typeface="+mn-lt"/>
                          <a:ea typeface="+mn-ea"/>
                          <a:cs typeface="+mn-cs"/>
                        </a:rPr>
                        <a:t> в виде распечатанного на бумажном носителе экземпляр электронного документа в </a:t>
                      </a:r>
                      <a:r>
                        <a:rPr lang="ru-RU" sz="1200" kern="1200" dirty="0" smtClean="0">
                          <a:solidFill>
                            <a:schemeClr val="dk1"/>
                          </a:solidFill>
                          <a:effectLst/>
                          <a:latin typeface="+mn-lt"/>
                          <a:ea typeface="+mn-ea"/>
                          <a:cs typeface="+mn-cs"/>
                        </a:rPr>
                        <a:t>указанном в заявлении </a:t>
                      </a:r>
                      <a:r>
                        <a:rPr lang="ru-RU" sz="1200" i="0" kern="1200" dirty="0" smtClean="0">
                          <a:solidFill>
                            <a:schemeClr val="dk1"/>
                          </a:solidFill>
                          <a:effectLst/>
                          <a:latin typeface="+mn-lt"/>
                          <a:ea typeface="+mn-ea"/>
                          <a:cs typeface="+mn-cs"/>
                        </a:rPr>
                        <a:t>МФЦ </a:t>
                      </a:r>
                      <a:r>
                        <a:rPr lang="ru-RU" sz="1200" kern="1200" dirty="0" smtClean="0">
                          <a:solidFill>
                            <a:schemeClr val="dk1"/>
                          </a:solidFill>
                          <a:effectLst/>
                          <a:latin typeface="+mn-lt"/>
                          <a:ea typeface="+mn-ea"/>
                          <a:cs typeface="+mn-cs"/>
                        </a:rPr>
                        <a:t>в пределах территории Московской области по выбору заявителя независимо от его места жительства или места пребывания</a:t>
                      </a:r>
                      <a:endParaRPr lang="ru-RU" sz="1200" kern="1200" dirty="0" smtClean="0">
                        <a:solidFill>
                          <a:schemeClr val="dk1"/>
                        </a:solidFill>
                        <a:effectLst/>
                        <a:latin typeface="+mn-lt"/>
                        <a:ea typeface="+mn-ea"/>
                        <a:cs typeface="+mn-cs"/>
                      </a:endParaRPr>
                    </a:p>
                    <a:p>
                      <a:pPr algn="just"/>
                      <a:endParaRPr lang="ru-RU" sz="1200" i="0" kern="1200" dirty="0" smtClean="0">
                        <a:solidFill>
                          <a:schemeClr val="dk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defRPr/>
                      </a:pPr>
                      <a:r>
                        <a:rPr lang="ru-RU" sz="1200" i="0" kern="1200" dirty="0" smtClean="0">
                          <a:solidFill>
                            <a:schemeClr val="dk1"/>
                          </a:solidFill>
                          <a:latin typeface="+mn-lt"/>
                          <a:ea typeface="+mn-ea"/>
                          <a:cs typeface="+mn-cs"/>
                        </a:rPr>
                        <a:t>Положительный  результат </a:t>
                      </a:r>
                      <a:br>
                        <a:rPr lang="ru-RU" sz="1200" i="0" kern="1200" dirty="0" smtClean="0">
                          <a:solidFill>
                            <a:schemeClr val="dk1"/>
                          </a:solidFill>
                          <a:latin typeface="+mn-lt"/>
                          <a:ea typeface="+mn-ea"/>
                          <a:cs typeface="+mn-cs"/>
                        </a:rPr>
                      </a:br>
                      <a:r>
                        <a:rPr lang="ru-RU" sz="1200" i="0" dirty="0" smtClean="0"/>
                        <a:t>в форме электронного документа в Личном кабинете РПГУ/</a:t>
                      </a:r>
                      <a:r>
                        <a:rPr lang="ru-RU" sz="1200" i="0" kern="1200" dirty="0" smtClean="0">
                          <a:solidFill>
                            <a:schemeClr val="dk1"/>
                          </a:solidFill>
                          <a:effectLst/>
                          <a:latin typeface="+mn-lt"/>
                          <a:ea typeface="+mn-ea"/>
                          <a:cs typeface="+mn-cs"/>
                        </a:rPr>
                        <a:t> в виде распечатанного на бумажном носителе экземпляр электронного документа </a:t>
                      </a:r>
                      <a:r>
                        <a:rPr lang="ru-RU" sz="1200" i="0" kern="1200" smtClean="0">
                          <a:solidFill>
                            <a:schemeClr val="dk1"/>
                          </a:solidFill>
                          <a:effectLst/>
                          <a:latin typeface="+mn-lt"/>
                          <a:ea typeface="+mn-ea"/>
                          <a:cs typeface="+mn-cs"/>
                        </a:rPr>
                        <a:t>в </a:t>
                      </a:r>
                      <a:r>
                        <a:rPr lang="ru-RU" sz="1200" kern="1200" smtClean="0">
                          <a:solidFill>
                            <a:schemeClr val="dk1"/>
                          </a:solidFill>
                          <a:effectLst/>
                          <a:latin typeface="+mn-lt"/>
                          <a:ea typeface="+mn-ea"/>
                          <a:cs typeface="+mn-cs"/>
                        </a:rPr>
                        <a:t>указанном в заявлении </a:t>
                      </a:r>
                      <a:r>
                        <a:rPr lang="ru-RU" sz="1200" i="0" kern="1200" smtClean="0">
                          <a:solidFill>
                            <a:schemeClr val="dk1"/>
                          </a:solidFill>
                          <a:effectLst/>
                          <a:latin typeface="+mn-lt"/>
                          <a:ea typeface="+mn-ea"/>
                          <a:cs typeface="+mn-cs"/>
                        </a:rPr>
                        <a:t>МФЦ </a:t>
                      </a:r>
                      <a:r>
                        <a:rPr lang="ru-RU" sz="1200" kern="1200" dirty="0" smtClean="0">
                          <a:solidFill>
                            <a:schemeClr val="dk1"/>
                          </a:solidFill>
                          <a:effectLst/>
                          <a:latin typeface="+mn-lt"/>
                          <a:ea typeface="+mn-ea"/>
                          <a:cs typeface="+mn-cs"/>
                        </a:rPr>
                        <a:t>в пределах территории Московской области по выбору заявителя независимо от его места жительства или места пребывания</a:t>
                      </a:r>
                      <a:endParaRPr lang="ru-RU" sz="1200" kern="1200" dirty="0" smtClean="0">
                        <a:solidFill>
                          <a:schemeClr val="dk1"/>
                        </a:solidFill>
                        <a:effectLst/>
                        <a:latin typeface="+mn-lt"/>
                        <a:ea typeface="+mn-ea"/>
                        <a:cs typeface="+mn-cs"/>
                      </a:endParaRPr>
                    </a:p>
                    <a:p>
                      <a:pPr algn="just"/>
                      <a:endParaRPr lang="ru-RU" sz="1200" i="0" kern="1200" dirty="0" smtClean="0">
                        <a:solidFill>
                          <a:schemeClr val="dk1"/>
                        </a:solidFill>
                        <a:effectLst/>
                        <a:latin typeface="+mn-lt"/>
                        <a:ea typeface="+mn-ea"/>
                        <a:cs typeface="+mn-cs"/>
                      </a:endParaRPr>
                    </a:p>
                    <a:p>
                      <a:pPr algn="just"/>
                      <a:endParaRPr lang="ru-RU" sz="1200" i="0" kern="1200" dirty="0" smtClean="0">
                        <a:solidFill>
                          <a:schemeClr val="dk1"/>
                        </a:solidFill>
                        <a:effectLst/>
                        <a:latin typeface="+mn-lt"/>
                        <a:ea typeface="+mn-ea"/>
                        <a:cs typeface="+mn-cs"/>
                      </a:endParaRPr>
                    </a:p>
                  </a:txBody>
                  <a:tcPr anchor="ctr"/>
                </a:tc>
              </a:tr>
            </a:tbl>
          </a:graphicData>
        </a:graphic>
      </p:graphicFrame>
      <p:sp>
        <p:nvSpPr>
          <p:cNvPr id="3" name="Номер слайда 2"/>
          <p:cNvSpPr>
            <a:spLocks noGrp="1"/>
          </p:cNvSpPr>
          <p:nvPr>
            <p:ph type="sldNum" sz="quarter" idx="12"/>
          </p:nvPr>
        </p:nvSpPr>
        <p:spPr>
          <a:xfrm>
            <a:off x="8610600" y="6356350"/>
            <a:ext cx="3425456" cy="365125"/>
          </a:xfrm>
        </p:spPr>
        <p:txBody>
          <a:bodyPr/>
          <a:lstStyle/>
          <a:p>
            <a:fld id="{CC0E74C0-A493-4713-B342-269D3D806484}" type="slidenum">
              <a:rPr lang="ru-RU" smtClean="0"/>
            </a:fld>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2673" y="0"/>
            <a:ext cx="10515600" cy="1325563"/>
          </a:xfrm>
        </p:spPr>
        <p:txBody>
          <a:bodyPr>
            <a:normAutofit/>
          </a:bodyPr>
          <a:lstStyle/>
          <a:p>
            <a:r>
              <a:rPr lang="ru-RU" sz="3600" b="1" dirty="0"/>
              <a:t>Сценарий предоставления услуги</a:t>
            </a:r>
            <a:endParaRPr lang="ru-RU" sz="3600" dirty="0"/>
          </a:p>
        </p:txBody>
      </p:sp>
      <p:graphicFrame>
        <p:nvGraphicFramePr>
          <p:cNvPr id="4" name="Объект 6"/>
          <p:cNvGraphicFramePr>
            <a:graphicFrameLocks noGrp="1"/>
          </p:cNvGraphicFramePr>
          <p:nvPr>
            <p:ph idx="1"/>
          </p:nvPr>
        </p:nvGraphicFramePr>
        <p:xfrm>
          <a:off x="325291" y="1188720"/>
          <a:ext cx="11541417" cy="5425440"/>
        </p:xfrm>
        <a:graphic>
          <a:graphicData uri="http://schemas.openxmlformats.org/drawingml/2006/table">
            <a:tbl>
              <a:tblPr firstRow="1" bandRow="1">
                <a:tableStyleId>{69CF1AB2-1976-4502-BF36-3FF5EA218861}</a:tableStyleId>
              </a:tblPr>
              <a:tblGrid>
                <a:gridCol w="391886"/>
                <a:gridCol w="2309802"/>
                <a:gridCol w="1585661"/>
                <a:gridCol w="1268207"/>
                <a:gridCol w="2136161"/>
                <a:gridCol w="1421547"/>
                <a:gridCol w="2428153"/>
              </a:tblGrid>
              <a:tr h="612550">
                <a:tc>
                  <a:txBody>
                    <a:bodyPr/>
                    <a:lstStyle/>
                    <a:p>
                      <a:pPr algn="ctr"/>
                      <a:r>
                        <a:rPr lang="ru-RU" sz="1200" dirty="0"/>
                        <a:t>№</a:t>
                      </a:r>
                      <a:endParaRPr lang="ru-RU" sz="1200" dirty="0"/>
                    </a:p>
                  </a:txBody>
                  <a:tcPr/>
                </a:tc>
                <a:tc>
                  <a:txBody>
                    <a:bodyPr/>
                    <a:lstStyle/>
                    <a:p>
                      <a:pPr algn="ctr"/>
                      <a:r>
                        <a:rPr lang="ru-RU" sz="1200" dirty="0"/>
                        <a:t>Основание для обращения</a:t>
                      </a:r>
                      <a:endParaRPr lang="ru-RU" sz="1200" dirty="0"/>
                    </a:p>
                  </a:txBody>
                  <a:tcPr/>
                </a:tc>
                <a:tc>
                  <a:txBody>
                    <a:bodyPr/>
                    <a:lstStyle/>
                    <a:p>
                      <a:pPr algn="ctr"/>
                      <a:r>
                        <a:rPr lang="ru-RU" sz="1200" dirty="0"/>
                        <a:t>Сценарий</a:t>
                      </a:r>
                      <a:endParaRPr lang="ru-RU" sz="1200" dirty="0"/>
                    </a:p>
                  </a:txBody>
                  <a:tcPr/>
                </a:tc>
                <a:tc>
                  <a:txBody>
                    <a:bodyPr/>
                    <a:lstStyle/>
                    <a:p>
                      <a:pPr algn="ctr"/>
                      <a:r>
                        <a:rPr lang="ru-RU" sz="1200" dirty="0"/>
                        <a:t>Подача заявления</a:t>
                      </a:r>
                      <a:endParaRPr lang="ru-RU" sz="1200" dirty="0"/>
                    </a:p>
                  </a:txBody>
                  <a:tcPr/>
                </a:tc>
                <a:tc>
                  <a:txBody>
                    <a:bodyPr/>
                    <a:lstStyle/>
                    <a:p>
                      <a:pPr algn="ctr"/>
                      <a:r>
                        <a:rPr lang="ru-RU" sz="1200" dirty="0"/>
                        <a:t>Донос документов</a:t>
                      </a:r>
                      <a:endParaRPr lang="ru-RU" sz="1200" dirty="0"/>
                    </a:p>
                  </a:txBody>
                  <a:tcPr/>
                </a:tc>
                <a:tc>
                  <a:txBody>
                    <a:bodyPr/>
                    <a:lstStyle/>
                    <a:p>
                      <a:pPr algn="ctr"/>
                      <a:r>
                        <a:rPr lang="ru-RU" sz="1200" dirty="0"/>
                        <a:t>Сверка</a:t>
                      </a:r>
                      <a:endParaRPr lang="ru-RU" sz="1200" dirty="0"/>
                    </a:p>
                  </a:txBody>
                  <a:tcPr/>
                </a:tc>
                <a:tc>
                  <a:txBody>
                    <a:bodyPr/>
                    <a:lstStyle/>
                    <a:p>
                      <a:pPr algn="ctr"/>
                      <a:r>
                        <a:rPr lang="ru-RU" sz="1200" dirty="0"/>
                        <a:t>Получение</a:t>
                      </a:r>
                      <a:r>
                        <a:rPr lang="ru-RU" sz="1200" baseline="0" dirty="0"/>
                        <a:t> результата</a:t>
                      </a:r>
                      <a:endParaRPr lang="ru-RU" sz="1200" dirty="0"/>
                    </a:p>
                  </a:txBody>
                  <a:tcPr/>
                </a:tc>
              </a:tr>
              <a:tr h="4812890">
                <a:tc>
                  <a:txBody>
                    <a:bodyPr/>
                    <a:lstStyle/>
                    <a:p>
                      <a:endParaRPr lang="ru-RU" dirty="0"/>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Предоставление места для родственного захоронения</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Предоставление места для почетного захоронения</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Предоставление места для воинского захоронения</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Предоставление места для одиночного захоронения</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Предоставление ниши в стене скорби</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Выдача разрешения на </a:t>
                      </a:r>
                      <a:r>
                        <a:rPr lang="ru-RU" sz="1200" dirty="0" err="1" smtClean="0"/>
                        <a:t>подзахоронение</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Оформление удостоверения о захоронении</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Перерегистрация места захоронения на другое лицо</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Выдача разрешения на установку (замену) надмогильного сооружения (надгробия), ограждения места захоронения</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Выдача разрешения на извлечение останков (праха) умершего для последующего перезахоронения</a:t>
                      </a:r>
                      <a:endParaRPr lang="ru-RU" sz="1200" dirty="0" smtClean="0"/>
                    </a:p>
                  </a:txBody>
                  <a:tcPr anchor="ctr"/>
                </a:tc>
                <a:tc>
                  <a:txBody>
                    <a:bodyPr/>
                    <a:lstStyle/>
                    <a:p>
                      <a:pPr algn="l"/>
                      <a:r>
                        <a:rPr lang="ru-RU" sz="1200" dirty="0" smtClean="0"/>
                        <a:t>Не электронный</a:t>
                      </a:r>
                      <a:r>
                        <a:rPr lang="ru-RU" sz="1200" baseline="0" dirty="0" smtClean="0"/>
                        <a:t> вид</a:t>
                      </a:r>
                      <a:endParaRPr lang="ru-RU" sz="1200" dirty="0"/>
                    </a:p>
                  </a:txBody>
                  <a:tcPr anchor="ctr"/>
                </a:tc>
                <a:tc>
                  <a:txBody>
                    <a:bodyPr/>
                    <a:lstStyle/>
                    <a:p>
                      <a:pPr algn="l"/>
                      <a:r>
                        <a:rPr lang="ru-RU" sz="1200" kern="1200" dirty="0" smtClean="0">
                          <a:solidFill>
                            <a:schemeClr val="dk1"/>
                          </a:solidFill>
                          <a:latin typeface="+mn-lt"/>
                          <a:ea typeface="+mn-ea"/>
                          <a:cs typeface="+mn-cs"/>
                        </a:rPr>
                        <a:t>МФЦ</a:t>
                      </a:r>
                      <a:endParaRPr lang="ru-RU" sz="1200" kern="1200" dirty="0">
                        <a:solidFill>
                          <a:schemeClr val="dk1"/>
                        </a:solidFill>
                        <a:latin typeface="+mn-lt"/>
                        <a:ea typeface="+mn-ea"/>
                        <a:cs typeface="+mn-cs"/>
                      </a:endParaRPr>
                    </a:p>
                  </a:txBody>
                  <a:tcPr anchor="ctr"/>
                </a:tc>
                <a:tc>
                  <a:txBody>
                    <a:bodyPr/>
                    <a:lstStyle/>
                    <a:p>
                      <a:pPr algn="l"/>
                      <a:r>
                        <a:rPr lang="ru-RU" sz="1200" kern="1200" dirty="0" smtClean="0">
                          <a:solidFill>
                            <a:schemeClr val="dk1"/>
                          </a:solidFill>
                          <a:latin typeface="+mn-lt"/>
                          <a:ea typeface="+mn-ea"/>
                          <a:cs typeface="+mn-cs"/>
                        </a:rPr>
                        <a:t>Не требуется</a:t>
                      </a:r>
                      <a:endParaRPr lang="ru-RU" sz="1200" kern="1200" dirty="0">
                        <a:solidFill>
                          <a:schemeClr val="dk1"/>
                        </a:solidFill>
                        <a:latin typeface="+mn-lt"/>
                        <a:ea typeface="+mn-ea"/>
                        <a:cs typeface="+mn-cs"/>
                      </a:endParaRPr>
                    </a:p>
                  </a:txBody>
                  <a:tcPr anchor="ctr"/>
                </a:tc>
                <a:tc>
                  <a:txBody>
                    <a:bodyPr/>
                    <a:lstStyle/>
                    <a:p>
                      <a:pPr algn="l"/>
                      <a:r>
                        <a:rPr lang="ru-RU" sz="1200" kern="1200" dirty="0" smtClean="0">
                          <a:solidFill>
                            <a:schemeClr val="dk1"/>
                          </a:solidFill>
                          <a:latin typeface="+mn-lt"/>
                          <a:ea typeface="+mn-ea"/>
                          <a:cs typeface="+mn-cs"/>
                        </a:rPr>
                        <a:t>Требуется</a:t>
                      </a:r>
                      <a:endParaRPr lang="ru-RU" sz="1200" kern="1200" dirty="0">
                        <a:solidFill>
                          <a:schemeClr val="dk1"/>
                        </a:solidFill>
                        <a:latin typeface="+mn-lt"/>
                        <a:ea typeface="+mn-ea"/>
                        <a:cs typeface="+mn-cs"/>
                      </a:endParaRPr>
                    </a:p>
                  </a:txBody>
                  <a:tcPr anchor="ctr"/>
                </a:tc>
                <a:tc>
                  <a:txBody>
                    <a:bodyPr/>
                    <a:lstStyle/>
                    <a:p>
                      <a:pPr algn="just"/>
                      <a:r>
                        <a:rPr lang="ru-RU" sz="1200" kern="1200" dirty="0" smtClean="0">
                          <a:solidFill>
                            <a:schemeClr val="dk1"/>
                          </a:solidFill>
                          <a:latin typeface="+mn-lt"/>
                          <a:ea typeface="+mn-ea"/>
                          <a:cs typeface="+mn-cs"/>
                        </a:rPr>
                        <a:t>Отрицательный результат</a:t>
                      </a:r>
                      <a:r>
                        <a:rPr lang="ru-RU" sz="1200" kern="1200" baseline="0" dirty="0" smtClean="0">
                          <a:solidFill>
                            <a:schemeClr val="dk1"/>
                          </a:solidFill>
                          <a:latin typeface="+mn-lt"/>
                          <a:ea typeface="+mn-ea"/>
                          <a:cs typeface="+mn-cs"/>
                        </a:rPr>
                        <a:t> </a:t>
                      </a:r>
                      <a:r>
                        <a:rPr lang="ru-RU" sz="1200" i="0" kern="1200" dirty="0" smtClean="0">
                          <a:solidFill>
                            <a:schemeClr val="dk1"/>
                          </a:solidFill>
                          <a:effectLst/>
                          <a:latin typeface="+mn-lt"/>
                          <a:ea typeface="+mn-ea"/>
                          <a:cs typeface="+mn-cs"/>
                        </a:rPr>
                        <a:t>в виде распечатанного на бумажном носителе экземпляр электронного документа</a:t>
                      </a:r>
                      <a:endParaRPr lang="ru-RU" sz="1200" i="0" kern="1200" dirty="0" smtClean="0">
                        <a:solidFill>
                          <a:schemeClr val="dk1"/>
                        </a:solidFill>
                        <a:latin typeface="+mn-lt"/>
                        <a:ea typeface="+mn-ea"/>
                        <a:cs typeface="+mn-cs"/>
                      </a:endParaRPr>
                    </a:p>
                    <a:p>
                      <a:pPr algn="just"/>
                      <a:endParaRPr lang="ru-RU" sz="1200" kern="1200" dirty="0" smtClean="0">
                        <a:solidFill>
                          <a:schemeClr val="dk1"/>
                        </a:solidFill>
                        <a:latin typeface="+mn-lt"/>
                        <a:ea typeface="+mn-ea"/>
                        <a:cs typeface="+mn-cs"/>
                      </a:endParaRPr>
                    </a:p>
                    <a:p>
                      <a:pPr algn="just"/>
                      <a:r>
                        <a:rPr lang="ru-RU" sz="1200" kern="1200" dirty="0" smtClean="0">
                          <a:solidFill>
                            <a:schemeClr val="dk1"/>
                          </a:solidFill>
                          <a:latin typeface="+mn-lt"/>
                          <a:ea typeface="+mn-ea"/>
                          <a:cs typeface="+mn-cs"/>
                        </a:rPr>
                        <a:t>Положительный  результат </a:t>
                      </a:r>
                      <a:r>
                        <a:rPr lang="ru-RU" sz="1200" i="0" kern="1200" dirty="0" smtClean="0">
                          <a:solidFill>
                            <a:schemeClr val="dk1"/>
                          </a:solidFill>
                          <a:effectLst/>
                          <a:latin typeface="+mn-lt"/>
                          <a:ea typeface="+mn-ea"/>
                          <a:cs typeface="+mn-cs"/>
                        </a:rPr>
                        <a:t>в виде распечатанного на бумажном носителе экземпляр электронного документа</a:t>
                      </a:r>
                      <a:endParaRPr lang="ru-RU" sz="1200" i="0" kern="1200" dirty="0" smtClean="0">
                        <a:solidFill>
                          <a:schemeClr val="dk1"/>
                        </a:solidFill>
                        <a:latin typeface="+mn-lt"/>
                        <a:ea typeface="+mn-ea"/>
                        <a:cs typeface="+mn-cs"/>
                      </a:endParaRPr>
                    </a:p>
                  </a:txBody>
                  <a:tcPr anchor="ct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2673" y="0"/>
            <a:ext cx="10515600" cy="1325563"/>
          </a:xfrm>
        </p:spPr>
        <p:txBody>
          <a:bodyPr>
            <a:normAutofit/>
          </a:bodyPr>
          <a:lstStyle/>
          <a:p>
            <a:r>
              <a:rPr lang="ru-RU" sz="3600" b="1" dirty="0"/>
              <a:t>Сценарий предоставления услуги</a:t>
            </a:r>
            <a:endParaRPr lang="ru-RU" sz="3600" dirty="0"/>
          </a:p>
        </p:txBody>
      </p:sp>
      <p:graphicFrame>
        <p:nvGraphicFramePr>
          <p:cNvPr id="4" name="Объект 6"/>
          <p:cNvGraphicFramePr>
            <a:graphicFrameLocks noGrp="1"/>
          </p:cNvGraphicFramePr>
          <p:nvPr>
            <p:ph idx="1"/>
          </p:nvPr>
        </p:nvGraphicFramePr>
        <p:xfrm>
          <a:off x="325291" y="1167454"/>
          <a:ext cx="11541417" cy="5275990"/>
        </p:xfrm>
        <a:graphic>
          <a:graphicData uri="http://schemas.openxmlformats.org/drawingml/2006/table">
            <a:tbl>
              <a:tblPr firstRow="1" bandRow="1">
                <a:tableStyleId>{69CF1AB2-1976-4502-BF36-3FF5EA218861}</a:tableStyleId>
              </a:tblPr>
              <a:tblGrid>
                <a:gridCol w="391886"/>
                <a:gridCol w="2278271"/>
                <a:gridCol w="1618885"/>
                <a:gridCol w="1972734"/>
                <a:gridCol w="1429941"/>
                <a:gridCol w="1421547"/>
                <a:gridCol w="2428153"/>
              </a:tblGrid>
              <a:tr h="612550">
                <a:tc>
                  <a:txBody>
                    <a:bodyPr/>
                    <a:lstStyle/>
                    <a:p>
                      <a:pPr algn="ctr"/>
                      <a:r>
                        <a:rPr lang="ru-RU" sz="1200" dirty="0"/>
                        <a:t>№</a:t>
                      </a:r>
                      <a:endParaRPr lang="ru-RU" sz="1200" dirty="0"/>
                    </a:p>
                  </a:txBody>
                  <a:tcPr/>
                </a:tc>
                <a:tc>
                  <a:txBody>
                    <a:bodyPr/>
                    <a:lstStyle/>
                    <a:p>
                      <a:pPr algn="ctr"/>
                      <a:r>
                        <a:rPr lang="ru-RU" sz="1200" dirty="0"/>
                        <a:t>Основание для обращения</a:t>
                      </a:r>
                      <a:endParaRPr lang="ru-RU" sz="1200" dirty="0"/>
                    </a:p>
                  </a:txBody>
                  <a:tcPr/>
                </a:tc>
                <a:tc>
                  <a:txBody>
                    <a:bodyPr/>
                    <a:lstStyle/>
                    <a:p>
                      <a:pPr algn="ctr"/>
                      <a:r>
                        <a:rPr lang="ru-RU" sz="1200" dirty="0"/>
                        <a:t>Сценарий</a:t>
                      </a:r>
                      <a:endParaRPr lang="ru-RU" sz="1200" dirty="0"/>
                    </a:p>
                  </a:txBody>
                  <a:tcPr/>
                </a:tc>
                <a:tc>
                  <a:txBody>
                    <a:bodyPr/>
                    <a:lstStyle/>
                    <a:p>
                      <a:pPr algn="ctr"/>
                      <a:r>
                        <a:rPr lang="ru-RU" sz="1200" dirty="0"/>
                        <a:t>Подача заявления</a:t>
                      </a:r>
                      <a:endParaRPr lang="ru-RU" sz="1200" dirty="0"/>
                    </a:p>
                  </a:txBody>
                  <a:tcPr/>
                </a:tc>
                <a:tc>
                  <a:txBody>
                    <a:bodyPr/>
                    <a:lstStyle/>
                    <a:p>
                      <a:pPr algn="ctr"/>
                      <a:r>
                        <a:rPr lang="ru-RU" sz="1200" dirty="0"/>
                        <a:t>Донос документов</a:t>
                      </a:r>
                      <a:endParaRPr lang="ru-RU" sz="1200" dirty="0"/>
                    </a:p>
                  </a:txBody>
                  <a:tcPr/>
                </a:tc>
                <a:tc>
                  <a:txBody>
                    <a:bodyPr/>
                    <a:lstStyle/>
                    <a:p>
                      <a:pPr algn="ctr"/>
                      <a:r>
                        <a:rPr lang="ru-RU" sz="1200" dirty="0"/>
                        <a:t>Сверка</a:t>
                      </a:r>
                      <a:endParaRPr lang="ru-RU" sz="1200" dirty="0"/>
                    </a:p>
                  </a:txBody>
                  <a:tcPr/>
                </a:tc>
                <a:tc>
                  <a:txBody>
                    <a:bodyPr/>
                    <a:lstStyle/>
                    <a:p>
                      <a:pPr algn="ctr"/>
                      <a:r>
                        <a:rPr lang="ru-RU" sz="1200" dirty="0"/>
                        <a:t>Получение</a:t>
                      </a:r>
                      <a:r>
                        <a:rPr lang="ru-RU" sz="1200" baseline="0" dirty="0"/>
                        <a:t> результата</a:t>
                      </a:r>
                      <a:endParaRPr lang="ru-RU" sz="1200" dirty="0"/>
                    </a:p>
                  </a:txBody>
                  <a:tcPr/>
                </a:tc>
              </a:tr>
              <a:tr h="4546367">
                <a:tc>
                  <a:txBody>
                    <a:bodyPr/>
                    <a:lstStyle/>
                    <a:p>
                      <a:endParaRPr lang="ru-RU" sz="1200" dirty="0"/>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Предоставление места для родственного захоронения</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Предоставление места для почетного захоронения</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Предоставление места для воинского захоронения</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Предоставление места для одиночного захоронения</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Предоставление ниши в стене скорби</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Выдача разрешения на </a:t>
                      </a:r>
                      <a:r>
                        <a:rPr lang="ru-RU" sz="1200" dirty="0" err="1" smtClean="0"/>
                        <a:t>подзахоронение</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Оформление удостоверения о захоронении</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Перерегистрация места захоронения на другое лицо</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Выдача разрешения на установку (замену) надмогильного сооружения (надгробия), ограждения места захоронения</a:t>
                      </a:r>
                      <a:endParaRPr lang="ru-RU" sz="120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200" dirty="0" smtClean="0"/>
                        <a:t>Выдача разрешения на извлечение останков (праха) умершего для последующего перезахоронения</a:t>
                      </a:r>
                      <a:endParaRPr lang="ru-RU" sz="1200" dirty="0" smtClean="0"/>
                    </a:p>
                  </a:txBody>
                  <a:tcPr anchor="ctr"/>
                </a:tc>
                <a:tc>
                  <a:txBody>
                    <a:bodyPr/>
                    <a:lstStyle/>
                    <a:p>
                      <a:pPr algn="l"/>
                      <a:r>
                        <a:rPr lang="ru-RU" sz="1200" dirty="0" smtClean="0"/>
                        <a:t>Не</a:t>
                      </a:r>
                      <a:r>
                        <a:rPr lang="ru-RU" sz="1200" baseline="0" dirty="0" smtClean="0"/>
                        <a:t> э</a:t>
                      </a:r>
                      <a:r>
                        <a:rPr lang="ru-RU" sz="1200" dirty="0" smtClean="0"/>
                        <a:t>лектронный</a:t>
                      </a:r>
                      <a:r>
                        <a:rPr lang="ru-RU" sz="1200" baseline="0" dirty="0" smtClean="0"/>
                        <a:t> вид</a:t>
                      </a:r>
                      <a:endParaRPr lang="ru-RU" sz="1200" dirty="0"/>
                    </a:p>
                  </a:txBody>
                  <a:tcPr anchor="ctr"/>
                </a:tc>
                <a:tc>
                  <a:txBody>
                    <a:bodyPr/>
                    <a:lstStyle/>
                    <a:p>
                      <a:pPr algn="l"/>
                      <a:r>
                        <a:rPr lang="ru-RU" sz="1200" kern="1200" dirty="0" smtClean="0">
                          <a:solidFill>
                            <a:schemeClr val="dk1"/>
                          </a:solidFill>
                          <a:latin typeface="+mn-lt"/>
                          <a:ea typeface="+mn-ea"/>
                          <a:cs typeface="+mn-cs"/>
                        </a:rPr>
                        <a:t>Администрация/МКУ</a:t>
                      </a:r>
                      <a:endParaRPr lang="ru-RU" sz="1200" kern="1200" dirty="0">
                        <a:solidFill>
                          <a:schemeClr val="dk1"/>
                        </a:solidFill>
                        <a:latin typeface="+mn-lt"/>
                        <a:ea typeface="+mn-ea"/>
                        <a:cs typeface="+mn-cs"/>
                      </a:endParaRPr>
                    </a:p>
                  </a:txBody>
                  <a:tcPr anchor="ctr"/>
                </a:tc>
                <a:tc>
                  <a:txBody>
                    <a:bodyPr/>
                    <a:lstStyle/>
                    <a:p>
                      <a:pPr algn="l"/>
                      <a:r>
                        <a:rPr lang="ru-RU" sz="1200" kern="1200" dirty="0" smtClean="0">
                          <a:solidFill>
                            <a:schemeClr val="dk1"/>
                          </a:solidFill>
                          <a:latin typeface="+mn-lt"/>
                          <a:ea typeface="+mn-ea"/>
                          <a:cs typeface="+mn-cs"/>
                        </a:rPr>
                        <a:t>Не требуется</a:t>
                      </a:r>
                      <a:endParaRPr lang="ru-RU" sz="1200" kern="1200" dirty="0">
                        <a:solidFill>
                          <a:schemeClr val="dk1"/>
                        </a:solidFill>
                        <a:latin typeface="+mn-lt"/>
                        <a:ea typeface="+mn-ea"/>
                        <a:cs typeface="+mn-cs"/>
                      </a:endParaRPr>
                    </a:p>
                  </a:txBody>
                  <a:tcPr anchor="ctr"/>
                </a:tc>
                <a:tc>
                  <a:txBody>
                    <a:bodyPr/>
                    <a:lstStyle/>
                    <a:p>
                      <a:pPr algn="l"/>
                      <a:r>
                        <a:rPr lang="ru-RU" sz="1200" kern="1200" dirty="0" smtClean="0">
                          <a:solidFill>
                            <a:schemeClr val="dk1"/>
                          </a:solidFill>
                          <a:latin typeface="+mn-lt"/>
                          <a:ea typeface="+mn-ea"/>
                          <a:cs typeface="+mn-cs"/>
                        </a:rPr>
                        <a:t>Требуется</a:t>
                      </a:r>
                      <a:endParaRPr lang="ru-RU" sz="1200" kern="1200" dirty="0">
                        <a:solidFill>
                          <a:schemeClr val="dk1"/>
                        </a:solidFill>
                        <a:latin typeface="+mn-lt"/>
                        <a:ea typeface="+mn-ea"/>
                        <a:cs typeface="+mn-cs"/>
                      </a:endParaRPr>
                    </a:p>
                  </a:txBody>
                  <a:tcPr anchor="ctr"/>
                </a:tc>
                <a:tc>
                  <a:txBody>
                    <a:bodyPr/>
                    <a:lstStyle/>
                    <a:p>
                      <a:pPr algn="just"/>
                      <a:r>
                        <a:rPr lang="ru-RU" sz="1200" kern="1200" dirty="0" smtClean="0">
                          <a:solidFill>
                            <a:schemeClr val="dk1"/>
                          </a:solidFill>
                          <a:latin typeface="+mn-lt"/>
                          <a:ea typeface="+mn-ea"/>
                          <a:cs typeface="+mn-cs"/>
                        </a:rPr>
                        <a:t>Отрицательный результат</a:t>
                      </a:r>
                      <a:r>
                        <a:rPr lang="ru-RU" sz="1200" kern="1200" baseline="0" dirty="0" smtClean="0">
                          <a:solidFill>
                            <a:schemeClr val="dk1"/>
                          </a:solidFill>
                          <a:latin typeface="+mn-lt"/>
                          <a:ea typeface="+mn-ea"/>
                          <a:cs typeface="+mn-cs"/>
                        </a:rPr>
                        <a:t> </a:t>
                      </a:r>
                      <a:r>
                        <a:rPr lang="ru-RU" sz="1200" i="0" kern="1200" dirty="0" smtClean="0">
                          <a:solidFill>
                            <a:schemeClr val="dk1"/>
                          </a:solidFill>
                          <a:effectLst/>
                          <a:latin typeface="+mn-lt"/>
                          <a:ea typeface="+mn-ea"/>
                          <a:cs typeface="+mn-cs"/>
                        </a:rPr>
                        <a:t>в виде распечатанного на бумажном носителе экземпляр электронного документа</a:t>
                      </a:r>
                      <a:endParaRPr lang="ru-RU" sz="1200" i="0" kern="1200" dirty="0" smtClean="0">
                        <a:solidFill>
                          <a:schemeClr val="dk1"/>
                        </a:solidFill>
                        <a:latin typeface="+mn-lt"/>
                        <a:ea typeface="+mn-ea"/>
                        <a:cs typeface="+mn-cs"/>
                      </a:endParaRPr>
                    </a:p>
                    <a:p>
                      <a:pPr algn="just"/>
                      <a:endParaRPr lang="ru-RU" sz="1200" kern="1200" dirty="0" smtClean="0">
                        <a:solidFill>
                          <a:schemeClr val="dk1"/>
                        </a:solidFill>
                        <a:latin typeface="+mn-lt"/>
                        <a:ea typeface="+mn-ea"/>
                        <a:cs typeface="+mn-cs"/>
                      </a:endParaRPr>
                    </a:p>
                    <a:p>
                      <a:pPr algn="just"/>
                      <a:r>
                        <a:rPr lang="ru-RU" sz="1200" kern="1200" dirty="0" smtClean="0">
                          <a:solidFill>
                            <a:schemeClr val="dk1"/>
                          </a:solidFill>
                          <a:latin typeface="+mn-lt"/>
                          <a:ea typeface="+mn-ea"/>
                          <a:cs typeface="+mn-cs"/>
                        </a:rPr>
                        <a:t>Положительный  результат </a:t>
                      </a:r>
                      <a:r>
                        <a:rPr lang="ru-RU" sz="1200" i="0" kern="1200" dirty="0" smtClean="0">
                          <a:solidFill>
                            <a:schemeClr val="dk1"/>
                          </a:solidFill>
                          <a:effectLst/>
                          <a:latin typeface="+mn-lt"/>
                          <a:ea typeface="+mn-ea"/>
                          <a:cs typeface="+mn-cs"/>
                        </a:rPr>
                        <a:t>в виде распечатанного на бумажном носителе экземпляр электронного документа</a:t>
                      </a:r>
                      <a:endParaRPr lang="ru-RU" sz="1200" i="0" kern="1200" dirty="0" smtClean="0">
                        <a:solidFill>
                          <a:schemeClr val="dk1"/>
                        </a:solidFill>
                        <a:latin typeface="+mn-lt"/>
                        <a:ea typeface="+mn-ea"/>
                        <a:cs typeface="+mn-cs"/>
                      </a:endParaRPr>
                    </a:p>
                  </a:txBody>
                  <a:tcPr anchor="ctr"/>
                </a:tc>
              </a:tr>
            </a:tbl>
          </a:graphicData>
        </a:graphic>
      </p:graphicFrame>
      <p:sp>
        <p:nvSpPr>
          <p:cNvPr id="3" name="Номер слайда 2"/>
          <p:cNvSpPr>
            <a:spLocks noGrp="1"/>
          </p:cNvSpPr>
          <p:nvPr>
            <p:ph type="sldNum" sz="quarter" idx="12"/>
          </p:nvPr>
        </p:nvSpPr>
        <p:spPr>
          <a:xfrm>
            <a:off x="8610600" y="6356350"/>
            <a:ext cx="3436088" cy="365125"/>
          </a:xfrm>
        </p:spPr>
        <p:txBody>
          <a:bodyPr/>
          <a:lstStyle/>
          <a:p>
            <a:fld id="{CC0E74C0-A493-4713-B342-269D3D806484}" type="slidenum">
              <a:rPr lang="ru-RU" smtClean="0"/>
            </a:fld>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just"/>
            <a:r>
              <a:rPr lang="ru-RU" sz="3600" b="1" dirty="0"/>
              <a:t>Схема взаимодействия с МФЦ при предоставлении </a:t>
            </a:r>
            <a:r>
              <a:rPr lang="ru-RU" sz="3600" b="1" dirty="0" smtClean="0"/>
              <a:t>услуги при обращении в МФЦ</a:t>
            </a:r>
            <a:endParaRPr lang="ru-RU" sz="3600" dirty="0"/>
          </a:p>
        </p:txBody>
      </p:sp>
      <p:graphicFrame>
        <p:nvGraphicFramePr>
          <p:cNvPr id="6" name="Объект 5"/>
          <p:cNvGraphicFramePr>
            <a:graphicFrameLocks noGrp="1"/>
          </p:cNvGraphicFramePr>
          <p:nvPr>
            <p:ph idx="1"/>
          </p:nvPr>
        </p:nvGraphicFramePr>
        <p:xfrm>
          <a:off x="838200" y="1490703"/>
          <a:ext cx="10515600" cy="522514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a:t>Аннотация </a:t>
            </a:r>
            <a:endParaRPr lang="ru-RU" sz="3600" b="1" dirty="0"/>
          </a:p>
        </p:txBody>
      </p:sp>
      <p:sp>
        <p:nvSpPr>
          <p:cNvPr id="3" name="Объект 2"/>
          <p:cNvSpPr>
            <a:spLocks noGrp="1"/>
          </p:cNvSpPr>
          <p:nvPr>
            <p:ph idx="1"/>
          </p:nvPr>
        </p:nvSpPr>
        <p:spPr>
          <a:xfrm>
            <a:off x="838200" y="1825624"/>
            <a:ext cx="10515600" cy="4758056"/>
          </a:xfrm>
        </p:spPr>
        <p:txBody>
          <a:bodyPr>
            <a:normAutofit/>
          </a:bodyPr>
          <a:lstStyle/>
          <a:p>
            <a:pPr marL="0" indent="0">
              <a:buNone/>
            </a:pPr>
            <a:r>
              <a:rPr lang="ru-RU" sz="2900" i="1" dirty="0">
                <a:solidFill>
                  <a:schemeClr val="dk1"/>
                </a:solidFill>
              </a:rPr>
              <a:t>Цель предоставления услуги</a:t>
            </a:r>
            <a:r>
              <a:rPr lang="ru-RU" sz="2900" i="1" dirty="0" smtClean="0">
                <a:solidFill>
                  <a:schemeClr val="dk1"/>
                </a:solidFill>
              </a:rPr>
              <a:t>:</a:t>
            </a:r>
            <a:endParaRPr lang="ru-RU" sz="2900" i="1" dirty="0" smtClean="0">
              <a:solidFill>
                <a:schemeClr val="dk1"/>
              </a:solidFill>
            </a:endParaRPr>
          </a:p>
          <a:p>
            <a:pPr marL="0" indent="0">
              <a:buNone/>
            </a:pPr>
            <a:endParaRPr lang="ru-RU" sz="2900" dirty="0">
              <a:solidFill>
                <a:schemeClr val="dk1"/>
              </a:solidFill>
            </a:endParaRPr>
          </a:p>
          <a:p>
            <a:pPr marL="0" indent="0">
              <a:buNone/>
            </a:pPr>
            <a:r>
              <a:rPr lang="ru-RU" sz="2900" dirty="0" smtClean="0">
                <a:solidFill>
                  <a:schemeClr val="dk1"/>
                </a:solidFill>
              </a:rPr>
              <a:t>Получение </a:t>
            </a:r>
            <a:r>
              <a:rPr lang="ru-RU" sz="2900" dirty="0">
                <a:solidFill>
                  <a:schemeClr val="dk1"/>
                </a:solidFill>
              </a:rPr>
              <a:t>места для </a:t>
            </a:r>
            <a:r>
              <a:rPr lang="ru-RU" sz="2900" dirty="0" smtClean="0">
                <a:solidFill>
                  <a:schemeClr val="dk1"/>
                </a:solidFill>
              </a:rPr>
              <a:t>одиночного, воинского, почетного, родственного захоронения, </a:t>
            </a:r>
            <a:r>
              <a:rPr lang="ru-RU" sz="2900" dirty="0" err="1" smtClean="0">
                <a:solidFill>
                  <a:schemeClr val="dk1"/>
                </a:solidFill>
              </a:rPr>
              <a:t>нишы</a:t>
            </a:r>
            <a:r>
              <a:rPr lang="ru-RU" sz="2900" dirty="0" smtClean="0">
                <a:solidFill>
                  <a:schemeClr val="dk1"/>
                </a:solidFill>
              </a:rPr>
              <a:t> </a:t>
            </a:r>
            <a:r>
              <a:rPr lang="ru-RU" sz="2900" dirty="0">
                <a:solidFill>
                  <a:schemeClr val="dk1"/>
                </a:solidFill>
              </a:rPr>
              <a:t>в стене скорби, </a:t>
            </a:r>
            <a:r>
              <a:rPr lang="ru-RU" sz="2900" dirty="0" smtClean="0">
                <a:solidFill>
                  <a:schemeClr val="dk1"/>
                </a:solidFill>
              </a:rPr>
              <a:t>осуществление </a:t>
            </a:r>
            <a:r>
              <a:rPr lang="ru-RU" sz="2900" dirty="0" err="1" smtClean="0">
                <a:solidFill>
                  <a:schemeClr val="dk1"/>
                </a:solidFill>
              </a:rPr>
              <a:t>подзахоронения</a:t>
            </a:r>
            <a:r>
              <a:rPr lang="ru-RU" sz="2900" dirty="0" smtClean="0">
                <a:solidFill>
                  <a:schemeClr val="dk1"/>
                </a:solidFill>
              </a:rPr>
              <a:t>, перерегистрация </a:t>
            </a:r>
            <a:r>
              <a:rPr lang="ru-RU" sz="2900" dirty="0">
                <a:solidFill>
                  <a:schemeClr val="dk1"/>
                </a:solidFill>
              </a:rPr>
              <a:t>захоронения на </a:t>
            </a:r>
            <a:r>
              <a:rPr lang="ru-RU" sz="2900" dirty="0" smtClean="0">
                <a:solidFill>
                  <a:schemeClr val="dk1"/>
                </a:solidFill>
              </a:rPr>
              <a:t>другое лицо, оформление удостоверения </a:t>
            </a:r>
            <a:r>
              <a:rPr lang="ru-RU" sz="2900" dirty="0">
                <a:solidFill>
                  <a:schemeClr val="dk1"/>
                </a:solidFill>
              </a:rPr>
              <a:t>о захоронении, </a:t>
            </a:r>
            <a:r>
              <a:rPr lang="ru-RU" sz="2900" dirty="0" smtClean="0">
                <a:solidFill>
                  <a:schemeClr val="dk1"/>
                </a:solidFill>
              </a:rPr>
              <a:t>установка </a:t>
            </a:r>
            <a:r>
              <a:rPr lang="ru-RU" sz="2900" dirty="0">
                <a:solidFill>
                  <a:schemeClr val="dk1"/>
                </a:solidFill>
              </a:rPr>
              <a:t>(</a:t>
            </a:r>
            <a:r>
              <a:rPr lang="ru-RU" sz="2900" dirty="0" smtClean="0">
                <a:solidFill>
                  <a:schemeClr val="dk1"/>
                </a:solidFill>
              </a:rPr>
              <a:t>замена) надмогильного сооружения </a:t>
            </a:r>
            <a:r>
              <a:rPr lang="ru-RU" sz="2900" dirty="0">
                <a:solidFill>
                  <a:schemeClr val="dk1"/>
                </a:solidFill>
              </a:rPr>
              <a:t>(</a:t>
            </a:r>
            <a:r>
              <a:rPr lang="ru-RU" sz="2900" dirty="0" smtClean="0">
                <a:solidFill>
                  <a:schemeClr val="dk1"/>
                </a:solidFill>
              </a:rPr>
              <a:t>надгробия) </a:t>
            </a:r>
            <a:r>
              <a:rPr lang="ru-RU" sz="2900" dirty="0">
                <a:solidFill>
                  <a:schemeClr val="dk1"/>
                </a:solidFill>
              </a:rPr>
              <a:t>и ограждения места захоронения, </a:t>
            </a:r>
            <a:r>
              <a:rPr lang="ru-RU" sz="2900" dirty="0" smtClean="0">
                <a:solidFill>
                  <a:schemeClr val="dk1"/>
                </a:solidFill>
              </a:rPr>
              <a:t>осуществление извлечения </a:t>
            </a:r>
            <a:r>
              <a:rPr lang="ru-RU" sz="2900" dirty="0">
                <a:solidFill>
                  <a:schemeClr val="dk1"/>
                </a:solidFill>
              </a:rPr>
              <a:t>останков (праха) </a:t>
            </a:r>
            <a:r>
              <a:rPr lang="ru-RU" sz="2900" dirty="0" smtClean="0">
                <a:solidFill>
                  <a:schemeClr val="dk1"/>
                </a:solidFill>
              </a:rPr>
              <a:t>умершего </a:t>
            </a:r>
            <a:r>
              <a:rPr lang="ru-RU" sz="2900" dirty="0">
                <a:solidFill>
                  <a:schemeClr val="dk1"/>
                </a:solidFill>
              </a:rPr>
              <a:t>для последующего перезахоронения</a:t>
            </a:r>
            <a:endParaRPr lang="ru-RU" sz="2900" dirty="0" smtClean="0">
              <a:solidFill>
                <a:schemeClr val="dk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just"/>
            <a:r>
              <a:rPr lang="ru-RU" sz="3600" b="1" dirty="0"/>
              <a:t>Схема взаимодействия с </a:t>
            </a:r>
            <a:r>
              <a:rPr lang="ru-RU" sz="3600" b="1" dirty="0" smtClean="0"/>
              <a:t>Администрацией/МКУ при обращении в Администрацию/МКУ</a:t>
            </a:r>
            <a:endParaRPr lang="ru-RU" sz="3600" dirty="0"/>
          </a:p>
        </p:txBody>
      </p:sp>
      <p:graphicFrame>
        <p:nvGraphicFramePr>
          <p:cNvPr id="6" name="Объект 5"/>
          <p:cNvGraphicFramePr>
            <a:graphicFrameLocks noGrp="1"/>
          </p:cNvGraphicFramePr>
          <p:nvPr>
            <p:ph idx="1"/>
          </p:nvPr>
        </p:nvGraphicFramePr>
        <p:xfrm>
          <a:off x="838200" y="1490703"/>
          <a:ext cx="10515600" cy="522514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just"/>
            <a:r>
              <a:rPr lang="ru-RU" sz="3600" b="1" dirty="0"/>
              <a:t>Схема взаимодействия с МФЦ при предоставлении </a:t>
            </a:r>
            <a:r>
              <a:rPr lang="ru-RU" sz="3600" b="1" dirty="0" smtClean="0"/>
              <a:t>услуги при подаче заявления через личный кабинет на РПГУ</a:t>
            </a:r>
            <a:endParaRPr lang="ru-RU" sz="3600" dirty="0"/>
          </a:p>
        </p:txBody>
      </p:sp>
      <p:graphicFrame>
        <p:nvGraphicFramePr>
          <p:cNvPr id="6" name="Объект 5"/>
          <p:cNvGraphicFramePr>
            <a:graphicFrameLocks noGrp="1"/>
          </p:cNvGraphicFramePr>
          <p:nvPr>
            <p:ph idx="1"/>
          </p:nvPr>
        </p:nvGraphicFramePr>
        <p:xfrm>
          <a:off x="838200" y="1490703"/>
          <a:ext cx="10515600" cy="522514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3440" y="197485"/>
            <a:ext cx="11221720" cy="1325563"/>
          </a:xfrm>
        </p:spPr>
        <p:txBody>
          <a:bodyPr>
            <a:normAutofit/>
          </a:bodyPr>
          <a:lstStyle/>
          <a:p>
            <a:r>
              <a:rPr lang="ru-RU" sz="3600" b="1" dirty="0"/>
              <a:t>Основания для обращения,  сроки, стоимость</a:t>
            </a:r>
            <a:endParaRPr lang="ru-RU" sz="3600" dirty="0"/>
          </a:p>
        </p:txBody>
      </p:sp>
      <p:graphicFrame>
        <p:nvGraphicFramePr>
          <p:cNvPr id="4" name="Объект 3"/>
          <p:cNvGraphicFramePr>
            <a:graphicFrameLocks noGrp="1"/>
          </p:cNvGraphicFramePr>
          <p:nvPr>
            <p:ph idx="1"/>
          </p:nvPr>
        </p:nvGraphicFramePr>
        <p:xfrm>
          <a:off x="788323" y="1194075"/>
          <a:ext cx="10748357" cy="5182012"/>
        </p:xfrm>
        <a:graphic>
          <a:graphicData uri="http://schemas.openxmlformats.org/drawingml/2006/table">
            <a:tbl>
              <a:tblPr firstRow="1" bandRow="1">
                <a:tableStyleId>{69CF1AB2-1976-4502-BF36-3FF5EA218861}</a:tableStyleId>
              </a:tblPr>
              <a:tblGrid>
                <a:gridCol w="496780"/>
                <a:gridCol w="3775576"/>
                <a:gridCol w="2011736"/>
                <a:gridCol w="3257670"/>
                <a:gridCol w="1206595"/>
              </a:tblGrid>
              <a:tr h="1156241">
                <a:tc>
                  <a:txBody>
                    <a:bodyPr/>
                    <a:lstStyle/>
                    <a:p>
                      <a:pPr algn="ctr"/>
                      <a:r>
                        <a:rPr lang="ru-RU" sz="1400" dirty="0"/>
                        <a:t>№</a:t>
                      </a:r>
                      <a:endParaRPr lang="ru-RU" sz="1400" dirty="0"/>
                    </a:p>
                  </a:txBody>
                  <a:tcPr/>
                </a:tc>
                <a:tc>
                  <a:txBody>
                    <a:bodyPr/>
                    <a:lstStyle/>
                    <a:p>
                      <a:pPr algn="ctr"/>
                      <a:r>
                        <a:rPr lang="ru-RU" sz="1400" dirty="0"/>
                        <a:t>Основание</a:t>
                      </a:r>
                      <a:r>
                        <a:rPr lang="ru-RU" sz="1400" baseline="0" dirty="0"/>
                        <a:t> для обращения</a:t>
                      </a:r>
                      <a:endParaRPr lang="ru-RU" sz="1400" dirty="0"/>
                    </a:p>
                  </a:txBody>
                  <a:tcPr/>
                </a:tc>
                <a:tc>
                  <a:txBody>
                    <a:bodyPr/>
                    <a:lstStyle/>
                    <a:p>
                      <a:pPr algn="ctr"/>
                      <a:r>
                        <a:rPr lang="ru-RU" sz="1400" dirty="0"/>
                        <a:t>Срок</a:t>
                      </a:r>
                      <a:r>
                        <a:rPr lang="ru-RU" sz="1400" baseline="0" dirty="0"/>
                        <a:t> предоставления услуги</a:t>
                      </a:r>
                      <a:endParaRPr lang="ru-RU" sz="1400" dirty="0"/>
                    </a:p>
                  </a:txBody>
                  <a:tcPr/>
                </a:tc>
                <a:tc>
                  <a:txBody>
                    <a:bodyPr/>
                    <a:lstStyle/>
                    <a:p>
                      <a:pPr algn="ctr"/>
                      <a:r>
                        <a:rPr lang="ru-RU" sz="1400" dirty="0"/>
                        <a:t>Приостановление в предоставлении услуги (предусмотрено,</a:t>
                      </a:r>
                      <a:r>
                        <a:rPr lang="ru-RU" sz="1400" baseline="0" dirty="0"/>
                        <a:t> основание, кол-во дней)</a:t>
                      </a:r>
                      <a:endParaRPr lang="ru-RU" sz="1400" dirty="0"/>
                    </a:p>
                  </a:txBody>
                  <a:tcPr/>
                </a:tc>
                <a:tc>
                  <a:txBody>
                    <a:bodyPr/>
                    <a:lstStyle/>
                    <a:p>
                      <a:pPr algn="ctr"/>
                      <a:r>
                        <a:rPr lang="ru-RU" sz="1400" dirty="0"/>
                        <a:t>Оплата</a:t>
                      </a:r>
                      <a:r>
                        <a:rPr lang="ru-RU" sz="1400" baseline="0" dirty="0"/>
                        <a:t> </a:t>
                      </a:r>
                      <a:endParaRPr lang="ru-RU" sz="1400" dirty="0"/>
                    </a:p>
                  </a:txBody>
                  <a:tcPr/>
                </a:tc>
              </a:tr>
              <a:tr h="275907">
                <a:tc>
                  <a:txBody>
                    <a:bodyPr/>
                    <a:lstStyle/>
                    <a:p>
                      <a:r>
                        <a:rPr lang="ru-RU" sz="1200" b="1" dirty="0" smtClean="0"/>
                        <a:t>1</a:t>
                      </a: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dirty="0" smtClean="0"/>
                        <a:t>Предоставление места для родственного захоронения</a:t>
                      </a:r>
                      <a:endParaRPr lang="ru-RU" sz="1200" b="0" dirty="0">
                        <a:latin typeface="+mn-lt"/>
                      </a:endParaRPr>
                    </a:p>
                  </a:txBody>
                  <a:tcPr/>
                </a:tc>
                <a:tc>
                  <a:txBody>
                    <a:bodyPr/>
                    <a:lstStyle/>
                    <a:p>
                      <a:r>
                        <a:rPr lang="ru-RU" sz="1200" dirty="0"/>
                        <a:t>1 </a:t>
                      </a:r>
                      <a:r>
                        <a:rPr lang="ru-RU" sz="1200" dirty="0" err="1" smtClean="0"/>
                        <a:t>р.д</a:t>
                      </a:r>
                      <a:r>
                        <a:rPr lang="ru-RU" sz="1200" dirty="0"/>
                        <a:t>.</a:t>
                      </a:r>
                      <a:endParaRPr lang="ru-RU" sz="1200" dirty="0"/>
                    </a:p>
                  </a:txBody>
                  <a:tcPr/>
                </a:tc>
                <a:tc>
                  <a:txBody>
                    <a:bodyPr/>
                    <a:lstStyle/>
                    <a:p>
                      <a:r>
                        <a:rPr lang="ru-RU" sz="1200" dirty="0"/>
                        <a:t>Не предусмотрено</a:t>
                      </a:r>
                      <a:endParaRPr lang="ru-RU" sz="1200" dirty="0"/>
                    </a:p>
                  </a:txBody>
                  <a:tcPr/>
                </a:tc>
                <a:tc>
                  <a:txBody>
                    <a:bodyPr/>
                    <a:lstStyle/>
                    <a:p>
                      <a:r>
                        <a:rPr lang="ru-RU" sz="1200" dirty="0" smtClean="0"/>
                        <a:t>Бесплатно</a:t>
                      </a:r>
                      <a:endParaRPr lang="ru-RU" sz="1200" dirty="0" smtClean="0"/>
                    </a:p>
                    <a:p>
                      <a:endParaRPr lang="ru-RU" sz="1200" dirty="0"/>
                    </a:p>
                  </a:txBody>
                  <a:tcPr/>
                </a:tc>
              </a:tr>
              <a:tr h="345929">
                <a:tc>
                  <a:txBody>
                    <a:bodyPr/>
                    <a:lstStyle/>
                    <a:p>
                      <a:r>
                        <a:rPr lang="ru-RU" sz="1200" b="1" dirty="0" smtClean="0"/>
                        <a:t>2</a:t>
                      </a: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Предоставление места для почетного захоронения</a:t>
                      </a:r>
                      <a:endParaRPr lang="ru-RU" sz="1200" b="0" dirty="0">
                        <a:latin typeface="+mn-lt"/>
                      </a:endParaRPr>
                    </a:p>
                  </a:txBody>
                  <a:tcPr/>
                </a:tc>
                <a:tc>
                  <a:txBody>
                    <a:bodyPr/>
                    <a:lstStyle/>
                    <a:p>
                      <a:r>
                        <a:rPr lang="ru-RU" sz="1200" dirty="0" smtClean="0"/>
                        <a:t>1 </a:t>
                      </a:r>
                      <a:r>
                        <a:rPr lang="ru-RU" sz="1200" dirty="0" err="1" smtClean="0"/>
                        <a:t>р.д</a:t>
                      </a:r>
                      <a:r>
                        <a:rPr lang="ru-RU" sz="1200" dirty="0" smtClean="0"/>
                        <a:t>.</a:t>
                      </a:r>
                      <a:endParaRPr lang="ru-RU" sz="1200" dirty="0" smtClean="0"/>
                    </a:p>
                  </a:txBody>
                  <a:tcPr/>
                </a:tc>
                <a:tc>
                  <a:txBody>
                    <a:bodyPr/>
                    <a:lstStyle/>
                    <a:p>
                      <a:r>
                        <a:rPr lang="ru-RU" sz="1200" smtClean="0"/>
                        <a:t>Не предусмотрено</a:t>
                      </a:r>
                      <a:endParaRPr lang="ru-RU" sz="1200" dirty="0"/>
                    </a:p>
                  </a:txBody>
                  <a:tcPr/>
                </a:tc>
                <a:tc>
                  <a:txBody>
                    <a:bodyPr/>
                    <a:lstStyle/>
                    <a:p>
                      <a:r>
                        <a:rPr lang="ru-RU" sz="1200" smtClean="0"/>
                        <a:t>Бесплатно</a:t>
                      </a:r>
                      <a:endParaRPr lang="ru-RU" sz="1200" dirty="0" smtClean="0"/>
                    </a:p>
                  </a:txBody>
                  <a:tcPr/>
                </a:tc>
              </a:tr>
              <a:tr h="403654">
                <a:tc>
                  <a:txBody>
                    <a:bodyPr/>
                    <a:lstStyle/>
                    <a:p>
                      <a:r>
                        <a:rPr lang="ru-RU" sz="1200" b="1" dirty="0" smtClean="0"/>
                        <a:t>3</a:t>
                      </a: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Предоставление места для воинского захоронения</a:t>
                      </a:r>
                      <a:endParaRPr lang="ru-RU" sz="1200" b="0" dirty="0">
                        <a:latin typeface="+mn-lt"/>
                      </a:endParaRPr>
                    </a:p>
                  </a:txBody>
                  <a:tcPr/>
                </a:tc>
                <a:tc>
                  <a:txBody>
                    <a:bodyPr/>
                    <a:lstStyle/>
                    <a:p>
                      <a:r>
                        <a:rPr lang="ru-RU" sz="1200" dirty="0" smtClean="0"/>
                        <a:t>1 </a:t>
                      </a:r>
                      <a:r>
                        <a:rPr lang="ru-RU" sz="1200" dirty="0" err="1" smtClean="0"/>
                        <a:t>р.д</a:t>
                      </a:r>
                      <a:r>
                        <a:rPr lang="ru-RU" sz="1200" dirty="0" smtClean="0"/>
                        <a:t>.</a:t>
                      </a:r>
                      <a:endParaRPr lang="ru-RU" sz="1200" dirty="0" smtClean="0"/>
                    </a:p>
                  </a:txBody>
                  <a:tcPr/>
                </a:tc>
                <a:tc>
                  <a:txBody>
                    <a:bodyPr/>
                    <a:lstStyle/>
                    <a:p>
                      <a:r>
                        <a:rPr lang="ru-RU" sz="1200" smtClean="0"/>
                        <a:t>Не предусмотрено</a:t>
                      </a:r>
                      <a:endParaRPr lang="ru-RU" sz="1200" dirty="0"/>
                    </a:p>
                  </a:txBody>
                  <a:tcPr/>
                </a:tc>
                <a:tc>
                  <a:txBody>
                    <a:bodyPr/>
                    <a:lstStyle/>
                    <a:p>
                      <a:r>
                        <a:rPr lang="ru-RU" sz="1200" smtClean="0"/>
                        <a:t>Бесплатно</a:t>
                      </a:r>
                      <a:endParaRPr lang="ru-RU" sz="1200" dirty="0" smtClean="0"/>
                    </a:p>
                  </a:txBody>
                  <a:tcPr/>
                </a:tc>
              </a:tr>
              <a:tr h="387178">
                <a:tc>
                  <a:txBody>
                    <a:bodyPr/>
                    <a:lstStyle/>
                    <a:p>
                      <a:r>
                        <a:rPr lang="ru-RU" sz="1200" b="1" dirty="0" smtClean="0"/>
                        <a:t>4</a:t>
                      </a: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Предоставление места для одиночного захоронения</a:t>
                      </a:r>
                      <a:endParaRPr lang="ru-RU" sz="1200" b="0" dirty="0">
                        <a:latin typeface="+mn-lt"/>
                      </a:endParaRPr>
                    </a:p>
                  </a:txBody>
                  <a:tcPr/>
                </a:tc>
                <a:tc>
                  <a:txBody>
                    <a:bodyPr/>
                    <a:lstStyle/>
                    <a:p>
                      <a:r>
                        <a:rPr lang="ru-RU" sz="1200" dirty="0" smtClean="0"/>
                        <a:t>1 </a:t>
                      </a:r>
                      <a:r>
                        <a:rPr lang="ru-RU" sz="1200" dirty="0" err="1" smtClean="0"/>
                        <a:t>р.д</a:t>
                      </a:r>
                      <a:r>
                        <a:rPr lang="ru-RU" sz="1200" dirty="0" smtClean="0"/>
                        <a:t>.</a:t>
                      </a:r>
                      <a:endParaRPr lang="ru-RU" sz="1200" dirty="0" smtClean="0"/>
                    </a:p>
                  </a:txBody>
                  <a:tcPr/>
                </a:tc>
                <a:tc>
                  <a:txBody>
                    <a:bodyPr/>
                    <a:lstStyle/>
                    <a:p>
                      <a:r>
                        <a:rPr lang="ru-RU" sz="1200" smtClean="0"/>
                        <a:t>Не предусмотрено</a:t>
                      </a:r>
                      <a:endParaRPr lang="ru-RU" sz="1200" dirty="0"/>
                    </a:p>
                  </a:txBody>
                  <a:tcPr/>
                </a:tc>
                <a:tc>
                  <a:txBody>
                    <a:bodyPr/>
                    <a:lstStyle/>
                    <a:p>
                      <a:r>
                        <a:rPr lang="ru-RU" sz="1200" smtClean="0"/>
                        <a:t>Бесплатно</a:t>
                      </a:r>
                      <a:endParaRPr lang="ru-RU" sz="1200" dirty="0" smtClean="0"/>
                    </a:p>
                  </a:txBody>
                  <a:tcPr/>
                </a:tc>
              </a:tr>
              <a:tr h="321276">
                <a:tc>
                  <a:txBody>
                    <a:bodyPr/>
                    <a:lstStyle/>
                    <a:p>
                      <a:r>
                        <a:rPr lang="ru-RU" sz="1200" b="1" dirty="0" smtClean="0"/>
                        <a:t>5</a:t>
                      </a: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Предоставление ниши в стене скорби</a:t>
                      </a:r>
                      <a:endParaRPr lang="ru-RU" sz="1200" b="0" dirty="0">
                        <a:latin typeface="+mn-lt"/>
                      </a:endParaRPr>
                    </a:p>
                  </a:txBody>
                  <a:tcPr/>
                </a:tc>
                <a:tc>
                  <a:txBody>
                    <a:bodyPr/>
                    <a:lstStyle/>
                    <a:p>
                      <a:r>
                        <a:rPr lang="ru-RU" sz="1200" dirty="0" smtClean="0"/>
                        <a:t>1 </a:t>
                      </a:r>
                      <a:r>
                        <a:rPr lang="ru-RU" sz="1200" dirty="0" err="1" smtClean="0"/>
                        <a:t>р.д</a:t>
                      </a:r>
                      <a:r>
                        <a:rPr lang="ru-RU" sz="1200" dirty="0" smtClean="0"/>
                        <a:t>.</a:t>
                      </a:r>
                      <a:endParaRPr lang="ru-RU" sz="1200" dirty="0" smtClean="0"/>
                    </a:p>
                  </a:txBody>
                  <a:tcPr/>
                </a:tc>
                <a:tc>
                  <a:txBody>
                    <a:bodyPr/>
                    <a:lstStyle/>
                    <a:p>
                      <a:r>
                        <a:rPr lang="ru-RU" sz="1200" smtClean="0"/>
                        <a:t>Не предусмотрено</a:t>
                      </a:r>
                      <a:endParaRPr lang="ru-RU" sz="1200" dirty="0"/>
                    </a:p>
                  </a:txBody>
                  <a:tcPr/>
                </a:tc>
                <a:tc>
                  <a:txBody>
                    <a:bodyPr/>
                    <a:lstStyle/>
                    <a:p>
                      <a:r>
                        <a:rPr lang="ru-RU" sz="1200" smtClean="0"/>
                        <a:t>Бесплатно</a:t>
                      </a:r>
                      <a:endParaRPr lang="ru-RU" sz="1200" dirty="0" smtClean="0"/>
                    </a:p>
                  </a:txBody>
                  <a:tcPr/>
                </a:tc>
              </a:tr>
              <a:tr h="304800">
                <a:tc>
                  <a:txBody>
                    <a:bodyPr/>
                    <a:lstStyle/>
                    <a:p>
                      <a:r>
                        <a:rPr lang="ru-RU" sz="1200" b="1" dirty="0" smtClean="0"/>
                        <a:t>6</a:t>
                      </a: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Выдача разрешения на </a:t>
                      </a:r>
                      <a:r>
                        <a:rPr lang="ru-RU" sz="1200" b="0" dirty="0" err="1" smtClean="0">
                          <a:latin typeface="+mn-lt"/>
                        </a:rPr>
                        <a:t>подзахоронение</a:t>
                      </a:r>
                      <a:endParaRPr lang="ru-RU" sz="1200" b="0" dirty="0">
                        <a:latin typeface="+mn-lt"/>
                      </a:endParaRPr>
                    </a:p>
                  </a:txBody>
                  <a:tcPr/>
                </a:tc>
                <a:tc>
                  <a:txBody>
                    <a:bodyPr/>
                    <a:lstStyle/>
                    <a:p>
                      <a:r>
                        <a:rPr lang="ru-RU" sz="1200" dirty="0" smtClean="0"/>
                        <a:t>1 </a:t>
                      </a:r>
                      <a:r>
                        <a:rPr lang="ru-RU" sz="1200" dirty="0" err="1" smtClean="0"/>
                        <a:t>р.д</a:t>
                      </a:r>
                      <a:r>
                        <a:rPr lang="ru-RU" sz="1200" dirty="0" smtClean="0"/>
                        <a:t>.</a:t>
                      </a:r>
                      <a:endParaRPr lang="ru-RU" sz="1200" dirty="0" smtClean="0"/>
                    </a:p>
                  </a:txBody>
                  <a:tcPr/>
                </a:tc>
                <a:tc>
                  <a:txBody>
                    <a:bodyPr/>
                    <a:lstStyle/>
                    <a:p>
                      <a:r>
                        <a:rPr lang="ru-RU" sz="1200" smtClean="0"/>
                        <a:t>Не предусмотрено</a:t>
                      </a:r>
                      <a:endParaRPr lang="ru-RU" sz="1200" dirty="0"/>
                    </a:p>
                  </a:txBody>
                  <a:tcPr/>
                </a:tc>
                <a:tc>
                  <a:txBody>
                    <a:bodyPr/>
                    <a:lstStyle/>
                    <a:p>
                      <a:r>
                        <a:rPr lang="ru-RU" sz="1200" smtClean="0"/>
                        <a:t>Бесплатно</a:t>
                      </a:r>
                      <a:endParaRPr lang="ru-RU" sz="1200" dirty="0" smtClean="0"/>
                    </a:p>
                  </a:txBody>
                  <a:tcPr/>
                </a:tc>
              </a:tr>
              <a:tr h="329513">
                <a:tc>
                  <a:txBody>
                    <a:bodyPr/>
                    <a:lstStyle/>
                    <a:p>
                      <a:r>
                        <a:rPr lang="ru-RU" sz="1200" b="1" dirty="0" smtClean="0"/>
                        <a:t>7</a:t>
                      </a: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Оформление удостоверения о захоронении</a:t>
                      </a:r>
                      <a:endParaRPr lang="ru-RU" sz="1200" b="0" dirty="0">
                        <a:latin typeface="+mn-lt"/>
                      </a:endParaRPr>
                    </a:p>
                  </a:txBody>
                  <a:tcPr/>
                </a:tc>
                <a:tc>
                  <a:txBody>
                    <a:bodyPr/>
                    <a:lstStyle/>
                    <a:p>
                      <a:r>
                        <a:rPr lang="ru-RU" sz="1200" dirty="0" smtClean="0"/>
                        <a:t>1 </a:t>
                      </a:r>
                      <a:r>
                        <a:rPr lang="ru-RU" sz="1200" dirty="0" err="1" smtClean="0"/>
                        <a:t>р.д</a:t>
                      </a:r>
                      <a:r>
                        <a:rPr lang="ru-RU" sz="1200" dirty="0" smtClean="0"/>
                        <a:t>.</a:t>
                      </a:r>
                      <a:endParaRPr lang="ru-RU" sz="1200" dirty="0" smtClean="0"/>
                    </a:p>
                  </a:txBody>
                  <a:tcPr/>
                </a:tc>
                <a:tc>
                  <a:txBody>
                    <a:bodyPr/>
                    <a:lstStyle/>
                    <a:p>
                      <a:r>
                        <a:rPr lang="ru-RU" sz="1200" smtClean="0"/>
                        <a:t>Не предусмотрено</a:t>
                      </a:r>
                      <a:endParaRPr lang="ru-RU" sz="1200" dirty="0"/>
                    </a:p>
                  </a:txBody>
                  <a:tcPr/>
                </a:tc>
                <a:tc>
                  <a:txBody>
                    <a:bodyPr/>
                    <a:lstStyle/>
                    <a:p>
                      <a:r>
                        <a:rPr lang="ru-RU" sz="1200" smtClean="0"/>
                        <a:t>Бесплатно</a:t>
                      </a:r>
                      <a:endParaRPr lang="ru-RU" sz="1200" dirty="0" smtClean="0"/>
                    </a:p>
                  </a:txBody>
                  <a:tcPr/>
                </a:tc>
              </a:tr>
              <a:tr h="378941">
                <a:tc>
                  <a:txBody>
                    <a:bodyPr/>
                    <a:lstStyle/>
                    <a:p>
                      <a:r>
                        <a:rPr lang="ru-RU" sz="1200" b="1" dirty="0" smtClean="0"/>
                        <a:t>8</a:t>
                      </a: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Перерегистрация места захоронения на другое лицо</a:t>
                      </a:r>
                      <a:endParaRPr lang="ru-RU" sz="1200" b="0" dirty="0">
                        <a:latin typeface="+mn-lt"/>
                      </a:endParaRPr>
                    </a:p>
                  </a:txBody>
                  <a:tcPr/>
                </a:tc>
                <a:tc>
                  <a:txBody>
                    <a:bodyPr/>
                    <a:lstStyle/>
                    <a:p>
                      <a:r>
                        <a:rPr lang="ru-RU" sz="1200" dirty="0" smtClean="0"/>
                        <a:t>1 </a:t>
                      </a:r>
                      <a:r>
                        <a:rPr lang="ru-RU" sz="1200" dirty="0" err="1" smtClean="0"/>
                        <a:t>р.д</a:t>
                      </a:r>
                      <a:r>
                        <a:rPr lang="ru-RU" sz="1200" dirty="0" smtClean="0"/>
                        <a:t>.</a:t>
                      </a:r>
                      <a:endParaRPr lang="ru-RU" sz="1200" dirty="0" smtClean="0"/>
                    </a:p>
                  </a:txBody>
                  <a:tcPr/>
                </a:tc>
                <a:tc>
                  <a:txBody>
                    <a:bodyPr/>
                    <a:lstStyle/>
                    <a:p>
                      <a:r>
                        <a:rPr lang="ru-RU" sz="1200" smtClean="0"/>
                        <a:t>Не предусмотрено</a:t>
                      </a:r>
                      <a:endParaRPr lang="ru-RU" sz="1200" dirty="0"/>
                    </a:p>
                  </a:txBody>
                  <a:tcPr/>
                </a:tc>
                <a:tc>
                  <a:txBody>
                    <a:bodyPr/>
                    <a:lstStyle/>
                    <a:p>
                      <a:r>
                        <a:rPr lang="ru-RU" sz="1200" smtClean="0"/>
                        <a:t>Бесплатно</a:t>
                      </a:r>
                      <a:endParaRPr lang="ru-RU" sz="1200" dirty="0" smtClean="0"/>
                    </a:p>
                  </a:txBody>
                  <a:tcPr/>
                </a:tc>
              </a:tr>
              <a:tr h="622591">
                <a:tc>
                  <a:txBody>
                    <a:bodyPr/>
                    <a:lstStyle/>
                    <a:p>
                      <a:r>
                        <a:rPr lang="ru-RU" sz="1200" b="1" dirty="0" smtClean="0"/>
                        <a:t>9</a:t>
                      </a: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Выдача разрешения на установку (замену) надмогильного сооружения (надгробия), ограждения места захоронения</a:t>
                      </a:r>
                      <a:endParaRPr lang="ru-RU" sz="1200" b="0" dirty="0">
                        <a:latin typeface="+mn-lt"/>
                      </a:endParaRPr>
                    </a:p>
                  </a:txBody>
                  <a:tcPr/>
                </a:tc>
                <a:tc>
                  <a:txBody>
                    <a:bodyPr/>
                    <a:lstStyle/>
                    <a:p>
                      <a:r>
                        <a:rPr lang="ru-RU" sz="1200" dirty="0" smtClean="0"/>
                        <a:t>1 </a:t>
                      </a:r>
                      <a:r>
                        <a:rPr lang="ru-RU" sz="1200" dirty="0" err="1" smtClean="0"/>
                        <a:t>р.д</a:t>
                      </a:r>
                      <a:r>
                        <a:rPr lang="ru-RU" sz="1200" dirty="0" smtClean="0"/>
                        <a:t>.</a:t>
                      </a:r>
                      <a:endParaRPr lang="ru-RU" sz="1200" dirty="0" smtClean="0"/>
                    </a:p>
                  </a:txBody>
                  <a:tcPr/>
                </a:tc>
                <a:tc>
                  <a:txBody>
                    <a:bodyPr/>
                    <a:lstStyle/>
                    <a:p>
                      <a:r>
                        <a:rPr lang="ru-RU" sz="1200" smtClean="0"/>
                        <a:t>Не предусмотрено</a:t>
                      </a:r>
                      <a:endParaRPr lang="ru-RU" sz="1200" dirty="0"/>
                    </a:p>
                  </a:txBody>
                  <a:tcPr/>
                </a:tc>
                <a:tc>
                  <a:txBody>
                    <a:bodyPr/>
                    <a:lstStyle/>
                    <a:p>
                      <a:r>
                        <a:rPr lang="ru-RU" sz="1200" smtClean="0"/>
                        <a:t>Бесплатно</a:t>
                      </a:r>
                      <a:endParaRPr lang="ru-RU" sz="1200" dirty="0" smtClean="0"/>
                    </a:p>
                  </a:txBody>
                  <a:tcPr/>
                </a:tc>
              </a:tr>
              <a:tr h="447314">
                <a:tc>
                  <a:txBody>
                    <a:bodyPr/>
                    <a:lstStyle/>
                    <a:p>
                      <a:r>
                        <a:rPr lang="ru-RU" sz="1200" b="1" dirty="0" smtClean="0"/>
                        <a:t>10</a:t>
                      </a: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Выдача разрешения на извлечение останков (праха) умершего для последующего перезахоронения</a:t>
                      </a:r>
                      <a:endParaRPr lang="ru-RU" sz="1200" b="0" dirty="0">
                        <a:latin typeface="+mn-lt"/>
                      </a:endParaRPr>
                    </a:p>
                  </a:txBody>
                  <a:tcPr/>
                </a:tc>
                <a:tc>
                  <a:txBody>
                    <a:bodyPr/>
                    <a:lstStyle/>
                    <a:p>
                      <a:r>
                        <a:rPr lang="ru-RU" sz="1200" dirty="0" smtClean="0"/>
                        <a:t>1 </a:t>
                      </a:r>
                      <a:r>
                        <a:rPr lang="ru-RU" sz="1200" dirty="0" err="1" smtClean="0"/>
                        <a:t>р.д</a:t>
                      </a:r>
                      <a:r>
                        <a:rPr lang="ru-RU" sz="1200" dirty="0" smtClean="0"/>
                        <a:t>.</a:t>
                      </a:r>
                      <a:endParaRPr lang="ru-RU" sz="1200" dirty="0" smtClean="0"/>
                    </a:p>
                  </a:txBody>
                  <a:tcPr/>
                </a:tc>
                <a:tc>
                  <a:txBody>
                    <a:bodyPr/>
                    <a:lstStyle/>
                    <a:p>
                      <a:r>
                        <a:rPr lang="ru-RU" sz="1200" dirty="0" smtClean="0"/>
                        <a:t>Не предусмотрено</a:t>
                      </a:r>
                      <a:endParaRPr lang="ru-RU" sz="1200" dirty="0"/>
                    </a:p>
                  </a:txBody>
                  <a:tcPr/>
                </a:tc>
                <a:tc>
                  <a:txBody>
                    <a:bodyPr/>
                    <a:lstStyle/>
                    <a:p>
                      <a:r>
                        <a:rPr lang="ru-RU" sz="1200" dirty="0" smtClean="0"/>
                        <a:t>Бесплатно</a:t>
                      </a:r>
                      <a:endParaRPr lang="ru-RU" sz="1200" dirty="0" smtClean="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a:t>Категории </a:t>
            </a:r>
            <a:r>
              <a:rPr lang="ru-RU" sz="3600" b="1" dirty="0" smtClean="0"/>
              <a:t>заявителей</a:t>
            </a:r>
            <a:endParaRPr lang="ru-RU" sz="3600" b="1" dirty="0"/>
          </a:p>
        </p:txBody>
      </p:sp>
      <p:sp>
        <p:nvSpPr>
          <p:cNvPr id="3" name="Текст 2"/>
          <p:cNvSpPr>
            <a:spLocks noGrp="1"/>
          </p:cNvSpPr>
          <p:nvPr>
            <p:ph type="body" idx="1"/>
          </p:nvPr>
        </p:nvSpPr>
        <p:spPr>
          <a:xfrm>
            <a:off x="862014" y="1301679"/>
            <a:ext cx="5157787" cy="823912"/>
          </a:xfrm>
        </p:spPr>
        <p:txBody>
          <a:bodyPr/>
          <a:lstStyle/>
          <a:p>
            <a:endParaRPr lang="ru-RU" dirty="0"/>
          </a:p>
        </p:txBody>
      </p:sp>
      <p:sp>
        <p:nvSpPr>
          <p:cNvPr id="4" name="Объект 3"/>
          <p:cNvSpPr>
            <a:spLocks noGrp="1"/>
          </p:cNvSpPr>
          <p:nvPr>
            <p:ph sz="half" idx="2"/>
          </p:nvPr>
        </p:nvSpPr>
        <p:spPr>
          <a:xfrm>
            <a:off x="820847" y="2079757"/>
            <a:ext cx="10364788" cy="3684588"/>
          </a:xfrm>
        </p:spPr>
        <p:txBody>
          <a:bodyPr>
            <a:normAutofit/>
          </a:bodyPr>
          <a:lstStyle/>
          <a:p>
            <a:pPr marL="0" indent="0" algn="just">
              <a:lnSpc>
                <a:spcPct val="80000"/>
              </a:lnSpc>
              <a:buNone/>
            </a:pPr>
            <a:r>
              <a:rPr lang="ru-RU" dirty="0" smtClean="0"/>
              <a:t>Физические лица</a:t>
            </a:r>
            <a:endParaRPr lang="ru-RU" dirty="0" smtClean="0"/>
          </a:p>
          <a:p>
            <a:pPr marL="0" indent="0" algn="just">
              <a:lnSpc>
                <a:spcPct val="80000"/>
              </a:lnSpc>
              <a:buNone/>
            </a:pPr>
            <a:endParaRPr lang="ru-RU" dirty="0" smtClean="0"/>
          </a:p>
          <a:p>
            <a:pPr marL="0" lvl="0" indent="0" algn="just">
              <a:lnSpc>
                <a:spcPct val="80000"/>
              </a:lnSpc>
              <a:buNone/>
            </a:pPr>
            <a:r>
              <a:rPr lang="ru-RU" dirty="0" smtClean="0"/>
              <a:t>Специализированные службы </a:t>
            </a:r>
            <a:r>
              <a:rPr lang="ru-RU" dirty="0"/>
              <a:t>по вопросам </a:t>
            </a:r>
            <a:r>
              <a:rPr lang="ru-RU" dirty="0" smtClean="0"/>
              <a:t>похоронного дела </a:t>
            </a:r>
            <a:br>
              <a:rPr lang="ru-RU" dirty="0" smtClean="0"/>
            </a:br>
            <a:r>
              <a:rPr lang="ru-RU" sz="2000" i="1" dirty="0" smtClean="0"/>
              <a:t>(при </a:t>
            </a:r>
            <a:r>
              <a:rPr lang="ru-RU" sz="2000" i="1" dirty="0"/>
              <a:t>обращении с заявлением о предоставлении места для одиночного захоронения)</a:t>
            </a:r>
            <a:endParaRPr lang="ru-RU" sz="2000" i="1" dirty="0"/>
          </a:p>
          <a:p>
            <a:pPr marL="0" indent="0" algn="just">
              <a:lnSpc>
                <a:spcPct val="80000"/>
              </a:lnSpc>
              <a:buNone/>
            </a:pPr>
            <a:endParaRPr lang="ru-RU" sz="2000" i="1" dirty="0" smtClean="0"/>
          </a:p>
          <a:p>
            <a:pPr marL="0" indent="0" algn="just">
              <a:lnSpc>
                <a:spcPct val="80000"/>
              </a:lnSpc>
              <a:buNone/>
            </a:pPr>
            <a:endParaRPr lang="ru-RU" dirty="0" smtClean="0"/>
          </a:p>
          <a:p>
            <a:pPr marL="0" indent="0" algn="just">
              <a:lnSpc>
                <a:spcPct val="80000"/>
              </a:lnSpc>
              <a:buNone/>
            </a:pPr>
            <a:r>
              <a:rPr lang="ru-RU" dirty="0" smtClean="0"/>
              <a:t>Представители </a:t>
            </a:r>
            <a:r>
              <a:rPr lang="ru-RU" dirty="0"/>
              <a:t>в соответствии с законодательством Российской Федерации</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7" y="51630"/>
            <a:ext cx="10901415" cy="1325563"/>
          </a:xfrm>
        </p:spPr>
        <p:txBody>
          <a:bodyPr>
            <a:normAutofit/>
          </a:bodyPr>
          <a:lstStyle/>
          <a:p>
            <a:r>
              <a:rPr lang="ru-RU" sz="3600" b="1" dirty="0"/>
              <a:t>Документы, обязательные к предоставлению </a:t>
            </a:r>
            <a:r>
              <a:rPr lang="ru-RU" sz="3600" b="1" dirty="0" smtClean="0"/>
              <a:t>заявителем</a:t>
            </a:r>
            <a:r>
              <a:rPr lang="en-US" sz="3600" b="1" dirty="0" smtClean="0"/>
              <a:t>/</a:t>
            </a:r>
            <a:r>
              <a:rPr lang="ru-RU" sz="3600" b="1" dirty="0" smtClean="0"/>
              <a:t>представителем </a:t>
            </a:r>
            <a:r>
              <a:rPr lang="ru-RU" sz="3600" b="1" dirty="0"/>
              <a:t>заявителя</a:t>
            </a:r>
            <a:endParaRPr lang="ru-RU" sz="3600" b="1" dirty="0"/>
          </a:p>
        </p:txBody>
      </p:sp>
      <p:sp>
        <p:nvSpPr>
          <p:cNvPr id="10" name="Прямоугольник 9"/>
          <p:cNvSpPr/>
          <p:nvPr/>
        </p:nvSpPr>
        <p:spPr>
          <a:xfrm>
            <a:off x="463602" y="1393326"/>
            <a:ext cx="184731" cy="461665"/>
          </a:xfrm>
          <a:prstGeom prst="rect">
            <a:avLst/>
          </a:prstGeom>
        </p:spPr>
        <p:txBody>
          <a:bodyPr wrap="none">
            <a:spAutoFit/>
          </a:bodyPr>
          <a:lstStyle/>
          <a:p>
            <a:endParaRPr lang="ru-RU" sz="2400" b="1" dirty="0"/>
          </a:p>
        </p:txBody>
      </p:sp>
      <p:graphicFrame>
        <p:nvGraphicFramePr>
          <p:cNvPr id="6" name="Объект 3"/>
          <p:cNvGraphicFramePr>
            <a:graphicFrameLocks noGrp="1"/>
          </p:cNvGraphicFramePr>
          <p:nvPr>
            <p:ph idx="1"/>
          </p:nvPr>
        </p:nvGraphicFramePr>
        <p:xfrm>
          <a:off x="648333" y="1239169"/>
          <a:ext cx="11393118" cy="4709160"/>
        </p:xfrm>
        <a:graphic>
          <a:graphicData uri="http://schemas.openxmlformats.org/drawingml/2006/table">
            <a:tbl>
              <a:tblPr firstRow="1" bandRow="1">
                <a:tableStyleId>{69CF1AB2-1976-4502-BF36-3FF5EA218861}</a:tableStyleId>
              </a:tblPr>
              <a:tblGrid>
                <a:gridCol w="823843"/>
                <a:gridCol w="4031315"/>
                <a:gridCol w="6537960"/>
              </a:tblGrid>
              <a:tr h="598098">
                <a:tc>
                  <a:txBody>
                    <a:bodyPr/>
                    <a:lstStyle/>
                    <a:p>
                      <a:pPr algn="ctr"/>
                      <a:r>
                        <a:rPr lang="ru-RU" sz="1400" dirty="0"/>
                        <a:t>№</a:t>
                      </a:r>
                      <a:endParaRPr lang="ru-RU" sz="1400" dirty="0"/>
                    </a:p>
                  </a:txBody>
                  <a:tcPr/>
                </a:tc>
                <a:tc>
                  <a:txBody>
                    <a:bodyPr/>
                    <a:lstStyle/>
                    <a:p>
                      <a:pPr algn="ctr"/>
                      <a:r>
                        <a:rPr lang="ru-RU" sz="1400" dirty="0"/>
                        <a:t>Основание</a:t>
                      </a:r>
                      <a:r>
                        <a:rPr lang="ru-RU" sz="1400" baseline="0" dirty="0"/>
                        <a:t> для обращения</a:t>
                      </a:r>
                      <a:endParaRPr lang="ru-RU" sz="1400" dirty="0"/>
                    </a:p>
                  </a:txBody>
                  <a:tcPr/>
                </a:tc>
                <a:tc>
                  <a:txBody>
                    <a:bodyPr/>
                    <a:lstStyle/>
                    <a:p>
                      <a:pPr algn="ctr"/>
                      <a:r>
                        <a:rPr lang="ru-RU" sz="1400" dirty="0" smtClean="0"/>
                        <a:t>Документ</a:t>
                      </a:r>
                      <a:endParaRPr lang="ru-RU" sz="1400" dirty="0"/>
                    </a:p>
                  </a:txBody>
                  <a:tcPr/>
                </a:tc>
              </a:tr>
              <a:tr h="1840302">
                <a:tc>
                  <a:txBody>
                    <a:bodyPr/>
                    <a:lstStyle/>
                    <a:p>
                      <a:pPr algn="ctr"/>
                      <a:r>
                        <a:rPr lang="ru-RU" sz="1100" b="1" dirty="0" smtClean="0"/>
                        <a:t>1</a:t>
                      </a:r>
                      <a:endParaRPr lang="ru-RU" sz="11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100" dirty="0" smtClean="0"/>
                        <a:t>Предоставление места для родственного захоронения</a:t>
                      </a:r>
                      <a:endParaRPr lang="ru-RU" sz="1100" b="0" dirty="0">
                        <a:latin typeface="+mn-lt"/>
                      </a:endParaRPr>
                    </a:p>
                  </a:txBody>
                  <a:tcPr/>
                </a:tc>
                <a:tc>
                  <a:txBody>
                    <a:bodyPr/>
                    <a:lstStyle/>
                    <a:p>
                      <a:pPr marL="285750" indent="-285750">
                        <a:buFont typeface="Arial" panose="020B0604020202020204" pitchFamily="34" charset="0"/>
                        <a:buChar char="•"/>
                      </a:pPr>
                      <a:r>
                        <a:rPr lang="ru-RU" sz="1100" dirty="0" smtClean="0"/>
                        <a:t>паспорт или иной документ, удостоверяющий личность заявителя</a:t>
                      </a:r>
                      <a:endParaRPr lang="ru-RU" sz="1100" dirty="0" smtClean="0"/>
                    </a:p>
                    <a:p>
                      <a:pPr marL="285750" indent="-285750">
                        <a:buFont typeface="Arial" panose="020B0604020202020204" pitchFamily="34" charset="0"/>
                        <a:buChar char="•"/>
                      </a:pPr>
                      <a:r>
                        <a:rPr lang="ru-RU" sz="1100" dirty="0" smtClean="0"/>
                        <a:t>паспорт или иной документ, удостоверяющий личность представителя заявителя</a:t>
                      </a:r>
                      <a:endParaRPr lang="ru-RU" sz="1100" dirty="0" smtClean="0"/>
                    </a:p>
                    <a:p>
                      <a:pPr marL="285750" indent="-285750">
                        <a:buFont typeface="Arial" panose="020B0604020202020204" pitchFamily="34" charset="0"/>
                        <a:buChar char="•"/>
                      </a:pPr>
                      <a:r>
                        <a:rPr lang="ru-RU" sz="1100" dirty="0" smtClean="0"/>
                        <a:t>доверенность, подтверждающая полномочия представителя заявителя</a:t>
                      </a:r>
                      <a:endParaRPr lang="ru-RU" sz="1100" dirty="0" smtClean="0"/>
                    </a:p>
                    <a:p>
                      <a:pPr marL="285750" indent="-285750">
                        <a:buFont typeface="Arial" panose="020B0604020202020204" pitchFamily="34" charset="0"/>
                        <a:buChar char="•"/>
                      </a:pPr>
                      <a:r>
                        <a:rPr lang="ru-RU" sz="1100" dirty="0" smtClean="0"/>
                        <a:t>копия паспорта или иного документа, удостоверяющего личность заявителя, в случае если заявление подается представителем заявителя</a:t>
                      </a:r>
                      <a:endParaRPr lang="ru-RU" sz="1100" dirty="0" smtClean="0"/>
                    </a:p>
                    <a:p>
                      <a:pPr marL="285750" indent="-285750">
                        <a:buFont typeface="Arial" panose="020B0604020202020204" pitchFamily="34" charset="0"/>
                        <a:buChar char="•"/>
                      </a:pPr>
                      <a:r>
                        <a:rPr lang="ru-RU" sz="1100" dirty="0" smtClean="0"/>
                        <a:t>свидетельство о смерти или его нотариально заверенная копия</a:t>
                      </a:r>
                      <a:endParaRPr lang="ru-RU" sz="1100" dirty="0" smtClean="0"/>
                    </a:p>
                    <a:p>
                      <a:pPr marL="285750" indent="-285750">
                        <a:buFont typeface="Arial" panose="020B0604020202020204" pitchFamily="34" charset="0"/>
                        <a:buChar char="•"/>
                      </a:pPr>
                      <a:r>
                        <a:rPr lang="ru-RU" sz="1100" dirty="0" smtClean="0"/>
                        <a:t>документ, выданный органами ЗАГС, подтверждающий факт государственной регистрации рождения мертвого ребенка в случае рождения мертвого ребенка</a:t>
                      </a:r>
                      <a:endParaRPr lang="ru-RU" sz="1100" dirty="0" smtClean="0"/>
                    </a:p>
                    <a:p>
                      <a:pPr marL="285750" indent="-285750">
                        <a:buFont typeface="Arial" panose="020B0604020202020204" pitchFamily="34" charset="0"/>
                        <a:buChar char="•"/>
                      </a:pPr>
                      <a:r>
                        <a:rPr lang="ru-RU" sz="1100" dirty="0" smtClean="0"/>
                        <a:t>справка о кремации или ее нотариально заверенная копия</a:t>
                      </a:r>
                      <a:endParaRPr lang="ru-RU" sz="1100" dirty="0" smtClean="0"/>
                    </a:p>
                    <a:p>
                      <a:pPr marL="285750" indent="-285750">
                        <a:buFont typeface="Arial" panose="020B0604020202020204" pitchFamily="34" charset="0"/>
                        <a:buChar char="•"/>
                      </a:pPr>
                      <a:r>
                        <a:rPr lang="ru-RU" sz="1100" dirty="0" smtClean="0"/>
                        <a:t>справка от религиозной организации, подтверждающая принадлежность умершего к соответствующей конфессии, в случае захоронения умершего на </a:t>
                      </a:r>
                      <a:r>
                        <a:rPr lang="ru-RU" sz="1100" dirty="0" err="1" smtClean="0"/>
                        <a:t>вероисповедальном</a:t>
                      </a:r>
                      <a:r>
                        <a:rPr lang="ru-RU" sz="1100" dirty="0" smtClean="0"/>
                        <a:t> кладбище</a:t>
                      </a:r>
                      <a:r>
                        <a:rPr lang="ru-RU" sz="1100" baseline="0" dirty="0" smtClean="0"/>
                        <a:t> </a:t>
                      </a:r>
                      <a:r>
                        <a:rPr lang="ru-RU" sz="1100" dirty="0" smtClean="0"/>
                        <a:t>или </a:t>
                      </a:r>
                      <a:r>
                        <a:rPr lang="ru-RU" sz="1100" dirty="0" err="1" smtClean="0"/>
                        <a:t>вероисповедальном</a:t>
                      </a:r>
                      <a:r>
                        <a:rPr lang="ru-RU" sz="1100" dirty="0" smtClean="0"/>
                        <a:t> участке общественного кладбища</a:t>
                      </a:r>
                      <a:endParaRPr lang="ru-RU" sz="1100" dirty="0" smtClean="0"/>
                    </a:p>
                    <a:p>
                      <a:endParaRPr lang="ru-RU" sz="1100" dirty="0" smtClean="0"/>
                    </a:p>
                  </a:txBody>
                  <a:tcPr/>
                </a:tc>
              </a:tr>
              <a:tr h="1840302">
                <a:tc>
                  <a:txBody>
                    <a:bodyPr/>
                    <a:lstStyle/>
                    <a:p>
                      <a:pPr algn="ctr"/>
                      <a:r>
                        <a:rPr lang="ru-RU" sz="1100" b="1" dirty="0" smtClean="0"/>
                        <a:t>2</a:t>
                      </a:r>
                      <a:endParaRPr lang="ru-RU" sz="11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100" b="0" dirty="0" smtClean="0">
                          <a:latin typeface="+mn-lt"/>
                        </a:rPr>
                        <a:t>Предоставление места для почетного захоронения</a:t>
                      </a:r>
                      <a:endParaRPr lang="ru-RU" sz="1100" b="0" dirty="0">
                        <a:latin typeface="+mn-lt"/>
                      </a:endParaRPr>
                    </a:p>
                  </a:txBody>
                  <a:tcPr/>
                </a:tc>
                <a:tc>
                  <a:txBody>
                    <a:bodyPr/>
                    <a:lstStyle/>
                    <a:p>
                      <a:pPr marL="285750" indent="-285750">
                        <a:buFont typeface="Arial" panose="020B0604020202020204" pitchFamily="34" charset="0"/>
                        <a:buChar char="•"/>
                      </a:pPr>
                      <a:r>
                        <a:rPr lang="ru-RU" sz="1100" dirty="0" smtClean="0"/>
                        <a:t>паспорт или иной документ, удостоверяющий личность заявителя</a:t>
                      </a:r>
                      <a:endParaRPr lang="ru-RU" sz="1100" dirty="0" smtClean="0"/>
                    </a:p>
                    <a:p>
                      <a:pPr marL="285750" indent="-285750">
                        <a:buFont typeface="Arial" panose="020B0604020202020204" pitchFamily="34" charset="0"/>
                        <a:buChar char="•"/>
                      </a:pPr>
                      <a:r>
                        <a:rPr lang="ru-RU" sz="1100" dirty="0" smtClean="0"/>
                        <a:t>паспорт или иной документ, удостоверяющий личность представителя заявителя</a:t>
                      </a:r>
                      <a:endParaRPr lang="ru-RU" sz="1100" dirty="0" smtClean="0"/>
                    </a:p>
                    <a:p>
                      <a:pPr marL="285750" indent="-285750">
                        <a:buFont typeface="Arial" panose="020B0604020202020204" pitchFamily="34" charset="0"/>
                        <a:buChar char="•"/>
                      </a:pPr>
                      <a:r>
                        <a:rPr lang="ru-RU" sz="1100" dirty="0" smtClean="0"/>
                        <a:t>доверенность, подтверждающая полномочия представителя заявителя</a:t>
                      </a:r>
                      <a:endParaRPr lang="ru-RU" sz="1100" dirty="0" smtClean="0"/>
                    </a:p>
                    <a:p>
                      <a:pPr marL="285750" indent="-285750">
                        <a:buFont typeface="Arial" panose="020B0604020202020204" pitchFamily="34" charset="0"/>
                        <a:buChar char="•"/>
                      </a:pPr>
                      <a:r>
                        <a:rPr lang="ru-RU" sz="1100" dirty="0" smtClean="0"/>
                        <a:t>копия паспорта или иного документа, удостоверяющего личность заявителя, в случае если заявление подается представителем заявителя</a:t>
                      </a:r>
                      <a:endParaRPr lang="ru-RU" sz="1100" dirty="0" smtClean="0"/>
                    </a:p>
                    <a:p>
                      <a:pPr marL="285750" indent="-285750">
                        <a:buFont typeface="Arial" panose="020B0604020202020204" pitchFamily="34" charset="0"/>
                        <a:buChar char="•"/>
                      </a:pPr>
                      <a:r>
                        <a:rPr lang="ru-RU" sz="1100" dirty="0" smtClean="0"/>
                        <a:t>свидетельство о смерти или его нотариально заверенная копия</a:t>
                      </a:r>
                      <a:endParaRPr lang="ru-RU" sz="1100" dirty="0" smtClean="0"/>
                    </a:p>
                    <a:p>
                      <a:pPr marL="285750" indent="-285750">
                        <a:buFont typeface="Arial" panose="020B0604020202020204" pitchFamily="34" charset="0"/>
                        <a:buChar char="•"/>
                      </a:pPr>
                      <a:r>
                        <a:rPr lang="ru-RU" sz="1100" dirty="0" smtClean="0"/>
                        <a:t>справка о кремации или ее нотариально заверенная копия</a:t>
                      </a:r>
                      <a:endParaRPr lang="ru-RU" sz="1100" dirty="0" smtClean="0"/>
                    </a:p>
                    <a:p>
                      <a:pPr marL="285750" indent="-285750">
                        <a:buFont typeface="Arial" panose="020B0604020202020204" pitchFamily="34" charset="0"/>
                        <a:buChar char="•"/>
                      </a:pPr>
                      <a:r>
                        <a:rPr lang="ru-RU" sz="1100" dirty="0" smtClean="0"/>
                        <a:t>документы, подтверждающие соответствующие заслуги умершего перед Российской Федерацией, Московской областью, соответствующим муниципальным образованием Московской области</a:t>
                      </a:r>
                      <a:endParaRPr lang="ru-RU" sz="1100" dirty="0" smtClean="0"/>
                    </a:p>
                    <a:p>
                      <a:endParaRPr lang="ru-RU" sz="1100" dirty="0" smtClean="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7" y="51630"/>
            <a:ext cx="10901415" cy="1325563"/>
          </a:xfrm>
        </p:spPr>
        <p:txBody>
          <a:bodyPr>
            <a:normAutofit/>
          </a:bodyPr>
          <a:lstStyle/>
          <a:p>
            <a:r>
              <a:rPr lang="ru-RU" sz="3600" b="1" dirty="0"/>
              <a:t>Документы, обязательные к предоставлению </a:t>
            </a:r>
            <a:r>
              <a:rPr lang="ru-RU" sz="3600" b="1" dirty="0" smtClean="0"/>
              <a:t>заявителем</a:t>
            </a:r>
            <a:r>
              <a:rPr lang="en-US" sz="3600" b="1" dirty="0" smtClean="0"/>
              <a:t>/</a:t>
            </a:r>
            <a:r>
              <a:rPr lang="ru-RU" sz="3600" b="1" dirty="0"/>
              <a:t>п</a:t>
            </a:r>
            <a:r>
              <a:rPr lang="ru-RU" sz="3600" b="1" dirty="0" smtClean="0"/>
              <a:t>редставителем </a:t>
            </a:r>
            <a:r>
              <a:rPr lang="ru-RU" sz="3600" b="1" dirty="0"/>
              <a:t>заявителя</a:t>
            </a:r>
            <a:endParaRPr lang="ru-RU" sz="3600" b="1" dirty="0"/>
          </a:p>
        </p:txBody>
      </p:sp>
      <p:graphicFrame>
        <p:nvGraphicFramePr>
          <p:cNvPr id="6" name="Объект 3"/>
          <p:cNvGraphicFramePr>
            <a:graphicFrameLocks noGrp="1"/>
          </p:cNvGraphicFramePr>
          <p:nvPr>
            <p:ph idx="1"/>
          </p:nvPr>
        </p:nvGraphicFramePr>
        <p:xfrm>
          <a:off x="591829" y="1247053"/>
          <a:ext cx="11393118" cy="4709160"/>
        </p:xfrm>
        <a:graphic>
          <a:graphicData uri="http://schemas.openxmlformats.org/drawingml/2006/table">
            <a:tbl>
              <a:tblPr firstRow="1" bandRow="1">
                <a:tableStyleId>{69CF1AB2-1976-4502-BF36-3FF5EA218861}</a:tableStyleId>
              </a:tblPr>
              <a:tblGrid>
                <a:gridCol w="823843"/>
                <a:gridCol w="4031315"/>
                <a:gridCol w="6537960"/>
              </a:tblGrid>
              <a:tr h="598098">
                <a:tc>
                  <a:txBody>
                    <a:bodyPr/>
                    <a:lstStyle/>
                    <a:p>
                      <a:pPr algn="ctr"/>
                      <a:r>
                        <a:rPr lang="ru-RU" sz="1400" dirty="0"/>
                        <a:t>№</a:t>
                      </a:r>
                      <a:endParaRPr lang="ru-RU" sz="1400" dirty="0"/>
                    </a:p>
                  </a:txBody>
                  <a:tcPr/>
                </a:tc>
                <a:tc>
                  <a:txBody>
                    <a:bodyPr/>
                    <a:lstStyle/>
                    <a:p>
                      <a:pPr algn="ctr"/>
                      <a:r>
                        <a:rPr lang="ru-RU" sz="1400" dirty="0"/>
                        <a:t>Основание</a:t>
                      </a:r>
                      <a:r>
                        <a:rPr lang="ru-RU" sz="1400" baseline="0" dirty="0"/>
                        <a:t> для обращения</a:t>
                      </a:r>
                      <a:endParaRPr lang="ru-RU" sz="1400" dirty="0"/>
                    </a:p>
                  </a:txBody>
                  <a:tcPr/>
                </a:tc>
                <a:tc>
                  <a:txBody>
                    <a:bodyPr/>
                    <a:lstStyle/>
                    <a:p>
                      <a:pPr algn="ctr"/>
                      <a:r>
                        <a:rPr lang="ru-RU" sz="1400" dirty="0" smtClean="0"/>
                        <a:t>Документ</a:t>
                      </a:r>
                      <a:endParaRPr lang="ru-RU" sz="1400" dirty="0"/>
                    </a:p>
                  </a:txBody>
                  <a:tcPr/>
                </a:tc>
              </a:tr>
              <a:tr h="1759022">
                <a:tc>
                  <a:txBody>
                    <a:bodyPr/>
                    <a:lstStyle/>
                    <a:p>
                      <a:pPr algn="ctr"/>
                      <a:r>
                        <a:rPr lang="ru-RU" sz="1100" b="1" dirty="0" smtClean="0"/>
                        <a:t>3</a:t>
                      </a:r>
                      <a:endParaRPr lang="ru-RU" sz="11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100" b="0" dirty="0" smtClean="0">
                          <a:latin typeface="+mn-lt"/>
                        </a:rPr>
                        <a:t>Предоставление места для воинского захоронения</a:t>
                      </a:r>
                      <a:endParaRPr lang="ru-RU" sz="1100" b="0" dirty="0">
                        <a:latin typeface="+mn-lt"/>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sz="1100" b="0" i="0" u="none" strike="noStrike" kern="1200" cap="none" spc="0" normalizeH="0" baseline="0" noProof="0" dirty="0" smtClean="0">
                          <a:ln>
                            <a:noFill/>
                          </a:ln>
                          <a:solidFill>
                            <a:prstClr val="black"/>
                          </a:solidFill>
                          <a:effectLst/>
                          <a:uLnTx/>
                          <a:uFillTx/>
                          <a:latin typeface="+mn-lt"/>
                          <a:ea typeface="+mn-ea"/>
                          <a:cs typeface="+mn-cs"/>
                        </a:rPr>
                        <a:t>паспорт или иной документ, удостоверяющий личность заявителя</a:t>
                      </a:r>
                      <a:endParaRPr kumimoji="0" lang="ru-RU" sz="1100" b="0" i="0" u="none" strike="noStrike" kern="1200" cap="none" spc="0" normalizeH="0" baseline="0" noProof="0" dirty="0" smtClean="0">
                        <a:ln>
                          <a:noFill/>
                        </a:ln>
                        <a:solidFill>
                          <a:prstClr val="black"/>
                        </a:solidFill>
                        <a:effectLst/>
                        <a:uLnTx/>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sz="1100" b="0" i="0" u="none" strike="noStrike" kern="1200" cap="none" spc="0" normalizeH="0" baseline="0" noProof="0" dirty="0" smtClean="0">
                          <a:ln>
                            <a:noFill/>
                          </a:ln>
                          <a:solidFill>
                            <a:prstClr val="black"/>
                          </a:solidFill>
                          <a:effectLst/>
                          <a:uLnTx/>
                          <a:uFillTx/>
                          <a:latin typeface="+mn-lt"/>
                          <a:ea typeface="+mn-ea"/>
                          <a:cs typeface="+mn-cs"/>
                        </a:rPr>
                        <a:t>паспорт или иной документ, удостоверяющий личность представителя заявителя</a:t>
                      </a:r>
                      <a:endParaRPr kumimoji="0" lang="ru-RU" sz="1100" b="0" i="0" u="none" strike="noStrike" kern="1200" cap="none" spc="0" normalizeH="0" baseline="0" noProof="0" dirty="0" smtClean="0">
                        <a:ln>
                          <a:noFill/>
                        </a:ln>
                        <a:solidFill>
                          <a:prstClr val="black"/>
                        </a:solidFill>
                        <a:effectLst/>
                        <a:uLnTx/>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sz="1100" b="0" i="0" u="none" strike="noStrike" kern="1200" cap="none" spc="0" normalizeH="0" baseline="0" noProof="0" dirty="0" smtClean="0">
                          <a:ln>
                            <a:noFill/>
                          </a:ln>
                          <a:solidFill>
                            <a:prstClr val="black"/>
                          </a:solidFill>
                          <a:effectLst/>
                          <a:uLnTx/>
                          <a:uFillTx/>
                          <a:latin typeface="+mn-lt"/>
                          <a:ea typeface="+mn-ea"/>
                          <a:cs typeface="+mn-cs"/>
                        </a:rPr>
                        <a:t>доверенность, подтверждающая полномочия представителя заявителя</a:t>
                      </a:r>
                      <a:endParaRPr kumimoji="0" lang="ru-RU" sz="1100" b="0" i="0" u="none" strike="noStrike" kern="1200" cap="none" spc="0" normalizeH="0" baseline="0" noProof="0" dirty="0" smtClean="0">
                        <a:ln>
                          <a:noFill/>
                        </a:ln>
                        <a:solidFill>
                          <a:prstClr val="black"/>
                        </a:solidFill>
                        <a:effectLst/>
                        <a:uLnTx/>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sz="1100" b="0" i="0" u="none" strike="noStrike" kern="1200" cap="none" spc="0" normalizeH="0" baseline="0" noProof="0" dirty="0" smtClean="0">
                          <a:ln>
                            <a:noFill/>
                          </a:ln>
                          <a:solidFill>
                            <a:prstClr val="black"/>
                          </a:solidFill>
                          <a:effectLst/>
                          <a:uLnTx/>
                          <a:uFillTx/>
                          <a:latin typeface="+mn-lt"/>
                          <a:ea typeface="+mn-ea"/>
                          <a:cs typeface="+mn-cs"/>
                        </a:rPr>
                        <a:t>копия паспорта или иного документа, удостоверяющего личность заявителя, в случае если заявление подается представителем заявителя</a:t>
                      </a:r>
                      <a:endParaRPr kumimoji="0" lang="ru-RU" sz="1100" b="0" i="0" u="none" strike="noStrike" kern="1200" cap="none" spc="0" normalizeH="0" baseline="0" noProof="0" dirty="0" smtClean="0">
                        <a:ln>
                          <a:noFill/>
                        </a:ln>
                        <a:solidFill>
                          <a:prstClr val="black"/>
                        </a:solidFill>
                        <a:effectLst/>
                        <a:uLnTx/>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sz="1100" b="0" i="0" u="none" strike="noStrike" kern="1200" cap="none" spc="0" normalizeH="0" baseline="0" noProof="0" dirty="0" smtClean="0">
                          <a:ln>
                            <a:noFill/>
                          </a:ln>
                          <a:solidFill>
                            <a:prstClr val="black"/>
                          </a:solidFill>
                          <a:effectLst/>
                          <a:uLnTx/>
                          <a:uFillTx/>
                          <a:latin typeface="+mn-lt"/>
                          <a:ea typeface="+mn-ea"/>
                          <a:cs typeface="+mn-cs"/>
                        </a:rPr>
                        <a:t>свидетельство о смерти или его нотариально заверенная копия</a:t>
                      </a:r>
                      <a:endParaRPr kumimoji="0" lang="ru-RU" sz="1100" b="0" i="0" u="none" strike="noStrike" kern="1200" cap="none" spc="0" normalizeH="0" baseline="0" noProof="0" dirty="0" smtClean="0">
                        <a:ln>
                          <a:noFill/>
                        </a:ln>
                        <a:solidFill>
                          <a:prstClr val="black"/>
                        </a:solidFill>
                        <a:effectLst/>
                        <a:uLnTx/>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sz="1100" b="0" i="0" u="none" strike="noStrike" kern="1200" cap="none" spc="0" normalizeH="0" baseline="0" noProof="0" dirty="0" smtClean="0">
                          <a:ln>
                            <a:noFill/>
                          </a:ln>
                          <a:solidFill>
                            <a:prstClr val="black"/>
                          </a:solidFill>
                          <a:effectLst/>
                          <a:uLnTx/>
                          <a:uFillTx/>
                          <a:latin typeface="+mn-lt"/>
                          <a:ea typeface="+mn-ea"/>
                          <a:cs typeface="+mn-cs"/>
                        </a:rPr>
                        <a:t>справка о кремации или ее нотариально заверенная копия</a:t>
                      </a:r>
                      <a:endParaRPr kumimoji="0" lang="ru-RU" sz="1100" b="0" i="0" u="none" strike="noStrike" kern="1200" cap="none" spc="0" normalizeH="0" baseline="0" noProof="0" dirty="0" smtClean="0">
                        <a:ln>
                          <a:noFill/>
                        </a:ln>
                        <a:solidFill>
                          <a:prstClr val="black"/>
                        </a:solidFill>
                        <a:effectLst/>
                        <a:uLnTx/>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sz="1100" b="0" i="0" u="none" strike="noStrike" kern="1200" cap="none" spc="0" normalizeH="0" baseline="0" noProof="0" dirty="0" smtClean="0">
                          <a:ln>
                            <a:noFill/>
                          </a:ln>
                          <a:solidFill>
                            <a:prstClr val="black"/>
                          </a:solidFill>
                          <a:effectLst/>
                          <a:uLnTx/>
                          <a:uFillTx/>
                          <a:latin typeface="+mn-lt"/>
                          <a:ea typeface="+mn-ea"/>
                          <a:cs typeface="+mn-cs"/>
                        </a:rPr>
                        <a:t>документы, подтверждающие, что умерший относится к категории лиц, которые могут быть погребены на военном мемориальном кладбище или воинском участке общественного кладбища</a:t>
                      </a:r>
                      <a:endParaRPr kumimoji="0" lang="ru-RU" sz="11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defRPr/>
                      </a:pPr>
                      <a:endParaRPr kumimoji="0" lang="ru-RU" sz="1100" b="0" i="0" u="none" strike="noStrike" kern="1200" cap="none" spc="0" normalizeH="0" baseline="0" noProof="0" dirty="0" smtClean="0">
                        <a:ln>
                          <a:noFill/>
                        </a:ln>
                        <a:solidFill>
                          <a:prstClr val="black"/>
                        </a:solidFill>
                        <a:effectLst/>
                        <a:uLnTx/>
                        <a:uFillTx/>
                        <a:latin typeface="+mn-lt"/>
                        <a:ea typeface="+mn-ea"/>
                        <a:cs typeface="+mn-cs"/>
                      </a:endParaRPr>
                    </a:p>
                    <a:p>
                      <a:endParaRPr lang="ru-RU" sz="1100" dirty="0" smtClean="0"/>
                    </a:p>
                    <a:p>
                      <a:endParaRPr lang="ru-RU" sz="1100" dirty="0" smtClean="0"/>
                    </a:p>
                    <a:p>
                      <a:endParaRPr lang="ru-RU" sz="1100" dirty="0" smtClean="0"/>
                    </a:p>
                  </a:txBody>
                  <a:tcPr/>
                </a:tc>
              </a:tr>
              <a:tr h="1840302">
                <a:tc>
                  <a:txBody>
                    <a:bodyPr/>
                    <a:lstStyle/>
                    <a:p>
                      <a:pPr algn="ctr"/>
                      <a:r>
                        <a:rPr lang="ru-RU" sz="1100" b="1" dirty="0" smtClean="0"/>
                        <a:t>4</a:t>
                      </a:r>
                      <a:endParaRPr lang="ru-RU" sz="11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100" b="0" dirty="0" smtClean="0">
                          <a:latin typeface="+mn-lt"/>
                        </a:rPr>
                        <a:t>Предоставление места для одиночного захоронения</a:t>
                      </a:r>
                      <a:endParaRPr lang="ru-RU" sz="1100" b="0" dirty="0">
                        <a:latin typeface="+mn-lt"/>
                      </a:endParaRPr>
                    </a:p>
                  </a:txBody>
                  <a:tcPr/>
                </a:tc>
                <a:tc>
                  <a:txBody>
                    <a:bodyPr/>
                    <a:lstStyle/>
                    <a:p>
                      <a:pPr marL="285750" indent="-285750">
                        <a:buFont typeface="Arial" panose="020B0604020202020204" pitchFamily="34" charset="0"/>
                        <a:buChar char="•"/>
                      </a:pPr>
                      <a:r>
                        <a:rPr lang="ru-RU" sz="1100" dirty="0" smtClean="0"/>
                        <a:t>паспорт или иной документ, удостоверяющий личность представителя заявителя</a:t>
                      </a:r>
                      <a:endParaRPr lang="ru-RU" sz="1100" dirty="0" smtClean="0"/>
                    </a:p>
                    <a:p>
                      <a:pPr marL="285750" indent="-285750">
                        <a:buFont typeface="Arial" panose="020B0604020202020204" pitchFamily="34" charset="0"/>
                        <a:buChar char="•"/>
                      </a:pPr>
                      <a:r>
                        <a:rPr lang="ru-RU" sz="1100" dirty="0" smtClean="0"/>
                        <a:t>доверенность, подтверждающая полномочия представителя заявителя</a:t>
                      </a:r>
                      <a:endParaRPr lang="ru-RU" sz="1100" dirty="0" smtClean="0"/>
                    </a:p>
                    <a:p>
                      <a:pPr marL="285750" indent="-285750">
                        <a:buFont typeface="Arial" panose="020B0604020202020204" pitchFamily="34" charset="0"/>
                        <a:buChar char="•"/>
                      </a:pPr>
                      <a:r>
                        <a:rPr lang="ru-RU" sz="1100" dirty="0" smtClean="0"/>
                        <a:t>свидетельство о смерти или его нотариально заверенная копия;</a:t>
                      </a:r>
                      <a:endParaRPr lang="ru-RU" sz="1100" dirty="0" smtClean="0"/>
                    </a:p>
                    <a:p>
                      <a:pPr marL="285750" indent="-285750">
                        <a:buFont typeface="Arial" panose="020B0604020202020204" pitchFamily="34" charset="0"/>
                        <a:buChar char="•"/>
                      </a:pPr>
                      <a:r>
                        <a:rPr lang="ru-RU" sz="1100" dirty="0" smtClean="0"/>
                        <a:t>документ, подтверждающий согласие органов внутренних дел</a:t>
                      </a:r>
                      <a:r>
                        <a:rPr lang="ru-RU" sz="1100" baseline="0" dirty="0" smtClean="0"/>
                        <a:t> </a:t>
                      </a:r>
                      <a:r>
                        <a:rPr lang="ru-RU" sz="1100" dirty="0" smtClean="0"/>
                        <a:t>на погребение умершего, личность которого не установлена в сроки, определенные законодательством Российской Федерации</a:t>
                      </a:r>
                      <a:endParaRPr lang="ru-RU" sz="1100" dirty="0" smtClean="0"/>
                    </a:p>
                    <a:p>
                      <a:pPr marL="285750" indent="-285750">
                        <a:buFont typeface="Arial" panose="020B0604020202020204" pitchFamily="34" charset="0"/>
                        <a:buChar char="•"/>
                      </a:pPr>
                      <a:r>
                        <a:rPr lang="ru-RU" sz="1100" dirty="0" smtClean="0"/>
                        <a:t>копия правового акта органа местного самоуправления о создании специализированной службы </a:t>
                      </a:r>
                      <a:br>
                        <a:rPr lang="ru-RU" sz="1100" dirty="0" smtClean="0"/>
                      </a:br>
                      <a:r>
                        <a:rPr lang="ru-RU" sz="1100" dirty="0" smtClean="0"/>
                        <a:t>по вопросам похоронного дела или наделении организации статусом специализированной службы по вопросам похоронного дела</a:t>
                      </a:r>
                      <a:endParaRPr lang="ru-RU" sz="1100" dirty="0" smtClean="0"/>
                    </a:p>
                    <a:p>
                      <a:endParaRPr lang="ru-RU" sz="1100" dirty="0" smtClean="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7" y="51630"/>
            <a:ext cx="10901415" cy="1325563"/>
          </a:xfrm>
        </p:spPr>
        <p:txBody>
          <a:bodyPr>
            <a:normAutofit/>
          </a:bodyPr>
          <a:lstStyle/>
          <a:p>
            <a:r>
              <a:rPr lang="ru-RU" sz="3600" b="1" dirty="0"/>
              <a:t>Документы, обязательные к предоставлению </a:t>
            </a:r>
            <a:r>
              <a:rPr lang="ru-RU" sz="3600" b="1" dirty="0" smtClean="0"/>
              <a:t>заявителем</a:t>
            </a:r>
            <a:r>
              <a:rPr lang="en-US" sz="3600" b="1" dirty="0" smtClean="0"/>
              <a:t>/</a:t>
            </a:r>
            <a:r>
              <a:rPr lang="ru-RU" sz="3600" b="1" dirty="0"/>
              <a:t>п</a:t>
            </a:r>
            <a:r>
              <a:rPr lang="ru-RU" sz="3600" b="1" dirty="0" smtClean="0"/>
              <a:t>редставителем </a:t>
            </a:r>
            <a:r>
              <a:rPr lang="ru-RU" sz="3600" b="1" dirty="0"/>
              <a:t>заявителя</a:t>
            </a:r>
            <a:endParaRPr lang="ru-RU" sz="3600" b="1" dirty="0"/>
          </a:p>
        </p:txBody>
      </p:sp>
      <p:graphicFrame>
        <p:nvGraphicFramePr>
          <p:cNvPr id="6" name="Объект 3"/>
          <p:cNvGraphicFramePr>
            <a:graphicFrameLocks noGrp="1"/>
          </p:cNvGraphicFramePr>
          <p:nvPr>
            <p:ph idx="1"/>
          </p:nvPr>
        </p:nvGraphicFramePr>
        <p:xfrm>
          <a:off x="662152" y="1173673"/>
          <a:ext cx="11234098" cy="5676445"/>
        </p:xfrm>
        <a:graphic>
          <a:graphicData uri="http://schemas.openxmlformats.org/drawingml/2006/table">
            <a:tbl>
              <a:tblPr firstRow="1" bandRow="1">
                <a:tableStyleId>{69CF1AB2-1976-4502-BF36-3FF5EA218861}</a:tableStyleId>
              </a:tblPr>
              <a:tblGrid>
                <a:gridCol w="393060"/>
                <a:gridCol w="4134971"/>
                <a:gridCol w="6706067"/>
              </a:tblGrid>
              <a:tr h="311965">
                <a:tc>
                  <a:txBody>
                    <a:bodyPr/>
                    <a:lstStyle/>
                    <a:p>
                      <a:pPr algn="ctr"/>
                      <a:r>
                        <a:rPr lang="ru-RU" sz="1400" dirty="0"/>
                        <a:t>№</a:t>
                      </a:r>
                      <a:endParaRPr lang="ru-RU" sz="1400" dirty="0"/>
                    </a:p>
                  </a:txBody>
                  <a:tcPr/>
                </a:tc>
                <a:tc>
                  <a:txBody>
                    <a:bodyPr/>
                    <a:lstStyle/>
                    <a:p>
                      <a:pPr algn="ctr"/>
                      <a:r>
                        <a:rPr lang="ru-RU" sz="1400" dirty="0"/>
                        <a:t>Основание</a:t>
                      </a:r>
                      <a:r>
                        <a:rPr lang="ru-RU" sz="1400" baseline="0" dirty="0"/>
                        <a:t> для обращения</a:t>
                      </a:r>
                      <a:endParaRPr lang="ru-RU" sz="1400" dirty="0"/>
                    </a:p>
                  </a:txBody>
                  <a:tcPr/>
                </a:tc>
                <a:tc>
                  <a:txBody>
                    <a:bodyPr/>
                    <a:lstStyle/>
                    <a:p>
                      <a:pPr algn="ctr"/>
                      <a:r>
                        <a:rPr lang="ru-RU" sz="1400" dirty="0" smtClean="0"/>
                        <a:t>Документ</a:t>
                      </a:r>
                      <a:endParaRPr lang="ru-RU" sz="1400" dirty="0"/>
                    </a:p>
                  </a:txBody>
                  <a:tcPr/>
                </a:tc>
              </a:tr>
              <a:tr h="1289805">
                <a:tc>
                  <a:txBody>
                    <a:bodyPr/>
                    <a:lstStyle/>
                    <a:p>
                      <a:pPr algn="ctr"/>
                      <a:r>
                        <a:rPr lang="ru-RU" sz="1000" b="1" dirty="0" smtClean="0"/>
                        <a:t>5</a:t>
                      </a:r>
                      <a:endParaRPr lang="ru-RU" sz="1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000" b="0" dirty="0" smtClean="0">
                          <a:latin typeface="+mn-lt"/>
                        </a:rPr>
                        <a:t>Предоставление ниши в стене скорби</a:t>
                      </a:r>
                      <a:endParaRPr lang="ru-RU" sz="1000" b="0" dirty="0">
                        <a:latin typeface="+mn-lt"/>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sz="1000" b="0" i="0" u="none" strike="noStrike" kern="1200" cap="none" spc="0" normalizeH="0" baseline="0" noProof="0" dirty="0" smtClean="0">
                          <a:ln>
                            <a:noFill/>
                          </a:ln>
                          <a:solidFill>
                            <a:prstClr val="black"/>
                          </a:solidFill>
                          <a:effectLst/>
                          <a:uLnTx/>
                          <a:uFillTx/>
                          <a:latin typeface="+mn-lt"/>
                          <a:ea typeface="+mn-ea"/>
                          <a:cs typeface="+mn-cs"/>
                        </a:rPr>
                        <a:t>паспорт или иной документ, удостоверяющий личность заявителя</a:t>
                      </a:r>
                      <a:endParaRPr kumimoji="0" lang="ru-RU" sz="1000" b="0" i="0" u="none" strike="noStrike" kern="1200" cap="none" spc="0" normalizeH="0" baseline="0" noProof="0" dirty="0" smtClean="0">
                        <a:ln>
                          <a:noFill/>
                        </a:ln>
                        <a:solidFill>
                          <a:prstClr val="black"/>
                        </a:solidFill>
                        <a:effectLst/>
                        <a:uLnTx/>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sz="1000" b="0" i="0" u="none" strike="noStrike" kern="1200" cap="none" spc="0" normalizeH="0" baseline="0" noProof="0" dirty="0" smtClean="0">
                          <a:ln>
                            <a:noFill/>
                          </a:ln>
                          <a:solidFill>
                            <a:prstClr val="black"/>
                          </a:solidFill>
                          <a:effectLst/>
                          <a:uLnTx/>
                          <a:uFillTx/>
                          <a:latin typeface="+mn-lt"/>
                          <a:ea typeface="+mn-ea"/>
                          <a:cs typeface="+mn-cs"/>
                        </a:rPr>
                        <a:t>паспорт или иной документ, удостоверяющий личность представителя заявителя</a:t>
                      </a:r>
                      <a:endParaRPr kumimoji="0" lang="ru-RU" sz="1000" b="0" i="0" u="none" strike="noStrike" kern="1200" cap="none" spc="0" normalizeH="0" baseline="0" noProof="0" dirty="0" smtClean="0">
                        <a:ln>
                          <a:noFill/>
                        </a:ln>
                        <a:solidFill>
                          <a:prstClr val="black"/>
                        </a:solidFill>
                        <a:effectLst/>
                        <a:uLnTx/>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sz="1000" b="0" i="0" u="none" strike="noStrike" kern="1200" cap="none" spc="0" normalizeH="0" baseline="0" noProof="0" dirty="0" smtClean="0">
                          <a:ln>
                            <a:noFill/>
                          </a:ln>
                          <a:solidFill>
                            <a:prstClr val="black"/>
                          </a:solidFill>
                          <a:effectLst/>
                          <a:uLnTx/>
                          <a:uFillTx/>
                          <a:latin typeface="+mn-lt"/>
                          <a:ea typeface="+mn-ea"/>
                          <a:cs typeface="+mn-cs"/>
                        </a:rPr>
                        <a:t>доверенность, подтверждающая полномочия представителя заявителя</a:t>
                      </a:r>
                      <a:endParaRPr kumimoji="0" lang="ru-RU" sz="1000" b="0" i="0" u="none" strike="noStrike" kern="1200" cap="none" spc="0" normalizeH="0" baseline="0" noProof="0" dirty="0" smtClean="0">
                        <a:ln>
                          <a:noFill/>
                        </a:ln>
                        <a:solidFill>
                          <a:prstClr val="black"/>
                        </a:solidFill>
                        <a:effectLst/>
                        <a:uLnTx/>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sz="1000" b="0" i="0" u="none" strike="noStrike" kern="1200" cap="none" spc="0" normalizeH="0" baseline="0" noProof="0" dirty="0" smtClean="0">
                          <a:ln>
                            <a:noFill/>
                          </a:ln>
                          <a:solidFill>
                            <a:prstClr val="black"/>
                          </a:solidFill>
                          <a:effectLst/>
                          <a:uLnTx/>
                          <a:uFillTx/>
                          <a:latin typeface="+mn-lt"/>
                          <a:ea typeface="+mn-ea"/>
                          <a:cs typeface="+mn-cs"/>
                        </a:rPr>
                        <a:t>копия паспорта или иного документа, удостоверяющего личность заявителя, в случае если заявление подается представителем заявителя</a:t>
                      </a:r>
                      <a:endParaRPr kumimoji="0" lang="ru-RU" sz="1000" b="0" i="0" u="none" strike="noStrike" kern="1200" cap="none" spc="0" normalizeH="0" baseline="0" noProof="0" dirty="0" smtClean="0">
                        <a:ln>
                          <a:noFill/>
                        </a:ln>
                        <a:solidFill>
                          <a:prstClr val="black"/>
                        </a:solidFill>
                        <a:effectLst/>
                        <a:uLnTx/>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sz="1000" b="0" i="0" u="none" strike="noStrike" kern="1200" cap="none" spc="0" normalizeH="0" baseline="0" noProof="0" dirty="0" smtClean="0">
                          <a:ln>
                            <a:noFill/>
                          </a:ln>
                          <a:solidFill>
                            <a:prstClr val="black"/>
                          </a:solidFill>
                          <a:effectLst/>
                          <a:uLnTx/>
                          <a:uFillTx/>
                          <a:latin typeface="+mn-lt"/>
                          <a:ea typeface="+mn-ea"/>
                          <a:cs typeface="+mn-cs"/>
                        </a:rPr>
                        <a:t>свидетельство о смерти или его нотариально заверенная копия</a:t>
                      </a:r>
                      <a:endParaRPr kumimoji="0" lang="ru-RU" sz="1000" b="0" i="0" u="none" strike="noStrike" kern="1200" cap="none" spc="0" normalizeH="0" baseline="0" noProof="0" dirty="0" smtClean="0">
                        <a:ln>
                          <a:noFill/>
                        </a:ln>
                        <a:solidFill>
                          <a:prstClr val="black"/>
                        </a:solidFill>
                        <a:effectLst/>
                        <a:uLnTx/>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sz="1000" b="0" i="0" u="none" strike="noStrike" kern="1200" cap="none" spc="0" normalizeH="0" baseline="0" noProof="0" dirty="0" smtClean="0">
                          <a:ln>
                            <a:noFill/>
                          </a:ln>
                          <a:solidFill>
                            <a:prstClr val="black"/>
                          </a:solidFill>
                          <a:effectLst/>
                          <a:uLnTx/>
                          <a:uFillTx/>
                          <a:latin typeface="+mn-lt"/>
                          <a:ea typeface="+mn-ea"/>
                          <a:cs typeface="+mn-cs"/>
                        </a:rPr>
                        <a:t>справка о кремации или ее нотариально заверенная копия</a:t>
                      </a:r>
                      <a:endParaRPr kumimoji="0" lang="ru-RU" sz="1000" b="0" i="0" u="none" strike="noStrike" kern="1200" cap="none" spc="0" normalizeH="0" baseline="0" noProof="0" dirty="0" smtClean="0">
                        <a:ln>
                          <a:noFill/>
                        </a:ln>
                        <a:solidFill>
                          <a:prstClr val="black"/>
                        </a:solidFill>
                        <a:effectLst/>
                        <a:uLnTx/>
                        <a:uFillTx/>
                        <a:latin typeface="+mn-lt"/>
                        <a:ea typeface="+mn-ea"/>
                        <a:cs typeface="+mn-cs"/>
                      </a:endParaRPr>
                    </a:p>
                    <a:p>
                      <a:endParaRPr lang="ru-RU" sz="1000" dirty="0" smtClean="0"/>
                    </a:p>
                  </a:txBody>
                  <a:tcPr/>
                </a:tc>
              </a:tr>
              <a:tr h="3960677">
                <a:tc>
                  <a:txBody>
                    <a:bodyPr/>
                    <a:lstStyle/>
                    <a:p>
                      <a:pPr algn="ctr"/>
                      <a:r>
                        <a:rPr lang="ru-RU" sz="1000" b="1" dirty="0" smtClean="0"/>
                        <a:t>6</a:t>
                      </a:r>
                      <a:endParaRPr lang="ru-RU" sz="1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000" b="0" dirty="0" smtClean="0">
                          <a:latin typeface="+mn-lt"/>
                        </a:rPr>
                        <a:t>Выдача разрешения на </a:t>
                      </a:r>
                      <a:r>
                        <a:rPr lang="ru-RU" sz="1000" b="0" dirty="0" err="1" smtClean="0">
                          <a:latin typeface="+mn-lt"/>
                        </a:rPr>
                        <a:t>подзахоронение</a:t>
                      </a:r>
                      <a:endParaRPr lang="ru-RU" sz="1000" b="0" dirty="0">
                        <a:latin typeface="+mn-lt"/>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sz="1000" b="0" i="0" u="none" strike="noStrike" kern="1200" cap="none" spc="0" normalizeH="0" baseline="0" noProof="0" dirty="0" smtClean="0">
                          <a:ln>
                            <a:noFill/>
                          </a:ln>
                          <a:solidFill>
                            <a:prstClr val="black"/>
                          </a:solidFill>
                          <a:effectLst/>
                          <a:uLnTx/>
                          <a:uFillTx/>
                          <a:latin typeface="+mn-lt"/>
                          <a:ea typeface="+mn-ea"/>
                          <a:cs typeface="+mn-cs"/>
                        </a:rPr>
                        <a:t>паспорт или иной документ, удостоверяющий личность заявителя</a:t>
                      </a:r>
                      <a:endParaRPr kumimoji="0" lang="ru-RU" sz="1000" b="0" i="0" u="none" strike="noStrike" kern="1200" cap="none" spc="0" normalizeH="0" baseline="0" noProof="0" dirty="0" smtClean="0">
                        <a:ln>
                          <a:noFill/>
                        </a:ln>
                        <a:solidFill>
                          <a:prstClr val="black"/>
                        </a:solidFill>
                        <a:effectLst/>
                        <a:uLnTx/>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sz="1000" b="0" i="0" u="none" strike="noStrike" kern="1200" cap="none" spc="0" normalizeH="0" baseline="0" noProof="0" dirty="0" smtClean="0">
                          <a:ln>
                            <a:noFill/>
                          </a:ln>
                          <a:solidFill>
                            <a:prstClr val="black"/>
                          </a:solidFill>
                          <a:effectLst/>
                          <a:uLnTx/>
                          <a:uFillTx/>
                          <a:latin typeface="+mn-lt"/>
                          <a:ea typeface="+mn-ea"/>
                          <a:cs typeface="+mn-cs"/>
                        </a:rPr>
                        <a:t>паспорт или иной документ, удостоверяющий личность представителя заявителя</a:t>
                      </a:r>
                      <a:endParaRPr kumimoji="0" lang="ru-RU" sz="1000" b="0" i="0" u="none" strike="noStrike" kern="1200" cap="none" spc="0" normalizeH="0" baseline="0" noProof="0" dirty="0" smtClean="0">
                        <a:ln>
                          <a:noFill/>
                        </a:ln>
                        <a:solidFill>
                          <a:prstClr val="black"/>
                        </a:solidFill>
                        <a:effectLst/>
                        <a:uLnTx/>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sz="1000" b="0" i="0" u="none" strike="noStrike" kern="1200" cap="none" spc="0" normalizeH="0" baseline="0" noProof="0" dirty="0" smtClean="0">
                          <a:ln>
                            <a:noFill/>
                          </a:ln>
                          <a:solidFill>
                            <a:prstClr val="black"/>
                          </a:solidFill>
                          <a:effectLst/>
                          <a:uLnTx/>
                          <a:uFillTx/>
                          <a:latin typeface="+mn-lt"/>
                          <a:ea typeface="+mn-ea"/>
                          <a:cs typeface="+mn-cs"/>
                        </a:rPr>
                        <a:t>доверенность, подтверждающая полномочия представителя заявителя</a:t>
                      </a:r>
                      <a:endParaRPr kumimoji="0" lang="ru-RU" sz="1000" b="0" i="0" u="none" strike="noStrike" kern="1200" cap="none" spc="0" normalizeH="0" baseline="0" noProof="0" dirty="0" smtClean="0">
                        <a:ln>
                          <a:noFill/>
                        </a:ln>
                        <a:solidFill>
                          <a:prstClr val="black"/>
                        </a:solidFill>
                        <a:effectLst/>
                        <a:uLnTx/>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sz="1000" b="0" i="0" u="none" strike="noStrike" kern="1200" cap="none" spc="0" normalizeH="0" baseline="0" noProof="0" dirty="0" smtClean="0">
                          <a:ln>
                            <a:noFill/>
                          </a:ln>
                          <a:solidFill>
                            <a:prstClr val="black"/>
                          </a:solidFill>
                          <a:effectLst/>
                          <a:uLnTx/>
                          <a:uFillTx/>
                          <a:latin typeface="+mn-lt"/>
                          <a:ea typeface="+mn-ea"/>
                          <a:cs typeface="+mn-cs"/>
                        </a:rPr>
                        <a:t>копия паспорта или иного документа, удостоверяющего личность заявителя, в случае если заявление подается представителем заявителя</a:t>
                      </a:r>
                      <a:endParaRPr kumimoji="0" lang="ru-RU" sz="1000" b="0" i="0" u="none" strike="noStrike" kern="1200" cap="none" spc="0" normalizeH="0" baseline="0" noProof="0" dirty="0" smtClean="0">
                        <a:ln>
                          <a:noFill/>
                        </a:ln>
                        <a:solidFill>
                          <a:prstClr val="black"/>
                        </a:solidFill>
                        <a:effectLst/>
                        <a:uLnTx/>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sz="1000" b="0" i="0" u="none" strike="noStrike" kern="1200" cap="none" spc="0" normalizeH="0" baseline="0" noProof="0" dirty="0" smtClean="0">
                          <a:ln>
                            <a:noFill/>
                          </a:ln>
                          <a:solidFill>
                            <a:prstClr val="black"/>
                          </a:solidFill>
                          <a:effectLst/>
                          <a:uLnTx/>
                          <a:uFillTx/>
                          <a:latin typeface="+mn-lt"/>
                          <a:ea typeface="+mn-ea"/>
                          <a:cs typeface="+mn-cs"/>
                        </a:rPr>
                        <a:t>свидетельство о смерти или его нотариально заверенная копия</a:t>
                      </a:r>
                      <a:endParaRPr kumimoji="0" lang="ru-RU" sz="1000" b="0" i="0" u="none" strike="noStrike" kern="1200" cap="none" spc="0" normalizeH="0" baseline="0" noProof="0" dirty="0" smtClean="0">
                        <a:ln>
                          <a:noFill/>
                        </a:ln>
                        <a:solidFill>
                          <a:prstClr val="black"/>
                        </a:solidFill>
                        <a:effectLst/>
                        <a:uLnTx/>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sz="1000" b="0" i="0" u="none" strike="noStrike" kern="1200" cap="none" spc="0" normalizeH="0" baseline="0" noProof="0" dirty="0" smtClean="0">
                          <a:ln>
                            <a:noFill/>
                          </a:ln>
                          <a:solidFill>
                            <a:prstClr val="black"/>
                          </a:solidFill>
                          <a:effectLst/>
                          <a:uLnTx/>
                          <a:uFillTx/>
                          <a:latin typeface="+mn-lt"/>
                          <a:ea typeface="+mn-ea"/>
                          <a:cs typeface="+mn-cs"/>
                        </a:rPr>
                        <a:t>документ, выданный органами ЗАГС, подтверждающий факт государственной регистрации рождения мертвого ребенка в случае рождения мертвого ребенка</a:t>
                      </a:r>
                      <a:endParaRPr kumimoji="0" lang="ru-RU" sz="1000" b="0" i="0" u="none" strike="noStrike" kern="1200" cap="none" spc="0" normalizeH="0" baseline="0" noProof="0" dirty="0" smtClean="0">
                        <a:ln>
                          <a:noFill/>
                        </a:ln>
                        <a:solidFill>
                          <a:prstClr val="black"/>
                        </a:solidFill>
                        <a:effectLst/>
                        <a:uLnTx/>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sz="1000" b="0" i="0" u="none" strike="noStrike" kern="1200" cap="none" spc="0" normalizeH="0" baseline="0" noProof="0" dirty="0" smtClean="0">
                          <a:ln>
                            <a:noFill/>
                          </a:ln>
                          <a:solidFill>
                            <a:prstClr val="black"/>
                          </a:solidFill>
                          <a:effectLst/>
                          <a:uLnTx/>
                          <a:uFillTx/>
                          <a:latin typeface="+mn-lt"/>
                          <a:ea typeface="+mn-ea"/>
                          <a:cs typeface="+mn-cs"/>
                        </a:rPr>
                        <a:t>справка о кремации или ее нотариально заверенная копия</a:t>
                      </a:r>
                      <a:endParaRPr kumimoji="0" lang="ru-RU" sz="1000" b="0" i="0" u="none" strike="noStrike" kern="1200" cap="none" spc="0" normalizeH="0" baseline="0" noProof="0" dirty="0" smtClean="0">
                        <a:ln>
                          <a:noFill/>
                        </a:ln>
                        <a:solidFill>
                          <a:prstClr val="black"/>
                        </a:solidFill>
                        <a:effectLst/>
                        <a:uLnTx/>
                        <a:uFillTx/>
                        <a:latin typeface="+mn-lt"/>
                        <a:ea typeface="+mn-ea"/>
                        <a:cs typeface="+mn-cs"/>
                      </a:endParaRPr>
                    </a:p>
                    <a:p>
                      <a:pPr marL="285750" indent="-285750">
                        <a:buFont typeface="Arial" panose="020B0604020202020204" pitchFamily="34" charset="0"/>
                        <a:buChar char="•"/>
                      </a:pPr>
                      <a:r>
                        <a:rPr lang="ru-RU" sz="1000" dirty="0" smtClean="0"/>
                        <a:t>удостоверение о захоронении </a:t>
                      </a:r>
                      <a:r>
                        <a:rPr lang="ru-RU" sz="1000" kern="1200" dirty="0" smtClean="0">
                          <a:solidFill>
                            <a:schemeClr val="dk1"/>
                          </a:solidFill>
                          <a:effectLst/>
                          <a:latin typeface="+mn-lt"/>
                          <a:ea typeface="+mn-ea"/>
                          <a:cs typeface="+mn-cs"/>
                        </a:rPr>
                        <a:t>(в случае отсутствия удостоверения о захоронении уполномоченный орган местного самоуправления в сфере погребения и похоронного дела устанавливает наличие в РГИС сведений</a:t>
                      </a:r>
                      <a:br>
                        <a:rPr lang="ru-RU" sz="1000" kern="1200" dirty="0" smtClean="0">
                          <a:solidFill>
                            <a:schemeClr val="dk1"/>
                          </a:solidFill>
                          <a:effectLst/>
                          <a:latin typeface="+mn-lt"/>
                          <a:ea typeface="+mn-ea"/>
                          <a:cs typeface="+mn-cs"/>
                        </a:rPr>
                      </a:br>
                      <a:r>
                        <a:rPr lang="ru-RU" sz="1000" kern="1200" dirty="0" smtClean="0">
                          <a:solidFill>
                            <a:schemeClr val="dk1"/>
                          </a:solidFill>
                          <a:effectLst/>
                          <a:latin typeface="+mn-lt"/>
                          <a:ea typeface="+mn-ea"/>
                          <a:cs typeface="+mn-cs"/>
                        </a:rPr>
                        <a:t>о лице, на имя которого зарегистрировано место захоронения)</a:t>
                      </a:r>
                      <a:endParaRPr lang="ru-RU" sz="1000" dirty="0" smtClean="0"/>
                    </a:p>
                    <a:p>
                      <a:pPr marL="285750" indent="-285750">
                        <a:buFont typeface="Arial" panose="020B0604020202020204" pitchFamily="34" charset="0"/>
                        <a:buChar char="•"/>
                      </a:pPr>
                      <a:r>
                        <a:rPr lang="ru-RU" sz="1000" dirty="0" smtClean="0"/>
                        <a:t>документы, подтверждающие родственную связь умершего с лицом, на имя которого зарегистрировано место захоронения, либо с захороненным</a:t>
                      </a:r>
                      <a:r>
                        <a:rPr lang="ru-RU" sz="1000" baseline="0" dirty="0" smtClean="0"/>
                        <a:t> </a:t>
                      </a:r>
                      <a:r>
                        <a:rPr lang="ru-RU" sz="1000" dirty="0" smtClean="0"/>
                        <a:t>на соответствующем месте захоронения или нотариально заверенные копии данных документов</a:t>
                      </a:r>
                      <a:endParaRPr lang="ru-RU" sz="1000" dirty="0" smtClean="0"/>
                    </a:p>
                    <a:p>
                      <a:pPr marL="271780" indent="0"/>
                      <a:r>
                        <a:rPr lang="ru-RU" sz="1000" b="1" i="0" dirty="0" smtClean="0"/>
                        <a:t>В случае смерти лица, на имя которого зарегистрировано место захоронения:</a:t>
                      </a:r>
                      <a:endParaRPr lang="ru-RU" sz="1000" b="1" i="0" dirty="0" smtClean="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sz="1000" b="0" i="0" u="none" strike="noStrike" kern="1200" cap="none" spc="0" normalizeH="0" baseline="0" noProof="0" dirty="0" smtClean="0">
                          <a:ln>
                            <a:noFill/>
                          </a:ln>
                          <a:solidFill>
                            <a:prstClr val="black"/>
                          </a:solidFill>
                          <a:effectLst/>
                          <a:uLnTx/>
                          <a:uFillTx/>
                          <a:latin typeface="+mn-lt"/>
                          <a:ea typeface="+mn-ea"/>
                          <a:cs typeface="+mn-cs"/>
                        </a:rPr>
                        <a:t>паспорт или иной документ, удостоверяющий личность заявителя</a:t>
                      </a:r>
                      <a:endParaRPr kumimoji="0" lang="ru-RU" sz="1000" b="0" i="0" u="none" strike="noStrike" kern="1200" cap="none" spc="0" normalizeH="0" baseline="0" noProof="0" dirty="0" smtClean="0">
                        <a:ln>
                          <a:noFill/>
                        </a:ln>
                        <a:solidFill>
                          <a:prstClr val="black"/>
                        </a:solidFill>
                        <a:effectLst/>
                        <a:uLnTx/>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sz="1000" b="0" i="0" u="none" strike="noStrike" kern="1200" cap="none" spc="0" normalizeH="0" baseline="0" noProof="0" dirty="0" smtClean="0">
                          <a:ln>
                            <a:noFill/>
                          </a:ln>
                          <a:solidFill>
                            <a:prstClr val="black"/>
                          </a:solidFill>
                          <a:effectLst/>
                          <a:uLnTx/>
                          <a:uFillTx/>
                          <a:latin typeface="+mn-lt"/>
                          <a:ea typeface="+mn-ea"/>
                          <a:cs typeface="+mn-cs"/>
                        </a:rPr>
                        <a:t>паспорт или иной документ, удостоверяющий личность представителя заявителя</a:t>
                      </a:r>
                      <a:endParaRPr kumimoji="0" lang="ru-RU" sz="1000" b="0" i="0" u="none" strike="noStrike" kern="1200" cap="none" spc="0" normalizeH="0" baseline="0" noProof="0" dirty="0" smtClean="0">
                        <a:ln>
                          <a:noFill/>
                        </a:ln>
                        <a:solidFill>
                          <a:prstClr val="black"/>
                        </a:solidFill>
                        <a:effectLst/>
                        <a:uLnTx/>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sz="1000" b="0" i="0" u="none" strike="noStrike" kern="1200" cap="none" spc="0" normalizeH="0" baseline="0" noProof="0" dirty="0" smtClean="0">
                          <a:ln>
                            <a:noFill/>
                          </a:ln>
                          <a:solidFill>
                            <a:prstClr val="black"/>
                          </a:solidFill>
                          <a:effectLst/>
                          <a:uLnTx/>
                          <a:uFillTx/>
                          <a:latin typeface="+mn-lt"/>
                          <a:ea typeface="+mn-ea"/>
                          <a:cs typeface="+mn-cs"/>
                        </a:rPr>
                        <a:t>доверенность, подтверждающая полномочия представителя заявителя</a:t>
                      </a:r>
                      <a:endParaRPr kumimoji="0" lang="ru-RU" sz="1000" b="0" i="0" u="none" strike="noStrike" kern="1200" cap="none" spc="0" normalizeH="0" baseline="0" noProof="0" dirty="0" smtClean="0">
                        <a:ln>
                          <a:noFill/>
                        </a:ln>
                        <a:solidFill>
                          <a:prstClr val="black"/>
                        </a:solidFill>
                        <a:effectLst/>
                        <a:uLnTx/>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ru-RU" sz="1000" b="0" i="0" u="none" strike="noStrike" kern="1200" cap="none" spc="0" normalizeH="0" baseline="0" noProof="0" dirty="0" smtClean="0">
                          <a:ln>
                            <a:noFill/>
                          </a:ln>
                          <a:solidFill>
                            <a:prstClr val="black"/>
                          </a:solidFill>
                          <a:effectLst/>
                          <a:uLnTx/>
                          <a:uFillTx/>
                          <a:latin typeface="+mn-lt"/>
                          <a:ea typeface="+mn-ea"/>
                          <a:cs typeface="+mn-cs"/>
                        </a:rPr>
                        <a:t>копия паспорта или иного документа, удостоверяющего личность заявителя, в случае если заявление подается представителем заявителя</a:t>
                      </a:r>
                      <a:endParaRPr lang="ru-RU" sz="1000" b="1" i="1" dirty="0" smtClean="0"/>
                    </a:p>
                    <a:p>
                      <a:pPr marL="285750" indent="-285750">
                        <a:buFont typeface="Arial" panose="020B0604020202020204" pitchFamily="34" charset="0"/>
                        <a:buChar char="•"/>
                      </a:pPr>
                      <a:r>
                        <a:rPr lang="ru-RU" sz="1000" dirty="0" smtClean="0"/>
                        <a:t>удостоверение, оформленное на имя умершего </a:t>
                      </a:r>
                      <a:endParaRPr lang="ru-RU" sz="1000" dirty="0" smtClean="0"/>
                    </a:p>
                    <a:p>
                      <a:pPr marL="285750" indent="-285750">
                        <a:buFont typeface="Arial" panose="020B0604020202020204" pitchFamily="34" charset="0"/>
                        <a:buChar char="•"/>
                      </a:pPr>
                      <a:r>
                        <a:rPr lang="ru-RU" sz="1000" dirty="0" smtClean="0"/>
                        <a:t>свидетельство о смерти лица, на имя которого</a:t>
                      </a:r>
                      <a:r>
                        <a:rPr lang="ru-RU" sz="1000" baseline="0" dirty="0" smtClean="0"/>
                        <a:t> </a:t>
                      </a:r>
                      <a:r>
                        <a:rPr lang="ru-RU" sz="1000" dirty="0" smtClean="0"/>
                        <a:t>зарегистрировано место захоронения, или его нотариально заверенная копия</a:t>
                      </a:r>
                      <a:endParaRPr lang="ru-RU" sz="1000" dirty="0" smtClean="0"/>
                    </a:p>
                    <a:p>
                      <a:pPr marL="285750" indent="-285750">
                        <a:buFont typeface="Arial" panose="020B0604020202020204" pitchFamily="34" charset="0"/>
                        <a:buChar char="•"/>
                      </a:pPr>
                      <a:r>
                        <a:rPr lang="ru-RU" sz="1000" dirty="0" smtClean="0"/>
                        <a:t>справка о кремации или ее нотариально заверенная копия</a:t>
                      </a:r>
                      <a:endParaRPr lang="ru-RU" sz="1000" dirty="0" smtClean="0"/>
                    </a:p>
                    <a:p>
                      <a:endParaRPr lang="ru-RU" sz="1000" dirty="0" smtClean="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254" y="67763"/>
            <a:ext cx="10901415" cy="1325563"/>
          </a:xfrm>
        </p:spPr>
        <p:txBody>
          <a:bodyPr>
            <a:normAutofit/>
          </a:bodyPr>
          <a:lstStyle/>
          <a:p>
            <a:r>
              <a:rPr lang="ru-RU" sz="3600" b="1" dirty="0"/>
              <a:t>Документы, обязательные к предоставлению з</a:t>
            </a:r>
            <a:r>
              <a:rPr lang="ru-RU" sz="3600" b="1" dirty="0" smtClean="0"/>
              <a:t>аявителем</a:t>
            </a:r>
            <a:r>
              <a:rPr lang="en-US" sz="3600" b="1" dirty="0" smtClean="0"/>
              <a:t>/</a:t>
            </a:r>
            <a:r>
              <a:rPr lang="ru-RU" sz="3600" b="1" dirty="0"/>
              <a:t>п</a:t>
            </a:r>
            <a:r>
              <a:rPr lang="ru-RU" sz="3600" b="1" dirty="0" smtClean="0"/>
              <a:t>редставителем </a:t>
            </a:r>
            <a:r>
              <a:rPr lang="ru-RU" sz="3600" b="1" dirty="0"/>
              <a:t>заявителя</a:t>
            </a:r>
            <a:endParaRPr lang="ru-RU" sz="3600" b="1" dirty="0"/>
          </a:p>
        </p:txBody>
      </p:sp>
      <p:graphicFrame>
        <p:nvGraphicFramePr>
          <p:cNvPr id="6" name="Объект 3"/>
          <p:cNvGraphicFramePr>
            <a:graphicFrameLocks noGrp="1"/>
          </p:cNvGraphicFramePr>
          <p:nvPr>
            <p:ph idx="1"/>
          </p:nvPr>
        </p:nvGraphicFramePr>
        <p:xfrm>
          <a:off x="631242" y="1651000"/>
          <a:ext cx="11393118" cy="4859867"/>
        </p:xfrm>
        <a:graphic>
          <a:graphicData uri="http://schemas.openxmlformats.org/drawingml/2006/table">
            <a:tbl>
              <a:tblPr firstRow="1" bandRow="1">
                <a:tableStyleId>{69CF1AB2-1976-4502-BF36-3FF5EA218861}</a:tableStyleId>
              </a:tblPr>
              <a:tblGrid>
                <a:gridCol w="823843"/>
                <a:gridCol w="4031315"/>
                <a:gridCol w="6537960"/>
              </a:tblGrid>
              <a:tr h="646045">
                <a:tc>
                  <a:txBody>
                    <a:bodyPr/>
                    <a:lstStyle/>
                    <a:p>
                      <a:pPr algn="ctr"/>
                      <a:r>
                        <a:rPr lang="ru-RU" sz="1400" dirty="0"/>
                        <a:t>№</a:t>
                      </a:r>
                      <a:endParaRPr lang="ru-RU" sz="1400" dirty="0"/>
                    </a:p>
                  </a:txBody>
                  <a:tcPr/>
                </a:tc>
                <a:tc>
                  <a:txBody>
                    <a:bodyPr/>
                    <a:lstStyle/>
                    <a:p>
                      <a:pPr algn="ctr"/>
                      <a:r>
                        <a:rPr lang="ru-RU" sz="1400" dirty="0"/>
                        <a:t>Основание</a:t>
                      </a:r>
                      <a:r>
                        <a:rPr lang="ru-RU" sz="1400" baseline="0" dirty="0"/>
                        <a:t> для обращения</a:t>
                      </a:r>
                      <a:endParaRPr lang="ru-RU" sz="1400" dirty="0"/>
                    </a:p>
                  </a:txBody>
                  <a:tcPr/>
                </a:tc>
                <a:tc>
                  <a:txBody>
                    <a:bodyPr/>
                    <a:lstStyle/>
                    <a:p>
                      <a:pPr algn="ctr"/>
                      <a:r>
                        <a:rPr lang="ru-RU" sz="1400" dirty="0" smtClean="0"/>
                        <a:t>Документ</a:t>
                      </a:r>
                      <a:endParaRPr lang="ru-RU" sz="1400" dirty="0"/>
                    </a:p>
                  </a:txBody>
                  <a:tcPr/>
                </a:tc>
              </a:tr>
              <a:tr h="4213822">
                <a:tc>
                  <a:txBody>
                    <a:bodyPr/>
                    <a:lstStyle/>
                    <a:p>
                      <a:pPr algn="ctr"/>
                      <a:r>
                        <a:rPr lang="ru-RU" sz="1200" b="1" dirty="0" smtClean="0"/>
                        <a:t>7</a:t>
                      </a:r>
                      <a:endParaRPr lang="ru-RU"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200" b="0" dirty="0" smtClean="0">
                          <a:latin typeface="+mn-lt"/>
                        </a:rPr>
                        <a:t>Оформление удостоверения о захоронении</a:t>
                      </a:r>
                      <a:endParaRPr lang="ru-RU" sz="1200" b="0" dirty="0">
                        <a:latin typeface="+mn-lt"/>
                      </a:endParaRPr>
                    </a:p>
                  </a:txBody>
                  <a:tcPr/>
                </a:tc>
                <a:tc>
                  <a:txBody>
                    <a:bodyPr/>
                    <a:lstStyle/>
                    <a:p>
                      <a:pPr marL="285750" indent="-285750">
                        <a:buFont typeface="Arial" panose="020B0604020202020204" pitchFamily="34" charset="0"/>
                        <a:buChar char="•"/>
                      </a:pPr>
                      <a:r>
                        <a:rPr lang="ru-RU" sz="1200" dirty="0" smtClean="0"/>
                        <a:t>паспорт или иной документ, удостоверяющий личность заявителя</a:t>
                      </a:r>
                      <a:endParaRPr lang="ru-RU" sz="1200" dirty="0" smtClean="0"/>
                    </a:p>
                    <a:p>
                      <a:pPr marL="285750" indent="-285750">
                        <a:buFont typeface="Arial" panose="020B0604020202020204" pitchFamily="34" charset="0"/>
                        <a:buChar char="•"/>
                      </a:pPr>
                      <a:r>
                        <a:rPr lang="ru-RU" sz="1200" dirty="0" smtClean="0"/>
                        <a:t>паспорт или иной документ, удостоверяющий личность представителя заявителя</a:t>
                      </a:r>
                      <a:endParaRPr lang="ru-RU" sz="1200" dirty="0" smtClean="0"/>
                    </a:p>
                    <a:p>
                      <a:pPr marL="285750" indent="-285750">
                        <a:buFont typeface="Arial" panose="020B0604020202020204" pitchFamily="34" charset="0"/>
                        <a:buChar char="•"/>
                      </a:pPr>
                      <a:r>
                        <a:rPr lang="ru-RU" sz="1200" dirty="0" smtClean="0"/>
                        <a:t>доверенность, подтверждающая полномочия представителя заявителя</a:t>
                      </a:r>
                      <a:endParaRPr lang="ru-RU" sz="1200" dirty="0" smtClean="0"/>
                    </a:p>
                    <a:p>
                      <a:pPr marL="285750" indent="-285750">
                        <a:buFont typeface="Arial" panose="020B0604020202020204" pitchFamily="34" charset="0"/>
                        <a:buChar char="•"/>
                      </a:pPr>
                      <a:r>
                        <a:rPr lang="ru-RU" sz="1200" dirty="0" smtClean="0"/>
                        <a:t>копия паспорта или иного документа, удостоверяющего личность заявителя, в случае если заявление подается представителем заявителя</a:t>
                      </a:r>
                      <a:endParaRPr lang="ru-RU" sz="1200" dirty="0" smtClean="0"/>
                    </a:p>
                    <a:p>
                      <a:pPr marL="285750" indent="-285750">
                        <a:buFont typeface="Arial" panose="020B0604020202020204" pitchFamily="34" charset="0"/>
                        <a:buChar char="•"/>
                      </a:pPr>
                      <a:r>
                        <a:rPr lang="ru-RU" sz="1200" dirty="0" smtClean="0"/>
                        <a:t>свидетельство о смерти в отношении одного умершего, погребенного</a:t>
                      </a:r>
                      <a:r>
                        <a:rPr lang="ru-RU" sz="1200" baseline="0" dirty="0" smtClean="0"/>
                        <a:t> </a:t>
                      </a:r>
                      <a:r>
                        <a:rPr lang="ru-RU" sz="1200" dirty="0" smtClean="0"/>
                        <a:t>на соответствующем месте захоронения, или его нотариально заверенная копия</a:t>
                      </a:r>
                      <a:endParaRPr lang="ru-RU" sz="1200" dirty="0" smtClean="0"/>
                    </a:p>
                    <a:p>
                      <a:pPr marL="285750" indent="-285750">
                        <a:buFont typeface="Arial" panose="020B0604020202020204" pitchFamily="34" charset="0"/>
                        <a:buChar char="•"/>
                      </a:pPr>
                      <a:r>
                        <a:rPr lang="ru-RU" sz="1200" dirty="0" smtClean="0"/>
                        <a:t>документы, подтверждающие родственные связи с одним умершим, погребенном </a:t>
                      </a:r>
                      <a:br>
                        <a:rPr lang="ru-RU" sz="1200" dirty="0" smtClean="0"/>
                      </a:br>
                      <a:r>
                        <a:rPr lang="ru-RU" sz="1200" dirty="0" smtClean="0"/>
                        <a:t>на соответствующем месте захоронения, или нотариально заверенные копии данных документов</a:t>
                      </a:r>
                      <a:endParaRPr lang="ru-RU" sz="1200" dirty="0" smtClean="0"/>
                    </a:p>
                    <a:p>
                      <a:endParaRPr lang="ru-RU" sz="1200" dirty="0" smtClean="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00373" y="-39414"/>
            <a:ext cx="10901415" cy="1174531"/>
          </a:xfrm>
        </p:spPr>
        <p:txBody>
          <a:bodyPr>
            <a:normAutofit/>
          </a:bodyPr>
          <a:lstStyle/>
          <a:p>
            <a:r>
              <a:rPr lang="ru-RU" sz="3600" b="1" dirty="0"/>
              <a:t>Документы, обязательные к предоставлению </a:t>
            </a:r>
            <a:r>
              <a:rPr lang="ru-RU" sz="3600" b="1" dirty="0" smtClean="0"/>
              <a:t>заявителем</a:t>
            </a:r>
            <a:r>
              <a:rPr lang="en-US" sz="3600" b="1" dirty="0" smtClean="0"/>
              <a:t>/</a:t>
            </a:r>
            <a:r>
              <a:rPr lang="ru-RU" sz="3600" b="1" dirty="0"/>
              <a:t>п</a:t>
            </a:r>
            <a:r>
              <a:rPr lang="ru-RU" sz="3600" b="1" dirty="0" smtClean="0"/>
              <a:t>редставителем </a:t>
            </a:r>
            <a:r>
              <a:rPr lang="ru-RU" sz="3600" b="1" dirty="0"/>
              <a:t>заявителя</a:t>
            </a:r>
            <a:endParaRPr lang="ru-RU" sz="3600" b="1" dirty="0"/>
          </a:p>
        </p:txBody>
      </p:sp>
      <p:graphicFrame>
        <p:nvGraphicFramePr>
          <p:cNvPr id="6" name="Объект 3"/>
          <p:cNvGraphicFramePr>
            <a:graphicFrameLocks noGrp="1"/>
          </p:cNvGraphicFramePr>
          <p:nvPr>
            <p:ph idx="1"/>
          </p:nvPr>
        </p:nvGraphicFramePr>
        <p:xfrm>
          <a:off x="593935" y="1072056"/>
          <a:ext cx="11393118" cy="5654040"/>
        </p:xfrm>
        <a:graphic>
          <a:graphicData uri="http://schemas.openxmlformats.org/drawingml/2006/table">
            <a:tbl>
              <a:tblPr firstRow="1" bandRow="1">
                <a:tableStyleId>{69CF1AB2-1976-4502-BF36-3FF5EA218861}</a:tableStyleId>
              </a:tblPr>
              <a:tblGrid>
                <a:gridCol w="823843"/>
                <a:gridCol w="4031315"/>
                <a:gridCol w="6537960"/>
              </a:tblGrid>
              <a:tr h="533400">
                <a:tc>
                  <a:txBody>
                    <a:bodyPr/>
                    <a:lstStyle/>
                    <a:p>
                      <a:pPr algn="ctr"/>
                      <a:r>
                        <a:rPr lang="ru-RU" sz="1400" dirty="0"/>
                        <a:t>№</a:t>
                      </a:r>
                      <a:endParaRPr lang="ru-RU" sz="1400" dirty="0"/>
                    </a:p>
                  </a:txBody>
                  <a:tcPr/>
                </a:tc>
                <a:tc>
                  <a:txBody>
                    <a:bodyPr/>
                    <a:lstStyle/>
                    <a:p>
                      <a:pPr algn="ctr"/>
                      <a:r>
                        <a:rPr lang="ru-RU" sz="1400" dirty="0"/>
                        <a:t>Основание</a:t>
                      </a:r>
                      <a:r>
                        <a:rPr lang="ru-RU" sz="1400" baseline="0" dirty="0"/>
                        <a:t> для обращения</a:t>
                      </a:r>
                      <a:endParaRPr lang="ru-RU" sz="1400" dirty="0"/>
                    </a:p>
                  </a:txBody>
                  <a:tcPr/>
                </a:tc>
                <a:tc>
                  <a:txBody>
                    <a:bodyPr/>
                    <a:lstStyle/>
                    <a:p>
                      <a:pPr algn="ctr"/>
                      <a:r>
                        <a:rPr lang="ru-RU" sz="1400" dirty="0" smtClean="0"/>
                        <a:t>Документ</a:t>
                      </a:r>
                      <a:endParaRPr lang="ru-RU" sz="1400" dirty="0"/>
                    </a:p>
                  </a:txBody>
                  <a:tcPr/>
                </a:tc>
              </a:tr>
              <a:tr h="4994515">
                <a:tc>
                  <a:txBody>
                    <a:bodyPr/>
                    <a:lstStyle/>
                    <a:p>
                      <a:pPr algn="ctr"/>
                      <a:r>
                        <a:rPr lang="ru-RU" sz="1000" b="1" dirty="0" smtClean="0"/>
                        <a:t>8</a:t>
                      </a:r>
                      <a:endParaRPr lang="ru-RU" sz="1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ru-RU" sz="1000" b="0" dirty="0" smtClean="0">
                          <a:latin typeface="+mn-lt"/>
                        </a:rPr>
                        <a:t>Перерегистрация места захоронения на другое лицо</a:t>
                      </a:r>
                      <a:endParaRPr lang="ru-RU" sz="1000" b="0" dirty="0">
                        <a:latin typeface="+mn-lt"/>
                      </a:endParaRPr>
                    </a:p>
                  </a:txBody>
                  <a:tcPr/>
                </a:tc>
                <a:tc>
                  <a:txBody>
                    <a:bodyPr/>
                    <a:lstStyle/>
                    <a:p>
                      <a:pPr marL="285750" indent="-285750">
                        <a:buFont typeface="Arial" panose="020B0604020202020204" pitchFamily="34" charset="0"/>
                        <a:buChar char="•"/>
                      </a:pPr>
                      <a:r>
                        <a:rPr lang="ru-RU" sz="1000" dirty="0" smtClean="0"/>
                        <a:t>удостоверение о захоронении </a:t>
                      </a:r>
                      <a:r>
                        <a:rPr lang="ru-RU" sz="1000" kern="1200" dirty="0" smtClean="0">
                          <a:solidFill>
                            <a:schemeClr val="dk1"/>
                          </a:solidFill>
                          <a:effectLst/>
                          <a:latin typeface="+mn-lt"/>
                          <a:ea typeface="+mn-ea"/>
                          <a:cs typeface="+mn-cs"/>
                        </a:rPr>
                        <a:t>(в случае отсутствия удостоверения о захоронении уполномоченный орган местного самоуправления в сфере погребения и похоронного дела устанавливает наличие в РГИС сведений</a:t>
                      </a:r>
                      <a:br>
                        <a:rPr lang="ru-RU" sz="1000" kern="1200" dirty="0" smtClean="0">
                          <a:solidFill>
                            <a:schemeClr val="dk1"/>
                          </a:solidFill>
                          <a:effectLst/>
                          <a:latin typeface="+mn-lt"/>
                          <a:ea typeface="+mn-ea"/>
                          <a:cs typeface="+mn-cs"/>
                        </a:rPr>
                      </a:br>
                      <a:r>
                        <a:rPr lang="ru-RU" sz="1000" kern="1200" dirty="0" smtClean="0">
                          <a:solidFill>
                            <a:schemeClr val="dk1"/>
                          </a:solidFill>
                          <a:effectLst/>
                          <a:latin typeface="+mn-lt"/>
                          <a:ea typeface="+mn-ea"/>
                          <a:cs typeface="+mn-cs"/>
                        </a:rPr>
                        <a:t>о лице, на имя которого зарегистрировано место захоронения)</a:t>
                      </a:r>
                      <a:endParaRPr lang="ru-RU" sz="1000" dirty="0" smtClean="0"/>
                    </a:p>
                    <a:p>
                      <a:pPr marL="285750" indent="-285750">
                        <a:buFont typeface="Arial" panose="020B0604020202020204" pitchFamily="34" charset="0"/>
                        <a:buChar char="•"/>
                      </a:pPr>
                      <a:r>
                        <a:rPr lang="ru-RU" sz="1000" dirty="0" smtClean="0"/>
                        <a:t>паспорт или иной документ, удостоверяющий личность лица, на имя которого зарегистрировано место захоронения, за исключением случая, подачи заявления представителем заявителя</a:t>
                      </a:r>
                      <a:endParaRPr lang="ru-RU" sz="1000" dirty="0" smtClean="0"/>
                    </a:p>
                    <a:p>
                      <a:pPr marL="285750" indent="-285750">
                        <a:buFont typeface="Arial" panose="020B0604020202020204" pitchFamily="34" charset="0"/>
                        <a:buChar char="•"/>
                      </a:pPr>
                      <a:r>
                        <a:rPr lang="ru-RU" sz="1000" dirty="0" smtClean="0"/>
                        <a:t>паспорт или иной документ, удостоверяющий личность лица, на имя которого осуществляется перерегистрация места захоронения,</a:t>
                      </a:r>
                      <a:r>
                        <a:rPr lang="ru-RU" sz="1000" baseline="0" dirty="0" smtClean="0"/>
                        <a:t> </a:t>
                      </a:r>
                      <a:r>
                        <a:rPr lang="ru-RU" sz="1000" dirty="0" smtClean="0"/>
                        <a:t>за исключением случая, подачи заявления представителем заявителя</a:t>
                      </a:r>
                      <a:endParaRPr lang="ru-RU" sz="1000" dirty="0" smtClean="0"/>
                    </a:p>
                    <a:p>
                      <a:pPr marL="285750" indent="-285750">
                        <a:buFont typeface="Arial" panose="020B0604020202020204" pitchFamily="34" charset="0"/>
                        <a:buChar char="•"/>
                      </a:pPr>
                      <a:r>
                        <a:rPr lang="ru-RU" sz="1000" dirty="0" smtClean="0"/>
                        <a:t>паспорт или иной документ, удостоверяющий личность представителя заявителя</a:t>
                      </a:r>
                      <a:endParaRPr lang="ru-RU" sz="1000" dirty="0" smtClean="0"/>
                    </a:p>
                    <a:p>
                      <a:pPr marL="285750" indent="-285750">
                        <a:buFont typeface="Arial" panose="020B0604020202020204" pitchFamily="34" charset="0"/>
                        <a:buChar char="•"/>
                      </a:pPr>
                      <a:r>
                        <a:rPr lang="ru-RU" sz="1000" dirty="0" smtClean="0"/>
                        <a:t>доверенность, подтверждающая полномочия представителя заявителя</a:t>
                      </a:r>
                      <a:endParaRPr lang="ru-RU" sz="1000" dirty="0" smtClean="0"/>
                    </a:p>
                    <a:p>
                      <a:pPr marL="285750" indent="-285750">
                        <a:buFont typeface="Arial" panose="020B0604020202020204" pitchFamily="34" charset="0"/>
                        <a:buChar char="•"/>
                      </a:pPr>
                      <a:r>
                        <a:rPr lang="ru-RU" sz="1000" dirty="0" smtClean="0"/>
                        <a:t>копия паспорта или иного документа, удостоверяющего личность лица, на имя которого осуществляется перерегистрация места захоронения,</a:t>
                      </a:r>
                      <a:r>
                        <a:rPr lang="ru-RU" sz="1000" baseline="0" dirty="0" smtClean="0"/>
                        <a:t> </a:t>
                      </a:r>
                      <a:r>
                        <a:rPr lang="ru-RU" sz="1000" dirty="0" smtClean="0"/>
                        <a:t>в случае если заявление подается представителем лица, на имя которого зарегистрировано место захоронения</a:t>
                      </a:r>
                      <a:endParaRPr lang="ru-RU" sz="1000" dirty="0" smtClean="0"/>
                    </a:p>
                    <a:p>
                      <a:pPr marL="285750" indent="-285750">
                        <a:buFont typeface="Arial" panose="020B0604020202020204" pitchFamily="34" charset="0"/>
                        <a:buChar char="•"/>
                      </a:pPr>
                      <a:r>
                        <a:rPr lang="ru-RU" sz="1000" dirty="0" smtClean="0"/>
                        <a:t>копия паспорта или иного документа, удостоверяющего личность лица, на имя которого зарегистрировано место захоронения, в случае если заявление подается представителем лица, на имя которого зарегистрировано место захоронения</a:t>
                      </a:r>
                      <a:endParaRPr lang="ru-RU" sz="1000" dirty="0" smtClean="0"/>
                    </a:p>
                    <a:p>
                      <a:pPr marL="285750" indent="-285750">
                        <a:buFont typeface="Arial" panose="020B0604020202020204" pitchFamily="34" charset="0"/>
                        <a:buChar char="•"/>
                      </a:pPr>
                      <a:r>
                        <a:rPr lang="ru-RU" sz="1000" dirty="0" smtClean="0"/>
                        <a:t>документы, подтверждающие родственную связь лица, на имя которого перерегистрируется место захоронения, с лицом, на имя которого зарегистрировано место захоронения либо с захороненным</a:t>
                      </a:r>
                      <a:r>
                        <a:rPr lang="ru-RU" sz="1000" baseline="0" dirty="0" smtClean="0"/>
                        <a:t> </a:t>
                      </a:r>
                      <a:r>
                        <a:rPr lang="ru-RU" sz="1000" dirty="0" smtClean="0"/>
                        <a:t>на соответствующем месте захоронения, или нотариально заверенные копии данных документов.</a:t>
                      </a:r>
                      <a:endParaRPr lang="ru-RU" sz="1000" dirty="0" smtClean="0"/>
                    </a:p>
                    <a:p>
                      <a:pPr marL="271780" indent="0"/>
                      <a:r>
                        <a:rPr lang="ru-RU" sz="1000" b="1" dirty="0" smtClean="0"/>
                        <a:t>В случае смерти лица, на имя которого зарегистрировано место захоронения:</a:t>
                      </a:r>
                      <a:endParaRPr lang="ru-RU" sz="1000" b="1" dirty="0" smtClean="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ru-RU" sz="1000" dirty="0" smtClean="0"/>
                        <a:t>Удостоверение о захоронении, оформленное на имя умершего </a:t>
                      </a:r>
                      <a:r>
                        <a:rPr lang="ru-RU" sz="1000" kern="1200" dirty="0" smtClean="0">
                          <a:solidFill>
                            <a:schemeClr val="dk1"/>
                          </a:solidFill>
                          <a:effectLst/>
                          <a:latin typeface="+mn-lt"/>
                          <a:ea typeface="+mn-ea"/>
                          <a:cs typeface="+mn-cs"/>
                        </a:rPr>
                        <a:t>(в случае отсутствия удостоверения о захоронении уполномоченный орган местного самоуправления в сфере погребения и похоронного дела устанавливает наличие в РГИС сведений о лице, на имя которого зарегистрировано место захоронения)</a:t>
                      </a:r>
                      <a:endParaRPr lang="ru-RU" sz="1000" dirty="0" smtClean="0"/>
                    </a:p>
                    <a:p>
                      <a:pPr marL="285750" indent="-285750">
                        <a:buFont typeface="Arial" panose="020B0604020202020204" pitchFamily="34" charset="0"/>
                        <a:buChar char="•"/>
                      </a:pPr>
                      <a:r>
                        <a:rPr lang="ru-RU" sz="1000" dirty="0" smtClean="0"/>
                        <a:t>паспорт или иной документ, удостоверяющий личность лица,</a:t>
                      </a:r>
                      <a:endParaRPr lang="ru-RU" sz="1000" dirty="0" smtClean="0"/>
                    </a:p>
                    <a:p>
                      <a:pPr marL="271780" indent="0" algn="l"/>
                      <a:r>
                        <a:rPr lang="ru-RU" sz="1000" dirty="0" smtClean="0"/>
                        <a:t>на имя которого осуществляется перерегистрация места</a:t>
                      </a:r>
                      <a:r>
                        <a:rPr lang="ru-RU" sz="1000" baseline="0" dirty="0" smtClean="0"/>
                        <a:t>       </a:t>
                      </a:r>
                      <a:r>
                        <a:rPr lang="ru-RU" sz="1000" dirty="0" smtClean="0"/>
                        <a:t>захоронения,</a:t>
                      </a:r>
                      <a:r>
                        <a:rPr lang="ru-RU" sz="1000" baseline="0" dirty="0" smtClean="0"/>
                        <a:t> </a:t>
                      </a:r>
                      <a:r>
                        <a:rPr lang="ru-RU" sz="1000" dirty="0" smtClean="0"/>
                        <a:t>за исключением случая подачи заявления представителем заявителя</a:t>
                      </a:r>
                      <a:endParaRPr lang="ru-RU" sz="1000" dirty="0" smtClean="0"/>
                    </a:p>
                    <a:p>
                      <a:pPr marL="285750" indent="-285750">
                        <a:buFont typeface="Arial" panose="020B0604020202020204" pitchFamily="34" charset="0"/>
                        <a:buChar char="•"/>
                      </a:pPr>
                      <a:r>
                        <a:rPr lang="ru-RU" sz="1000" dirty="0" smtClean="0"/>
                        <a:t>копия паспорта или иного документа, удостоверяющего личность лица, на имя которого осуществляется перерегистрация места захоронения,</a:t>
                      </a:r>
                      <a:r>
                        <a:rPr lang="ru-RU" sz="1000" baseline="0" dirty="0" smtClean="0"/>
                        <a:t> </a:t>
                      </a:r>
                      <a:r>
                        <a:rPr lang="ru-RU" sz="1000" dirty="0" smtClean="0"/>
                        <a:t>в случае подачи заявления представителем заявителя</a:t>
                      </a:r>
                      <a:endParaRPr lang="ru-RU" sz="1000" dirty="0" smtClean="0"/>
                    </a:p>
                    <a:p>
                      <a:pPr marL="285750" indent="-285750">
                        <a:buFont typeface="Arial" panose="020B0604020202020204" pitchFamily="34" charset="0"/>
                        <a:buChar char="•"/>
                      </a:pPr>
                      <a:r>
                        <a:rPr lang="ru-RU" sz="1000" dirty="0" smtClean="0"/>
                        <a:t>свидетельство о смерти лица, на имя которого зарегистрировано место захоронения, или его нотариально заверенная копия</a:t>
                      </a:r>
                      <a:endParaRPr lang="ru-RU" sz="1000" dirty="0" smtClean="0"/>
                    </a:p>
                    <a:p>
                      <a:pPr marL="285750" indent="-285750">
                        <a:buFont typeface="Arial" panose="020B0604020202020204" pitchFamily="34" charset="0"/>
                        <a:buChar char="•"/>
                      </a:pPr>
                      <a:r>
                        <a:rPr lang="ru-RU" sz="1000" dirty="0" smtClean="0"/>
                        <a:t>документы, подтверждающие родственную связь заявителя</a:t>
                      </a:r>
                      <a:endParaRPr lang="ru-RU" sz="1000" dirty="0" smtClean="0"/>
                    </a:p>
                    <a:p>
                      <a:pPr marL="271780" indent="0"/>
                      <a:r>
                        <a:rPr lang="ru-RU" sz="1000" dirty="0" smtClean="0"/>
                        <a:t>с умершим, на имя которого зарегистрировано место захоронения, либо</a:t>
                      </a:r>
                      <a:r>
                        <a:rPr lang="ru-RU" sz="1000" baseline="0" dirty="0" smtClean="0"/>
                        <a:t> </a:t>
                      </a:r>
                      <a:r>
                        <a:rPr lang="ru-RU" sz="1000" dirty="0" smtClean="0"/>
                        <a:t>с захороненным на соответствующем месте захоронения, или нотариально заверенные копии данных документов</a:t>
                      </a:r>
                      <a:endParaRPr lang="ru-RU" sz="1000" dirty="0" smtClean="0"/>
                    </a:p>
                    <a:p>
                      <a:endParaRPr lang="ru-RU" sz="1000" dirty="0" smtClean="0"/>
                    </a:p>
                  </a:txBody>
                  <a:tcPr/>
                </a:tc>
              </a:tr>
            </a:tbl>
          </a:graphicData>
        </a:graphic>
      </p:graphicFrame>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40519</Words>
  <Application>WPS Presentation</Application>
  <PresentationFormat>Произвольный</PresentationFormat>
  <Paragraphs>840</Paragraphs>
  <Slides>21</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21</vt:i4>
      </vt:variant>
    </vt:vector>
  </HeadingPairs>
  <TitlesOfParts>
    <vt:vector size="31" baseType="lpstr">
      <vt:lpstr>Arial</vt:lpstr>
      <vt:lpstr>SimSun</vt:lpstr>
      <vt:lpstr>Wingdings</vt:lpstr>
      <vt:lpstr>Arial</vt:lpstr>
      <vt:lpstr>MS PGothic</vt:lpstr>
      <vt:lpstr>Calibri Light</vt:lpstr>
      <vt:lpstr>Calibri</vt:lpstr>
      <vt:lpstr>Microsoft YaHei</vt:lpstr>
      <vt:lpstr>Arial Unicode MS</vt:lpstr>
      <vt:lpstr>Тема Office</vt:lpstr>
      <vt:lpstr>Информирование граждан о предоставлении муниципальной услуги по предоставлению мест для захоронения (подзахоронения), оформлению удостоверений о захоронениях, перерегистрации захоронений на других лиц, выдаче разрешений на установку (замену) надмогильных сооружений (надгробий), ограждений мест захоронений, извлечение останков (праха) умерших для последующего перезахоронения</vt:lpstr>
      <vt:lpstr>Аннотация </vt:lpstr>
      <vt:lpstr>Основания для обращения,  сроки, стоимость</vt:lpstr>
      <vt:lpstr>Категории заявителей</vt:lpstr>
      <vt:lpstr>Документы, обязательные к предоставлению заявителем/представителем заявителя</vt:lpstr>
      <vt:lpstr>Документы, обязательные к предоставлению заявителем/представителем заявителя</vt:lpstr>
      <vt:lpstr>Документы, обязательные к предоставлению заявителем/представителем заявителя</vt:lpstr>
      <vt:lpstr>Документы, обязательные к предоставлению заявителем/представителем заявителя</vt:lpstr>
      <vt:lpstr>Документы, обязательные к предоставлению заявителем/представителем заявителя</vt:lpstr>
      <vt:lpstr>Документы, обязательные к предоставлению заявителем/представителем заявителя</vt:lpstr>
      <vt:lpstr>Результат предоставления услуги*</vt:lpstr>
      <vt:lpstr>Результат предоставления услуги*</vt:lpstr>
      <vt:lpstr>Основания для отказа в приеме и регистрации документов</vt:lpstr>
      <vt:lpstr>Основания для отказа в предоставлении услуги</vt:lpstr>
      <vt:lpstr>Основания для отказа в предоставлении услуги</vt:lpstr>
      <vt:lpstr>Сценарий предоставления услуги</vt:lpstr>
      <vt:lpstr>Сценарий предоставления услуги</vt:lpstr>
      <vt:lpstr>Сценарий предоставления услуги</vt:lpstr>
      <vt:lpstr>Схема взаимодействия с МФЦ при предоставлении услуги при обращении в МФЦ</vt:lpstr>
      <vt:lpstr>Схема взаимодействия с Администрацией/МКУ при обращении в Администрацию/МКУ</vt:lpstr>
      <vt:lpstr>Схема взаимодействия с МФЦ при предоставлении услуги при подаче заявления через личный кабинет на РПГУ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Лилия Колесникова</dc:creator>
  <cp:lastModifiedBy>SakharovaAnI</cp:lastModifiedBy>
  <cp:revision>163</cp:revision>
  <cp:lastPrinted>2022-07-11T13:55:00Z</cp:lastPrinted>
  <dcterms:created xsi:type="dcterms:W3CDTF">2020-03-10T09:45:00Z</dcterms:created>
  <dcterms:modified xsi:type="dcterms:W3CDTF">2023-09-27T14:12:24Z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4B7E32B526AB4A5382924F1025930AA5_13</vt:lpwstr>
  </property>
  <property fmtid="{D5CDD505-2E9C-101B-9397-08002B2CF9AE}" pid="3" name="KSOProductBuildVer">
    <vt:lpwstr>1049-12.2.0.13215</vt:lpwstr>
  </property>
</Properties>
</file>