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339" r:id="rId3"/>
    <p:sldId id="34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393"/>
    <a:srgbClr val="333F50"/>
    <a:srgbClr val="212336"/>
    <a:srgbClr val="232736"/>
    <a:srgbClr val="336680"/>
    <a:srgbClr val="1E1F33"/>
    <a:srgbClr val="626B78"/>
    <a:srgbClr val="232737"/>
    <a:srgbClr val="95AFBD"/>
    <a:srgbClr val="00F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09CD7-634C-4B70-B3D1-8E440CE6A4E2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1DD7C-4372-4DE3-99AE-24CC91B4F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94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D7AEF3-EC6B-4907-A9D6-89A252330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CBAC54-0309-42D3-99C4-D7B6E7418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CC693B-46B4-4961-B8BD-B1FB2D560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48DD72-B9F2-46AA-A43C-47CAA1AE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7FD497-98F2-4AE7-8FDE-48654BF0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84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1361C-1BE4-4FEB-A8D3-BDBF984F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C8BF54-D2DE-44EA-9BC6-94004F02C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0F9BE5-0D4D-4CB3-BD56-288F2F5F6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E99824-FAB1-4E83-8CC5-20416D28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85424F-76FA-4B47-8058-BC2CFDEB6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BBD767-BBA4-4269-947C-E41DE9651D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3FCC02-550B-49CC-952C-5D52D6A3C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AA2656-BF76-4F3C-8C8D-5C405368B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DBBE4A-9168-4252-9FFA-C3B82A8D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8A0446-9DB0-41F9-A02B-3573A2956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584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255" y="737612"/>
            <a:ext cx="11987784" cy="612038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304" y="1118616"/>
            <a:ext cx="11603736" cy="55747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115564"/>
            <a:ext cx="12192000" cy="574243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7304" y="5836920"/>
            <a:ext cx="1469136" cy="6858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64079" y="5827776"/>
            <a:ext cx="2971799" cy="69494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192000" cy="146913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23415" y="375919"/>
            <a:ext cx="9345168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  <p:extLst>
      <p:ext uri="{BB962C8B-B14F-4D97-AF65-F5344CB8AC3E}">
        <p14:creationId xmlns:p14="http://schemas.microsoft.com/office/powerpoint/2010/main" val="790185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  <p:extLst>
      <p:ext uri="{BB962C8B-B14F-4D97-AF65-F5344CB8AC3E}">
        <p14:creationId xmlns:p14="http://schemas.microsoft.com/office/powerpoint/2010/main" val="1104186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  <p:extLst>
      <p:ext uri="{BB962C8B-B14F-4D97-AF65-F5344CB8AC3E}">
        <p14:creationId xmlns:p14="http://schemas.microsoft.com/office/powerpoint/2010/main" val="781032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  <p:extLst>
      <p:ext uri="{BB962C8B-B14F-4D97-AF65-F5344CB8AC3E}">
        <p14:creationId xmlns:p14="http://schemas.microsoft.com/office/powerpoint/2010/main" val="4294252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  <p:extLst>
      <p:ext uri="{BB962C8B-B14F-4D97-AF65-F5344CB8AC3E}">
        <p14:creationId xmlns:p14="http://schemas.microsoft.com/office/powerpoint/2010/main" val="254678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A37415-0A49-4ED9-878B-D9A169EB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1842DE-2526-496C-B091-9B85D2C0E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DB64CE-F2DB-4CB9-9B25-6B86A2FC9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689FC7-80FD-4F63-B15A-5AC5F61D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8B2514-9CD8-4E13-B017-F13A0FF7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58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85B301-A3F5-47A3-8397-4BCB5630C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C8D4B2-C4AC-4EB2-A45D-9B413CD0C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36787A-0142-49C3-A93C-2C7D5FDA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931826-797E-4427-B628-C8214E75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F55EF9-7B4D-4770-8971-BEC47BF5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85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96B0B4-5246-4660-9E1E-81347F658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4DB4E6-B7DC-4671-9927-0603927E52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EA858E-D49F-491C-A8E1-E72DAA51B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8B5F2F-3851-4028-8D16-9FA36F34B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1DCC48-751E-48D0-A914-F878F56FC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7B101E-58C1-45F6-AAF5-295DDFCB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87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4ABB0-546F-4335-82B5-B7A2DBC9B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F4C64C-7664-4025-B2C4-FAA68438A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519566-AB4F-4943-B74A-DD3723C15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1CB70D-509F-44DC-B4E8-E6CE37787B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E309A1-7789-4E3B-B8E1-F03642BED5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73F3FB-538D-45AB-8180-DA89FB5FA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14BAE0-F068-4C52-AD5A-992DA6FD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8ED5BB1-67AC-4AA9-BBC2-65B53443A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7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0658A-E7DC-4A1C-9CE8-7B3ACB72D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8D6591F-E559-4F8E-8770-6E6C84B6B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2D7363E-E4D9-45B7-8AA6-F8A19035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D4A16C1-1FCD-4D92-91AD-4B082F5D4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87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3E9E38C-7AB4-4A06-9BA5-15C090156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F03E30A-C42E-4369-B90A-434DAB56C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5594201-F1C2-401E-9F28-033B46776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27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FDAF3-6BE2-4167-B567-926EE5B58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EF691E-AFFA-464B-94AE-E4B6BF30C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D25713-8051-453C-AE87-D920204CA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4FF64F-840D-4A10-944A-69F86427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4AE68B-2364-43F3-8C7A-F549515AB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A5EDDA-79A9-420D-821E-DE5A7BE7A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7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01C29F-B459-476F-B44E-926499D5E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8198144-36E6-4259-A1F3-D104B6013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DFED09-89BC-410D-92CE-2B44623EC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AE3BFB-87C4-4992-9B83-6BE016079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10E964-C6DC-48D1-A991-A427EB49B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5B6301-5C09-4C6E-8BD8-B533396A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27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07C99-DF5E-4E52-8E0D-44BA0E0BD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3A5E54-D243-4165-BEF4-2ECBEE91D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A243E3-A622-44D4-8D47-055DB952C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E8067-7CB5-4720-A722-4EEAC6162E64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E8389B-7F86-411F-92B2-E3A153E59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B25704-1713-4739-9EA4-CA8E292F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8972E-2E7F-409A-87D8-DC1D870335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41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118567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129016" y="262127"/>
            <a:ext cx="3727704" cy="86868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0480" y="54864"/>
            <a:ext cx="7202170" cy="697865"/>
          </a:xfrm>
          <a:custGeom>
            <a:avLst/>
            <a:gdLst/>
            <a:ahLst/>
            <a:cxnLst/>
            <a:rect l="l" t="t" r="r" b="b"/>
            <a:pathLst>
              <a:path w="7202170" h="697865">
                <a:moveTo>
                  <a:pt x="7072757" y="0"/>
                </a:moveTo>
                <a:lnTo>
                  <a:pt x="129019" y="0"/>
                </a:lnTo>
                <a:lnTo>
                  <a:pt x="78799" y="10159"/>
                </a:lnTo>
                <a:lnTo>
                  <a:pt x="37790" y="37845"/>
                </a:lnTo>
                <a:lnTo>
                  <a:pt x="10138" y="78866"/>
                </a:lnTo>
                <a:lnTo>
                  <a:pt x="0" y="129031"/>
                </a:lnTo>
                <a:lnTo>
                  <a:pt x="0" y="568451"/>
                </a:lnTo>
                <a:lnTo>
                  <a:pt x="10138" y="618616"/>
                </a:lnTo>
                <a:lnTo>
                  <a:pt x="37790" y="659637"/>
                </a:lnTo>
                <a:lnTo>
                  <a:pt x="78799" y="687323"/>
                </a:lnTo>
                <a:lnTo>
                  <a:pt x="129019" y="697483"/>
                </a:lnTo>
                <a:lnTo>
                  <a:pt x="7072757" y="697483"/>
                </a:lnTo>
                <a:lnTo>
                  <a:pt x="7123049" y="687323"/>
                </a:lnTo>
                <a:lnTo>
                  <a:pt x="7163943" y="659637"/>
                </a:lnTo>
                <a:lnTo>
                  <a:pt x="7191629" y="618616"/>
                </a:lnTo>
                <a:lnTo>
                  <a:pt x="7201789" y="568451"/>
                </a:lnTo>
                <a:lnTo>
                  <a:pt x="7201789" y="129031"/>
                </a:lnTo>
                <a:lnTo>
                  <a:pt x="7191629" y="78866"/>
                </a:lnTo>
                <a:lnTo>
                  <a:pt x="7163943" y="37845"/>
                </a:lnTo>
                <a:lnTo>
                  <a:pt x="7123049" y="10159"/>
                </a:lnTo>
                <a:lnTo>
                  <a:pt x="7072757" y="0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12192000" cy="118262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129016" y="259079"/>
            <a:ext cx="3727704" cy="8717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507" y="132334"/>
            <a:ext cx="12193015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3813" y="2779331"/>
            <a:ext cx="10878185" cy="3054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926823" y="6614566"/>
            <a:ext cx="196850" cy="26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75"/>
              </a:lnSpc>
            </a:pPr>
            <a:fld id="{81D60167-4931-47E6-BA6A-407CBD079E47}" type="slidenum">
              <a:rPr spc="10" dirty="0"/>
              <a:t>‹#›</a:t>
            </a:fld>
            <a:endParaRPr spc="10" dirty="0"/>
          </a:p>
        </p:txBody>
      </p:sp>
    </p:spTree>
    <p:extLst>
      <p:ext uri="{BB962C8B-B14F-4D97-AF65-F5344CB8AC3E}">
        <p14:creationId xmlns:p14="http://schemas.microsoft.com/office/powerpoint/2010/main" val="172634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4E8E0EAE-50E7-4469-A8EF-0D6970B54775}"/>
              </a:ext>
            </a:extLst>
          </p:cNvPr>
          <p:cNvSpPr/>
          <p:nvPr/>
        </p:nvSpPr>
        <p:spPr>
          <a:xfrm>
            <a:off x="9561165" y="5038646"/>
            <a:ext cx="914400" cy="14752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8D1352AB-D701-4F89-93E6-32B50E36CEC8}"/>
              </a:ext>
            </a:extLst>
          </p:cNvPr>
          <p:cNvSpPr/>
          <p:nvPr/>
        </p:nvSpPr>
        <p:spPr>
          <a:xfrm>
            <a:off x="7245302" y="5038646"/>
            <a:ext cx="914400" cy="14752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EFA7FB65-FDA8-4568-994B-39ECEB9DACD2}"/>
              </a:ext>
            </a:extLst>
          </p:cNvPr>
          <p:cNvSpPr/>
          <p:nvPr/>
        </p:nvSpPr>
        <p:spPr>
          <a:xfrm>
            <a:off x="5078215" y="5019395"/>
            <a:ext cx="957712" cy="14945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1C49328D-99DB-4915-80CC-F31F35E41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2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Изображение" descr="Изображение">
            <a:extLst>
              <a:ext uri="{FF2B5EF4-FFF2-40B4-BE49-F238E27FC236}">
                <a16:creationId xmlns:a16="http://schemas.microsoft.com/office/drawing/2014/main" id="{1598E5CA-4470-4DD1-BB66-85E3F0CD8D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289" y="136495"/>
            <a:ext cx="4220364" cy="986784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3816642B-E9CE-4782-851E-34CBCE890F41}"/>
              </a:ext>
            </a:extLst>
          </p:cNvPr>
          <p:cNvGrpSpPr/>
          <p:nvPr/>
        </p:nvGrpSpPr>
        <p:grpSpPr>
          <a:xfrm>
            <a:off x="104459" y="-1"/>
            <a:ext cx="6542147" cy="1123279"/>
            <a:chOff x="104459" y="-404602"/>
            <a:chExt cx="6542147" cy="1325856"/>
          </a:xfrm>
        </p:grpSpPr>
        <p:sp>
          <p:nvSpPr>
            <p:cNvPr id="7" name="Rounded Rectangle">
              <a:extLst>
                <a:ext uri="{FF2B5EF4-FFF2-40B4-BE49-F238E27FC236}">
                  <a16:creationId xmlns:a16="http://schemas.microsoft.com/office/drawing/2014/main" id="{8B444B1F-18DD-4051-ABF7-43D83C0B477B}"/>
                </a:ext>
              </a:extLst>
            </p:cNvPr>
            <p:cNvSpPr/>
            <p:nvPr/>
          </p:nvSpPr>
          <p:spPr>
            <a:xfrm>
              <a:off x="107504" y="-380578"/>
              <a:ext cx="6539102" cy="1301832"/>
            </a:xfrm>
            <a:custGeom>
              <a:avLst/>
              <a:gdLst>
                <a:gd name="connsiteX0" fmla="*/ 0 w 6539102"/>
                <a:gd name="connsiteY0" fmla="*/ 240982 h 1301832"/>
                <a:gd name="connsiteX1" fmla="*/ 240982 w 6539102"/>
                <a:gd name="connsiteY1" fmla="*/ 0 h 1301832"/>
                <a:gd name="connsiteX2" fmla="*/ 6298120 w 6539102"/>
                <a:gd name="connsiteY2" fmla="*/ 0 h 1301832"/>
                <a:gd name="connsiteX3" fmla="*/ 6539102 w 6539102"/>
                <a:gd name="connsiteY3" fmla="*/ 240982 h 1301832"/>
                <a:gd name="connsiteX4" fmla="*/ 6539102 w 6539102"/>
                <a:gd name="connsiteY4" fmla="*/ 1060850 h 1301832"/>
                <a:gd name="connsiteX5" fmla="*/ 6298120 w 6539102"/>
                <a:gd name="connsiteY5" fmla="*/ 1301832 h 1301832"/>
                <a:gd name="connsiteX6" fmla="*/ 240982 w 6539102"/>
                <a:gd name="connsiteY6" fmla="*/ 1301832 h 1301832"/>
                <a:gd name="connsiteX7" fmla="*/ 0 w 6539102"/>
                <a:gd name="connsiteY7" fmla="*/ 1060850 h 1301832"/>
                <a:gd name="connsiteX8" fmla="*/ 0 w 6539102"/>
                <a:gd name="connsiteY8" fmla="*/ 240982 h 1301832"/>
                <a:gd name="connsiteX0" fmla="*/ 0 w 6539102"/>
                <a:gd name="connsiteY0" fmla="*/ 358969 h 1301832"/>
                <a:gd name="connsiteX1" fmla="*/ 240982 w 6539102"/>
                <a:gd name="connsiteY1" fmla="*/ 0 h 1301832"/>
                <a:gd name="connsiteX2" fmla="*/ 6298120 w 6539102"/>
                <a:gd name="connsiteY2" fmla="*/ 0 h 1301832"/>
                <a:gd name="connsiteX3" fmla="*/ 6539102 w 6539102"/>
                <a:gd name="connsiteY3" fmla="*/ 240982 h 1301832"/>
                <a:gd name="connsiteX4" fmla="*/ 6539102 w 6539102"/>
                <a:gd name="connsiteY4" fmla="*/ 1060850 h 1301832"/>
                <a:gd name="connsiteX5" fmla="*/ 6298120 w 6539102"/>
                <a:gd name="connsiteY5" fmla="*/ 1301832 h 1301832"/>
                <a:gd name="connsiteX6" fmla="*/ 240982 w 6539102"/>
                <a:gd name="connsiteY6" fmla="*/ 1301832 h 1301832"/>
                <a:gd name="connsiteX7" fmla="*/ 0 w 6539102"/>
                <a:gd name="connsiteY7" fmla="*/ 1060850 h 1301832"/>
                <a:gd name="connsiteX8" fmla="*/ 0 w 6539102"/>
                <a:gd name="connsiteY8" fmla="*/ 358969 h 1301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102" h="1301832">
                  <a:moveTo>
                    <a:pt x="0" y="358969"/>
                  </a:moveTo>
                  <a:cubicBezTo>
                    <a:pt x="0" y="225878"/>
                    <a:pt x="107891" y="0"/>
                    <a:pt x="240982" y="0"/>
                  </a:cubicBezTo>
                  <a:lnTo>
                    <a:pt x="6298120" y="0"/>
                  </a:lnTo>
                  <a:cubicBezTo>
                    <a:pt x="6431211" y="0"/>
                    <a:pt x="6539102" y="107891"/>
                    <a:pt x="6539102" y="240982"/>
                  </a:cubicBezTo>
                  <a:lnTo>
                    <a:pt x="6539102" y="1060850"/>
                  </a:lnTo>
                  <a:cubicBezTo>
                    <a:pt x="6539102" y="1193941"/>
                    <a:pt x="6431211" y="1301832"/>
                    <a:pt x="6298120" y="1301832"/>
                  </a:cubicBezTo>
                  <a:lnTo>
                    <a:pt x="240982" y="1301832"/>
                  </a:lnTo>
                  <a:cubicBezTo>
                    <a:pt x="107891" y="1301832"/>
                    <a:pt x="0" y="1193941"/>
                    <a:pt x="0" y="1060850"/>
                  </a:cubicBezTo>
                  <a:lnTo>
                    <a:pt x="0" y="358969"/>
                  </a:lnTo>
                  <a:close/>
                </a:path>
              </a:pathLst>
            </a:custGeom>
            <a:solidFill>
              <a:srgbClr val="009393"/>
            </a:solidFill>
            <a:ln w="3175">
              <a:miter lim="400000"/>
            </a:ln>
          </p:spPr>
          <p:txBody>
            <a:bodyPr lIns="57113" tIns="57113" rIns="57113" bIns="57113" anchor="ctr"/>
            <a:lstStyle/>
            <a:p>
              <a:pPr algn="ctr" defTabSz="877821">
                <a:defRPr sz="3200"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2" name="Прямоугольник 1">
              <a:extLst>
                <a:ext uri="{FF2B5EF4-FFF2-40B4-BE49-F238E27FC236}">
                  <a16:creationId xmlns:a16="http://schemas.microsoft.com/office/drawing/2014/main" id="{B99C4598-F3C2-436A-A05B-04445909766A}"/>
                </a:ext>
              </a:extLst>
            </p:cNvPr>
            <p:cNvSpPr/>
            <p:nvPr/>
          </p:nvSpPr>
          <p:spPr>
            <a:xfrm>
              <a:off x="104459" y="-404602"/>
              <a:ext cx="6539102" cy="986784"/>
            </a:xfrm>
            <a:prstGeom prst="rect">
              <a:avLst/>
            </a:prstGeom>
            <a:solidFill>
              <a:srgbClr val="00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4D84CC3-2148-42D8-B52B-610D83A6DB96}"/>
              </a:ext>
            </a:extLst>
          </p:cNvPr>
          <p:cNvSpPr/>
          <p:nvPr/>
        </p:nvSpPr>
        <p:spPr>
          <a:xfrm>
            <a:off x="11407823" y="6277148"/>
            <a:ext cx="388791" cy="572036"/>
          </a:xfrm>
          <a:prstGeom prst="rect">
            <a:avLst/>
          </a:prstGeom>
          <a:solidFill>
            <a:srgbClr val="009393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Proxima Nova Rg" panose="02000506030000020004" pitchFamily="2" charset="0"/>
              </a:rPr>
              <a:t>3</a:t>
            </a:r>
            <a:endParaRPr lang="ru-RU" sz="1200" b="1" dirty="0">
              <a:latin typeface="Proxima Nova Rg" panose="02000506030000020004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C6E7687-ADBD-451E-A38A-D2459C987ACF}"/>
              </a:ext>
            </a:extLst>
          </p:cNvPr>
          <p:cNvSpPr txBox="1"/>
          <p:nvPr/>
        </p:nvSpPr>
        <p:spPr>
          <a:xfrm>
            <a:off x="263801" y="78293"/>
            <a:ext cx="6261690" cy="966691"/>
          </a:xfrm>
          <a:prstGeom prst="rect">
            <a:avLst/>
          </a:prstGeom>
          <a:noFill/>
        </p:spPr>
        <p:txBody>
          <a:bodyPr wrap="square" lIns="103900" tIns="51951" rIns="103900" bIns="51951" rtlCol="0">
            <a:spAutoFit/>
          </a:bodyPr>
          <a:lstStyle/>
          <a:p>
            <a:pPr lvl="0">
              <a:defRPr/>
            </a:pPr>
            <a:r>
              <a:rPr lang="ru-RU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Автоматизированная система управления (АСУ ФКР)</a:t>
            </a:r>
          </a:p>
        </p:txBody>
      </p:sp>
      <p:graphicFrame>
        <p:nvGraphicFramePr>
          <p:cNvPr id="23" name="Таблица 4">
            <a:extLst>
              <a:ext uri="{FF2B5EF4-FFF2-40B4-BE49-F238E27FC236}">
                <a16:creationId xmlns:a16="http://schemas.microsoft.com/office/drawing/2014/main" id="{646066A5-EA01-4728-8CBB-EDCCED9E4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81521"/>
              </p:ext>
            </p:extLst>
          </p:nvPr>
        </p:nvGraphicFramePr>
        <p:xfrm>
          <a:off x="121371" y="3432096"/>
          <a:ext cx="6111784" cy="318326"/>
        </p:xfrm>
        <a:graphic>
          <a:graphicData uri="http://schemas.openxmlformats.org/drawingml/2006/table">
            <a:tbl>
              <a:tblPr firstRow="1" bandRow="1"/>
              <a:tblGrid>
                <a:gridCol w="6111784">
                  <a:extLst>
                    <a:ext uri="{9D8B030D-6E8A-4147-A177-3AD203B41FA5}">
                      <a16:colId xmlns:a16="http://schemas.microsoft.com/office/drawing/2014/main" val="1351495118"/>
                    </a:ext>
                  </a:extLst>
                </a:gridCol>
              </a:tblGrid>
              <a:tr h="31832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ru-RU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6395073"/>
                  </a:ext>
                </a:extLst>
              </a:tr>
            </a:tbl>
          </a:graphicData>
        </a:graphic>
      </p:graphicFrame>
      <p:graphicFrame>
        <p:nvGraphicFramePr>
          <p:cNvPr id="25" name="Таблица 4">
            <a:extLst>
              <a:ext uri="{FF2B5EF4-FFF2-40B4-BE49-F238E27FC236}">
                <a16:creationId xmlns:a16="http://schemas.microsoft.com/office/drawing/2014/main" id="{9844BC09-CB1E-4D3D-9C7D-E75A3D189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003148"/>
              </p:ext>
            </p:extLst>
          </p:nvPr>
        </p:nvGraphicFramePr>
        <p:xfrm>
          <a:off x="104459" y="4317780"/>
          <a:ext cx="6111784" cy="304800"/>
        </p:xfrm>
        <a:graphic>
          <a:graphicData uri="http://schemas.openxmlformats.org/drawingml/2006/table">
            <a:tbl>
              <a:tblPr firstRow="1" bandRow="1"/>
              <a:tblGrid>
                <a:gridCol w="6111784">
                  <a:extLst>
                    <a:ext uri="{9D8B030D-6E8A-4147-A177-3AD203B41FA5}">
                      <a16:colId xmlns:a16="http://schemas.microsoft.com/office/drawing/2014/main" val="1351495118"/>
                    </a:ext>
                  </a:extLst>
                </a:gridCol>
              </a:tblGrid>
              <a:tr h="18063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ru-RU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6395073"/>
                  </a:ext>
                </a:extLst>
              </a:tr>
            </a:tbl>
          </a:graphicData>
        </a:graphic>
      </p:graphicFrame>
      <p:graphicFrame>
        <p:nvGraphicFramePr>
          <p:cNvPr id="31" name="Таблица 4">
            <a:extLst>
              <a:ext uri="{FF2B5EF4-FFF2-40B4-BE49-F238E27FC236}">
                <a16:creationId xmlns:a16="http://schemas.microsoft.com/office/drawing/2014/main" id="{222A70FC-C64A-4826-BCBC-6364F6BBA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059463"/>
              </p:ext>
            </p:extLst>
          </p:nvPr>
        </p:nvGraphicFramePr>
        <p:xfrm>
          <a:off x="104459" y="5221629"/>
          <a:ext cx="6111784" cy="304800"/>
        </p:xfrm>
        <a:graphic>
          <a:graphicData uri="http://schemas.openxmlformats.org/drawingml/2006/table">
            <a:tbl>
              <a:tblPr firstRow="1" bandRow="1"/>
              <a:tblGrid>
                <a:gridCol w="6111784">
                  <a:extLst>
                    <a:ext uri="{9D8B030D-6E8A-4147-A177-3AD203B41FA5}">
                      <a16:colId xmlns:a16="http://schemas.microsoft.com/office/drawing/2014/main" val="1351495118"/>
                    </a:ext>
                  </a:extLst>
                </a:gridCol>
              </a:tblGrid>
              <a:tr h="26226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ru-RU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6395073"/>
                  </a:ext>
                </a:extLst>
              </a:tr>
            </a:tbl>
          </a:graphicData>
        </a:graphic>
      </p:graphicFrame>
      <p:graphicFrame>
        <p:nvGraphicFramePr>
          <p:cNvPr id="33" name="Таблица 4">
            <a:extLst>
              <a:ext uri="{FF2B5EF4-FFF2-40B4-BE49-F238E27FC236}">
                <a16:creationId xmlns:a16="http://schemas.microsoft.com/office/drawing/2014/main" id="{6AE1B77E-5B59-401C-BEBD-0B692342E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148669"/>
              </p:ext>
            </p:extLst>
          </p:nvPr>
        </p:nvGraphicFramePr>
        <p:xfrm>
          <a:off x="113479" y="6124299"/>
          <a:ext cx="6111784" cy="304800"/>
        </p:xfrm>
        <a:graphic>
          <a:graphicData uri="http://schemas.openxmlformats.org/drawingml/2006/table">
            <a:tbl>
              <a:tblPr firstRow="1" bandRow="1"/>
              <a:tblGrid>
                <a:gridCol w="6111784">
                  <a:extLst>
                    <a:ext uri="{9D8B030D-6E8A-4147-A177-3AD203B41FA5}">
                      <a16:colId xmlns:a16="http://schemas.microsoft.com/office/drawing/2014/main" val="1351495118"/>
                    </a:ext>
                  </a:extLst>
                </a:gridCol>
              </a:tblGrid>
              <a:tr h="26226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ru-RU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639507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1" y="1058219"/>
            <a:ext cx="520376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ru-RU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с ГИС ЖКХ;</a:t>
            </a:r>
          </a:p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ru-RU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лотов для проведения аукционов;</a:t>
            </a:r>
          </a:p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ru-RU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договоров;</a:t>
            </a:r>
          </a:p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ru-RU" dirty="0" err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Биллинг</a:t>
            </a:r>
            <a:r>
              <a:rPr lang="ru-RU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ru-RU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Видеонаблюдение за ходом работ;</a:t>
            </a:r>
          </a:p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ru-RU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Документооборот;</a:t>
            </a:r>
          </a:p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ru-RU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обращений граждан;</a:t>
            </a:r>
          </a:p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ru-RU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с ЕИС СЗ;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147794AD-2289-4986-83F2-52D7F1DA95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1517" y="1197811"/>
            <a:ext cx="3602591" cy="213667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B199BDA6-DAA7-47CF-ABAE-E7C4E31413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0375" y="1197811"/>
            <a:ext cx="3228747" cy="219619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9EE99E76-5003-4E4B-88EF-9D43B978CFF7}"/>
              </a:ext>
            </a:extLst>
          </p:cNvPr>
          <p:cNvSpPr/>
          <p:nvPr/>
        </p:nvSpPr>
        <p:spPr>
          <a:xfrm>
            <a:off x="161183" y="3510317"/>
            <a:ext cx="3723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Пользователи АСУ ФКР:</a:t>
            </a: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E3D5775A-80A8-416E-9D50-C98BFDD537A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920965"/>
            <a:ext cx="4312425" cy="2906127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5523CFD-F164-4215-9450-9309E3900F1F}"/>
              </a:ext>
            </a:extLst>
          </p:cNvPr>
          <p:cNvSpPr txBox="1"/>
          <p:nvPr/>
        </p:nvSpPr>
        <p:spPr>
          <a:xfrm>
            <a:off x="5035171" y="3633320"/>
            <a:ext cx="6939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Благодаря внедрению АСУ ФКР в Московской области уменьшились трудозатраты:</a:t>
            </a:r>
            <a:endParaRPr kumimoji="0" lang="ru-RU" sz="2000" b="0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55303956-EA66-4E58-9AD0-11A10EE9D491}"/>
              </a:ext>
            </a:extLst>
          </p:cNvPr>
          <p:cNvSpPr>
            <a:spLocks noChangeAspect="1"/>
          </p:cNvSpPr>
          <p:nvPr/>
        </p:nvSpPr>
        <p:spPr>
          <a:xfrm>
            <a:off x="7311055" y="4615953"/>
            <a:ext cx="720000" cy="720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19F5B731-5582-400B-9CA1-20F2675E23F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0033" y="4698726"/>
            <a:ext cx="564142" cy="512333"/>
          </a:xfrm>
          <a:prstGeom prst="rect">
            <a:avLst/>
          </a:prstGeom>
        </p:spPr>
      </p:pic>
      <p:sp>
        <p:nvSpPr>
          <p:cNvPr id="37" name="Овал 36">
            <a:extLst>
              <a:ext uri="{FF2B5EF4-FFF2-40B4-BE49-F238E27FC236}">
                <a16:creationId xmlns:a16="http://schemas.microsoft.com/office/drawing/2014/main" id="{503F7467-B34A-43A8-8168-E5277F41C7D4}"/>
              </a:ext>
            </a:extLst>
          </p:cNvPr>
          <p:cNvSpPr>
            <a:spLocks noChangeAspect="1"/>
          </p:cNvSpPr>
          <p:nvPr/>
        </p:nvSpPr>
        <p:spPr>
          <a:xfrm>
            <a:off x="9654347" y="4615953"/>
            <a:ext cx="720000" cy="72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8EA39DC9-2A65-4226-B9EE-F7821A23B04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0968" y="4732022"/>
            <a:ext cx="386758" cy="452295"/>
          </a:xfrm>
          <a:prstGeom prst="rect">
            <a:avLst/>
          </a:prstGeom>
        </p:spPr>
      </p:pic>
      <p:sp>
        <p:nvSpPr>
          <p:cNvPr id="40" name="Стрелка вниз 47">
            <a:extLst>
              <a:ext uri="{FF2B5EF4-FFF2-40B4-BE49-F238E27FC236}">
                <a16:creationId xmlns:a16="http://schemas.microsoft.com/office/drawing/2014/main" id="{FE2168A4-8DDC-409A-B61C-AC2316A718A3}"/>
              </a:ext>
            </a:extLst>
          </p:cNvPr>
          <p:cNvSpPr/>
          <p:nvPr/>
        </p:nvSpPr>
        <p:spPr>
          <a:xfrm>
            <a:off x="5348721" y="5471113"/>
            <a:ext cx="397200" cy="880485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Стрелка вниз 48">
            <a:extLst>
              <a:ext uri="{FF2B5EF4-FFF2-40B4-BE49-F238E27FC236}">
                <a16:creationId xmlns:a16="http://schemas.microsoft.com/office/drawing/2014/main" id="{DF03C219-362D-4756-8205-1BCF1AB63293}"/>
              </a:ext>
            </a:extLst>
          </p:cNvPr>
          <p:cNvSpPr/>
          <p:nvPr/>
        </p:nvSpPr>
        <p:spPr>
          <a:xfrm>
            <a:off x="7512649" y="5452022"/>
            <a:ext cx="379706" cy="88048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Стрелка вниз 49">
            <a:extLst>
              <a:ext uri="{FF2B5EF4-FFF2-40B4-BE49-F238E27FC236}">
                <a16:creationId xmlns:a16="http://schemas.microsoft.com/office/drawing/2014/main" id="{118A52FC-38E8-494B-8F7E-58103DDF9DA9}"/>
              </a:ext>
            </a:extLst>
          </p:cNvPr>
          <p:cNvSpPr/>
          <p:nvPr/>
        </p:nvSpPr>
        <p:spPr>
          <a:xfrm>
            <a:off x="9820968" y="5452022"/>
            <a:ext cx="370208" cy="880484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id="{547F433B-9BB4-4189-BBDC-E7EBCA5C9AD3}"/>
              </a:ext>
            </a:extLst>
          </p:cNvPr>
          <p:cNvSpPr>
            <a:spLocks noChangeAspect="1"/>
          </p:cNvSpPr>
          <p:nvPr/>
        </p:nvSpPr>
        <p:spPr>
          <a:xfrm>
            <a:off x="5212209" y="4615953"/>
            <a:ext cx="720000" cy="72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F5801A4F-3E9A-4E28-A8F9-7BEB09571EA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0201" y="4735988"/>
            <a:ext cx="493740" cy="49374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BF3A6186-C30C-4A3C-898A-E82C75754022}"/>
              </a:ext>
            </a:extLst>
          </p:cNvPr>
          <p:cNvSpPr txBox="1"/>
          <p:nvPr/>
        </p:nvSpPr>
        <p:spPr>
          <a:xfrm>
            <a:off x="6029909" y="4985700"/>
            <a:ext cx="120610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В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7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раз для подготовки ответов на запросы и обращения граждан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5247AE4-1E0A-4EBB-A370-4CF7562233D8}"/>
              </a:ext>
            </a:extLst>
          </p:cNvPr>
          <p:cNvSpPr txBox="1"/>
          <p:nvPr/>
        </p:nvSpPr>
        <p:spPr>
          <a:xfrm>
            <a:off x="10470364" y="4965949"/>
            <a:ext cx="16187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4472C4">
                    <a:lumMod val="75000"/>
                  </a:srgbClr>
                </a:solidFill>
                <a:latin typeface="Franklin Gothic Medium" panose="020B0603020102020204" pitchFamily="34" charset="0"/>
              </a:rPr>
              <a:t>П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одготовка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 отчетности вместо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нескольких дней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 занимает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несколько минут</a:t>
            </a:r>
            <a:r>
              <a:rPr lang="ru-RU" sz="1200" dirty="0">
                <a:solidFill>
                  <a:srgbClr val="4472C4">
                    <a:lumMod val="75000"/>
                  </a:srgbClr>
                </a:solidFill>
                <a:latin typeface="Franklin Gothic Medium" panose="020B0603020102020204" pitchFamily="34" charset="0"/>
              </a:rPr>
              <a:t>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Franklin Gothic Medium" panose="020B060302010202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97676" y="4982862"/>
            <a:ext cx="14827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200" dirty="0">
                <a:solidFill>
                  <a:srgbClr val="70AD47">
                    <a:lumMod val="50000"/>
                  </a:srgbClr>
                </a:solidFill>
                <a:latin typeface="Franklin Gothic Medium" panose="020B0603020102020204" pitchFamily="34" charset="0"/>
              </a:rPr>
              <a:t>В</a:t>
            </a:r>
            <a:r>
              <a:rPr lang="ru-RU" sz="1200" b="1" dirty="0">
                <a:solidFill>
                  <a:srgbClr val="70AD47">
                    <a:lumMod val="50000"/>
                  </a:srgbClr>
                </a:solidFill>
                <a:latin typeface="Franklin Gothic Medium" panose="020B0603020102020204" pitchFamily="34" charset="0"/>
              </a:rPr>
              <a:t> </a:t>
            </a:r>
            <a:r>
              <a:rPr lang="ru-RU" b="1" dirty="0">
                <a:solidFill>
                  <a:srgbClr val="70AD47">
                    <a:lumMod val="50000"/>
                  </a:srgbClr>
                </a:solidFill>
                <a:latin typeface="Franklin Gothic Medium" panose="020B0603020102020204" pitchFamily="34" charset="0"/>
              </a:rPr>
              <a:t>5</a:t>
            </a:r>
            <a:r>
              <a:rPr lang="ru-RU" sz="1200" b="1" dirty="0">
                <a:solidFill>
                  <a:srgbClr val="70AD47">
                    <a:lumMod val="50000"/>
                  </a:srgbClr>
                </a:solidFill>
                <a:latin typeface="Franklin Gothic Medium" panose="020B0603020102020204" pitchFamily="34" charset="0"/>
              </a:rPr>
              <a:t> </a:t>
            </a:r>
            <a:r>
              <a:rPr lang="ru-RU" sz="1200" dirty="0">
                <a:solidFill>
                  <a:srgbClr val="70AD47">
                    <a:lumMod val="50000"/>
                  </a:srgbClr>
                </a:solidFill>
                <a:latin typeface="Franklin Gothic Medium" panose="020B0603020102020204" pitchFamily="34" charset="0"/>
              </a:rPr>
              <a:t>раз  формирование адресного перечня для проведения аукционов по Капитальному ремонту</a:t>
            </a:r>
          </a:p>
        </p:txBody>
      </p:sp>
    </p:spTree>
    <p:extLst>
      <p:ext uri="{BB962C8B-B14F-4D97-AF65-F5344CB8AC3E}">
        <p14:creationId xmlns:p14="http://schemas.microsoft.com/office/powerpoint/2010/main" val="77742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001000" cy="1177925"/>
          </a:xfrm>
          <a:custGeom>
            <a:avLst/>
            <a:gdLst/>
            <a:ahLst/>
            <a:cxnLst/>
            <a:rect l="l" t="t" r="r" b="b"/>
            <a:pathLst>
              <a:path w="8001000" h="1177925">
                <a:moveTo>
                  <a:pt x="7680325" y="0"/>
                </a:moveTo>
                <a:lnTo>
                  <a:pt x="320636" y="0"/>
                </a:lnTo>
                <a:lnTo>
                  <a:pt x="256019" y="4445"/>
                </a:lnTo>
                <a:lnTo>
                  <a:pt x="195834" y="17145"/>
                </a:lnTo>
                <a:lnTo>
                  <a:pt x="141363" y="37210"/>
                </a:lnTo>
                <a:lnTo>
                  <a:pt x="93911" y="63880"/>
                </a:lnTo>
                <a:lnTo>
                  <a:pt x="54758" y="96139"/>
                </a:lnTo>
                <a:lnTo>
                  <a:pt x="25195" y="133096"/>
                </a:lnTo>
                <a:lnTo>
                  <a:pt x="6513" y="173990"/>
                </a:lnTo>
                <a:lnTo>
                  <a:pt x="0" y="217931"/>
                </a:lnTo>
                <a:lnTo>
                  <a:pt x="0" y="959865"/>
                </a:lnTo>
                <a:lnTo>
                  <a:pt x="6513" y="1003808"/>
                </a:lnTo>
                <a:lnTo>
                  <a:pt x="25195" y="1044701"/>
                </a:lnTo>
                <a:lnTo>
                  <a:pt x="54758" y="1081786"/>
                </a:lnTo>
                <a:lnTo>
                  <a:pt x="93911" y="1114044"/>
                </a:lnTo>
                <a:lnTo>
                  <a:pt x="141363" y="1140587"/>
                </a:lnTo>
                <a:lnTo>
                  <a:pt x="195834" y="1160652"/>
                </a:lnTo>
                <a:lnTo>
                  <a:pt x="256019" y="1173352"/>
                </a:lnTo>
                <a:lnTo>
                  <a:pt x="320636" y="1177798"/>
                </a:lnTo>
                <a:lnTo>
                  <a:pt x="7680325" y="1177798"/>
                </a:lnTo>
                <a:lnTo>
                  <a:pt x="7744841" y="1173352"/>
                </a:lnTo>
                <a:lnTo>
                  <a:pt x="7805039" y="1160652"/>
                </a:lnTo>
                <a:lnTo>
                  <a:pt x="7859522" y="1140587"/>
                </a:lnTo>
                <a:lnTo>
                  <a:pt x="7906893" y="1114044"/>
                </a:lnTo>
                <a:lnTo>
                  <a:pt x="7946135" y="1081786"/>
                </a:lnTo>
                <a:lnTo>
                  <a:pt x="7975600" y="1044701"/>
                </a:lnTo>
                <a:lnTo>
                  <a:pt x="7994269" y="1003808"/>
                </a:lnTo>
                <a:lnTo>
                  <a:pt x="8000873" y="959865"/>
                </a:lnTo>
                <a:lnTo>
                  <a:pt x="8000873" y="217931"/>
                </a:lnTo>
                <a:lnTo>
                  <a:pt x="7994269" y="173990"/>
                </a:lnTo>
                <a:lnTo>
                  <a:pt x="7975600" y="133096"/>
                </a:lnTo>
                <a:lnTo>
                  <a:pt x="7946135" y="96139"/>
                </a:lnTo>
                <a:lnTo>
                  <a:pt x="7906893" y="63880"/>
                </a:lnTo>
                <a:lnTo>
                  <a:pt x="7859522" y="37210"/>
                </a:lnTo>
                <a:lnTo>
                  <a:pt x="7805039" y="17145"/>
                </a:lnTo>
                <a:lnTo>
                  <a:pt x="7744841" y="4445"/>
                </a:lnTo>
                <a:lnTo>
                  <a:pt x="7680325" y="0"/>
                </a:lnTo>
                <a:close/>
              </a:path>
            </a:pathLst>
          </a:custGeom>
          <a:solidFill>
            <a:srgbClr val="009292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52400" y="304800"/>
            <a:ext cx="7620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документооборот в АСУ ФКР</a:t>
            </a:r>
            <a:endParaRPr dirty="0"/>
          </a:p>
        </p:txBody>
      </p:sp>
      <p:graphicFrame>
        <p:nvGraphicFramePr>
          <p:cNvPr id="34" name="object 3"/>
          <p:cNvGraphicFramePr>
            <a:graphicFrameLocks noGrp="1"/>
          </p:cNvGraphicFramePr>
          <p:nvPr>
            <p:extLst/>
          </p:nvPr>
        </p:nvGraphicFramePr>
        <p:xfrm>
          <a:off x="0" y="1179546"/>
          <a:ext cx="11952000" cy="53052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1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50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</a:t>
                      </a:r>
                      <a:endParaRPr sz="1800" b="1" dirty="0">
                        <a:solidFill>
                          <a:srgbClr val="0F243E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sz="1800" b="1" spc="-5" dirty="0" err="1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Проблема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68300" indent="-285750" algn="l">
                        <a:lnSpc>
                          <a:spcPct val="100000"/>
                        </a:lnSpc>
                        <a:spcBef>
                          <a:spcPts val="815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Отсутствие возможности контроля этапов составления и проверки исполнительной документации</a:t>
                      </a:r>
                    </a:p>
                    <a:p>
                      <a:pPr marL="368300" indent="-285750" algn="l">
                        <a:lnSpc>
                          <a:spcPct val="100000"/>
                        </a:lnSpc>
                        <a:spcBef>
                          <a:spcPts val="815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Длительное рассмотрение и согласование исполнительной документации</a:t>
                      </a:r>
                    </a:p>
                    <a:p>
                      <a:pPr marL="368300" indent="-285750" algn="l">
                        <a:lnSpc>
                          <a:spcPct val="100000"/>
                        </a:lnSpc>
                        <a:spcBef>
                          <a:spcPts val="815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Необходимость нарочно передавать документы</a:t>
                      </a:r>
                      <a:r>
                        <a:rPr lang="ru-RU" sz="1800" spc="-5" baseline="0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участникам процесса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800" b="1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</a:t>
                      </a:r>
                      <a:endParaRPr sz="1800" b="1" dirty="0">
                        <a:solidFill>
                          <a:srgbClr val="0F243E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800" b="1" spc="-10" dirty="0" err="1" smtClean="0">
                          <a:latin typeface="Times New Roman"/>
                          <a:cs typeface="Times New Roman"/>
                        </a:rPr>
                        <a:t>Как</a:t>
                      </a:r>
                      <a:r>
                        <a:rPr sz="1800" b="1" spc="-4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 err="1" smtClean="0">
                          <a:latin typeface="Times New Roman"/>
                          <a:cs typeface="Times New Roman"/>
                        </a:rPr>
                        <a:t>реш</a:t>
                      </a:r>
                      <a:r>
                        <a:rPr lang="ru-RU" sz="1800" b="1" spc="-5" dirty="0" err="1" smtClean="0">
                          <a:latin typeface="Times New Roman"/>
                          <a:cs typeface="Times New Roman"/>
                        </a:rPr>
                        <a:t>аем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7313" indent="-4763" algn="l">
                        <a:lnSpc>
                          <a:spcPct val="100000"/>
                        </a:lnSpc>
                        <a:spcBef>
                          <a:spcPts val="1185"/>
                        </a:spcBef>
                        <a:buFont typeface="Wingdings" panose="05000000000000000000" pitchFamily="2" charset="2"/>
                        <a:buChar char="ü"/>
                        <a:tabLst>
                          <a:tab pos="247015" algn="l"/>
                        </a:tabLst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AF5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Разработан</a:t>
                      </a:r>
                      <a:r>
                        <a:rPr lang="ru-RU" sz="1800" spc="-5" baseline="0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раздел ЭДО в АСУ ФКР</a:t>
                      </a:r>
                    </a:p>
                    <a:p>
                      <a:pPr marL="87313" indent="-4763" algn="l">
                        <a:lnSpc>
                          <a:spcPct val="100000"/>
                        </a:lnSpc>
                        <a:spcBef>
                          <a:spcPts val="1185"/>
                        </a:spcBef>
                        <a:buFont typeface="Wingdings" panose="05000000000000000000" pitchFamily="2" charset="2"/>
                        <a:buChar char="ü"/>
                        <a:tabLst>
                          <a:tab pos="247015" algn="l"/>
                        </a:tabLst>
                      </a:pPr>
                      <a:r>
                        <a:rPr lang="ru-RU" sz="1800" spc="-5" baseline="0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AF5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Подключены</a:t>
                      </a:r>
                      <a:r>
                        <a:rPr lang="ru-RU" sz="1800" spc="-5" baseline="0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к системе ФКР, подрядные организации и строительный контроль</a:t>
                      </a:r>
                    </a:p>
                    <a:p>
                      <a:pPr marL="82550" indent="0" algn="l">
                        <a:lnSpc>
                          <a:spcPct val="100000"/>
                        </a:lnSpc>
                        <a:spcBef>
                          <a:spcPts val="1185"/>
                        </a:spcBef>
                        <a:buFont typeface="Wingdings" panose="05000000000000000000" pitchFamily="2" charset="2"/>
                        <a:buNone/>
                        <a:tabLst>
                          <a:tab pos="247015" algn="l"/>
                        </a:tabLst>
                      </a:pPr>
                      <a:r>
                        <a:rPr lang="ru-RU" sz="1800" b="1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Планы: </a:t>
                      </a:r>
                    </a:p>
                    <a:p>
                      <a:pPr marL="368300" indent="-285750" algn="l">
                        <a:lnSpc>
                          <a:spcPct val="100000"/>
                        </a:lnSpc>
                        <a:spcBef>
                          <a:spcPts val="1185"/>
                        </a:spcBef>
                        <a:buFont typeface="Wingdings" panose="05000000000000000000" pitchFamily="2" charset="2"/>
                        <a:buChar char="ü"/>
                        <a:tabLst>
                          <a:tab pos="247015" algn="l"/>
                        </a:tabLst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Подключить к системе ОМСУ, УК и собственников МКД</a:t>
                      </a:r>
                    </a:p>
                    <a:p>
                      <a:pPr marL="368300" indent="-285750" algn="l">
                        <a:lnSpc>
                          <a:spcPct val="100000"/>
                        </a:lnSpc>
                        <a:spcBef>
                          <a:spcPts val="1185"/>
                        </a:spcBef>
                        <a:buFont typeface="Wingdings" panose="05000000000000000000" pitchFamily="2" charset="2"/>
                        <a:buChar char="ü"/>
                        <a:tabLst>
                          <a:tab pos="247015" algn="l"/>
                        </a:tabLst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Сформировать шаблоны исполнительной документации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8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800" b="1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</a:t>
                      </a:r>
                      <a:endParaRPr sz="1800" b="1" dirty="0">
                        <a:solidFill>
                          <a:srgbClr val="0F243E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8580" marR="296545" algn="l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800" b="1" spc="-5" dirty="0" err="1" smtClean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Эффект</a:t>
                      </a:r>
                      <a:r>
                        <a:rPr sz="1800" b="1" spc="-80" dirty="0" smtClean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800" b="1" spc="-335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b="1" spc="-1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800" b="1" spc="-25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800" b="1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дре</a:t>
                      </a:r>
                      <a:r>
                        <a:rPr sz="1800" b="1" spc="-1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800" b="1" spc="-5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b="1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73063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514984" algn="l"/>
                          <a:tab pos="515620" algn="l"/>
                        </a:tabLst>
                        <a:defRPr/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Сокращение временных трудозатрат </a:t>
                      </a:r>
                      <a:r>
                        <a:rPr lang="ru-RU" sz="1800" b="1" spc="-5" dirty="0" smtClean="0">
                          <a:solidFill>
                            <a:srgbClr val="00B05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 70 %</a:t>
                      </a:r>
                    </a:p>
                    <a:p>
                      <a:pPr marL="373063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514984" algn="l"/>
                          <a:tab pos="515620" algn="l"/>
                        </a:tabLst>
                        <a:defRPr/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Время на сбор и подготовку информации сокращенно </a:t>
                      </a:r>
                      <a:r>
                        <a:rPr lang="ru-RU" sz="1800" b="1" spc="-5" dirty="0" smtClean="0">
                          <a:solidFill>
                            <a:srgbClr val="00B05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 90%</a:t>
                      </a:r>
                    </a:p>
                    <a:p>
                      <a:pPr marL="373063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514984" algn="l"/>
                          <a:tab pos="515620" algn="l"/>
                        </a:tabLst>
                        <a:defRPr/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Сокращение расходов на закупку канцелярии (бумага) </a:t>
                      </a:r>
                      <a:r>
                        <a:rPr lang="ru-RU" sz="1800" b="1" spc="-5" dirty="0" smtClean="0">
                          <a:solidFill>
                            <a:srgbClr val="00B05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 50%</a:t>
                      </a:r>
                    </a:p>
                    <a:p>
                      <a:pPr marL="373063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514984" algn="l"/>
                          <a:tab pos="515620" algn="l"/>
                        </a:tabLst>
                        <a:defRPr/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Сокращение типовых ошибок </a:t>
                      </a:r>
                      <a:r>
                        <a:rPr lang="ru-RU" sz="1800" b="1" spc="-5" dirty="0" smtClean="0">
                          <a:solidFill>
                            <a:srgbClr val="00B05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 60% </a:t>
                      </a:r>
                    </a:p>
                    <a:p>
                      <a:pPr marL="373063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514984" algn="l"/>
                          <a:tab pos="515620" algn="l"/>
                        </a:tabLst>
                        <a:defRPr/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Прозрачность процессов проверки исполнительной документации и исключение возможной коррупционной составляющей</a:t>
                      </a:r>
                    </a:p>
                    <a:p>
                      <a:pPr marL="373063" marR="0" lvl="0" indent="-28575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514984" algn="l"/>
                          <a:tab pos="515620" algn="l"/>
                        </a:tabLst>
                        <a:defRPr/>
                      </a:pPr>
                      <a:r>
                        <a:rPr lang="ru-RU" sz="1800" spc="-5" dirty="0" smtClean="0">
                          <a:solidFill>
                            <a:srgbClr val="0F243E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Регулирование и отслеживание этапов проверки согласно регламентным срокам</a:t>
                      </a:r>
                    </a:p>
                  </a:txBody>
                  <a:tcPr marL="0" marR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769819" y="6488668"/>
            <a:ext cx="4412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2550" marR="819785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67350" algn="l"/>
                <a:tab pos="5651500" algn="l"/>
                <a:tab pos="6099175" algn="l"/>
              </a:tabLst>
              <a:defRPr/>
            </a:pPr>
            <a:r>
              <a:rPr kumimoji="0" lang="ru-RU" sz="1800" b="1" i="0" u="none" strike="noStrike" kern="1200" cap="none" spc="-5" normalizeH="0" baseline="0" noProof="0" dirty="0">
                <a:ln>
                  <a:noFill/>
                </a:ln>
                <a:solidFill>
                  <a:srgbClr val="0F243E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Срок внедрения – декабрь 2023 </a:t>
            </a:r>
          </a:p>
        </p:txBody>
      </p:sp>
    </p:spTree>
    <p:extLst>
      <p:ext uri="{BB962C8B-B14F-4D97-AF65-F5344CB8AC3E}">
        <p14:creationId xmlns:p14="http://schemas.microsoft.com/office/powerpoint/2010/main" val="37415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34070</TotalTime>
  <Words>214</Words>
  <Application>Microsoft Office PowerPoint</Application>
  <PresentationFormat>Широкоэкранный</PresentationFormat>
  <Paragraphs>37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Franklin Gothic Medium</vt:lpstr>
      <vt:lpstr>Helvetica Neue Medium</vt:lpstr>
      <vt:lpstr>Proxima Nova Rg</vt:lpstr>
      <vt:lpstr>Times New Roman</vt:lpstr>
      <vt:lpstr>Wingdings</vt:lpstr>
      <vt:lpstr>Тема Office</vt:lpstr>
      <vt:lpstr>Office Theme</vt:lpstr>
      <vt:lpstr>Презентация PowerPoint</vt:lpstr>
      <vt:lpstr>Электронный документооборот в АСУ ФКР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Манукян Александр Ашотович</cp:lastModifiedBy>
  <cp:revision>240</cp:revision>
  <dcterms:created xsi:type="dcterms:W3CDTF">2021-08-16T13:41:05Z</dcterms:created>
  <dcterms:modified xsi:type="dcterms:W3CDTF">2023-09-29T10:37:12Z</dcterms:modified>
</cp:coreProperties>
</file>