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1"/>
  </p:notesMasterIdLst>
  <p:sldIdLst>
    <p:sldId id="256" r:id="rId3"/>
    <p:sldId id="259" r:id="rId4"/>
    <p:sldId id="260" r:id="rId5"/>
    <p:sldId id="262" r:id="rId6"/>
    <p:sldId id="263" r:id="rId7"/>
    <p:sldId id="264" r:id="rId8"/>
    <p:sldId id="285" r:id="rId9"/>
    <p:sldId id="28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56BB03-C932-4D69-B2A0-0A319054A69F}" type="datetimeFigureOut">
              <a:rPr lang="ru-RU" smtClean="0"/>
              <a:t>22.09.2022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C1B1CF-818B-4ABB-8934-A5B851AB74CD}" type="slidenum">
              <a:rPr lang="ru-RU" smtClean="0"/>
              <a:t>‹#›</a:t>
            </a:fld>
            <a:endParaRPr lang="ru-RU"/>
          </a:p>
        </p:txBody>
      </p:sp>
    </p:spTree>
    <p:extLst>
      <p:ext uri="{BB962C8B-B14F-4D97-AF65-F5344CB8AC3E}">
        <p14:creationId xmlns:p14="http://schemas.microsoft.com/office/powerpoint/2010/main" val="1995662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318683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241950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1504808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38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209917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3964270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421844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303802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183995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207979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3425206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D38A1D-8626-4013-B395-15B1263B639D}" type="slidenum">
              <a:rPr lang="ru-RU" smtClean="0"/>
              <a:t>‹#›</a:t>
            </a:fld>
            <a:endParaRPr lang="ru-RU"/>
          </a:p>
        </p:txBody>
      </p:sp>
    </p:spTree>
    <p:extLst>
      <p:ext uri="{BB962C8B-B14F-4D97-AF65-F5344CB8AC3E}">
        <p14:creationId xmlns:p14="http://schemas.microsoft.com/office/powerpoint/2010/main" val="190406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38A1D-8626-4013-B395-15B1263B639D}" type="slidenum">
              <a:rPr lang="ru-RU" smtClean="0"/>
              <a:t>‹#›</a:t>
            </a:fld>
            <a:endParaRPr lang="ru-RU"/>
          </a:p>
        </p:txBody>
      </p:sp>
    </p:spTree>
    <p:extLst>
      <p:ext uri="{BB962C8B-B14F-4D97-AF65-F5344CB8AC3E}">
        <p14:creationId xmlns:p14="http://schemas.microsoft.com/office/powerpoint/2010/main" val="4095886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931074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3849624" y="508977"/>
            <a:ext cx="1444752" cy="1551871"/>
          </a:xfrm>
          <a:prstGeom prst="rect">
            <a:avLst/>
          </a:prstGeom>
        </p:spPr>
      </p:pic>
      <p:sp>
        <p:nvSpPr>
          <p:cNvPr id="6" name="Прямоугольник 5"/>
          <p:cNvSpPr/>
          <p:nvPr/>
        </p:nvSpPr>
        <p:spPr>
          <a:xfrm>
            <a:off x="292608" y="2691245"/>
            <a:ext cx="8732520" cy="3532909"/>
          </a:xfrm>
          <a:prstGeom prst="rect">
            <a:avLst/>
          </a:prstGeom>
        </p:spPr>
        <p:txBody>
          <a:bodyPr lIns="0" tIns="0" rIns="0" bIns="0">
            <a:noAutofit/>
          </a:bodyPr>
          <a:lstStyle/>
          <a:p>
            <a:pPr algn="ctr">
              <a:lnSpc>
                <a:spcPts val="3360"/>
              </a:lnSpc>
              <a:spcBef>
                <a:spcPts val="2730"/>
              </a:spcBef>
            </a:pPr>
            <a:r>
              <a:rPr lang="ru" sz="2800" b="1" dirty="0">
                <a:latin typeface="Times New Roman" panose="02020603050405020304" pitchFamily="18" charset="0"/>
                <a:cs typeface="Times New Roman" panose="02020603050405020304" pitchFamily="18" charset="0"/>
              </a:rPr>
              <a:t>Порядок предоставления </a:t>
            </a:r>
            <a:r>
              <a:rPr lang="ru-RU" sz="2800" b="1" dirty="0">
                <a:latin typeface="Times New Roman" panose="02020603050405020304" pitchFamily="18" charset="0"/>
                <a:cs typeface="Times New Roman" panose="02020603050405020304" pitchFamily="18" charset="0"/>
              </a:rPr>
              <a:t>муниципальной услуги </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по оформлению родственных, почетных, воинских захоронений, созданных с 1 августа 2004 года </a:t>
            </a: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по </a:t>
            </a:r>
            <a:r>
              <a:rPr lang="ru-RU" sz="2800" b="1" dirty="0">
                <a:latin typeface="Times New Roman" panose="02020603050405020304" pitchFamily="18" charset="0"/>
                <a:cs typeface="Times New Roman" panose="02020603050405020304" pitchFamily="18" charset="0"/>
              </a:rPr>
              <a:t>30 июня 2020 года включительно, как семейные (родовые) захоронения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3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23D38A1D-8626-4013-B395-15B1263B639D}" type="slidenum">
              <a:rPr lang="ru-RU" smtClean="0"/>
              <a:t>2</a:t>
            </a:fld>
            <a:endParaRPr lang="ru-RU"/>
          </a:p>
        </p:txBody>
      </p:sp>
      <p:pic>
        <p:nvPicPr>
          <p:cNvPr id="5" name="Рисунок 4"/>
          <p:cNvPicPr>
            <a:picLocks noChangeAspect="1"/>
          </p:cNvPicPr>
          <p:nvPr/>
        </p:nvPicPr>
        <p:blipFill>
          <a:blip r:embed="rId2"/>
          <a:stretch>
            <a:fillRect/>
          </a:stretch>
        </p:blipFill>
        <p:spPr>
          <a:xfrm>
            <a:off x="249936" y="262128"/>
            <a:ext cx="658368" cy="880872"/>
          </a:xfrm>
          <a:prstGeom prst="rect">
            <a:avLst/>
          </a:prstGeom>
        </p:spPr>
      </p:pic>
      <p:sp>
        <p:nvSpPr>
          <p:cNvPr id="6" name="Прямоугольник 5"/>
          <p:cNvSpPr/>
          <p:nvPr/>
        </p:nvSpPr>
        <p:spPr>
          <a:xfrm>
            <a:off x="1234440" y="374904"/>
            <a:ext cx="7504176" cy="673608"/>
          </a:xfrm>
          <a:prstGeom prst="rect">
            <a:avLst/>
          </a:prstGeom>
          <a:solidFill>
            <a:srgbClr val="EBEFDE"/>
          </a:solidFill>
        </p:spPr>
        <p:txBody>
          <a:bodyPr lIns="0" tIns="0" rIns="0" bIns="0">
            <a:noAutofit/>
          </a:bodyPr>
          <a:lstStyle/>
          <a:p>
            <a:pPr indent="0" algn="ctr">
              <a:spcAft>
                <a:spcPts val="1050"/>
              </a:spcAft>
            </a:pPr>
            <a:r>
              <a:rPr lang="ru" sz="2400" b="1" dirty="0" smtClean="0">
                <a:latin typeface="Times New Roman" panose="02020603050405020304" pitchFamily="18" charset="0"/>
                <a:cs typeface="Times New Roman" panose="02020603050405020304" pitchFamily="18" charset="0"/>
              </a:rPr>
              <a:t>Порядок </a:t>
            </a:r>
            <a:r>
              <a:rPr lang="ru" sz="2400" b="1" dirty="0">
                <a:latin typeface="Times New Roman" panose="02020603050405020304" pitchFamily="18" charset="0"/>
                <a:cs typeface="Times New Roman" panose="02020603050405020304" pitchFamily="18" charset="0"/>
              </a:rPr>
              <a:t>предоставления </a:t>
            </a:r>
            <a:r>
              <a:rPr lang="ru-RU" sz="2400" b="1" dirty="0">
                <a:latin typeface="Times New Roman" panose="02020603050405020304" pitchFamily="18" charset="0"/>
                <a:cs typeface="Times New Roman" panose="02020603050405020304" pitchFamily="18" charset="0"/>
              </a:rPr>
              <a:t>муниципальной услуги</a:t>
            </a:r>
            <a:endParaRPr lang="ru" sz="2300" b="1" dirty="0">
              <a:latin typeface="Times New Roman"/>
            </a:endParaRPr>
          </a:p>
        </p:txBody>
      </p:sp>
      <p:sp>
        <p:nvSpPr>
          <p:cNvPr id="7" name="Прямоугольник 6"/>
          <p:cNvSpPr/>
          <p:nvPr/>
        </p:nvSpPr>
        <p:spPr>
          <a:xfrm>
            <a:off x="252984" y="1143000"/>
            <a:ext cx="8622792" cy="5579918"/>
          </a:xfrm>
          <a:prstGeom prst="rect">
            <a:avLst/>
          </a:prstGeom>
        </p:spPr>
        <p:txBody>
          <a:bodyPr lIns="0" tIns="0" rIns="0" bIns="0">
            <a:noAutofit/>
          </a:bodyPr>
          <a:lstStyle/>
          <a:p>
            <a:r>
              <a:rPr lang="ru-RU" b="1" dirty="0" smtClean="0">
                <a:latin typeface="Times New Roman" panose="02020603050405020304" pitchFamily="18" charset="0"/>
                <a:cs typeface="Times New Roman" panose="02020603050405020304" pitchFamily="18" charset="0"/>
              </a:rPr>
              <a:t>	</a:t>
            </a:r>
          </a:p>
          <a:p>
            <a:endParaRPr lang="ru-RU" b="1" i="1" dirty="0">
              <a:solidFill>
                <a:schemeClr val="dk1"/>
              </a:solidFill>
              <a:latin typeface="Times New Roman" panose="02020603050405020304" pitchFamily="18" charset="0"/>
              <a:cs typeface="Times New Roman" panose="02020603050405020304" pitchFamily="18" charset="0"/>
            </a:endParaRPr>
          </a:p>
          <a:p>
            <a:endParaRPr lang="ru-RU" b="1" i="1" dirty="0" smtClean="0">
              <a:solidFill>
                <a:schemeClr val="dk1"/>
              </a:solidFill>
              <a:latin typeface="Times New Roman" panose="02020603050405020304" pitchFamily="18" charset="0"/>
              <a:cs typeface="Times New Roman" panose="02020603050405020304" pitchFamily="18" charset="0"/>
            </a:endParaRPr>
          </a:p>
          <a:p>
            <a:pPr marL="360363" indent="-360363"/>
            <a:r>
              <a:rPr lang="ru-RU" i="1" dirty="0" smtClean="0">
                <a:solidFill>
                  <a:schemeClr val="dk1"/>
                </a:solidFill>
              </a:rPr>
              <a:t>	Цель </a:t>
            </a:r>
            <a:r>
              <a:rPr lang="ru-RU" i="1" dirty="0">
                <a:solidFill>
                  <a:schemeClr val="dk1"/>
                </a:solidFill>
              </a:rPr>
              <a:t>предоставления услуги:</a:t>
            </a:r>
          </a:p>
          <a:p>
            <a:endParaRPr lang="ru-RU" dirty="0">
              <a:solidFill>
                <a:schemeClr val="dk1"/>
              </a:solidFill>
            </a:endParaRPr>
          </a:p>
          <a:p>
            <a:pPr marL="360363" indent="-360363" algn="just">
              <a:tabLst>
                <a:tab pos="360363" algn="l"/>
              </a:tabLst>
            </a:pPr>
            <a:r>
              <a:rPr lang="ru-RU" dirty="0" smtClean="0">
                <a:solidFill>
                  <a:schemeClr val="dk1"/>
                </a:solidFill>
              </a:rPr>
              <a:t>	Оформление </a:t>
            </a:r>
            <a:r>
              <a:rPr lang="ru-RU" dirty="0">
                <a:solidFill>
                  <a:schemeClr val="dk1"/>
                </a:solidFill>
              </a:rPr>
              <a:t>родственных, почетных, воинских захоронений, созданных с 1 августа 2004 года по 30 июня 2020 года включительно, как семейные (родовые) </a:t>
            </a:r>
            <a:r>
              <a:rPr lang="ru-RU" dirty="0" smtClean="0">
                <a:solidFill>
                  <a:schemeClr val="dk1"/>
                </a:solidFill>
              </a:rPr>
              <a:t>захоронения</a:t>
            </a:r>
          </a:p>
          <a:p>
            <a:pPr algn="just"/>
            <a:endParaRPr lang="ru-RU" dirty="0">
              <a:solidFill>
                <a:schemeClr val="dk1"/>
              </a:solidFill>
            </a:endParaRPr>
          </a:p>
          <a:p>
            <a:pPr algn="just"/>
            <a:endParaRPr lang="ru-RU" dirty="0" smtClean="0">
              <a:solidFill>
                <a:schemeClr val="dk1"/>
              </a:solidFill>
            </a:endParaRPr>
          </a:p>
          <a:p>
            <a:pPr algn="just"/>
            <a:endParaRPr lang="ru-RU" dirty="0">
              <a:solidFill>
                <a:schemeClr val="dk1"/>
              </a:solidFill>
            </a:endParaRPr>
          </a:p>
          <a:p>
            <a:pPr algn="just"/>
            <a:endParaRPr lang="ru-RU" dirty="0" smtClean="0">
              <a:solidFill>
                <a:schemeClr val="dk1"/>
              </a:solidFill>
            </a:endParaRPr>
          </a:p>
          <a:p>
            <a:pPr algn="just"/>
            <a:endParaRPr lang="ru-RU" dirty="0">
              <a:solidFill>
                <a:schemeClr val="dk1"/>
              </a:solidFill>
            </a:endParaRPr>
          </a:p>
          <a:p>
            <a:pPr algn="just"/>
            <a:endParaRPr lang="ru-RU" dirty="0" smtClean="0">
              <a:solidFill>
                <a:schemeClr val="dk1"/>
              </a:solidFill>
            </a:endParaRPr>
          </a:p>
          <a:p>
            <a:pPr algn="just"/>
            <a:endParaRPr lang="ru-RU" dirty="0">
              <a:solidFill>
                <a:schemeClr val="dk1"/>
              </a:solidFill>
            </a:endParaRPr>
          </a:p>
          <a:p>
            <a:pPr algn="just"/>
            <a:r>
              <a:rPr lang="ru-RU" dirty="0" smtClean="0">
                <a:solidFill>
                  <a:schemeClr val="dk1"/>
                </a:solidFill>
              </a:rPr>
              <a:t> </a:t>
            </a:r>
            <a:endParaRPr lang="ru-RU" dirty="0">
              <a:solidFill>
                <a:schemeClr val="dk1"/>
              </a:solidFill>
            </a:endParaRPr>
          </a:p>
          <a:p>
            <a:pPr indent="0" algn="just">
              <a:lnSpc>
                <a:spcPts val="2280"/>
              </a:lnSpc>
              <a:spcBef>
                <a:spcPts val="2100"/>
              </a:spcBef>
            </a:pPr>
            <a:r>
              <a:rPr lang="ru" sz="1900" b="1" dirty="0" smtClean="0">
                <a:latin typeface="Times New Roman"/>
              </a:rPr>
              <a:t>									</a:t>
            </a:r>
            <a:endParaRPr lang="ru" sz="1900" b="1" dirty="0">
              <a:latin typeface="Times New Roman"/>
            </a:endParaRPr>
          </a:p>
        </p:txBody>
      </p:sp>
    </p:spTree>
    <p:extLst>
      <p:ext uri="{BB962C8B-B14F-4D97-AF65-F5344CB8AC3E}">
        <p14:creationId xmlns:p14="http://schemas.microsoft.com/office/powerpoint/2010/main" val="320433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23D38A1D-8626-4013-B395-15B1263B639D}" type="slidenum">
              <a:rPr lang="ru-RU" smtClean="0"/>
              <a:t>3</a:t>
            </a:fld>
            <a:endParaRPr lang="ru-RU"/>
          </a:p>
        </p:txBody>
      </p:sp>
      <p:pic>
        <p:nvPicPr>
          <p:cNvPr id="5" name="Рисунок 4"/>
          <p:cNvPicPr>
            <a:picLocks noChangeAspect="1"/>
          </p:cNvPicPr>
          <p:nvPr/>
        </p:nvPicPr>
        <p:blipFill>
          <a:blip r:embed="rId2"/>
          <a:stretch>
            <a:fillRect/>
          </a:stretch>
        </p:blipFill>
        <p:spPr>
          <a:xfrm>
            <a:off x="249936" y="262128"/>
            <a:ext cx="658368" cy="880872"/>
          </a:xfrm>
          <a:prstGeom prst="rect">
            <a:avLst/>
          </a:prstGeom>
        </p:spPr>
      </p:pic>
      <p:sp>
        <p:nvSpPr>
          <p:cNvPr id="6" name="Прямоугольник 5"/>
          <p:cNvSpPr/>
          <p:nvPr/>
        </p:nvSpPr>
        <p:spPr>
          <a:xfrm>
            <a:off x="1234440" y="374904"/>
            <a:ext cx="7504176" cy="673608"/>
          </a:xfrm>
          <a:prstGeom prst="rect">
            <a:avLst/>
          </a:prstGeom>
          <a:solidFill>
            <a:srgbClr val="EBEFDE"/>
          </a:solidFill>
        </p:spPr>
        <p:txBody>
          <a:bodyPr lIns="0" tIns="0" rIns="0" bIns="0">
            <a:noAutofit/>
          </a:bodyPr>
          <a:lstStyle/>
          <a:p>
            <a:pPr indent="0" algn="ctr">
              <a:spcAft>
                <a:spcPts val="1050"/>
              </a:spcAft>
            </a:pPr>
            <a:r>
              <a:rPr lang="ru" sz="2400" b="1" dirty="0">
                <a:latin typeface="Times New Roman" panose="02020603050405020304" pitchFamily="18" charset="0"/>
                <a:cs typeface="Times New Roman" panose="02020603050405020304" pitchFamily="18" charset="0"/>
              </a:rPr>
              <a:t>Порядок предоставления </a:t>
            </a:r>
            <a:r>
              <a:rPr lang="ru-RU" sz="2400" b="1" dirty="0">
                <a:latin typeface="Times New Roman" panose="02020603050405020304" pitchFamily="18" charset="0"/>
                <a:cs typeface="Times New Roman" panose="02020603050405020304" pitchFamily="18" charset="0"/>
              </a:rPr>
              <a:t>муниципальной услуги</a:t>
            </a:r>
            <a:endParaRPr lang="ru" sz="2300" b="1" dirty="0">
              <a:latin typeface="Times New Roman"/>
            </a:endParaRPr>
          </a:p>
        </p:txBody>
      </p:sp>
      <p:sp>
        <p:nvSpPr>
          <p:cNvPr id="7" name="Прямоугольник 6"/>
          <p:cNvSpPr/>
          <p:nvPr/>
        </p:nvSpPr>
        <p:spPr>
          <a:xfrm>
            <a:off x="252984" y="1143000"/>
            <a:ext cx="8622792" cy="5579918"/>
          </a:xfrm>
          <a:prstGeom prst="rect">
            <a:avLst/>
          </a:prstGeom>
        </p:spPr>
        <p:txBody>
          <a:bodyPr lIns="0" tIns="0" rIns="0" bIns="0">
            <a:noAutofit/>
          </a:bodyPr>
          <a:lstStyle/>
          <a:p>
            <a:pPr algn="ctr"/>
            <a:r>
              <a:rPr lang="ru-RU" b="1" dirty="0">
                <a:latin typeface="Times New Roman" panose="02020603050405020304" pitchFamily="18" charset="0"/>
                <a:cs typeface="Times New Roman" panose="02020603050405020304" pitchFamily="18" charset="0"/>
              </a:rPr>
              <a:t>Способы обращения  Заявителя  для получения Муниципальной услуги:</a:t>
            </a:r>
            <a:endParaRPr lang="ru-RU" b="1" i="1" dirty="0">
              <a:latin typeface="Times New Roman" panose="02020603050405020304" pitchFamily="18" charset="0"/>
              <a:cs typeface="Times New Roman" panose="02020603050405020304" pitchFamily="18" charset="0"/>
            </a:endParaRPr>
          </a:p>
          <a:p>
            <a:pPr algn="just">
              <a:spcBef>
                <a:spcPts val="2100"/>
              </a:spcBef>
            </a:pPr>
            <a:r>
              <a:rPr lang="ru-RU" sz="1400" b="1" dirty="0">
                <a:latin typeface="Times New Roman" panose="02020603050405020304" pitchFamily="18" charset="0"/>
                <a:cs typeface="Times New Roman" panose="02020603050405020304" pitchFamily="18" charset="0"/>
              </a:rPr>
              <a:t>1</a:t>
            </a:r>
            <a:r>
              <a:rPr lang="ru-RU" sz="1400" dirty="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Обращение Заявителя посредством МФЦ.</a:t>
            </a:r>
          </a:p>
          <a:p>
            <a:pPr algn="just">
              <a:spcBef>
                <a:spcPts val="2100"/>
              </a:spcBef>
            </a:pPr>
            <a:r>
              <a:rPr lang="ru-RU" sz="1400" dirty="0">
                <a:latin typeface="Times New Roman" panose="02020603050405020304" pitchFamily="18" charset="0"/>
                <a:cs typeface="Times New Roman" panose="02020603050405020304" pitchFamily="18" charset="0"/>
              </a:rPr>
              <a:t>Для получения муниципальной услуги Заявитель представляет в МФЦ оригиналы документов, необходимых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для предоставления муниципальной </a:t>
            </a:r>
            <a:r>
              <a:rPr lang="ru-RU" sz="1400" dirty="0" smtClean="0">
                <a:latin typeface="Times New Roman" panose="02020603050405020304" pitchFamily="18" charset="0"/>
                <a:cs typeface="Times New Roman" panose="02020603050405020304" pitchFamily="18" charset="0"/>
              </a:rPr>
              <a:t>услуги.</a:t>
            </a:r>
            <a:endParaRPr lang="ru-RU" sz="1400" dirty="0">
              <a:latin typeface="Times New Roman" panose="02020603050405020304" pitchFamily="18" charset="0"/>
              <a:cs typeface="Times New Roman" panose="02020603050405020304" pitchFamily="18" charset="0"/>
            </a:endParaRPr>
          </a:p>
          <a:p>
            <a:pPr algn="just">
              <a:spcBef>
                <a:spcPts val="2100"/>
              </a:spcBef>
            </a:pPr>
            <a:r>
              <a:rPr lang="ru" sz="1400" b="1" dirty="0">
                <a:latin typeface="Times New Roman" panose="02020603050405020304" pitchFamily="18" charset="0"/>
                <a:cs typeface="Times New Roman" panose="02020603050405020304" pitchFamily="18" charset="0"/>
              </a:rPr>
              <a:t>2. </a:t>
            </a:r>
            <a:r>
              <a:rPr lang="ru-RU" sz="1400" b="1" dirty="0">
                <a:latin typeface="Times New Roman" panose="02020603050405020304" pitchFamily="18" charset="0"/>
                <a:cs typeface="Times New Roman" panose="02020603050405020304" pitchFamily="18" charset="0"/>
              </a:rPr>
              <a:t>Обращение Заявителя посредством РПГУ.</a:t>
            </a:r>
          </a:p>
          <a:p>
            <a:pPr algn="just"/>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Для получения муниципальной услуги Заявитель авторизуется на РПГУ посредством подтвержденной учетной записи ЕСИА, затем заполняет Заявление с использованием специальной интерактивной формы в электронном виде. При заполнении Заявления Заявителем указывается МФЦ, в котором он хочет получить результат предоставления муниципальной услуги.</a:t>
            </a:r>
          </a:p>
          <a:p>
            <a:pPr algn="just"/>
            <a:endParaRPr lang="ru-RU" sz="1400" dirty="0">
              <a:latin typeface="Times New Roman" panose="02020603050405020304" pitchFamily="18" charset="0"/>
              <a:cs typeface="Times New Roman" panose="02020603050405020304" pitchFamily="18" charset="0"/>
            </a:endParaRPr>
          </a:p>
          <a:p>
            <a:pPr algn="just"/>
            <a:r>
              <a:rPr lang="ru-RU" sz="1400" dirty="0" smtClean="0">
                <a:latin typeface="Times New Roman" panose="02020603050405020304" pitchFamily="18" charset="0"/>
                <a:cs typeface="Times New Roman" panose="02020603050405020304" pitchFamily="18" charset="0"/>
              </a:rPr>
              <a:t>Необходимо </a:t>
            </a:r>
            <a:r>
              <a:rPr lang="ru-RU" sz="1400" dirty="0">
                <a:latin typeface="Times New Roman" panose="02020603050405020304" pitchFamily="18" charset="0"/>
                <a:cs typeface="Times New Roman" panose="02020603050405020304" pitchFamily="18" charset="0"/>
              </a:rPr>
              <a:t>явится в МФЦ городского округа, выбранного при заполнении заявления, в течение одного рабочего дня после подачи заявления для сверки  оригиналов  документов с  копиями, направленными в электронном виде через  </a:t>
            </a:r>
            <a:r>
              <a:rPr lang="ru-RU" sz="1400" dirty="0" smtClean="0">
                <a:latin typeface="Times New Roman" panose="02020603050405020304" pitchFamily="18" charset="0"/>
                <a:cs typeface="Times New Roman" panose="02020603050405020304" pitchFamily="18" charset="0"/>
              </a:rPr>
              <a:t>РПГУ. </a:t>
            </a:r>
            <a:r>
              <a:rPr lang="ru-RU" sz="1400" dirty="0" smtClean="0">
                <a:latin typeface="Times New Roman" panose="02020603050405020304" pitchFamily="18" charset="0"/>
                <a:cs typeface="Times New Roman" panose="02020603050405020304" pitchFamily="18" charset="0"/>
              </a:rPr>
              <a:t>Сверка </a:t>
            </a:r>
            <a:r>
              <a:rPr lang="ru-RU" sz="1400" dirty="0">
                <a:latin typeface="Times New Roman" panose="02020603050405020304" pitchFamily="18" charset="0"/>
                <a:cs typeface="Times New Roman" panose="02020603050405020304" pitchFamily="18" charset="0"/>
              </a:rPr>
              <a:t>электронных образов документов, направленных посредством РПГУ, с оригиналами документов осуществляется работником </a:t>
            </a:r>
            <a:r>
              <a:rPr lang="ru-RU" sz="1400" dirty="0" smtClean="0">
                <a:latin typeface="Times New Roman" panose="02020603050405020304" pitchFamily="18" charset="0"/>
                <a:cs typeface="Times New Roman" panose="02020603050405020304" pitchFamily="18" charset="0"/>
              </a:rPr>
              <a:t>МФЦ.</a:t>
            </a:r>
            <a:endParaRPr lang="ru-RU" sz="1400" dirty="0">
              <a:latin typeface="Times New Roman" panose="02020603050405020304" pitchFamily="18" charset="0"/>
              <a:cs typeface="Times New Roman" panose="02020603050405020304" pitchFamily="18" charset="0"/>
            </a:endParaRPr>
          </a:p>
          <a:p>
            <a:pPr algn="just">
              <a:spcBef>
                <a:spcPts val="2100"/>
              </a:spcBef>
            </a:pPr>
            <a:r>
              <a:rPr lang="ru-RU" sz="1400" b="1" dirty="0">
                <a:latin typeface="Times New Roman" panose="02020603050405020304" pitchFamily="18" charset="0"/>
                <a:cs typeface="Times New Roman" panose="02020603050405020304" pitchFamily="18" charset="0"/>
              </a:rPr>
              <a:t>3. Личное обращение Заявителя в уполномоченный орган местного самоуправления муниципального образования Московской области, наделенный полномочиями в сфере погребения и похоронного</a:t>
            </a:r>
            <a:br>
              <a:rPr lang="ru-RU" sz="1400" b="1" dirty="0">
                <a:latin typeface="Times New Roman" panose="02020603050405020304" pitchFamily="18" charset="0"/>
                <a:cs typeface="Times New Roman" panose="02020603050405020304" pitchFamily="18" charset="0"/>
              </a:rPr>
            </a:br>
            <a:r>
              <a:rPr lang="ru-RU" sz="1400" b="1" dirty="0">
                <a:latin typeface="Times New Roman" panose="02020603050405020304" pitchFamily="18" charset="0"/>
                <a:cs typeface="Times New Roman" panose="02020603050405020304" pitchFamily="18" charset="0"/>
              </a:rPr>
              <a:t> дела (Администрацию/МКУ).</a:t>
            </a:r>
          </a:p>
          <a:p>
            <a:pPr marL="52007" indent="0" algn="just">
              <a:buNone/>
            </a:pPr>
            <a:endParaRPr lang="ru-RU" sz="1400" b="1" dirty="0">
              <a:latin typeface="Times New Roman" panose="02020603050405020304" pitchFamily="18" charset="0"/>
              <a:cs typeface="Times New Roman" panose="02020603050405020304" pitchFamily="18" charset="0"/>
            </a:endParaRPr>
          </a:p>
          <a:p>
            <a:pPr marL="52007" indent="0" algn="just">
              <a:buNone/>
            </a:pPr>
            <a:r>
              <a:rPr lang="ru-RU" sz="1400" b="1" u="sng" dirty="0">
                <a:latin typeface="Times New Roman" panose="02020603050405020304" pitchFamily="18" charset="0"/>
                <a:cs typeface="Times New Roman" panose="02020603050405020304" pitchFamily="18" charset="0"/>
              </a:rPr>
              <a:t>Срок регистрации </a:t>
            </a:r>
            <a:r>
              <a:rPr lang="ru-RU" sz="1400" b="1" u="sng" dirty="0" smtClean="0">
                <a:latin typeface="Times New Roman" panose="02020603050405020304" pitchFamily="18" charset="0"/>
                <a:cs typeface="Times New Roman" panose="02020603050405020304" pitchFamily="18" charset="0"/>
              </a:rPr>
              <a:t>заявления: 1 рабочий день.</a:t>
            </a:r>
          </a:p>
          <a:p>
            <a:pPr marL="52007" indent="0" algn="just">
              <a:buNone/>
            </a:pPr>
            <a:r>
              <a:rPr lang="ru-RU" sz="1400" b="1" u="sng" dirty="0">
                <a:latin typeface="Times New Roman" panose="02020603050405020304" pitchFamily="18" charset="0"/>
                <a:cs typeface="Times New Roman" panose="02020603050405020304" pitchFamily="18" charset="0"/>
              </a:rPr>
              <a:t>Срок оказания </a:t>
            </a:r>
            <a:r>
              <a:rPr lang="ru-RU" sz="1400" b="1" u="sng" dirty="0" smtClean="0">
                <a:latin typeface="Times New Roman" panose="02020603050405020304" pitchFamily="18" charset="0"/>
                <a:cs typeface="Times New Roman" panose="02020603050405020304" pitchFamily="18" charset="0"/>
              </a:rPr>
              <a:t>услуги: 8 рабочих дней.</a:t>
            </a:r>
            <a:endParaRPr lang="ru" sz="1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703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62128"/>
            <a:ext cx="658368" cy="880872"/>
          </a:xfrm>
          <a:prstGeom prst="rect">
            <a:avLst/>
          </a:prstGeom>
        </p:spPr>
      </p:pic>
      <p:sp>
        <p:nvSpPr>
          <p:cNvPr id="3" name="Прямоугольник 2"/>
          <p:cNvSpPr/>
          <p:nvPr/>
        </p:nvSpPr>
        <p:spPr>
          <a:xfrm>
            <a:off x="1234440" y="374904"/>
            <a:ext cx="7504176" cy="673608"/>
          </a:xfrm>
          <a:prstGeom prst="rect">
            <a:avLst/>
          </a:prstGeom>
          <a:solidFill>
            <a:srgbClr val="EBEFDE"/>
          </a:solidFill>
        </p:spPr>
        <p:txBody>
          <a:bodyPr lIns="0" tIns="0" rIns="0" bIns="0">
            <a:noAutofit/>
          </a:bodyPr>
          <a:lstStyle/>
          <a:p>
            <a:pPr algn="ctr">
              <a:spcAft>
                <a:spcPts val="1050"/>
              </a:spcAft>
            </a:pPr>
            <a:r>
              <a:rPr lang="ru" sz="2400" b="1" dirty="0">
                <a:solidFill>
                  <a:prstClr val="black"/>
                </a:solidFill>
                <a:latin typeface="Times New Roman" panose="02020603050405020304" pitchFamily="18" charset="0"/>
                <a:cs typeface="Times New Roman" panose="02020603050405020304" pitchFamily="18" charset="0"/>
              </a:rPr>
              <a:t>Порядок предоставления </a:t>
            </a:r>
            <a:r>
              <a:rPr lang="ru-RU" sz="2400" b="1" dirty="0">
                <a:solidFill>
                  <a:prstClr val="black"/>
                </a:solidFill>
                <a:latin typeface="Times New Roman" panose="02020603050405020304" pitchFamily="18" charset="0"/>
                <a:cs typeface="Times New Roman" panose="02020603050405020304" pitchFamily="18" charset="0"/>
              </a:rPr>
              <a:t>муниципальной услуги</a:t>
            </a:r>
            <a:endParaRPr lang="ru" sz="2300" b="1" dirty="0">
              <a:solidFill>
                <a:prstClr val="black"/>
              </a:solidFill>
              <a:latin typeface="Times New Roman"/>
            </a:endParaRPr>
          </a:p>
        </p:txBody>
      </p:sp>
      <p:sp>
        <p:nvSpPr>
          <p:cNvPr id="4" name="Прямоугольник 3"/>
          <p:cNvSpPr/>
          <p:nvPr/>
        </p:nvSpPr>
        <p:spPr>
          <a:xfrm>
            <a:off x="252984" y="1143000"/>
            <a:ext cx="8622792" cy="5579918"/>
          </a:xfrm>
          <a:prstGeom prst="rect">
            <a:avLst/>
          </a:prstGeom>
        </p:spPr>
        <p:txBody>
          <a:bodyPr lIns="0" tIns="0" rIns="0" bIns="0">
            <a:noAutofit/>
          </a:bodyPr>
          <a:lstStyle/>
          <a:p>
            <a:pPr marL="52007" algn="ctr"/>
            <a:endParaRPr lang="ru-RU" sz="2000" dirty="0">
              <a:solidFill>
                <a:prstClr val="black"/>
              </a:solidFill>
              <a:latin typeface="Times New Roman" panose="02020603050405020304" pitchFamily="18" charset="0"/>
              <a:cs typeface="Times New Roman" panose="02020603050405020304" pitchFamily="18" charset="0"/>
            </a:endParaRPr>
          </a:p>
          <a:p>
            <a:pPr marL="52007"/>
            <a:r>
              <a:rPr lang="ru-RU" sz="1400" b="1" dirty="0">
                <a:solidFill>
                  <a:prstClr val="black"/>
                </a:solidFill>
                <a:latin typeface="Times New Roman" panose="02020603050405020304" pitchFamily="18" charset="0"/>
                <a:cs typeface="Times New Roman" panose="02020603050405020304" pitchFamily="18" charset="0"/>
              </a:rPr>
              <a:t>Круг заявителей:</a:t>
            </a:r>
          </a:p>
          <a:p>
            <a:pPr algn="just">
              <a:lnSpc>
                <a:spcPct val="80000"/>
              </a:lnSpc>
            </a:pPr>
            <a:r>
              <a:rPr lang="ru-RU" sz="1400" dirty="0"/>
              <a:t>Лицо, на имя которого планируется оформить родственное, почетное, воинское захоронение как семейное (родовое) захоронение, имеющее родственные связи с одним из умерших, погребенным на соответствующем месте захоронения</a:t>
            </a:r>
          </a:p>
          <a:p>
            <a:pPr algn="just">
              <a:lnSpc>
                <a:spcPct val="80000"/>
              </a:lnSpc>
            </a:pPr>
            <a:endParaRPr lang="ru-RU" sz="1400" dirty="0"/>
          </a:p>
          <a:p>
            <a:pPr algn="just">
              <a:lnSpc>
                <a:spcPct val="80000"/>
              </a:lnSpc>
            </a:pPr>
            <a:r>
              <a:rPr lang="ru-RU" sz="1400" dirty="0"/>
              <a:t>Лицо, на имя которого ранее зарегистрировано родственное, почетное, воинское захоронение, превышающее размер, установленный органами местного самоуправления муниципальных образований Московской области</a:t>
            </a:r>
          </a:p>
          <a:p>
            <a:pPr algn="just">
              <a:lnSpc>
                <a:spcPct val="80000"/>
              </a:lnSpc>
            </a:pPr>
            <a:endParaRPr lang="ru-RU" sz="1400" dirty="0"/>
          </a:p>
          <a:p>
            <a:pPr algn="just">
              <a:lnSpc>
                <a:spcPct val="80000"/>
              </a:lnSpc>
            </a:pPr>
            <a:r>
              <a:rPr lang="ru-RU" sz="1400" dirty="0"/>
              <a:t>Представители в соответствии с законодательством Российской Федерации</a:t>
            </a:r>
          </a:p>
          <a:p>
            <a:pPr marL="52007" algn="just"/>
            <a:endParaRPr lang="ru-RU" sz="1400" b="1" dirty="0" smtClean="0">
              <a:solidFill>
                <a:prstClr val="black"/>
              </a:solidFill>
              <a:latin typeface="Times New Roman" panose="02020603050405020304" pitchFamily="18" charset="0"/>
              <a:cs typeface="Times New Roman" panose="02020603050405020304" pitchFamily="18" charset="0"/>
            </a:endParaRPr>
          </a:p>
          <a:p>
            <a:pPr marL="52007" algn="just"/>
            <a:r>
              <a:rPr lang="ru-RU" sz="1400" b="1" dirty="0" smtClean="0">
                <a:solidFill>
                  <a:prstClr val="black"/>
                </a:solidFill>
                <a:latin typeface="Times New Roman" panose="02020603050405020304" pitchFamily="18" charset="0"/>
                <a:cs typeface="Times New Roman" panose="02020603050405020304" pitchFamily="18" charset="0"/>
              </a:rPr>
              <a:t>Перечень </a:t>
            </a:r>
            <a:r>
              <a:rPr lang="ru-RU" sz="1400" b="1" dirty="0">
                <a:solidFill>
                  <a:prstClr val="black"/>
                </a:solidFill>
                <a:latin typeface="Times New Roman" panose="02020603050405020304" pitchFamily="18" charset="0"/>
                <a:cs typeface="Times New Roman" panose="02020603050405020304" pitchFamily="18" charset="0"/>
              </a:rPr>
              <a:t>документов</a:t>
            </a:r>
            <a:r>
              <a:rPr lang="ru-RU" sz="1400" b="1" dirty="0" smtClean="0">
                <a:solidFill>
                  <a:prstClr val="black"/>
                </a:solidFill>
                <a:latin typeface="Times New Roman" panose="02020603050405020304" pitchFamily="18" charset="0"/>
                <a:cs typeface="Times New Roman" panose="02020603050405020304" pitchFamily="18" charset="0"/>
              </a:rPr>
              <a:t>:</a:t>
            </a:r>
          </a:p>
          <a:p>
            <a:pPr marL="52007" algn="just"/>
            <a:r>
              <a:rPr lang="ru-RU" sz="1400" b="1" dirty="0" smtClean="0">
                <a:solidFill>
                  <a:prstClr val="black"/>
                </a:solidFill>
                <a:latin typeface="Times New Roman" panose="02020603050405020304" pitchFamily="18" charset="0"/>
                <a:cs typeface="Times New Roman" panose="02020603050405020304" pitchFamily="18" charset="0"/>
              </a:rPr>
              <a:t>- </a:t>
            </a:r>
            <a:r>
              <a:rPr lang="ru-RU" sz="1400" b="1" dirty="0">
                <a:solidFill>
                  <a:prstClr val="black"/>
                </a:solidFill>
                <a:latin typeface="Times New Roman" panose="02020603050405020304" pitchFamily="18" charset="0"/>
                <a:cs typeface="Times New Roman" panose="02020603050405020304" pitchFamily="18" charset="0"/>
              </a:rPr>
              <a:t>п</a:t>
            </a:r>
            <a:r>
              <a:rPr lang="ru-RU" sz="1400" dirty="0" smtClean="0"/>
              <a:t>аспорт </a:t>
            </a:r>
            <a:r>
              <a:rPr lang="ru-RU" sz="1400" dirty="0"/>
              <a:t>или иной документ, удостоверяющий личность </a:t>
            </a:r>
            <a:r>
              <a:rPr lang="ru-RU" sz="1400" dirty="0" smtClean="0"/>
              <a:t>заявителя/ представителя заявителя </a:t>
            </a:r>
            <a:r>
              <a:rPr lang="ru-RU" sz="1400" dirty="0"/>
              <a:t/>
            </a:r>
            <a:br>
              <a:rPr lang="ru-RU" sz="1400" dirty="0"/>
            </a:br>
            <a:r>
              <a:rPr lang="ru-RU" sz="1400" dirty="0"/>
              <a:t>(не представляется в случае выбора заявителем способа подачи заявления </a:t>
            </a:r>
            <a:br>
              <a:rPr lang="ru-RU" sz="1400" dirty="0"/>
            </a:br>
            <a:r>
              <a:rPr lang="ru-RU" sz="1400" dirty="0"/>
              <a:t>в электронной форме посредством РПГУ</a:t>
            </a:r>
            <a:r>
              <a:rPr lang="ru-RU" sz="1400" dirty="0" smtClean="0"/>
              <a:t>);</a:t>
            </a:r>
            <a:endParaRPr lang="ru-RU" sz="1400" dirty="0"/>
          </a:p>
          <a:p>
            <a:r>
              <a:rPr lang="ru-RU" sz="1400" dirty="0" smtClean="0"/>
              <a:t>- свидетельство </a:t>
            </a:r>
            <a:r>
              <a:rPr lang="ru-RU" sz="1400" dirty="0"/>
              <a:t>о смерти в отношении одного умершего, погребенного </a:t>
            </a:r>
            <a:r>
              <a:rPr lang="ru-RU" sz="1400" dirty="0" smtClean="0"/>
              <a:t> на </a:t>
            </a:r>
            <a:r>
              <a:rPr lang="ru-RU" sz="1400" dirty="0"/>
              <a:t>соответствующем месте захоронения, или нотариально заверенная копия данного </a:t>
            </a:r>
            <a:r>
              <a:rPr lang="ru-RU" sz="1400" dirty="0" smtClean="0"/>
              <a:t>свидетельства;</a:t>
            </a:r>
            <a:endParaRPr lang="ru-RU" sz="1400" dirty="0"/>
          </a:p>
          <a:p>
            <a:r>
              <a:rPr lang="ru-RU" sz="1400" dirty="0" smtClean="0"/>
              <a:t>- документы</a:t>
            </a:r>
            <a:r>
              <a:rPr lang="ru-RU" sz="1400" dirty="0"/>
              <a:t>, подтверждающие родственные связи с одним умершим, погребенном на соответствующем месте захоронения, или нотариально заверенные копии данных </a:t>
            </a:r>
            <a:r>
              <a:rPr lang="ru-RU" sz="1400" dirty="0" smtClean="0"/>
              <a:t>документов;</a:t>
            </a:r>
            <a:endParaRPr lang="ru-RU" sz="1400" dirty="0"/>
          </a:p>
          <a:p>
            <a:r>
              <a:rPr lang="ru-RU" sz="1400" dirty="0" smtClean="0"/>
              <a:t>- доверенность</a:t>
            </a:r>
            <a:r>
              <a:rPr lang="ru-RU" sz="1400" dirty="0"/>
              <a:t>, оформленная в соответствии с законодательством Российской Федерации, на совершение действий, связанных с оформлением родственного, почетного, воинского захоронения как семейное (родовое) захоронение, в случае если заявителем является представитель лица, на имя которого планируется оформить родственное, почетное, воинское захоронение </a:t>
            </a:r>
            <a:r>
              <a:rPr lang="ru-RU" sz="1400" dirty="0" smtClean="0"/>
              <a:t>как </a:t>
            </a:r>
            <a:r>
              <a:rPr lang="ru-RU" sz="1400" dirty="0"/>
              <a:t>семейное (родовое) </a:t>
            </a:r>
            <a:r>
              <a:rPr lang="ru-RU" sz="1400" dirty="0" smtClean="0"/>
              <a:t>захоронение;</a:t>
            </a:r>
          </a:p>
          <a:p>
            <a:r>
              <a:rPr lang="ru-RU" sz="1400" dirty="0" smtClean="0"/>
              <a:t>- копия </a:t>
            </a:r>
            <a:r>
              <a:rPr lang="ru-RU" sz="1400" dirty="0"/>
              <a:t>паспорта или иного документа, удостоверяющего личность заявителя, на имя которого планируется оформить родственное, почетное, воинское захоронение как семейное (родовое) захоронение (при подаче заявления представителем заявителя посредством РПГУ представляется электронный образ паспорта или иного документа, удостоверяющего личность заявителя).</a:t>
            </a:r>
          </a:p>
          <a:p>
            <a:pPr marL="52007" algn="just"/>
            <a:endParaRPr lang="ru-RU" sz="1400" b="1" dirty="0" smtClean="0">
              <a:solidFill>
                <a:prstClr val="black"/>
              </a:solidFill>
              <a:latin typeface="Times New Roman" panose="02020603050405020304" pitchFamily="18" charset="0"/>
              <a:cs typeface="Times New Roman" panose="02020603050405020304" pitchFamily="18" charset="0"/>
            </a:endParaRPr>
          </a:p>
          <a:p>
            <a:pPr marL="52007" algn="just"/>
            <a:endParaRPr lang="ru-RU" sz="1400" b="1" dirty="0">
              <a:solidFill>
                <a:prstClr val="black"/>
              </a:solidFill>
              <a:latin typeface="Times New Roman" panose="02020603050405020304" pitchFamily="18" charset="0"/>
              <a:cs typeface="Times New Roman" panose="02020603050405020304" pitchFamily="18" charset="0"/>
            </a:endParaRPr>
          </a:p>
          <a:p>
            <a:pPr marL="52007" algn="just"/>
            <a:r>
              <a:rPr lang="ru-RU" sz="1400" b="1" dirty="0">
                <a:solidFill>
                  <a:prstClr val="black"/>
                </a:solidFill>
                <a:latin typeface="Times New Roman" panose="02020603050405020304" pitchFamily="18" charset="0"/>
                <a:cs typeface="Times New Roman" panose="02020603050405020304" pitchFamily="18" charset="0"/>
              </a:rPr>
              <a:t>Результат предоставления услуги:</a:t>
            </a:r>
          </a:p>
          <a:p>
            <a:pPr algn="just"/>
            <a:r>
              <a:rPr lang="ru-RU" sz="1400" dirty="0">
                <a:solidFill>
                  <a:prstClr val="black"/>
                </a:solidFill>
                <a:latin typeface="Times New Roman" panose="02020603050405020304" pitchFamily="18" charset="0"/>
                <a:cs typeface="Times New Roman" panose="02020603050405020304" pitchFamily="18" charset="0"/>
              </a:rPr>
              <a:t>  Решение о предоставлении места для родственного захоронения</a:t>
            </a:r>
          </a:p>
          <a:p>
            <a:pPr algn="just"/>
            <a:r>
              <a:rPr lang="ru-RU" sz="1400" dirty="0">
                <a:solidFill>
                  <a:prstClr val="black"/>
                </a:solidFill>
                <a:latin typeface="Times New Roman" panose="02020603050405020304" pitchFamily="18" charset="0"/>
                <a:cs typeface="Times New Roman" panose="02020603050405020304" pitchFamily="18" charset="0"/>
              </a:rPr>
              <a:t>  Выдача удостоверения о захоронении</a:t>
            </a:r>
          </a:p>
          <a:p>
            <a:pPr algn="just"/>
            <a:r>
              <a:rPr lang="ru-RU" sz="1400" dirty="0">
                <a:solidFill>
                  <a:prstClr val="black"/>
                </a:solidFill>
                <a:latin typeface="Times New Roman" panose="02020603050405020304" pitchFamily="18" charset="0"/>
                <a:cs typeface="Times New Roman" panose="02020603050405020304" pitchFamily="18" charset="0"/>
              </a:rPr>
              <a:t>  Решение об отказе в предоставлении места для родственного захоронения</a:t>
            </a:r>
          </a:p>
          <a:p>
            <a:pPr>
              <a:spcBef>
                <a:spcPts val="600"/>
              </a:spcBef>
            </a:pPr>
            <a:r>
              <a:rPr lang="ru-RU" sz="1400" b="1" dirty="0">
                <a:solidFill>
                  <a:prstClr val="black"/>
                </a:solidFill>
                <a:latin typeface="Times New Roman" panose="02020603050405020304" pitchFamily="18" charset="0"/>
                <a:cs typeface="Times New Roman" panose="02020603050405020304" pitchFamily="18" charset="0"/>
              </a:rPr>
              <a:t>Основания для отказа в предоставлении места для родственного захоронения:</a:t>
            </a:r>
          </a:p>
          <a:p>
            <a:pPr algn="just">
              <a:spcBef>
                <a:spcPts val="600"/>
              </a:spcBef>
            </a:pPr>
            <a:r>
              <a:rPr lang="ru-RU" sz="1400" dirty="0">
                <a:solidFill>
                  <a:prstClr val="black"/>
                </a:solidFill>
                <a:latin typeface="Times New Roman"/>
              </a:rPr>
              <a:t> Заявителем не предоставлены подлинники документов, необходимых для предоставления муниципальной    услуги, в том числе направленных ранее в электронном виде посредством РПГУ</a:t>
            </a:r>
          </a:p>
          <a:p>
            <a:pPr algn="just">
              <a:spcBef>
                <a:spcPts val="600"/>
              </a:spcBef>
              <a:tabLst>
                <a:tab pos="541338" algn="l"/>
              </a:tabLst>
            </a:pPr>
            <a:r>
              <a:rPr lang="ru-RU" sz="1400" dirty="0">
                <a:solidFill>
                  <a:prstClr val="black"/>
                </a:solidFill>
                <a:latin typeface="Times New Roman"/>
              </a:rPr>
              <a:t> Отзыв заявления по инициативе Заявителя</a:t>
            </a:r>
          </a:p>
          <a:p>
            <a:pPr algn="just">
              <a:spcBef>
                <a:spcPts val="600"/>
              </a:spcBef>
              <a:tabLst>
                <a:tab pos="541338" algn="l"/>
              </a:tabLst>
            </a:pPr>
            <a:r>
              <a:rPr lang="ru-RU" sz="1400" dirty="0">
                <a:solidFill>
                  <a:prstClr val="black"/>
                </a:solidFill>
                <a:latin typeface="Times New Roman"/>
              </a:rPr>
              <a:t> Истребуемое кладбище закрыто для свободного захоронения или полностью закрыто для захоронений</a:t>
            </a:r>
          </a:p>
          <a:p>
            <a:pPr algn="just">
              <a:spcBef>
                <a:spcPts val="600"/>
              </a:spcBef>
            </a:pPr>
            <a:r>
              <a:rPr lang="ru-RU" sz="1400" dirty="0">
                <a:solidFill>
                  <a:prstClr val="black"/>
                </a:solidFill>
                <a:latin typeface="Times New Roman"/>
              </a:rPr>
              <a:t> Наличие в представленных Заявителем документах неполной, искаженной или недостоверной информации</a:t>
            </a:r>
          </a:p>
          <a:p>
            <a:pPr algn="ctr">
              <a:spcBef>
                <a:spcPts val="2100"/>
              </a:spcBef>
            </a:pPr>
            <a:r>
              <a:rPr lang="ru-RU" dirty="0">
                <a:solidFill>
                  <a:prstClr val="black"/>
                </a:solidFill>
                <a:latin typeface="Times New Roman" panose="02020603050405020304" pitchFamily="18" charset="0"/>
                <a:cs typeface="Times New Roman" panose="02020603050405020304" pitchFamily="18" charset="0"/>
              </a:rPr>
              <a:t/>
            </a:r>
            <a:br>
              <a:rPr lang="ru-RU" dirty="0">
                <a:solidFill>
                  <a:prstClr val="black"/>
                </a:solidFill>
                <a:latin typeface="Times New Roman" panose="02020603050405020304" pitchFamily="18" charset="0"/>
                <a:cs typeface="Times New Roman" panose="02020603050405020304" pitchFamily="18" charset="0"/>
              </a:rPr>
            </a:br>
            <a:r>
              <a:rPr lang="ru-RU" b="1" dirty="0">
                <a:solidFill>
                  <a:prstClr val="black"/>
                </a:solidFill>
                <a:latin typeface="Times New Roman" panose="02020603050405020304" pitchFamily="18" charset="0"/>
                <a:cs typeface="Times New Roman" panose="02020603050405020304" pitchFamily="18" charset="0"/>
              </a:rPr>
              <a:t/>
            </a:r>
            <a:br>
              <a:rPr lang="ru-RU" b="1" dirty="0">
                <a:solidFill>
                  <a:prstClr val="black"/>
                </a:solidFill>
                <a:latin typeface="Times New Roman" panose="02020603050405020304" pitchFamily="18" charset="0"/>
                <a:cs typeface="Times New Roman" panose="02020603050405020304" pitchFamily="18" charset="0"/>
              </a:rPr>
            </a:br>
            <a:endParaRPr lang="ru-RU" b="1" dirty="0">
              <a:solidFill>
                <a:prstClr val="black"/>
              </a:solidFill>
              <a:latin typeface="Times New Roman" panose="02020603050405020304" pitchFamily="18" charset="0"/>
              <a:cs typeface="Times New Roman" panose="02020603050405020304" pitchFamily="18" charset="0"/>
            </a:endParaRPr>
          </a:p>
          <a:p>
            <a:pPr>
              <a:lnSpc>
                <a:spcPts val="2400"/>
              </a:lnSpc>
              <a:spcBef>
                <a:spcPts val="2100"/>
              </a:spcBef>
            </a:pPr>
            <a:endParaRPr lang="ru-RU" dirty="0">
              <a:solidFill>
                <a:prstClr val="black"/>
              </a:solidFill>
              <a:latin typeface="Times New Roman" panose="02020603050405020304" pitchFamily="18" charset="0"/>
              <a:cs typeface="Times New Roman" panose="02020603050405020304" pitchFamily="18" charset="0"/>
            </a:endParaRPr>
          </a:p>
          <a:p>
            <a:pPr>
              <a:lnSpc>
                <a:spcPts val="2400"/>
              </a:lnSpc>
              <a:spcBef>
                <a:spcPts val="2100"/>
              </a:spcBef>
            </a:pPr>
            <a:endParaRPr lang="ru" sz="1900" b="1" dirty="0">
              <a:solidFill>
                <a:prstClr val="black"/>
              </a:solidFill>
              <a:latin typeface="Times New Roman"/>
            </a:endParaRPr>
          </a:p>
        </p:txBody>
      </p:sp>
      <p:sp>
        <p:nvSpPr>
          <p:cNvPr id="6"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D38A1D-8626-4013-B395-15B1263B639D}"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9436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62128"/>
            <a:ext cx="658368" cy="880872"/>
          </a:xfrm>
          <a:prstGeom prst="rect">
            <a:avLst/>
          </a:prstGeom>
        </p:spPr>
      </p:pic>
      <p:sp>
        <p:nvSpPr>
          <p:cNvPr id="3" name="Прямоугольник 2"/>
          <p:cNvSpPr/>
          <p:nvPr/>
        </p:nvSpPr>
        <p:spPr>
          <a:xfrm>
            <a:off x="1234440" y="374904"/>
            <a:ext cx="7504176" cy="673608"/>
          </a:xfrm>
          <a:prstGeom prst="rect">
            <a:avLst/>
          </a:prstGeom>
          <a:solidFill>
            <a:srgbClr val="EBEFDE"/>
          </a:solidFill>
        </p:spPr>
        <p:txBody>
          <a:bodyPr lIns="0" tIns="0" rIns="0" bIns="0">
            <a:noAutofit/>
          </a:bodyPr>
          <a:lstStyle/>
          <a:p>
            <a:pPr algn="ctr">
              <a:spcAft>
                <a:spcPts val="1050"/>
              </a:spcAft>
            </a:pPr>
            <a:r>
              <a:rPr lang="ru" sz="2400" b="1" dirty="0">
                <a:solidFill>
                  <a:prstClr val="black"/>
                </a:solidFill>
                <a:latin typeface="Times New Roman" panose="02020603050405020304" pitchFamily="18" charset="0"/>
                <a:cs typeface="Times New Roman" panose="02020603050405020304" pitchFamily="18" charset="0"/>
              </a:rPr>
              <a:t>Порядок предоставления </a:t>
            </a:r>
            <a:r>
              <a:rPr lang="ru-RU" sz="2400" b="1" dirty="0">
                <a:solidFill>
                  <a:prstClr val="black"/>
                </a:solidFill>
                <a:latin typeface="Times New Roman" panose="02020603050405020304" pitchFamily="18" charset="0"/>
                <a:cs typeface="Times New Roman" panose="02020603050405020304" pitchFamily="18" charset="0"/>
              </a:rPr>
              <a:t>муниципальной услуги</a:t>
            </a:r>
            <a:endParaRPr lang="ru" sz="2300" b="1" dirty="0">
              <a:solidFill>
                <a:prstClr val="black"/>
              </a:solidFill>
              <a:latin typeface="Times New Roman"/>
            </a:endParaRPr>
          </a:p>
        </p:txBody>
      </p:sp>
      <p:sp>
        <p:nvSpPr>
          <p:cNvPr id="4" name="Прямоугольник 3"/>
          <p:cNvSpPr/>
          <p:nvPr/>
        </p:nvSpPr>
        <p:spPr>
          <a:xfrm>
            <a:off x="252984" y="1143000"/>
            <a:ext cx="8622792" cy="5579918"/>
          </a:xfrm>
          <a:prstGeom prst="rect">
            <a:avLst/>
          </a:prstGeom>
        </p:spPr>
        <p:txBody>
          <a:bodyPr lIns="0" tIns="0" rIns="0" bIns="0">
            <a:noAutofit/>
          </a:bodyPr>
          <a:lstStyle/>
          <a:p>
            <a:pPr marL="52007">
              <a:lnSpc>
                <a:spcPct val="80000"/>
              </a:lnSpc>
            </a:pPr>
            <a:endParaRPr lang="ru-RU" sz="1600" b="1" dirty="0" smtClean="0">
              <a:solidFill>
                <a:prstClr val="black"/>
              </a:solidFill>
              <a:latin typeface="Times New Roman" panose="02020603050405020304" pitchFamily="18" charset="0"/>
              <a:cs typeface="Times New Roman" panose="02020603050405020304" pitchFamily="18" charset="0"/>
            </a:endParaRPr>
          </a:p>
          <a:p>
            <a:pPr marL="52007">
              <a:lnSpc>
                <a:spcPct val="80000"/>
              </a:lnSpc>
            </a:pPr>
            <a:endParaRPr lang="ru-RU" sz="1600" b="1" dirty="0">
              <a:solidFill>
                <a:prstClr val="black"/>
              </a:solidFill>
              <a:latin typeface="Times New Roman" panose="02020603050405020304" pitchFamily="18" charset="0"/>
              <a:cs typeface="Times New Roman" panose="02020603050405020304" pitchFamily="18" charset="0"/>
            </a:endParaRPr>
          </a:p>
          <a:p>
            <a:pPr marL="52007">
              <a:lnSpc>
                <a:spcPct val="80000"/>
              </a:lnSpc>
            </a:pPr>
            <a:endParaRPr lang="ru-RU" sz="1600" b="1" dirty="0" smtClean="0">
              <a:solidFill>
                <a:prstClr val="black"/>
              </a:solidFill>
              <a:latin typeface="Times New Roman" panose="02020603050405020304" pitchFamily="18" charset="0"/>
              <a:cs typeface="Times New Roman" panose="02020603050405020304" pitchFamily="18" charset="0"/>
            </a:endParaRPr>
          </a:p>
          <a:p>
            <a:pPr marL="52007">
              <a:lnSpc>
                <a:spcPct val="80000"/>
              </a:lnSpc>
            </a:pPr>
            <a:endParaRPr lang="ru-RU" sz="1600" b="1" dirty="0">
              <a:solidFill>
                <a:prstClr val="black"/>
              </a:solidFill>
              <a:latin typeface="Times New Roman" panose="02020603050405020304" pitchFamily="18" charset="0"/>
              <a:cs typeface="Times New Roman" panose="02020603050405020304" pitchFamily="18" charset="0"/>
            </a:endParaRPr>
          </a:p>
          <a:p>
            <a:pPr marL="52007">
              <a:lnSpc>
                <a:spcPct val="80000"/>
              </a:lnSpc>
            </a:pPr>
            <a:endParaRPr lang="ru-RU" sz="1600" b="1" dirty="0">
              <a:solidFill>
                <a:prstClr val="black"/>
              </a:solidFill>
              <a:latin typeface="Times New Roman" panose="02020603050405020304" pitchFamily="18" charset="0"/>
              <a:cs typeface="Times New Roman" panose="02020603050405020304" pitchFamily="18" charset="0"/>
            </a:endParaRPr>
          </a:p>
          <a:p>
            <a:pPr marL="52007">
              <a:lnSpc>
                <a:spcPct val="80000"/>
              </a:lnSpc>
            </a:pPr>
            <a:r>
              <a:rPr lang="ru-RU" sz="1600" b="1" dirty="0">
                <a:solidFill>
                  <a:prstClr val="black"/>
                </a:solidFill>
                <a:latin typeface="Times New Roman" panose="02020603050405020304" pitchFamily="18" charset="0"/>
                <a:cs typeface="Times New Roman" panose="02020603050405020304" pitchFamily="18" charset="0"/>
              </a:rPr>
              <a:t>Результат предоставления услуги:</a:t>
            </a:r>
          </a:p>
          <a:p>
            <a:pPr marL="52007">
              <a:lnSpc>
                <a:spcPct val="80000"/>
              </a:lnSpc>
            </a:pPr>
            <a:endParaRPr lang="ru-RU" sz="1600" b="1" dirty="0">
              <a:solidFill>
                <a:prstClr val="black"/>
              </a:solidFill>
              <a:latin typeface="Times New Roman" panose="02020603050405020304" pitchFamily="18" charset="0"/>
              <a:cs typeface="Times New Roman" panose="02020603050405020304" pitchFamily="18" charset="0"/>
            </a:endParaRPr>
          </a:p>
          <a:p>
            <a:pPr>
              <a:lnSpc>
                <a:spcPct val="80000"/>
              </a:lnSpc>
            </a:pPr>
            <a:r>
              <a:rPr lang="ru-RU" sz="1600" dirty="0">
                <a:solidFill>
                  <a:prstClr val="black"/>
                </a:solidFill>
                <a:latin typeface="Times New Roman" panose="02020603050405020304" pitchFamily="18" charset="0"/>
                <a:cs typeface="Times New Roman" panose="02020603050405020304" pitchFamily="18" charset="0"/>
              </a:rPr>
              <a:t>Решение о предоставлении места для воинского захоронения</a:t>
            </a:r>
          </a:p>
          <a:p>
            <a:pPr>
              <a:lnSpc>
                <a:spcPct val="80000"/>
              </a:lnSpc>
            </a:pPr>
            <a:r>
              <a:rPr lang="ru-RU" sz="1600" dirty="0">
                <a:solidFill>
                  <a:prstClr val="black"/>
                </a:solidFill>
                <a:latin typeface="Times New Roman" panose="02020603050405020304" pitchFamily="18" charset="0"/>
                <a:cs typeface="Times New Roman" panose="02020603050405020304" pitchFamily="18" charset="0"/>
              </a:rPr>
              <a:t>Удостоверение о захоронении</a:t>
            </a:r>
          </a:p>
          <a:p>
            <a:pPr>
              <a:lnSpc>
                <a:spcPct val="80000"/>
              </a:lnSpc>
            </a:pPr>
            <a:r>
              <a:rPr lang="ru-RU" sz="1600" dirty="0">
                <a:solidFill>
                  <a:prstClr val="black"/>
                </a:solidFill>
                <a:latin typeface="Times New Roman" panose="02020603050405020304" pitchFamily="18" charset="0"/>
                <a:cs typeface="Times New Roman" panose="02020603050405020304" pitchFamily="18" charset="0"/>
              </a:rPr>
              <a:t>Решение об отказе в предоставлении места для воинского захоронения</a:t>
            </a:r>
            <a:endParaRPr lang="ru" sz="1600" b="1" dirty="0">
              <a:solidFill>
                <a:prstClr val="black"/>
              </a:solidFill>
              <a:latin typeface="Times New Roman" panose="02020603050405020304" pitchFamily="18" charset="0"/>
              <a:cs typeface="Times New Roman" panose="02020603050405020304" pitchFamily="18" charset="0"/>
            </a:endParaRPr>
          </a:p>
        </p:txBody>
      </p:sp>
      <p:sp>
        <p:nvSpPr>
          <p:cNvPr id="6"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D38A1D-8626-4013-B395-15B1263B639D}"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0539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62128"/>
            <a:ext cx="658368" cy="880872"/>
          </a:xfrm>
          <a:prstGeom prst="rect">
            <a:avLst/>
          </a:prstGeom>
        </p:spPr>
      </p:pic>
      <p:sp>
        <p:nvSpPr>
          <p:cNvPr id="3" name="Прямоугольник 2"/>
          <p:cNvSpPr/>
          <p:nvPr/>
        </p:nvSpPr>
        <p:spPr>
          <a:xfrm>
            <a:off x="1234440" y="374904"/>
            <a:ext cx="7504176" cy="673608"/>
          </a:xfrm>
          <a:prstGeom prst="rect">
            <a:avLst/>
          </a:prstGeom>
          <a:solidFill>
            <a:srgbClr val="EBEFDE"/>
          </a:solidFill>
        </p:spPr>
        <p:txBody>
          <a:bodyPr lIns="0" tIns="0" rIns="0" bIns="0">
            <a:noAutofit/>
          </a:bodyPr>
          <a:lstStyle/>
          <a:p>
            <a:pPr algn="ctr">
              <a:spcAft>
                <a:spcPts val="1050"/>
              </a:spcAft>
            </a:pPr>
            <a:r>
              <a:rPr lang="ru" sz="2400" b="1" dirty="0">
                <a:solidFill>
                  <a:prstClr val="black"/>
                </a:solidFill>
                <a:latin typeface="Times New Roman" panose="02020603050405020304" pitchFamily="18" charset="0"/>
                <a:cs typeface="Times New Roman" panose="02020603050405020304" pitchFamily="18" charset="0"/>
              </a:rPr>
              <a:t>Порядок предоставления </a:t>
            </a:r>
            <a:r>
              <a:rPr lang="ru-RU" sz="2400" b="1" dirty="0">
                <a:solidFill>
                  <a:prstClr val="black"/>
                </a:solidFill>
                <a:latin typeface="Times New Roman" panose="02020603050405020304" pitchFamily="18" charset="0"/>
                <a:cs typeface="Times New Roman" panose="02020603050405020304" pitchFamily="18" charset="0"/>
              </a:rPr>
              <a:t>муниципальной услуги</a:t>
            </a:r>
            <a:endParaRPr lang="ru" sz="2300" b="1" dirty="0">
              <a:solidFill>
                <a:prstClr val="black"/>
              </a:solidFill>
              <a:latin typeface="Times New Roman"/>
            </a:endParaRPr>
          </a:p>
        </p:txBody>
      </p:sp>
      <p:sp>
        <p:nvSpPr>
          <p:cNvPr id="4" name="Прямоугольник 3"/>
          <p:cNvSpPr/>
          <p:nvPr/>
        </p:nvSpPr>
        <p:spPr>
          <a:xfrm>
            <a:off x="252984" y="1684866"/>
            <a:ext cx="8622792" cy="3962401"/>
          </a:xfrm>
          <a:prstGeom prst="rect">
            <a:avLst/>
          </a:prstGeom>
        </p:spPr>
        <p:txBody>
          <a:bodyPr lIns="0" tIns="0" rIns="0" bIns="0">
            <a:noAutofit/>
          </a:bodyPr>
          <a:lstStyle/>
          <a:p>
            <a:pPr algn="ctr">
              <a:lnSpc>
                <a:spcPts val="1300"/>
              </a:lnSpc>
              <a:spcBef>
                <a:spcPts val="2100"/>
              </a:spcBef>
            </a:pPr>
            <a:r>
              <a:rPr lang="ru-RU" b="1" dirty="0">
                <a:solidFill>
                  <a:prstClr val="black"/>
                </a:solidFill>
                <a:latin typeface="Times New Roman" panose="02020603050405020304" pitchFamily="18" charset="0"/>
                <a:cs typeface="Times New Roman" panose="02020603050405020304" pitchFamily="18" charset="0"/>
              </a:rPr>
              <a:t>Основания для отказа в предоставлении места для воинского захоронения:</a:t>
            </a:r>
          </a:p>
          <a:p>
            <a:pPr algn="just">
              <a:lnSpc>
                <a:spcPts val="1300"/>
              </a:lnSpc>
              <a:spcBef>
                <a:spcPts val="2100"/>
              </a:spcBef>
            </a:pPr>
            <a:r>
              <a:rPr lang="ru-RU" sz="1600" dirty="0">
                <a:solidFill>
                  <a:prstClr val="black"/>
                </a:solidFill>
                <a:latin typeface="Times New Roman"/>
              </a:rPr>
              <a:t>- Заявителем не предоставлены подлинники документов, необходимых </a:t>
            </a:r>
            <a:br>
              <a:rPr lang="ru-RU" sz="1600" dirty="0">
                <a:solidFill>
                  <a:prstClr val="black"/>
                </a:solidFill>
                <a:latin typeface="Times New Roman"/>
              </a:rPr>
            </a:br>
            <a:r>
              <a:rPr lang="ru-RU" sz="1600" dirty="0">
                <a:solidFill>
                  <a:prstClr val="black"/>
                </a:solidFill>
                <a:latin typeface="Times New Roman"/>
              </a:rPr>
              <a:t>для предоставления муниципальной услуги, в том числе направленных ранее </a:t>
            </a:r>
            <a:br>
              <a:rPr lang="ru-RU" sz="1600" dirty="0">
                <a:solidFill>
                  <a:prstClr val="black"/>
                </a:solidFill>
                <a:latin typeface="Times New Roman"/>
              </a:rPr>
            </a:br>
            <a:r>
              <a:rPr lang="ru-RU" sz="1600" dirty="0">
                <a:solidFill>
                  <a:prstClr val="black"/>
                </a:solidFill>
                <a:latin typeface="Times New Roman"/>
              </a:rPr>
              <a:t>в электронном виде посредством РПГУ</a:t>
            </a:r>
          </a:p>
          <a:p>
            <a:pPr algn="just">
              <a:lnSpc>
                <a:spcPts val="1300"/>
              </a:lnSpc>
              <a:spcBef>
                <a:spcPts val="2100"/>
              </a:spcBef>
            </a:pPr>
            <a:r>
              <a:rPr lang="ru-RU" sz="1600" dirty="0">
                <a:solidFill>
                  <a:prstClr val="black"/>
                </a:solidFill>
                <a:latin typeface="Times New Roman"/>
              </a:rPr>
              <a:t>-  отзыв заявления по инициативе Заявителя</a:t>
            </a:r>
          </a:p>
          <a:p>
            <a:pPr algn="just">
              <a:lnSpc>
                <a:spcPts val="1300"/>
              </a:lnSpc>
              <a:spcBef>
                <a:spcPts val="2100"/>
              </a:spcBef>
            </a:pPr>
            <a:r>
              <a:rPr lang="ru-RU" sz="1600" dirty="0">
                <a:solidFill>
                  <a:prstClr val="black"/>
                </a:solidFill>
                <a:latin typeface="Times New Roman"/>
              </a:rPr>
              <a:t>- истребуемое кладбище закрыто для свободного захоронения или полностью закрыто для захоронений</a:t>
            </a:r>
          </a:p>
          <a:p>
            <a:pPr algn="just">
              <a:lnSpc>
                <a:spcPts val="1300"/>
              </a:lnSpc>
              <a:spcBef>
                <a:spcPts val="2100"/>
              </a:spcBef>
            </a:pPr>
            <a:r>
              <a:rPr lang="ru-RU" sz="1600" dirty="0">
                <a:solidFill>
                  <a:prstClr val="black"/>
                </a:solidFill>
                <a:latin typeface="Times New Roman"/>
              </a:rPr>
              <a:t>- наличие в представленных Заявителем документах неполной, искаженной </a:t>
            </a:r>
            <a:br>
              <a:rPr lang="ru-RU" sz="1600" dirty="0">
                <a:solidFill>
                  <a:prstClr val="black"/>
                </a:solidFill>
                <a:latin typeface="Times New Roman"/>
              </a:rPr>
            </a:br>
            <a:r>
              <a:rPr lang="ru-RU" sz="1600" dirty="0">
                <a:solidFill>
                  <a:prstClr val="black"/>
                </a:solidFill>
                <a:latin typeface="Times New Roman"/>
              </a:rPr>
              <a:t>или недостоверной информации</a:t>
            </a:r>
          </a:p>
          <a:p>
            <a:pPr>
              <a:lnSpc>
                <a:spcPts val="2400"/>
              </a:lnSpc>
              <a:spcBef>
                <a:spcPts val="2100"/>
              </a:spcBef>
            </a:pPr>
            <a:endParaRPr lang="ru" sz="1900" b="1" dirty="0">
              <a:solidFill>
                <a:prstClr val="black"/>
              </a:solidFill>
              <a:latin typeface="Times New Roman"/>
            </a:endParaRPr>
          </a:p>
        </p:txBody>
      </p:sp>
      <p:sp>
        <p:nvSpPr>
          <p:cNvPr id="6"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D38A1D-8626-4013-B395-15B1263B639D}"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1532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61158"/>
            <a:ext cx="658368" cy="880872"/>
          </a:xfrm>
          <a:prstGeom prst="rect">
            <a:avLst/>
          </a:prstGeom>
        </p:spPr>
      </p:pic>
      <p:sp>
        <p:nvSpPr>
          <p:cNvPr id="3" name="Прямоугольник 2"/>
          <p:cNvSpPr/>
          <p:nvPr/>
        </p:nvSpPr>
        <p:spPr>
          <a:xfrm>
            <a:off x="1234440" y="374904"/>
            <a:ext cx="7504176" cy="673608"/>
          </a:xfrm>
          <a:prstGeom prst="rect">
            <a:avLst/>
          </a:prstGeom>
          <a:solidFill>
            <a:srgbClr val="EBEFDE"/>
          </a:solidFill>
        </p:spPr>
        <p:txBody>
          <a:bodyPr lIns="0" tIns="0" rIns="0" bIns="0">
            <a:noAutofit/>
          </a:bodyPr>
          <a:lstStyle/>
          <a:p>
            <a:pPr algn="ctr">
              <a:spcAft>
                <a:spcPts val="1050"/>
              </a:spcAft>
            </a:pPr>
            <a:r>
              <a:rPr lang="ru" sz="2400" b="1" dirty="0">
                <a:solidFill>
                  <a:prstClr val="black"/>
                </a:solidFill>
                <a:latin typeface="Times New Roman" panose="02020603050405020304" pitchFamily="18" charset="0"/>
                <a:cs typeface="Times New Roman" panose="02020603050405020304" pitchFamily="18" charset="0"/>
              </a:rPr>
              <a:t>Порядок предоставления </a:t>
            </a:r>
            <a:r>
              <a:rPr lang="ru-RU" sz="2400" b="1" dirty="0">
                <a:solidFill>
                  <a:prstClr val="black"/>
                </a:solidFill>
                <a:latin typeface="Times New Roman" panose="02020603050405020304" pitchFamily="18" charset="0"/>
                <a:cs typeface="Times New Roman" panose="02020603050405020304" pitchFamily="18" charset="0"/>
              </a:rPr>
              <a:t>муниципальной услуги</a:t>
            </a:r>
            <a:endParaRPr lang="ru" sz="2300" b="1" dirty="0">
              <a:solidFill>
                <a:prstClr val="black"/>
              </a:solidFill>
              <a:latin typeface="Times New Roman"/>
            </a:endParaRPr>
          </a:p>
        </p:txBody>
      </p:sp>
      <p:sp>
        <p:nvSpPr>
          <p:cNvPr id="4" name="Прямоугольник 3"/>
          <p:cNvSpPr/>
          <p:nvPr/>
        </p:nvSpPr>
        <p:spPr>
          <a:xfrm>
            <a:off x="252984" y="1143000"/>
            <a:ext cx="8622792" cy="5579918"/>
          </a:xfrm>
          <a:prstGeom prst="rect">
            <a:avLst/>
          </a:prstGeom>
        </p:spPr>
        <p:txBody>
          <a:bodyPr lIns="0" tIns="0" rIns="0" bIns="0">
            <a:noAutofit/>
          </a:bodyPr>
          <a:lstStyle/>
          <a:p>
            <a:pPr marL="52007" algn="ctr">
              <a:spcBef>
                <a:spcPts val="600"/>
              </a:spcBef>
            </a:pPr>
            <a:r>
              <a:rPr lang="ru-RU" b="1" dirty="0">
                <a:solidFill>
                  <a:prstClr val="black"/>
                </a:solidFill>
                <a:latin typeface="Times New Roman" panose="02020603050405020304" pitchFamily="18" charset="0"/>
                <a:cs typeface="Times New Roman" panose="02020603050405020304" pitchFamily="18" charset="0"/>
              </a:rPr>
              <a:t>Основания для отказа в приеме документов</a:t>
            </a:r>
          </a:p>
          <a:p>
            <a:pPr marL="52007" algn="ctr">
              <a:spcBef>
                <a:spcPts val="600"/>
              </a:spcBef>
            </a:pPr>
            <a:endParaRPr lang="ru-RU" sz="2200" b="1" dirty="0">
              <a:solidFill>
                <a:prstClr val="black"/>
              </a:solidFill>
              <a:latin typeface="Times New Roman" panose="02020603050405020304" pitchFamily="18" charset="0"/>
              <a:cs typeface="Times New Roman" panose="02020603050405020304" pitchFamily="18" charset="0"/>
            </a:endParaRPr>
          </a:p>
          <a:p>
            <a:pPr algn="just"/>
            <a:r>
              <a:rPr lang="ru-RU" sz="1300" dirty="0">
                <a:solidFill>
                  <a:prstClr val="black"/>
                </a:solidFill>
                <a:latin typeface="Times New Roman" panose="02020603050405020304" pitchFamily="18" charset="0"/>
                <a:cs typeface="Times New Roman" panose="02020603050405020304" pitchFamily="18" charset="0"/>
              </a:rPr>
              <a:t>1) обращение за предоставлением Муниципальной услуги, которая Администрацией, МКУ </a:t>
            </a:r>
            <a:br>
              <a:rPr lang="ru-RU" sz="1300" dirty="0">
                <a:solidFill>
                  <a:prstClr val="black"/>
                </a:solidFill>
                <a:latin typeface="Times New Roman" panose="02020603050405020304" pitchFamily="18" charset="0"/>
                <a:cs typeface="Times New Roman" panose="02020603050405020304" pitchFamily="18" charset="0"/>
              </a:rPr>
            </a:br>
            <a:r>
              <a:rPr lang="ru-RU" sz="1300" dirty="0">
                <a:solidFill>
                  <a:prstClr val="black"/>
                </a:solidFill>
                <a:latin typeface="Times New Roman" panose="02020603050405020304" pitchFamily="18" charset="0"/>
                <a:cs typeface="Times New Roman" panose="02020603050405020304" pitchFamily="18" charset="0"/>
              </a:rPr>
              <a:t>не предоставляется;</a:t>
            </a:r>
          </a:p>
          <a:p>
            <a:pPr algn="just"/>
            <a:r>
              <a:rPr lang="ru-RU" sz="1300" dirty="0">
                <a:solidFill>
                  <a:prstClr val="black"/>
                </a:solidFill>
                <a:latin typeface="Times New Roman" panose="02020603050405020304" pitchFamily="18" charset="0"/>
                <a:cs typeface="Times New Roman" panose="02020603050405020304" pitchFamily="18" charset="0"/>
              </a:rPr>
              <a:t>2) Заявителем представлен неполный комплект документов, необходимых для предоставления муниципальной услуги;</a:t>
            </a:r>
          </a:p>
          <a:p>
            <a:pPr algn="just"/>
            <a:r>
              <a:rPr lang="ru-RU" sz="1300" dirty="0">
                <a:solidFill>
                  <a:prstClr val="black"/>
                </a:solidFill>
                <a:latin typeface="Times New Roman" panose="02020603050405020304" pitchFamily="18" charset="0"/>
                <a:cs typeface="Times New Roman" panose="02020603050405020304" pitchFamily="18" charset="0"/>
              </a:rPr>
              <a:t>3) документы необходимые для предоставления муниципальной услуги утратили силу;</a:t>
            </a:r>
          </a:p>
          <a:p>
            <a:pPr algn="just"/>
            <a:r>
              <a:rPr lang="ru-RU" sz="1300" dirty="0">
                <a:solidFill>
                  <a:prstClr val="black"/>
                </a:solidFill>
                <a:latin typeface="Times New Roman" panose="02020603050405020304" pitchFamily="18" charset="0"/>
                <a:cs typeface="Times New Roman" panose="02020603050405020304" pitchFamily="18" charset="0"/>
              </a:rPr>
              <a:t>4) несоответствие категории Заявителя кругу лиц, имеющих право на получение муниципальной услуги;</a:t>
            </a:r>
          </a:p>
          <a:p>
            <a:pPr algn="just"/>
            <a:r>
              <a:rPr lang="ru-RU" sz="1300" dirty="0">
                <a:solidFill>
                  <a:prstClr val="black"/>
                </a:solidFill>
                <a:latin typeface="Times New Roman" panose="02020603050405020304" pitchFamily="18" charset="0"/>
                <a:cs typeface="Times New Roman" panose="02020603050405020304" pitchFamily="18" charset="0"/>
              </a:rPr>
              <a:t>5) документы содержат подчистки, а также исправление текста, не заверенные в порядке установленном законодательством РФ, законодательством МО;</a:t>
            </a:r>
          </a:p>
          <a:p>
            <a:pPr algn="just"/>
            <a:r>
              <a:rPr lang="ru-RU" sz="1300" dirty="0">
                <a:solidFill>
                  <a:prstClr val="black"/>
                </a:solidFill>
                <a:latin typeface="Times New Roman" panose="02020603050405020304" pitchFamily="18" charset="0"/>
                <a:cs typeface="Times New Roman" panose="02020603050405020304" pitchFamily="18" charset="0"/>
              </a:rPr>
              <a:t>6) документы содержат повреждения, наличие которых не позволяет в полном объеме использовать информацию </a:t>
            </a:r>
            <a:br>
              <a:rPr lang="ru-RU" sz="1300" dirty="0">
                <a:solidFill>
                  <a:prstClr val="black"/>
                </a:solidFill>
                <a:latin typeface="Times New Roman" panose="02020603050405020304" pitchFamily="18" charset="0"/>
                <a:cs typeface="Times New Roman" panose="02020603050405020304" pitchFamily="18" charset="0"/>
              </a:rPr>
            </a:br>
            <a:r>
              <a:rPr lang="ru-RU" sz="1300" dirty="0">
                <a:solidFill>
                  <a:prstClr val="black"/>
                </a:solidFill>
                <a:latin typeface="Times New Roman" panose="02020603050405020304" pitchFamily="18" charset="0"/>
                <a:cs typeface="Times New Roman" panose="02020603050405020304" pitchFamily="18" charset="0"/>
              </a:rPr>
              <a:t>и сведения, содержащиеся в документах для предоставления муниципальной услуги;</a:t>
            </a:r>
          </a:p>
          <a:p>
            <a:pPr algn="just"/>
            <a:r>
              <a:rPr lang="ru-RU" sz="1300" dirty="0">
                <a:solidFill>
                  <a:prstClr val="black"/>
                </a:solidFill>
                <a:latin typeface="Times New Roman" panose="02020603050405020304" pitchFamily="18" charset="0"/>
                <a:cs typeface="Times New Roman" panose="02020603050405020304" pitchFamily="18" charset="0"/>
              </a:rPr>
              <a:t>7) некорректное заполнение обязательных полей в Заявлении, в том числе в форме интерактивного заявления на РПГУ;</a:t>
            </a:r>
          </a:p>
          <a:p>
            <a:pPr algn="just"/>
            <a:r>
              <a:rPr lang="ru-RU" sz="1300" dirty="0">
                <a:solidFill>
                  <a:prstClr val="black"/>
                </a:solidFill>
                <a:latin typeface="Times New Roman" panose="02020603050405020304" pitchFamily="18" charset="0"/>
                <a:cs typeface="Times New Roman" panose="02020603050405020304" pitchFamily="18" charset="0"/>
              </a:rPr>
              <a:t>8) предоставление электронных образов документов, посредством РПГУ, не позволяющих </a:t>
            </a:r>
            <a:br>
              <a:rPr lang="ru-RU" sz="1300" dirty="0">
                <a:solidFill>
                  <a:prstClr val="black"/>
                </a:solidFill>
                <a:latin typeface="Times New Roman" panose="02020603050405020304" pitchFamily="18" charset="0"/>
                <a:cs typeface="Times New Roman" panose="02020603050405020304" pitchFamily="18" charset="0"/>
              </a:rPr>
            </a:br>
            <a:r>
              <a:rPr lang="ru-RU" sz="1300" dirty="0">
                <a:solidFill>
                  <a:prstClr val="black"/>
                </a:solidFill>
                <a:latin typeface="Times New Roman" panose="02020603050405020304" pitchFamily="18" charset="0"/>
                <a:cs typeface="Times New Roman" panose="02020603050405020304" pitchFamily="18" charset="0"/>
              </a:rPr>
              <a:t>в полном объеме прочитать текст документа и/или распознать реквизиты документа;</a:t>
            </a:r>
          </a:p>
          <a:p>
            <a:pPr algn="just"/>
            <a:r>
              <a:rPr lang="ru-RU" sz="1300" dirty="0">
                <a:solidFill>
                  <a:prstClr val="black"/>
                </a:solidFill>
                <a:latin typeface="Times New Roman" panose="02020603050405020304" pitchFamily="18" charset="0"/>
                <a:cs typeface="Times New Roman" panose="02020603050405020304" pitchFamily="18" charset="0"/>
              </a:rPr>
              <a:t>9) подача Заявления и иных документов в электронной форме, подписанных с использованием ЭП, не принадлежащей Заявителю (представителю Заявителя);</a:t>
            </a:r>
          </a:p>
          <a:p>
            <a:pPr algn="just"/>
            <a:r>
              <a:rPr lang="ru-RU" sz="1300" dirty="0">
                <a:solidFill>
                  <a:prstClr val="black"/>
                </a:solidFill>
                <a:latin typeface="Times New Roman" panose="02020603050405020304" pitchFamily="18" charset="0"/>
                <a:cs typeface="Times New Roman" panose="02020603050405020304" pitchFamily="18" charset="0"/>
              </a:rPr>
              <a:t>10) несоответствие предоставленных Заявителем документов, необходимых </a:t>
            </a:r>
            <a:br>
              <a:rPr lang="ru-RU" sz="1300" dirty="0">
                <a:solidFill>
                  <a:prstClr val="black"/>
                </a:solidFill>
                <a:latin typeface="Times New Roman" panose="02020603050405020304" pitchFamily="18" charset="0"/>
                <a:cs typeface="Times New Roman" panose="02020603050405020304" pitchFamily="18" charset="0"/>
              </a:rPr>
            </a:br>
            <a:r>
              <a:rPr lang="ru-RU" sz="1300" dirty="0">
                <a:solidFill>
                  <a:prstClr val="black"/>
                </a:solidFill>
                <a:latin typeface="Times New Roman" panose="02020603050405020304" pitchFamily="18" charset="0"/>
                <a:cs typeface="Times New Roman" panose="02020603050405020304" pitchFamily="18" charset="0"/>
              </a:rPr>
              <a:t>для предоставления Муниципальной услуги, по форме или содержанию требованиям законодательства РФ, законодательства МО;</a:t>
            </a:r>
          </a:p>
          <a:p>
            <a:pPr algn="just"/>
            <a:r>
              <a:rPr lang="ru-RU" sz="1300" dirty="0">
                <a:solidFill>
                  <a:prstClr val="black"/>
                </a:solidFill>
                <a:latin typeface="Times New Roman" panose="02020603050405020304" pitchFamily="18" charset="0"/>
                <a:cs typeface="Times New Roman" panose="02020603050405020304" pitchFamily="18" charset="0"/>
              </a:rPr>
              <a:t>11) Заявление подано лицом, не имеющим полномочия представлять интересы Заявителя;</a:t>
            </a:r>
          </a:p>
          <a:p>
            <a:pPr algn="just"/>
            <a:r>
              <a:rPr lang="ru-RU" sz="1300" dirty="0">
                <a:solidFill>
                  <a:prstClr val="black"/>
                </a:solidFill>
                <a:latin typeface="Times New Roman" panose="02020603050405020304" pitchFamily="18" charset="0"/>
                <a:cs typeface="Times New Roman" panose="02020603050405020304" pitchFamily="18" charset="0"/>
              </a:rPr>
              <a:t>12) поступление Заявления, аналогичного ранее зарегистрированному Заявлению, срок предоставления Муниципальной услуги по которому не истек на момент поступления такого Заявления;</a:t>
            </a:r>
          </a:p>
          <a:p>
            <a:pPr algn="just"/>
            <a:r>
              <a:rPr lang="ru-RU" sz="1300" dirty="0">
                <a:solidFill>
                  <a:prstClr val="black"/>
                </a:solidFill>
                <a:latin typeface="Times New Roman" panose="02020603050405020304" pitchFamily="18" charset="0"/>
                <a:cs typeface="Times New Roman" panose="02020603050405020304" pitchFamily="18" charset="0"/>
              </a:rPr>
              <a:t>13) кладбище, указанное в Заявлении, не входит в перечень общественных и военных мемориальных кладбищ, расположенных на территории МО, на которых предоставляются места для создания семейных (родовых) захоронений (при предоставлении места для создания семейных (родовых) захоронений под настоящие и будущие захоронения).</a:t>
            </a:r>
          </a:p>
          <a:p>
            <a:endParaRPr lang="ru-RU" sz="1400" dirty="0">
              <a:solidFill>
                <a:prstClr val="black"/>
              </a:solidFill>
              <a:latin typeface="Times New Roman" panose="02020603050405020304" pitchFamily="18" charset="0"/>
              <a:cs typeface="Times New Roman" panose="02020603050405020304" pitchFamily="18" charset="0"/>
            </a:endParaRPr>
          </a:p>
          <a:p>
            <a:pPr marL="52007" algn="ctr">
              <a:spcBef>
                <a:spcPts val="600"/>
              </a:spcBef>
            </a:pPr>
            <a:endParaRPr lang="ru-RU" sz="1600" b="1" dirty="0">
              <a:solidFill>
                <a:prstClr val="black"/>
              </a:solidFill>
            </a:endParaRPr>
          </a:p>
          <a:p>
            <a:pPr marL="52007" algn="ctr">
              <a:spcBef>
                <a:spcPts val="600"/>
              </a:spcBef>
            </a:pPr>
            <a:endParaRPr lang="ru-RU" sz="1600" dirty="0">
              <a:solidFill>
                <a:prstClr val="black"/>
              </a:solidFill>
              <a:latin typeface="Times New Roman" panose="02020603050405020304" pitchFamily="18" charset="0"/>
              <a:cs typeface="Times New Roman" panose="02020603050405020304" pitchFamily="18" charset="0"/>
            </a:endParaRPr>
          </a:p>
        </p:txBody>
      </p:sp>
      <p:sp>
        <p:nvSpPr>
          <p:cNvPr id="5"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D38A1D-8626-4013-B395-15B1263B639D}"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8783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68224"/>
            <a:ext cx="658368" cy="877824"/>
          </a:xfrm>
          <a:prstGeom prst="rect">
            <a:avLst/>
          </a:prstGeom>
        </p:spPr>
      </p:pic>
      <p:sp>
        <p:nvSpPr>
          <p:cNvPr id="3" name="Прямоугольник 2"/>
          <p:cNvSpPr/>
          <p:nvPr/>
        </p:nvSpPr>
        <p:spPr>
          <a:xfrm>
            <a:off x="566928" y="298704"/>
            <a:ext cx="94488" cy="204216"/>
          </a:xfrm>
          <a:prstGeom prst="rect">
            <a:avLst/>
          </a:prstGeom>
          <a:solidFill>
            <a:srgbClr val="EBEFDE"/>
          </a:solidFill>
        </p:spPr>
        <p:txBody>
          <a:bodyPr vert="vert270" wrap="none" lIns="0" tIns="0" rIns="0" bIns="0">
            <a:noAutofit/>
          </a:bodyPr>
          <a:lstStyle/>
          <a:p>
            <a:r>
              <a:rPr lang="ru" sz="400">
                <a:solidFill>
                  <a:srgbClr val="A6762D"/>
                </a:solidFill>
                <a:latin typeface="Times New Roman"/>
              </a:rPr>
              <a:t>' *°т</a:t>
            </a:r>
          </a:p>
        </p:txBody>
      </p:sp>
      <p:sp>
        <p:nvSpPr>
          <p:cNvPr id="4" name="Прямоугольник 3"/>
          <p:cNvSpPr/>
          <p:nvPr/>
        </p:nvSpPr>
        <p:spPr>
          <a:xfrm>
            <a:off x="2545080" y="585216"/>
            <a:ext cx="4050792" cy="304800"/>
          </a:xfrm>
          <a:prstGeom prst="rect">
            <a:avLst/>
          </a:prstGeom>
          <a:solidFill>
            <a:srgbClr val="EBEFDE"/>
          </a:solidFill>
        </p:spPr>
        <p:txBody>
          <a:bodyPr wrap="none" lIns="0" tIns="0" rIns="0" bIns="0">
            <a:noAutofit/>
          </a:bodyPr>
          <a:lstStyle/>
          <a:p>
            <a:r>
              <a:rPr lang="ru" sz="2300" b="1">
                <a:solidFill>
                  <a:prstClr val="black"/>
                </a:solidFill>
                <a:latin typeface="Times New Roman"/>
              </a:rPr>
              <a:t>Информационная поддержка</a:t>
            </a:r>
          </a:p>
        </p:txBody>
      </p:sp>
      <p:sp>
        <p:nvSpPr>
          <p:cNvPr id="5" name="Прямоугольник 4"/>
          <p:cNvSpPr/>
          <p:nvPr/>
        </p:nvSpPr>
        <p:spPr>
          <a:xfrm>
            <a:off x="1828800" y="2557272"/>
            <a:ext cx="5462016" cy="1627632"/>
          </a:xfrm>
          <a:prstGeom prst="rect">
            <a:avLst/>
          </a:prstGeom>
        </p:spPr>
        <p:txBody>
          <a:bodyPr lIns="0" tIns="0" rIns="0" bIns="0">
            <a:noAutofit/>
          </a:bodyPr>
          <a:lstStyle/>
          <a:p>
            <a:pPr>
              <a:lnSpc>
                <a:spcPts val="3360"/>
              </a:lnSpc>
            </a:pPr>
            <a:r>
              <a:rPr lang="ru" sz="2700" b="1" dirty="0">
                <a:solidFill>
                  <a:prstClr val="black"/>
                </a:solidFill>
                <a:latin typeface="Times New Roman"/>
              </a:rPr>
              <a:t>По всем вопросам предоставления</a:t>
            </a:r>
          </a:p>
          <a:p>
            <a:pPr algn="ctr">
              <a:lnSpc>
                <a:spcPts val="3360"/>
              </a:lnSpc>
            </a:pPr>
            <a:r>
              <a:rPr lang="ru-RU" sz="2700" b="1" dirty="0">
                <a:solidFill>
                  <a:prstClr val="black"/>
                </a:solidFill>
                <a:latin typeface="Times New Roman"/>
              </a:rPr>
              <a:t>м</a:t>
            </a:r>
            <a:r>
              <a:rPr lang="ru" sz="2700" b="1" dirty="0">
                <a:solidFill>
                  <a:prstClr val="black"/>
                </a:solidFill>
                <a:latin typeface="Times New Roman"/>
              </a:rPr>
              <a:t>униципальной услуги</a:t>
            </a:r>
          </a:p>
          <a:p>
            <a:pPr algn="ctr">
              <a:lnSpc>
                <a:spcPts val="3360"/>
              </a:lnSpc>
            </a:pPr>
            <a:r>
              <a:rPr lang="ru" sz="2700" b="1" dirty="0">
                <a:solidFill>
                  <a:prstClr val="black"/>
                </a:solidFill>
                <a:latin typeface="Times New Roman"/>
              </a:rPr>
              <a:t>Сахарова  </a:t>
            </a:r>
            <a:br>
              <a:rPr lang="ru" sz="2700" b="1" dirty="0">
                <a:solidFill>
                  <a:prstClr val="black"/>
                </a:solidFill>
                <a:latin typeface="Times New Roman"/>
              </a:rPr>
            </a:br>
            <a:r>
              <a:rPr lang="ru" sz="2700" b="1" dirty="0">
                <a:solidFill>
                  <a:prstClr val="black"/>
                </a:solidFill>
                <a:latin typeface="Times New Roman"/>
              </a:rPr>
              <a:t>Анна Ивановна</a:t>
            </a:r>
          </a:p>
          <a:p>
            <a:pPr algn="ctr">
              <a:lnSpc>
                <a:spcPts val="3360"/>
              </a:lnSpc>
            </a:pPr>
            <a:r>
              <a:rPr lang="ru" sz="2700" b="1" dirty="0">
                <a:solidFill>
                  <a:prstClr val="black"/>
                </a:solidFill>
                <a:latin typeface="Times New Roman"/>
              </a:rPr>
              <a:t>тел. 8 (498) 602-05-30 доб. </a:t>
            </a:r>
            <a:r>
              <a:rPr lang="ru" sz="2700" b="1" dirty="0" smtClean="0">
                <a:solidFill>
                  <a:prstClr val="black"/>
                </a:solidFill>
                <a:latin typeface="Times New Roman"/>
              </a:rPr>
              <a:t>55434</a:t>
            </a:r>
            <a:endParaRPr lang="ru" sz="2700" b="1" dirty="0">
              <a:solidFill>
                <a:prstClr val="black"/>
              </a:solidFill>
              <a:latin typeface="Times New Roman"/>
            </a:endParaRPr>
          </a:p>
        </p:txBody>
      </p:sp>
      <p:sp>
        <p:nvSpPr>
          <p:cNvPr id="7"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D38A1D-8626-4013-B395-15B1263B639D}"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191314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217</Words>
  <Application>Microsoft Office PowerPoint</Application>
  <PresentationFormat>Экран (4:3)</PresentationFormat>
  <Paragraphs>104</Paragraphs>
  <Slides>8</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8</vt:i4>
      </vt:variant>
    </vt:vector>
  </HeadingPairs>
  <TitlesOfParts>
    <vt:vector size="10" baseType="lpstr">
      <vt:lpstr>Тема Office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Алексеев Дмитрий Михайлович</dc:creator>
  <cp:lastModifiedBy>Сахарова Анна Ивановна</cp:lastModifiedBy>
  <cp:revision>12</cp:revision>
  <dcterms:created xsi:type="dcterms:W3CDTF">2021-05-26T08:57:50Z</dcterms:created>
  <dcterms:modified xsi:type="dcterms:W3CDTF">2022-09-22T10:49:52Z</dcterms:modified>
</cp:coreProperties>
</file>