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4" r:id="rId1"/>
  </p:sldMasterIdLst>
  <p:notesMasterIdLst>
    <p:notesMasterId r:id="rId14"/>
  </p:notesMasterIdLst>
  <p:sldIdLst>
    <p:sldId id="256" r:id="rId2"/>
    <p:sldId id="257" r:id="rId3"/>
    <p:sldId id="291" r:id="rId4"/>
    <p:sldId id="258" r:id="rId5"/>
    <p:sldId id="259" r:id="rId6"/>
    <p:sldId id="292" r:id="rId7"/>
    <p:sldId id="293" r:id="rId8"/>
    <p:sldId id="266" r:id="rId9"/>
    <p:sldId id="280" r:id="rId10"/>
    <p:sldId id="294" r:id="rId11"/>
    <p:sldId id="276" r:id="rId12"/>
    <p:sldId id="264" r:id="rId13"/>
  </p:sldIdLst>
  <p:sldSz cx="9144000" cy="5143500" type="screen16x9"/>
  <p:notesSz cx="6858000" cy="9144000"/>
  <p:embeddedFontLst>
    <p:embeddedFont>
      <p:font typeface="Franklin Gothic Medium" panose="020B0603020102020204" pitchFamily="34" charset="0"/>
      <p:regular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Franklin Gothic Demi" panose="020B0703020102020204" pitchFamily="34" charset="0"/>
      <p:regular r:id="rId21"/>
      <p:italic r:id="rId22"/>
    </p:embeddedFont>
    <p:embeddedFont>
      <p:font typeface="Nunito Sans" panose="020B0604020202020204" charset="0"/>
      <p:regular r:id="rId23"/>
      <p:bold r:id="rId24"/>
      <p:italic r:id="rId25"/>
      <p:boldItalic r:id="rId26"/>
    </p:embeddedFont>
    <p:embeddedFont>
      <p:font typeface="Franklin Gothic Book" panose="020B0503020102020204" pitchFamily="34" charset="0"/>
      <p:regular r:id="rId27"/>
      <p: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Georgia" panose="02040502050405020303" pitchFamily="18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955BC10-81F9-44B0-A4EA-0475B7FDFF5F}">
  <a:tblStyle styleId="{2955BC10-81F9-44B0-A4EA-0475B7FDFF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744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theme" Target="theme/theme1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8737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c8d0b7f6e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c8d0b7f6e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c8d0b7f6e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c8d0b7f6e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c8d0b7f6e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c8d0b7f6e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c8d0b7f6e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c8d0b7f6e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10/3/2023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40874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10/3/2023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0713556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10/3/2023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2840271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with intro text">
  <p:cSld name="Title + 2 columns with intro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▪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3090625" y="2004325"/>
            <a:ext cx="27270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5959744" y="2004325"/>
            <a:ext cx="27270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with intro text">
  <p:cSld name="Title + 1 column with intro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▪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3090625" y="2004313"/>
            <a:ext cx="55962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646550" y="1989500"/>
            <a:ext cx="3246900" cy="2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eorgia"/>
              <a:buNone/>
              <a:defRPr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2"/>
          </p:nvPr>
        </p:nvSpPr>
        <p:spPr>
          <a:xfrm>
            <a:off x="5130225" y="1016000"/>
            <a:ext cx="34707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800"/>
              <a:buAutoNum type="arabicPeriod"/>
              <a:defRPr sz="18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999999"/>
                </a:solidFill>
              </a:defRPr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AutoNum type="romanLcPeriod"/>
              <a:defRPr>
                <a:solidFill>
                  <a:srgbClr val="999999"/>
                </a:solidFill>
              </a:defRPr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AutoNum type="arabicPeriod"/>
              <a:defRPr>
                <a:solidFill>
                  <a:srgbClr val="999999"/>
                </a:solidFill>
              </a:defRPr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lphaLcPeriod"/>
              <a:defRPr>
                <a:solidFill>
                  <a:srgbClr val="999999"/>
                </a:solidFill>
              </a:defRPr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romanLcPeriod"/>
              <a:defRPr>
                <a:solidFill>
                  <a:srgbClr val="999999"/>
                </a:solidFill>
              </a:defRPr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rabicPeriod"/>
              <a:defRPr>
                <a:solidFill>
                  <a:srgbClr val="999999"/>
                </a:solidFill>
              </a:defRPr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lphaLcPeriod"/>
              <a:defRPr>
                <a:solidFill>
                  <a:srgbClr val="999999"/>
                </a:solidFill>
              </a:defRPr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Clr>
                <a:srgbClr val="999999"/>
              </a:buClr>
              <a:buSzPts val="1400"/>
              <a:buAutoNum type="romanLcPeriod"/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646573" y="1016000"/>
            <a:ext cx="3246900" cy="9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3069325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2"/>
          </p:nvPr>
        </p:nvSpPr>
        <p:spPr>
          <a:xfrm>
            <a:off x="4951006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3"/>
          </p:nvPr>
        </p:nvSpPr>
        <p:spPr>
          <a:xfrm>
            <a:off x="6832686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left">
  <p:cSld name="Title + 1 column lef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136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234450" y="2004325"/>
            <a:ext cx="20463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▪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10/3/2023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2178008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10/3/2023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713184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10/3/2023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1422756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10/3/2023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2571372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10/3/2023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4706497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10/3/2023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2340651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10/3/2023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0463693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10/3/2023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4129135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10/3/2023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2448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4" r:id="rId16"/>
    <p:sldLayoutId id="2147483705" r:id="rId17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xfrm>
            <a:off x="971600" y="1505453"/>
            <a:ext cx="5904656" cy="28665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600" dirty="0" smtClean="0">
                <a:solidFill>
                  <a:srgbClr val="008000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3200" dirty="0" smtClean="0">
                <a:solidFill>
                  <a:srgbClr val="008000"/>
                </a:solidFill>
                <a:latin typeface="Franklin Gothic Medium" panose="020B0603020102020204" pitchFamily="34" charset="0"/>
              </a:rPr>
              <a:t>«</a:t>
            </a:r>
            <a:r>
              <a:rPr lang="ru-RU" sz="3200" dirty="0">
                <a:solidFill>
                  <a:srgbClr val="008000"/>
                </a:solidFill>
                <a:latin typeface="Franklin Gothic Medium" panose="020B0603020102020204" pitchFamily="34" charset="0"/>
              </a:rPr>
              <a:t>Доступная социальная служба». </a:t>
            </a:r>
            <a:r>
              <a:rPr lang="ru-RU" sz="3200" dirty="0" smtClean="0">
                <a:solidFill>
                  <a:srgbClr val="008000"/>
                </a:solidFill>
                <a:latin typeface="Franklin Gothic Medium" panose="020B0603020102020204" pitchFamily="34" charset="0"/>
              </a:rPr>
              <a:t/>
            </a:r>
            <a:br>
              <a:rPr lang="ru-RU" sz="3200" dirty="0" smtClean="0">
                <a:solidFill>
                  <a:srgbClr val="008000"/>
                </a:solidFill>
                <a:latin typeface="Franklin Gothic Medium" panose="020B0603020102020204" pitchFamily="34" charset="0"/>
              </a:rPr>
            </a:br>
            <a:r>
              <a:rPr lang="ru-RU" sz="3200" dirty="0" smtClean="0">
                <a:solidFill>
                  <a:srgbClr val="008000"/>
                </a:solidFill>
                <a:latin typeface="Franklin Gothic Medium" panose="020B0603020102020204" pitchFamily="34" charset="0"/>
              </a:rPr>
              <a:t/>
            </a:r>
            <a:br>
              <a:rPr lang="ru-RU" sz="3200" dirty="0" smtClean="0">
                <a:solidFill>
                  <a:srgbClr val="008000"/>
                </a:solidFill>
                <a:latin typeface="Franklin Gothic Medium" panose="020B0603020102020204" pitchFamily="34" charset="0"/>
              </a:rPr>
            </a:br>
            <a:r>
              <a:rPr lang="ru-RU" sz="2000" dirty="0" smtClean="0">
                <a:solidFill>
                  <a:srgbClr val="008000"/>
                </a:solidFill>
                <a:latin typeface="Franklin Gothic Medium" panose="020B0603020102020204" pitchFamily="34" charset="0"/>
              </a:rPr>
              <a:t>Практический опыт  КГБУСО «Комплексный центр социального обслуживания населения города Славгорода»</a:t>
            </a:r>
            <a:endParaRPr sz="2000" dirty="0">
              <a:latin typeface="Franklin Gothic Medium" panose="020B0603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5" y="123478"/>
            <a:ext cx="1871663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61" y="-8854"/>
            <a:ext cx="163933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 txBox="1">
            <a:spLocks noGrp="1"/>
          </p:cNvSpPr>
          <p:nvPr>
            <p:ph type="title"/>
          </p:nvPr>
        </p:nvSpPr>
        <p:spPr>
          <a:xfrm>
            <a:off x="683568" y="843558"/>
            <a:ext cx="2681366" cy="28603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200" b="1" dirty="0" smtClean="0">
                <a:solidFill>
                  <a:srgbClr val="FFC000"/>
                </a:solidFill>
              </a:rPr>
              <a:t> </a:t>
            </a:r>
            <a:r>
              <a:rPr lang="ru-RU" sz="2800" b="1" dirty="0" smtClean="0">
                <a:solidFill>
                  <a:srgbClr val="FFC000"/>
                </a:solidFill>
              </a:rPr>
              <a:t>Т</a:t>
            </a:r>
            <a:r>
              <a:rPr lang="ru-RU" sz="2800" b="1" dirty="0" smtClean="0">
                <a:solidFill>
                  <a:srgbClr val="FFC000"/>
                </a:solidFill>
              </a:rPr>
              <a:t>рудности  </a:t>
            </a:r>
            <a:r>
              <a:rPr lang="ru-RU" sz="2800" b="1" dirty="0">
                <a:solidFill>
                  <a:srgbClr val="FFC000"/>
                </a:solidFill>
              </a:rPr>
              <a:t>в </a:t>
            </a:r>
            <a:r>
              <a:rPr lang="ru-RU" sz="2800" b="1" dirty="0" smtClean="0">
                <a:solidFill>
                  <a:srgbClr val="FFC000"/>
                </a:solidFill>
              </a:rPr>
              <a:t> проведении дистанционных занятий </a:t>
            </a:r>
            <a:r>
              <a:rPr lang="ru-RU" sz="2800" b="1" dirty="0">
                <a:solidFill>
                  <a:srgbClr val="FFC000"/>
                </a:solidFill>
              </a:rPr>
              <a:t>с детьми данной категории</a:t>
            </a:r>
            <a:endParaRPr sz="2800" b="1" dirty="0">
              <a:solidFill>
                <a:srgbClr val="FFC000"/>
              </a:solidFill>
            </a:endParaRPr>
          </a:p>
        </p:txBody>
      </p:sp>
      <p:sp>
        <p:nvSpPr>
          <p:cNvPr id="212" name="Google Shape;212;p25"/>
          <p:cNvSpPr txBox="1">
            <a:spLocks noGrp="1"/>
          </p:cNvSpPr>
          <p:nvPr>
            <p:ph type="body" idx="1"/>
          </p:nvPr>
        </p:nvSpPr>
        <p:spPr>
          <a:xfrm>
            <a:off x="3853464" y="339502"/>
            <a:ext cx="3672409" cy="42484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Tx/>
              <a:buChar char="-"/>
            </a:pPr>
            <a:r>
              <a:rPr lang="ru-RU" sz="2000" b="1" dirty="0" smtClean="0">
                <a:solidFill>
                  <a:srgbClr val="008000"/>
                </a:solidFill>
              </a:rPr>
              <a:t>- </a:t>
            </a:r>
            <a:r>
              <a:rPr lang="ru-RU" sz="2000" b="1" dirty="0" err="1" smtClean="0">
                <a:solidFill>
                  <a:srgbClr val="008000"/>
                </a:solidFill>
              </a:rPr>
              <a:t>несформированность</a:t>
            </a:r>
            <a:r>
              <a:rPr lang="ru-RU" sz="2000" b="1" dirty="0" smtClean="0">
                <a:solidFill>
                  <a:srgbClr val="008000"/>
                </a:solidFill>
              </a:rPr>
              <a:t> </a:t>
            </a:r>
            <a:r>
              <a:rPr lang="ru-RU" sz="2000" b="1" dirty="0">
                <a:solidFill>
                  <a:srgbClr val="008000"/>
                </a:solidFill>
              </a:rPr>
              <a:t>произвольного внимания</a:t>
            </a:r>
            <a:r>
              <a:rPr lang="ru-RU" sz="2000" b="1" dirty="0" smtClean="0">
                <a:solidFill>
                  <a:srgbClr val="008000"/>
                </a:solidFill>
              </a:rPr>
              <a:t>,</a:t>
            </a:r>
          </a:p>
          <a:p>
            <a:pPr marL="171450" lvl="0" indent="-171450">
              <a:buFontTx/>
              <a:buChar char="-"/>
            </a:pPr>
            <a:r>
              <a:rPr lang="ru-RU" sz="2000" b="1" dirty="0" smtClean="0">
                <a:solidFill>
                  <a:srgbClr val="008000"/>
                </a:solidFill>
              </a:rPr>
              <a:t>- повышенная </a:t>
            </a:r>
            <a:r>
              <a:rPr lang="ru-RU" sz="2000" b="1" dirty="0">
                <a:solidFill>
                  <a:srgbClr val="008000"/>
                </a:solidFill>
              </a:rPr>
              <a:t>психическая истощаемость и утомляемость, </a:t>
            </a:r>
            <a:endParaRPr lang="ru-RU" sz="2000" b="1" dirty="0" smtClean="0">
              <a:solidFill>
                <a:srgbClr val="008000"/>
              </a:solidFill>
            </a:endParaRPr>
          </a:p>
          <a:p>
            <a:pPr marL="171450" lvl="0" indent="-171450">
              <a:buFontTx/>
              <a:buChar char="-"/>
            </a:pPr>
            <a:r>
              <a:rPr lang="ru-RU" sz="2000" b="1" dirty="0" smtClean="0">
                <a:solidFill>
                  <a:srgbClr val="008000"/>
                </a:solidFill>
              </a:rPr>
              <a:t>-пониженная </a:t>
            </a:r>
            <a:r>
              <a:rPr lang="ru-RU" sz="2000" b="1" dirty="0">
                <a:solidFill>
                  <a:srgbClr val="008000"/>
                </a:solidFill>
              </a:rPr>
              <a:t>работоспособность. </a:t>
            </a:r>
            <a:endParaRPr lang="ru-RU" sz="2000" b="1" dirty="0" smtClean="0">
              <a:solidFill>
                <a:srgbClr val="008000"/>
              </a:solidFill>
            </a:endParaRPr>
          </a:p>
          <a:p>
            <a:pPr marL="171450" lvl="0" indent="-171450">
              <a:buFontTx/>
              <a:buChar char="-"/>
            </a:pPr>
            <a:r>
              <a:rPr lang="ru-RU" sz="2000" b="1" dirty="0" smtClean="0">
                <a:solidFill>
                  <a:srgbClr val="008000"/>
                </a:solidFill>
              </a:rPr>
              <a:t>- затруднены </a:t>
            </a:r>
            <a:r>
              <a:rPr lang="ru-RU" sz="2000" b="1" dirty="0">
                <a:solidFill>
                  <a:srgbClr val="008000"/>
                </a:solidFill>
              </a:rPr>
              <a:t>функции избирательности, устойчивости, концентрации, переключения и распределения внимания. </a:t>
            </a:r>
            <a:endParaRPr lang="ru-RU" sz="2000" b="1" dirty="0" smtClean="0">
              <a:solidFill>
                <a:srgbClr val="008000"/>
              </a:solidFill>
            </a:endParaRPr>
          </a:p>
        </p:txBody>
      </p:sp>
      <p:sp>
        <p:nvSpPr>
          <p:cNvPr id="215" name="Google Shape;215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61" y="0"/>
            <a:ext cx="16393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1627290" y="699542"/>
            <a:ext cx="49685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>
              <a:spcBef>
                <a:spcPts val="600"/>
              </a:spcBef>
              <a:buClrTx/>
              <a:buSzPts val="1200"/>
            </a:pPr>
            <a:r>
              <a:rPr lang="ru-RU" sz="1800" kern="1200" dirty="0">
                <a:solidFill>
                  <a:srgbClr val="008000"/>
                </a:solidFill>
                <a:latin typeface="Franklin Gothic Demi" panose="020B0703020102020204" pitchFamily="34" charset="0"/>
              </a:rPr>
              <a:t>Внедрение всех вышеперечисленных форм работы в рамках практики «Доступный микрореабилитационный центр» дает возможность каждой семье сделать процесс реабилитации ребенка своевременным, непрерывным и максимально приближенным к месту проживания.</a:t>
            </a:r>
            <a:endParaRPr lang="ru-RU" sz="1800" kern="1200" dirty="0">
              <a:solidFill>
                <a:srgbClr val="00800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316" y="2931790"/>
            <a:ext cx="1580664" cy="21051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802" y="1602683"/>
            <a:ext cx="1461657" cy="19488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5525"/>
            <a:ext cx="2172212" cy="15181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916" y="3659188"/>
            <a:ext cx="2330001" cy="13916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48748"/>
            <a:ext cx="2232248" cy="14881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478"/>
            <a:ext cx="1519786" cy="2026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ctrTitle" idx="4294967295"/>
          </p:nvPr>
        </p:nvSpPr>
        <p:spPr>
          <a:xfrm>
            <a:off x="1187624" y="1108834"/>
            <a:ext cx="5222657" cy="16789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8000"/>
                </a:solidFill>
              </a:rPr>
              <a:t>Желаем всем здоровья!</a:t>
            </a:r>
            <a:endParaRPr b="1" dirty="0">
              <a:solidFill>
                <a:srgbClr val="008000"/>
              </a:solidFill>
            </a:endParaRPr>
          </a:p>
        </p:txBody>
      </p:sp>
      <p:grpSp>
        <p:nvGrpSpPr>
          <p:cNvPr id="163" name="Google Shape;163;p23"/>
          <p:cNvGrpSpPr/>
          <p:nvPr/>
        </p:nvGrpSpPr>
        <p:grpSpPr>
          <a:xfrm>
            <a:off x="7258293" y="345962"/>
            <a:ext cx="1590883" cy="1590858"/>
            <a:chOff x="6643075" y="3664250"/>
            <a:chExt cx="407950" cy="407975"/>
          </a:xfrm>
        </p:grpSpPr>
        <p:sp>
          <p:nvSpPr>
            <p:cNvPr id="164" name="Google Shape;164;p23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l" t="t" r="r" b="b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l" t="t" r="r" b="b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23"/>
          <p:cNvSpPr/>
          <p:nvPr/>
        </p:nvSpPr>
        <p:spPr>
          <a:xfrm>
            <a:off x="6410281" y="713293"/>
            <a:ext cx="248676" cy="237445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3"/>
          <p:cNvSpPr/>
          <p:nvPr/>
        </p:nvSpPr>
        <p:spPr>
          <a:xfrm rot="2697569">
            <a:off x="8048925" y="1928866"/>
            <a:ext cx="377468" cy="360421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3"/>
          <p:cNvSpPr/>
          <p:nvPr/>
        </p:nvSpPr>
        <p:spPr>
          <a:xfrm>
            <a:off x="8347545" y="1723093"/>
            <a:ext cx="151199" cy="144406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3"/>
          <p:cNvSpPr/>
          <p:nvPr/>
        </p:nvSpPr>
        <p:spPr>
          <a:xfrm rot="1280187">
            <a:off x="6238008" y="1429475"/>
            <a:ext cx="151179" cy="144398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3"/>
          <p:cNvSpPr/>
          <p:nvPr/>
        </p:nvSpPr>
        <p:spPr>
          <a:xfrm>
            <a:off x="1635350" y="1665933"/>
            <a:ext cx="5956025" cy="1074500"/>
          </a:xfrm>
          <a:custGeom>
            <a:avLst/>
            <a:gdLst/>
            <a:ahLst/>
            <a:cxnLst/>
            <a:rect l="l" t="t" r="r" b="b"/>
            <a:pathLst>
              <a:path w="238241" h="42980" extrusionOk="0">
                <a:moveTo>
                  <a:pt x="0" y="14049"/>
                </a:moveTo>
                <a:cubicBezTo>
                  <a:pt x="5476" y="8573"/>
                  <a:pt x="13935" y="7254"/>
                  <a:pt x="21126" y="4377"/>
                </a:cubicBezTo>
                <a:cubicBezTo>
                  <a:pt x="34915" y="-1140"/>
                  <a:pt x="51579" y="-1336"/>
                  <a:pt x="65669" y="3359"/>
                </a:cubicBezTo>
                <a:cubicBezTo>
                  <a:pt x="71835" y="5414"/>
                  <a:pt x="79874" y="8507"/>
                  <a:pt x="81450" y="14813"/>
                </a:cubicBezTo>
                <a:cubicBezTo>
                  <a:pt x="82973" y="20904"/>
                  <a:pt x="84783" y="28176"/>
                  <a:pt x="81704" y="33648"/>
                </a:cubicBezTo>
                <a:cubicBezTo>
                  <a:pt x="77323" y="41435"/>
                  <a:pt x="64779" y="44711"/>
                  <a:pt x="56251" y="42047"/>
                </a:cubicBezTo>
                <a:cubicBezTo>
                  <a:pt x="49198" y="39844"/>
                  <a:pt x="46785" y="28700"/>
                  <a:pt x="48107" y="21430"/>
                </a:cubicBezTo>
                <a:cubicBezTo>
                  <a:pt x="48970" y="16684"/>
                  <a:pt x="53054" y="12574"/>
                  <a:pt x="57270" y="10231"/>
                </a:cubicBezTo>
                <a:cubicBezTo>
                  <a:pt x="87007" y="-6292"/>
                  <a:pt x="121672" y="33365"/>
                  <a:pt x="155264" y="38739"/>
                </a:cubicBezTo>
                <a:cubicBezTo>
                  <a:pt x="174115" y="41755"/>
                  <a:pt x="194150" y="44396"/>
                  <a:pt x="212533" y="39248"/>
                </a:cubicBezTo>
                <a:cubicBezTo>
                  <a:pt x="225473" y="35624"/>
                  <a:pt x="238241" y="21633"/>
                  <a:pt x="238241" y="8195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166" y="0"/>
            <a:ext cx="1622934" cy="51435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2411760" y="843558"/>
            <a:ext cx="2304256" cy="32808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600" dirty="0" smtClean="0">
                <a:solidFill>
                  <a:srgbClr val="FFC000"/>
                </a:solidFill>
                <a:latin typeface="Franklin Gothic Medium" panose="020B0603020102020204" pitchFamily="34" charset="0"/>
              </a:rPr>
              <a:t/>
            </a:r>
            <a:br>
              <a:rPr lang="ru-RU" sz="3600" dirty="0" smtClean="0">
                <a:solidFill>
                  <a:srgbClr val="FFC000"/>
                </a:solidFill>
                <a:latin typeface="Franklin Gothic Medium" panose="020B0603020102020204" pitchFamily="34" charset="0"/>
              </a:rPr>
            </a:br>
            <a:r>
              <a:rPr lang="ru-RU" sz="3600" dirty="0" smtClean="0">
                <a:solidFill>
                  <a:srgbClr val="FFC000"/>
                </a:solidFill>
                <a:latin typeface="Franklin Gothic Medium" panose="020B0603020102020204" pitchFamily="34" charset="0"/>
              </a:rPr>
              <a:t/>
            </a:r>
            <a:br>
              <a:rPr lang="ru-RU" sz="3600" dirty="0" smtClean="0">
                <a:solidFill>
                  <a:srgbClr val="FFC000"/>
                </a:solidFill>
                <a:latin typeface="Franklin Gothic Medium" panose="020B0603020102020204" pitchFamily="34" charset="0"/>
              </a:rPr>
            </a:br>
            <a:r>
              <a:rPr lang="ru-RU" sz="2800" dirty="0" smtClean="0">
                <a:solidFill>
                  <a:srgbClr val="FFC000"/>
                </a:solidFill>
                <a:latin typeface="Franklin Gothic Medium" panose="020B0603020102020204" pitchFamily="34" charset="0"/>
              </a:rPr>
              <a:t>«</a:t>
            </a:r>
            <a:r>
              <a:rPr lang="ru-RU" sz="28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Доступная социальная служба»</a:t>
            </a:r>
            <a:endParaRPr sz="2800" dirty="0">
              <a:solidFill>
                <a:srgbClr val="FFC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4716016" y="267494"/>
            <a:ext cx="2626200" cy="43924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ru-RU" sz="1800" b="1" i="0" dirty="0">
                <a:solidFill>
                  <a:srgbClr val="008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«Доступная социальная служба» - это возможность семей, воспитывающих детей </a:t>
            </a:r>
            <a:r>
              <a:rPr lang="ru-RU" sz="1800" b="1" i="0" dirty="0" smtClean="0">
                <a:solidFill>
                  <a:srgbClr val="008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с тяжелыми </a:t>
            </a:r>
            <a:r>
              <a:rPr lang="ru-RU" sz="1800" b="1" i="0" dirty="0">
                <a:solidFill>
                  <a:srgbClr val="008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множественными нарушениями развития получать своевременно услуги </a:t>
            </a:r>
            <a:r>
              <a:rPr lang="ru-RU" sz="1800" b="1" i="0" dirty="0" smtClean="0">
                <a:solidFill>
                  <a:srgbClr val="008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по комплексной </a:t>
            </a:r>
            <a:r>
              <a:rPr lang="ru-RU" sz="1800" b="1" i="0" dirty="0">
                <a:solidFill>
                  <a:srgbClr val="008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реабилитации, психологическую поддержку и консультации узкопрофильных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ru-RU" sz="1800" b="1" i="0" dirty="0">
                <a:solidFill>
                  <a:srgbClr val="008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специалистов.</a:t>
            </a:r>
            <a:endParaRPr lang="ru-RU" sz="1800" i="0" dirty="0">
              <a:solidFill>
                <a:srgbClr val="00800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3"/>
          </p:nvPr>
        </p:nvSpPr>
        <p:spPr>
          <a:xfrm>
            <a:off x="5914539" y="186725"/>
            <a:ext cx="2715900" cy="34739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None/>
            </a:pPr>
            <a:r>
              <a:rPr lang="ru-RU" sz="1200" b="1" dirty="0" smtClean="0">
                <a:solidFill>
                  <a:srgbClr val="008000"/>
                </a:solidFill>
              </a:rPr>
              <a:t> </a:t>
            </a:r>
            <a:endParaRPr lang="ru-RU" sz="1200" b="1" dirty="0">
              <a:solidFill>
                <a:srgbClr val="008000"/>
              </a:solidFill>
            </a:endParaRPr>
          </a:p>
          <a:p>
            <a:pPr marL="0" lvl="0" indent="0">
              <a:buClr>
                <a:schemeClr val="dk1"/>
              </a:buClr>
              <a:buNone/>
            </a:pPr>
            <a:endParaRPr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3" y="123478"/>
            <a:ext cx="194459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3" y="2427734"/>
            <a:ext cx="1928813" cy="25717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61" y="-33600"/>
            <a:ext cx="163933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251520" y="1059582"/>
            <a:ext cx="2592288" cy="24482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Существует </a:t>
            </a:r>
            <a:r>
              <a:rPr lang="ru-RU" sz="2800" b="1" dirty="0">
                <a:solidFill>
                  <a:srgbClr val="FFC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два этапа реализации: </a:t>
            </a:r>
            <a:br>
              <a:rPr lang="ru-RU" sz="2800" b="1" dirty="0">
                <a:solidFill>
                  <a:srgbClr val="FFC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rgbClr val="FFC000"/>
                </a:solidFill>
                <a:latin typeface="Franklin Gothic Medium" panose="020B0603020102020204" pitchFamily="34" charset="0"/>
              </a:rPr>
              <a:t> </a:t>
            </a:r>
            <a:endParaRPr sz="3200" dirty="0">
              <a:solidFill>
                <a:srgbClr val="FFC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2915816" y="123478"/>
            <a:ext cx="2952328" cy="46085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ru-RU" b="1" i="0" dirty="0" smtClean="0">
                <a:solidFill>
                  <a:srgbClr val="008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1. </a:t>
            </a:r>
            <a:r>
              <a:rPr lang="ru-RU" b="1" dirty="0" smtClean="0">
                <a:solidFill>
                  <a:srgbClr val="008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Подготовительно-диагностический </a:t>
            </a:r>
            <a:r>
              <a:rPr lang="ru-RU" b="1" dirty="0">
                <a:solidFill>
                  <a:srgbClr val="008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этап </a:t>
            </a:r>
            <a:r>
              <a:rPr lang="ru-RU" b="1" dirty="0" smtClean="0">
                <a:solidFill>
                  <a:srgbClr val="008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 -</a:t>
            </a:r>
            <a:r>
              <a:rPr lang="ru-RU" b="1" i="0" dirty="0" smtClean="0">
                <a:solidFill>
                  <a:srgbClr val="008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включает </a:t>
            </a:r>
            <a:r>
              <a:rPr lang="ru-RU" b="1" i="0" dirty="0">
                <a:solidFill>
                  <a:srgbClr val="008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диагностику, подбор методов работы, с возможностью выбора родителями формы обслуживания ребенка, мероприятия по оснащению банка методических материалов и разработку индивидуальных </a:t>
            </a:r>
            <a:r>
              <a:rPr lang="ru-RU" b="1" i="0" dirty="0" smtClean="0">
                <a:solidFill>
                  <a:srgbClr val="008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занятий, в том числе онлайн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ru-RU" b="1" i="0" dirty="0" smtClean="0">
                <a:solidFill>
                  <a:srgbClr val="008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2</a:t>
            </a:r>
            <a:r>
              <a:rPr lang="ru-RU" b="1" i="0" dirty="0">
                <a:solidFill>
                  <a:srgbClr val="008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. Практический этап </a:t>
            </a:r>
            <a:r>
              <a:rPr lang="ru-RU" b="1" i="0" dirty="0" smtClean="0">
                <a:solidFill>
                  <a:srgbClr val="008000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 - основная деятельность команды специалистов с ребенком – инвалидом и его семьей </a:t>
            </a:r>
            <a:endParaRPr lang="ru-RU" i="0" dirty="0">
              <a:solidFill>
                <a:srgbClr val="00800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3"/>
          </p:nvPr>
        </p:nvSpPr>
        <p:spPr>
          <a:xfrm>
            <a:off x="5914539" y="186725"/>
            <a:ext cx="2715900" cy="34739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None/>
            </a:pPr>
            <a:r>
              <a:rPr lang="ru-RU" sz="1200" b="1" dirty="0" smtClean="0">
                <a:solidFill>
                  <a:srgbClr val="008000"/>
                </a:solidFill>
              </a:rPr>
              <a:t> </a:t>
            </a:r>
            <a:endParaRPr lang="ru-RU" sz="1200" b="1" dirty="0">
              <a:solidFill>
                <a:srgbClr val="008000"/>
              </a:solidFill>
            </a:endParaRPr>
          </a:p>
          <a:p>
            <a:pPr marL="0" lvl="0" indent="0">
              <a:buClr>
                <a:schemeClr val="dk1"/>
              </a:buClr>
              <a:buNone/>
            </a:pPr>
            <a:endParaRPr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147814"/>
            <a:ext cx="2880685" cy="19204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1470"/>
            <a:ext cx="2252849" cy="30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3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body" idx="1"/>
          </p:nvPr>
        </p:nvSpPr>
        <p:spPr>
          <a:xfrm>
            <a:off x="1475656" y="267494"/>
            <a:ext cx="55962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sz="2400" b="1" dirty="0">
                <a:solidFill>
                  <a:srgbClr val="FFC000"/>
                </a:solidFill>
                <a:latin typeface="Franklin Gothic Book" panose="020B0503020102020204" pitchFamily="34" charset="0"/>
              </a:rPr>
              <a:t>Практика внедряется по четырем направлениям:</a:t>
            </a:r>
            <a:endParaRPr sz="2400" b="1" dirty="0">
              <a:solidFill>
                <a:srgbClr val="FFC0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body" idx="2"/>
          </p:nvPr>
        </p:nvSpPr>
        <p:spPr>
          <a:xfrm>
            <a:off x="1763688" y="1563638"/>
            <a:ext cx="5308168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2000" b="1" dirty="0" smtClean="0">
                <a:solidFill>
                  <a:srgbClr val="008000"/>
                </a:solidFill>
                <a:latin typeface="Franklin Gothic Book" panose="020B0503020102020204" pitchFamily="34" charset="0"/>
              </a:rPr>
              <a:t>1. Домашний </a:t>
            </a:r>
            <a:r>
              <a:rPr lang="ru-RU" sz="2000" b="1" dirty="0">
                <a:solidFill>
                  <a:srgbClr val="008000"/>
                </a:solidFill>
                <a:latin typeface="Franklin Gothic Book" panose="020B0503020102020204" pitchFamily="34" charset="0"/>
              </a:rPr>
              <a:t>микрореабилитационный </a:t>
            </a:r>
            <a:r>
              <a:rPr lang="ru-RU" sz="2000" b="1" dirty="0" smtClean="0">
                <a:solidFill>
                  <a:srgbClr val="008000"/>
                </a:solidFill>
                <a:latin typeface="Franklin Gothic Book" panose="020B0503020102020204" pitchFamily="34" charset="0"/>
              </a:rPr>
              <a:t>центр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008000"/>
                </a:solidFill>
                <a:latin typeface="Franklin Gothic Book" panose="020B0503020102020204" pitchFamily="34" charset="0"/>
              </a:rPr>
              <a:t>2. Выездной микрореабилитационный центр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008000"/>
                </a:solidFill>
                <a:latin typeface="Franklin Gothic Book" panose="020B0503020102020204" pitchFamily="34" charset="0"/>
              </a:rPr>
              <a:t>3. Территориальные кабинеты реабилитации </a:t>
            </a:r>
          </a:p>
          <a:p>
            <a:pPr marL="0" lvl="0" indent="0">
              <a:buNone/>
            </a:pPr>
            <a:r>
              <a:rPr lang="ru-RU" sz="2000" b="1" dirty="0">
                <a:solidFill>
                  <a:srgbClr val="008000"/>
                </a:solidFill>
                <a:latin typeface="Franklin Gothic Book" panose="020B0503020102020204" pitchFamily="34" charset="0"/>
              </a:rPr>
              <a:t>4. Дистанционное предоставление услуг</a:t>
            </a:r>
            <a:endParaRPr sz="2000" b="1" dirty="0">
              <a:solidFill>
                <a:srgbClr val="00800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61" y="0"/>
            <a:ext cx="163933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subTitle" idx="1"/>
          </p:nvPr>
        </p:nvSpPr>
        <p:spPr>
          <a:xfrm>
            <a:off x="646550" y="1684700"/>
            <a:ext cx="3246900" cy="2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This is a template optimized for SlideDocs. As it </a:t>
            </a:r>
            <a:r>
              <a:rPr lang="en" dirty="0" smtClean="0"/>
              <a:t>i</a:t>
            </a:r>
            <a:endParaRPr dirty="0"/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2"/>
          </p:nvPr>
        </p:nvSpPr>
        <p:spPr>
          <a:xfrm>
            <a:off x="3856301" y="123478"/>
            <a:ext cx="3168352" cy="46085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buNone/>
            </a:pPr>
            <a:r>
              <a:rPr lang="ru-RU" sz="1500" b="1" dirty="0" smtClean="0">
                <a:solidFill>
                  <a:srgbClr val="008000"/>
                </a:solidFill>
                <a:latin typeface="Franklin Gothic Demi" panose="020B0703020102020204" pitchFamily="34" charset="0"/>
              </a:rPr>
              <a:t>Предоставление </a:t>
            </a:r>
            <a:r>
              <a:rPr lang="ru-RU" sz="1500" b="1" dirty="0">
                <a:solidFill>
                  <a:srgbClr val="008000"/>
                </a:solidFill>
                <a:latin typeface="Franklin Gothic Demi" panose="020B0703020102020204" pitchFamily="34" charset="0"/>
              </a:rPr>
              <a:t>услуг семьям с детьми с тяжелой инвалидностью на дому, в постоянном месте проживания ребенка</a:t>
            </a:r>
            <a:r>
              <a:rPr lang="ru-RU" sz="1500" b="1" dirty="0" smtClean="0">
                <a:solidFill>
                  <a:srgbClr val="008000"/>
                </a:solidFill>
                <a:latin typeface="Franklin Gothic Demi" panose="020B0703020102020204" pitchFamily="34" charset="0"/>
              </a:rPr>
              <a:t>.</a:t>
            </a:r>
          </a:p>
          <a:p>
            <a:pPr marL="114300" lvl="0" indent="0">
              <a:buNone/>
            </a:pPr>
            <a:r>
              <a:rPr lang="ru-RU" sz="1500" b="1" dirty="0" smtClean="0">
                <a:solidFill>
                  <a:srgbClr val="008000"/>
                </a:solidFill>
                <a:latin typeface="Franklin Gothic Demi" panose="020B0703020102020204" pitchFamily="34" charset="0"/>
              </a:rPr>
              <a:t>-организация реабилитационной среды </a:t>
            </a:r>
          </a:p>
          <a:p>
            <a:pPr marL="114300" lvl="0" indent="0">
              <a:buNone/>
            </a:pPr>
            <a:r>
              <a:rPr lang="ru-RU" sz="1500" b="1" dirty="0">
                <a:solidFill>
                  <a:srgbClr val="008000"/>
                </a:solidFill>
                <a:latin typeface="Franklin Gothic Demi" panose="020B0703020102020204" pitchFamily="34" charset="0"/>
              </a:rPr>
              <a:t>-выполнение краткосрочных программ комплексной реабилитации и </a:t>
            </a:r>
            <a:r>
              <a:rPr lang="ru-RU" sz="1500" b="1" dirty="0" err="1">
                <a:solidFill>
                  <a:srgbClr val="008000"/>
                </a:solidFill>
                <a:latin typeface="Franklin Gothic Demi" panose="020B0703020102020204" pitchFamily="34" charset="0"/>
              </a:rPr>
              <a:t>абилитации</a:t>
            </a:r>
            <a:r>
              <a:rPr lang="ru-RU" sz="1500" b="1" dirty="0">
                <a:solidFill>
                  <a:srgbClr val="008000"/>
                </a:solidFill>
                <a:latin typeface="Franklin Gothic Demi" panose="020B0703020102020204" pitchFamily="34" charset="0"/>
              </a:rPr>
              <a:t> </a:t>
            </a:r>
            <a:r>
              <a:rPr lang="ru-RU" sz="1500" b="1" dirty="0" smtClean="0">
                <a:solidFill>
                  <a:srgbClr val="008000"/>
                </a:solidFill>
                <a:latin typeface="Franklin Gothic Demi" panose="020B0703020102020204" pitchFamily="34" charset="0"/>
              </a:rPr>
              <a:t>детей-инвалидов</a:t>
            </a:r>
          </a:p>
          <a:p>
            <a:pPr marL="114300" lvl="0" indent="0">
              <a:buNone/>
            </a:pPr>
            <a:r>
              <a:rPr lang="ru-RU" sz="1500" b="1" dirty="0">
                <a:solidFill>
                  <a:srgbClr val="008000"/>
                </a:solidFill>
                <a:latin typeface="Franklin Gothic Demi" panose="020B0703020102020204" pitchFamily="34" charset="0"/>
              </a:rPr>
              <a:t>-оказание консультативной помощи родителям (законным представителям) </a:t>
            </a:r>
            <a:endParaRPr lang="ru-RU" sz="1500" b="1" dirty="0" smtClean="0">
              <a:solidFill>
                <a:srgbClr val="008000"/>
              </a:solidFill>
              <a:latin typeface="Franklin Gothic Demi" panose="020B0703020102020204" pitchFamily="34" charset="0"/>
            </a:endParaRPr>
          </a:p>
          <a:p>
            <a:pPr marL="114300" lvl="0" indent="0">
              <a:buNone/>
            </a:pPr>
            <a:r>
              <a:rPr lang="ru-RU" sz="1500" b="1" dirty="0" smtClean="0">
                <a:solidFill>
                  <a:srgbClr val="008000"/>
                </a:solidFill>
                <a:latin typeface="Franklin Gothic Demi" panose="020B0703020102020204" pitchFamily="34" charset="0"/>
              </a:rPr>
              <a:t>-обучение </a:t>
            </a:r>
            <a:r>
              <a:rPr lang="ru-RU" sz="1500" b="1" dirty="0">
                <a:solidFill>
                  <a:srgbClr val="008000"/>
                </a:solidFill>
                <a:latin typeface="Franklin Gothic Demi" panose="020B0703020102020204" pitchFamily="34" charset="0"/>
              </a:rPr>
              <a:t>родителей (законных представителей) </a:t>
            </a:r>
            <a:endParaRPr lang="ru-RU" sz="1500" b="1" dirty="0" smtClean="0">
              <a:solidFill>
                <a:srgbClr val="008000"/>
              </a:solidFill>
              <a:latin typeface="Franklin Gothic Demi" panose="020B0703020102020204" pitchFamily="34" charset="0"/>
            </a:endParaRPr>
          </a:p>
          <a:p>
            <a:pPr marL="114300" lvl="0" indent="0">
              <a:buNone/>
            </a:pPr>
            <a:r>
              <a:rPr lang="ru-RU" sz="1500" b="1" dirty="0">
                <a:solidFill>
                  <a:srgbClr val="008000"/>
                </a:solidFill>
                <a:latin typeface="Franklin Gothic Demi" panose="020B0703020102020204" pitchFamily="34" charset="0"/>
              </a:rPr>
              <a:t>-организация сетевого профессионального взаимодействия специалистов</a:t>
            </a:r>
            <a:endParaRPr lang="ru-RU" sz="1500" b="1" dirty="0" smtClean="0">
              <a:solidFill>
                <a:srgbClr val="008000"/>
              </a:solidFill>
              <a:latin typeface="Franklin Gothic Demi" panose="020B0703020102020204" pitchFamily="34" charset="0"/>
            </a:endParaRPr>
          </a:p>
          <a:p>
            <a:pPr marL="400050" lvl="0" indent="-285750">
              <a:buFontTx/>
              <a:buChar char="-"/>
            </a:pPr>
            <a:endParaRPr lang="ru-RU" sz="1600" b="1" dirty="0" smtClean="0">
              <a:solidFill>
                <a:srgbClr val="00800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" name="Google Shape;364;p33"/>
          <p:cNvSpPr/>
          <p:nvPr/>
        </p:nvSpPr>
        <p:spPr>
          <a:xfrm>
            <a:off x="179512" y="1347614"/>
            <a:ext cx="3672408" cy="1325100"/>
          </a:xfrm>
          <a:prstGeom prst="chevron">
            <a:avLst>
              <a:gd name="adj" fmla="val 29853"/>
            </a:avLst>
          </a:prstGeom>
          <a:solidFill>
            <a:srgbClr val="FFC000">
              <a:alpha val="72000"/>
            </a:srgbClr>
          </a:solidFill>
          <a:ln>
            <a:solidFill>
              <a:srgbClr val="008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ru-RU" sz="2400" b="1" dirty="0" smtClean="0">
              <a:solidFill>
                <a:srgbClr val="008000"/>
              </a:solidFill>
              <a:latin typeface="Franklin Gothic Demi" panose="020B0703020102020204" pitchFamily="34" charset="0"/>
            </a:endParaRPr>
          </a:p>
          <a:p>
            <a:pPr algn="ctr"/>
            <a:r>
              <a:rPr lang="ru-RU" sz="1800" b="1" dirty="0" smtClean="0">
                <a:solidFill>
                  <a:srgbClr val="008000"/>
                </a:solidFill>
                <a:latin typeface="Franklin Gothic Demi" panose="020B0703020102020204" pitchFamily="34" charset="0"/>
              </a:rPr>
              <a:t>Домашний </a:t>
            </a:r>
            <a:r>
              <a:rPr lang="ru-RU" sz="1800" b="1" dirty="0">
                <a:solidFill>
                  <a:srgbClr val="008000"/>
                </a:solidFill>
                <a:latin typeface="Franklin Gothic Demi" panose="020B0703020102020204" pitchFamily="34" charset="0"/>
              </a:rPr>
              <a:t>микрореабилитационный центр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61" y="-20538"/>
            <a:ext cx="163933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subTitle" idx="1"/>
          </p:nvPr>
        </p:nvSpPr>
        <p:spPr>
          <a:xfrm>
            <a:off x="646550" y="1684700"/>
            <a:ext cx="3246900" cy="2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This is a template optimized for SlideDocs. As it </a:t>
            </a:r>
            <a:r>
              <a:rPr lang="en" dirty="0" smtClean="0"/>
              <a:t>i</a:t>
            </a:r>
            <a:endParaRPr dirty="0"/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2"/>
          </p:nvPr>
        </p:nvSpPr>
        <p:spPr>
          <a:xfrm>
            <a:off x="3856301" y="123478"/>
            <a:ext cx="3168352" cy="46085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buNone/>
            </a:pPr>
            <a:endParaRPr lang="ru-RU" sz="1500" b="1" dirty="0" smtClean="0">
              <a:solidFill>
                <a:srgbClr val="008000"/>
              </a:solidFill>
              <a:latin typeface="Franklin Gothic Demi" panose="020B0703020102020204" pitchFamily="34" charset="0"/>
            </a:endParaRPr>
          </a:p>
          <a:p>
            <a:pPr marL="114300" lvl="0" indent="0">
              <a:buNone/>
            </a:pPr>
            <a:r>
              <a:rPr lang="ru-RU" sz="1500" b="1" dirty="0" smtClean="0">
                <a:solidFill>
                  <a:srgbClr val="008000"/>
                </a:solidFill>
                <a:latin typeface="Franklin Gothic Demi" panose="020B0703020102020204" pitchFamily="34" charset="0"/>
              </a:rPr>
              <a:t>Выездной </a:t>
            </a:r>
            <a:r>
              <a:rPr lang="ru-RU" sz="1500" b="1" dirty="0">
                <a:solidFill>
                  <a:srgbClr val="008000"/>
                </a:solidFill>
                <a:latin typeface="Franklin Gothic Demi" panose="020B0703020102020204" pitchFamily="34" charset="0"/>
              </a:rPr>
              <a:t>микрореабилитационный центр – это выезд мобильных (междисциплинарных) бригад, включающих специалистов различных профилей (медицинского, социального, психологического, педагогического, правового), для оказания комплекса услуг детям и семьям, проживающим в отдаленных населённых пунктах муниципальных образований и не имеющим возможности посещения реабилитационных центров (отделений</a:t>
            </a:r>
            <a:endParaRPr lang="ru-RU" sz="1600" b="1" dirty="0" smtClean="0">
              <a:solidFill>
                <a:srgbClr val="00800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" name="Google Shape;364;p33"/>
          <p:cNvSpPr/>
          <p:nvPr/>
        </p:nvSpPr>
        <p:spPr>
          <a:xfrm>
            <a:off x="179512" y="1347614"/>
            <a:ext cx="3672408" cy="1325100"/>
          </a:xfrm>
          <a:prstGeom prst="chevron">
            <a:avLst>
              <a:gd name="adj" fmla="val 29853"/>
            </a:avLst>
          </a:prstGeom>
          <a:solidFill>
            <a:srgbClr val="FFC000">
              <a:alpha val="72000"/>
            </a:srgbClr>
          </a:solidFill>
          <a:ln>
            <a:solidFill>
              <a:srgbClr val="008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ru-RU" sz="2400" b="1" dirty="0" smtClean="0">
              <a:solidFill>
                <a:srgbClr val="008000"/>
              </a:solidFill>
              <a:latin typeface="Franklin Gothic Demi" panose="020B0703020102020204" pitchFamily="34" charset="0"/>
            </a:endParaRPr>
          </a:p>
          <a:p>
            <a:pPr algn="ctr"/>
            <a:r>
              <a:rPr lang="ru-RU" sz="1800" b="1" dirty="0" smtClean="0">
                <a:solidFill>
                  <a:srgbClr val="008000"/>
                </a:solidFill>
                <a:latin typeface="Franklin Gothic Demi" panose="020B0703020102020204" pitchFamily="34" charset="0"/>
              </a:rPr>
              <a:t>Выездной микрореабилитационный центр</a:t>
            </a:r>
            <a:endParaRPr lang="ru-RU" sz="1800" b="1" dirty="0">
              <a:solidFill>
                <a:srgbClr val="008000"/>
              </a:solidFill>
              <a:latin typeface="Franklin Gothic Demi" panose="020B07030201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61" y="-20538"/>
            <a:ext cx="16393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7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subTitle" idx="1"/>
          </p:nvPr>
        </p:nvSpPr>
        <p:spPr>
          <a:xfrm>
            <a:off x="646550" y="1684700"/>
            <a:ext cx="3246900" cy="2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This is a template optimized for SlideDocs. As it </a:t>
            </a:r>
            <a:r>
              <a:rPr lang="en" dirty="0" smtClean="0"/>
              <a:t>i</a:t>
            </a:r>
            <a:endParaRPr dirty="0"/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2"/>
          </p:nvPr>
        </p:nvSpPr>
        <p:spPr>
          <a:xfrm>
            <a:off x="3856301" y="123478"/>
            <a:ext cx="3168352" cy="46085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buNone/>
            </a:pPr>
            <a:endParaRPr lang="ru-RU" sz="1500" b="1" dirty="0" smtClean="0">
              <a:solidFill>
                <a:srgbClr val="008000"/>
              </a:solidFill>
              <a:latin typeface="Franklin Gothic Demi" panose="020B0703020102020204" pitchFamily="34" charset="0"/>
            </a:endParaRPr>
          </a:p>
          <a:p>
            <a:pPr marL="114300" lvl="0" indent="0">
              <a:buNone/>
            </a:pPr>
            <a:endParaRPr lang="ru-RU" sz="1500" b="1" dirty="0" smtClean="0">
              <a:solidFill>
                <a:srgbClr val="008000"/>
              </a:solidFill>
              <a:latin typeface="Franklin Gothic Demi" panose="020B0703020102020204" pitchFamily="34" charset="0"/>
            </a:endParaRPr>
          </a:p>
          <a:p>
            <a:pPr marL="114300" lvl="0" indent="0">
              <a:buNone/>
            </a:pPr>
            <a:r>
              <a:rPr lang="ru-RU" sz="1500" b="1" dirty="0" smtClean="0">
                <a:solidFill>
                  <a:srgbClr val="008000"/>
                </a:solidFill>
                <a:latin typeface="Franklin Gothic Demi" panose="020B0703020102020204" pitchFamily="34" charset="0"/>
              </a:rPr>
              <a:t>Предоставление </a:t>
            </a:r>
            <a:r>
              <a:rPr lang="ru-RU" sz="1600" b="1" dirty="0">
                <a:solidFill>
                  <a:srgbClr val="008000"/>
                </a:solidFill>
                <a:latin typeface="Franklin Gothic Demi" panose="020B0703020102020204" pitchFamily="34" charset="0"/>
              </a:rPr>
              <a:t>детям-инвалидам реабилитационных и абилитационных услуг в отделениях Славгородского комплексного центра  и предназначены для семей, которые могут дойти до социального учреждения и без особых материальных и физических затрат получить помощь квалифицированных специалистов в учреждении.</a:t>
            </a:r>
            <a:endParaRPr lang="ru-RU" sz="1600" b="1" dirty="0" smtClean="0">
              <a:solidFill>
                <a:srgbClr val="00800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7" name="Google Shape;364;p33"/>
          <p:cNvSpPr/>
          <p:nvPr/>
        </p:nvSpPr>
        <p:spPr>
          <a:xfrm>
            <a:off x="179512" y="1347614"/>
            <a:ext cx="3672408" cy="1325100"/>
          </a:xfrm>
          <a:prstGeom prst="chevron">
            <a:avLst>
              <a:gd name="adj" fmla="val 29853"/>
            </a:avLst>
          </a:prstGeom>
          <a:solidFill>
            <a:srgbClr val="FFC000">
              <a:alpha val="72000"/>
            </a:srgbClr>
          </a:solidFill>
          <a:ln>
            <a:solidFill>
              <a:srgbClr val="008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8000"/>
                </a:solidFill>
                <a:latin typeface="Franklin Gothic Demi" panose="020B0703020102020204" pitchFamily="34" charset="0"/>
              </a:rPr>
              <a:t>Территориальные </a:t>
            </a:r>
            <a:r>
              <a:rPr lang="ru-RU" sz="1800" b="1" dirty="0">
                <a:solidFill>
                  <a:srgbClr val="008000"/>
                </a:solidFill>
                <a:latin typeface="Franklin Gothic Demi" panose="020B0703020102020204" pitchFamily="34" charset="0"/>
              </a:rPr>
              <a:t>кабинеты реабилитации </a:t>
            </a:r>
            <a:endParaRPr sz="22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61" y="0"/>
            <a:ext cx="1639339" cy="512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1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753374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200" b="1" dirty="0" smtClean="0">
                <a:solidFill>
                  <a:srgbClr val="FFC000"/>
                </a:solidFill>
              </a:rPr>
              <a:t> </a:t>
            </a:r>
            <a:br>
              <a:rPr lang="ru-RU" sz="3200" b="1" dirty="0" smtClean="0">
                <a:solidFill>
                  <a:srgbClr val="FFC000"/>
                </a:solidFill>
              </a:rPr>
            </a:br>
            <a:r>
              <a:rPr lang="ru-RU" sz="3200" b="1" dirty="0">
                <a:solidFill>
                  <a:srgbClr val="FFC000"/>
                </a:solidFill>
              </a:rPr>
              <a:t/>
            </a:r>
            <a:br>
              <a:rPr lang="ru-RU" sz="3200" b="1" dirty="0">
                <a:solidFill>
                  <a:srgbClr val="FFC000"/>
                </a:solidFill>
              </a:rPr>
            </a:br>
            <a:r>
              <a:rPr lang="ru-RU" sz="2800" b="1" dirty="0" smtClean="0">
                <a:solidFill>
                  <a:srgbClr val="FFC000"/>
                </a:solidFill>
              </a:rPr>
              <a:t>Дистанционное </a:t>
            </a:r>
            <a:r>
              <a:rPr lang="ru-RU" sz="2800" b="1" dirty="0">
                <a:solidFill>
                  <a:srgbClr val="FFC000"/>
                </a:solidFill>
              </a:rPr>
              <a:t>предоставление услуг </a:t>
            </a:r>
            <a:endParaRPr sz="2800" b="1" dirty="0">
              <a:solidFill>
                <a:srgbClr val="FFC000"/>
              </a:solidFill>
            </a:endParaRPr>
          </a:p>
        </p:txBody>
      </p:sp>
      <p:sp>
        <p:nvSpPr>
          <p:cNvPr id="212" name="Google Shape;212;p25"/>
          <p:cNvSpPr txBox="1">
            <a:spLocks noGrp="1"/>
          </p:cNvSpPr>
          <p:nvPr>
            <p:ph type="body" idx="1"/>
          </p:nvPr>
        </p:nvSpPr>
        <p:spPr>
          <a:xfrm>
            <a:off x="3203847" y="555526"/>
            <a:ext cx="3672409" cy="38884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Tx/>
              <a:buChar char="-"/>
            </a:pPr>
            <a:endParaRPr lang="ru-RU" sz="2000" b="1" dirty="0" smtClean="0">
              <a:solidFill>
                <a:srgbClr val="008000"/>
              </a:solidFill>
            </a:endParaRPr>
          </a:p>
          <a:p>
            <a:pPr marL="171450" lvl="0" indent="-171450">
              <a:buFontTx/>
              <a:buChar char="-"/>
            </a:pPr>
            <a:r>
              <a:rPr lang="ru-RU" sz="2000" b="1" dirty="0" smtClean="0">
                <a:solidFill>
                  <a:srgbClr val="008000"/>
                </a:solidFill>
              </a:rPr>
              <a:t>Предполагает проведение коррекционных занятий с ребенком – инвалидов в онлайн формате, а так же  </a:t>
            </a:r>
            <a:r>
              <a:rPr lang="ru-RU" sz="2000" b="1" dirty="0">
                <a:solidFill>
                  <a:srgbClr val="008000"/>
                </a:solidFill>
              </a:rPr>
              <a:t>использование различных сервисов, созданных для обучения родителей методам и приемам ухода, развития и реабилитации детей - инвалидов. </a:t>
            </a:r>
            <a:endParaRPr sz="2000" dirty="0">
              <a:solidFill>
                <a:srgbClr val="008000"/>
              </a:solidFill>
            </a:endParaRPr>
          </a:p>
        </p:txBody>
      </p:sp>
      <p:sp>
        <p:nvSpPr>
          <p:cNvPr id="215" name="Google Shape;215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61" y="0"/>
            <a:ext cx="163933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9"/>
          <p:cNvSpPr/>
          <p:nvPr/>
        </p:nvSpPr>
        <p:spPr>
          <a:xfrm>
            <a:off x="1043608" y="551800"/>
            <a:ext cx="5033458" cy="3918604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C00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9"/>
          <p:cNvSpPr/>
          <p:nvPr/>
        </p:nvSpPr>
        <p:spPr>
          <a:xfrm>
            <a:off x="3414477" y="555526"/>
            <a:ext cx="4612200" cy="29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>
              <a:buFont typeface="Wingdings" panose="05000000000000000000" pitchFamily="2" charset="2"/>
              <a:buChar char="Ø"/>
            </a:pPr>
            <a:endParaRPr lang="ru-RU" b="1" dirty="0">
              <a:solidFill>
                <a:srgbClr val="008000"/>
              </a:solidFill>
              <a:latin typeface="+mj-lt"/>
              <a:ea typeface="Cambria" panose="02040503050406030204" pitchFamily="18" charset="0"/>
              <a:cs typeface="Nunito Sans"/>
              <a:sym typeface="Nunito Sans"/>
            </a:endParaRPr>
          </a:p>
        </p:txBody>
      </p:sp>
      <p:sp>
        <p:nvSpPr>
          <p:cNvPr id="465" name="Google Shape;465;p39"/>
          <p:cNvSpPr txBox="1">
            <a:spLocks noGrp="1"/>
          </p:cNvSpPr>
          <p:nvPr>
            <p:ph type="title"/>
          </p:nvPr>
        </p:nvSpPr>
        <p:spPr>
          <a:xfrm>
            <a:off x="467544" y="359678"/>
            <a:ext cx="2520280" cy="35683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b="1" dirty="0">
              <a:solidFill>
                <a:srgbClr val="008000"/>
              </a:solidFill>
            </a:endParaRPr>
          </a:p>
        </p:txBody>
      </p:sp>
      <p:sp>
        <p:nvSpPr>
          <p:cNvPr id="464" name="Google Shape;464;p3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9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88" y="762701"/>
            <a:ext cx="4541898" cy="29711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13052"/>
            <a:ext cx="1738504" cy="24614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93056"/>
            <a:ext cx="1810512" cy="2563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1282</TotalTime>
  <Words>424</Words>
  <Application>Microsoft Office PowerPoint</Application>
  <PresentationFormat>Экран (16:9)</PresentationFormat>
  <Paragraphs>55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Franklin Gothic Medium</vt:lpstr>
      <vt:lpstr>Calibri</vt:lpstr>
      <vt:lpstr>Franklin Gothic Demi</vt:lpstr>
      <vt:lpstr>Nunito Sans</vt:lpstr>
      <vt:lpstr>Franklin Gothic Book</vt:lpstr>
      <vt:lpstr>Cambria</vt:lpstr>
      <vt:lpstr>Georgia</vt:lpstr>
      <vt:lpstr>Wingdings</vt:lpstr>
      <vt:lpstr>Тема Office</vt:lpstr>
      <vt:lpstr> «Доступная социальная служба».   Практический опыт  КГБУСО «Комплексный центр социального обслуживания населения города Славгорода»</vt:lpstr>
      <vt:lpstr>  «Доступная социальная служба»</vt:lpstr>
      <vt:lpstr>Существует два этапа реализации:   </vt:lpstr>
      <vt:lpstr>Презентация PowerPoint</vt:lpstr>
      <vt:lpstr>Презентация PowerPoint</vt:lpstr>
      <vt:lpstr>Презентация PowerPoint</vt:lpstr>
      <vt:lpstr>Презентация PowerPoint</vt:lpstr>
      <vt:lpstr>   Дистанционное предоставление услуг </vt:lpstr>
      <vt:lpstr>          </vt:lpstr>
      <vt:lpstr> Трудности  в  проведении дистанционных занятий с детьми данной категории</vt:lpstr>
      <vt:lpstr>Презентация PowerPoint</vt:lpstr>
      <vt:lpstr>Желаем всем здоровья!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Домашний микрореабилитационный центр, как форма организации развивающего ухода за детьми с тяжелыми множественными нарушениями развития </dc:title>
  <cp:lastModifiedBy>Наталья Митренко</cp:lastModifiedBy>
  <cp:revision>50</cp:revision>
  <dcterms:modified xsi:type="dcterms:W3CDTF">2023-10-03T04:30:28Z</dcterms:modified>
</cp:coreProperties>
</file>