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875" r:id="rId2"/>
    <p:sldId id="4700" r:id="rId3"/>
    <p:sldId id="4697" r:id="rId4"/>
    <p:sldId id="4694" r:id="rId5"/>
    <p:sldId id="4693" r:id="rId6"/>
    <p:sldId id="4579" r:id="rId7"/>
    <p:sldId id="4691" r:id="rId8"/>
    <p:sldId id="887" r:id="rId9"/>
    <p:sldId id="4877" r:id="rId10"/>
    <p:sldId id="4879" r:id="rId11"/>
    <p:sldId id="48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79"/>
    <a:srgbClr val="006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67"/>
    <p:restoredTop sz="94741"/>
  </p:normalViewPr>
  <p:slideViewPr>
    <p:cSldViewPr snapToGrid="0">
      <p:cViewPr>
        <p:scale>
          <a:sx n="118" d="100"/>
          <a:sy n="118" d="100"/>
        </p:scale>
        <p:origin x="-114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A7027-1609-BD4A-9DB3-FF8703604B7E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8B677-153D-7848-9A20-E0F0DC901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4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19755-2E80-405B-AD46-C4EF48A189E9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40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8B677-153D-7848-9A20-E0F0DC901AC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4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12EB-C6A1-48C5-82B0-ACDFA0859CC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40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12EB-C6A1-48C5-82B0-ACDFA0859CC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39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12EB-C6A1-48C5-82B0-ACDFA0859CC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87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12EB-C6A1-48C5-82B0-ACDFA0859CC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14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692DC2-1F96-5BBB-A063-41D58E8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59F1BC-DB7A-1183-0700-0B6800BF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6BF29C-BDA1-2FB1-DB7D-905BF9DE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7B1AC9-4EC2-1F3E-0608-C5260694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DD4692-4753-E80A-F95C-AB13AB72D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290E71-95E6-FBCF-4C89-1825C71C8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41CDFDC-90FB-B37A-6D87-D62CF16B0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50F075-1516-3A1F-983B-100F2180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13C378-D60B-3A89-3BB7-1F67EA5B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78B0FC9-DC37-5383-A1CE-0A86F6D6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47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F0F2A2A-2646-44CB-EECE-901CD055D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22BBF1D-4646-3EAF-3AEC-57888632C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E4D3F72-A1CD-80B9-FE31-5EE703E2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B6EB08-BD07-EF77-AF8C-26150EAF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CD09279-4C88-CA5D-A27F-C5D7F6A9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2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="" xmlns:a16="http://schemas.microsoft.com/office/drawing/2014/main" id="{1D4E751A-50C7-4508-A3CC-BBD5E7DC8B67}"/>
              </a:ext>
            </a:extLst>
          </p:cNvPr>
          <p:cNvSpPr/>
          <p:nvPr userDrawn="1"/>
        </p:nvSpPr>
        <p:spPr>
          <a:xfrm>
            <a:off x="1" y="0"/>
            <a:ext cx="12192635" cy="6858000"/>
          </a:xfrm>
          <a:custGeom>
            <a:avLst/>
            <a:gdLst/>
            <a:ahLst/>
            <a:cxnLst/>
            <a:rect l="l" t="t" r="r" b="b"/>
            <a:pathLst>
              <a:path w="12192635" h="6858000">
                <a:moveTo>
                  <a:pt x="0" y="6858000"/>
                </a:moveTo>
                <a:lnTo>
                  <a:pt x="12192114" y="6858000"/>
                </a:lnTo>
                <a:lnTo>
                  <a:pt x="1219211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 dirty="0">
              <a:latin typeface="Montserrat" panose="00000500000000000000" pitchFamily="2" charset="-52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FF0BA4A5-BABA-4430-BF36-33509514A627}"/>
              </a:ext>
            </a:extLst>
          </p:cNvPr>
          <p:cNvGrpSpPr/>
          <p:nvPr userDrawn="1"/>
        </p:nvGrpSpPr>
        <p:grpSpPr>
          <a:xfrm>
            <a:off x="9720000" y="540000"/>
            <a:ext cx="2210562" cy="371857"/>
            <a:chOff x="9829038" y="547130"/>
            <a:chExt cx="2210562" cy="371857"/>
          </a:xfrm>
        </p:grpSpPr>
        <p:sp>
          <p:nvSpPr>
            <p:cNvPr id="12" name="object 4">
              <a:extLst>
                <a:ext uri="{FF2B5EF4-FFF2-40B4-BE49-F238E27FC236}">
                  <a16:creationId xmlns="" xmlns:a16="http://schemas.microsoft.com/office/drawing/2014/main" id="{D66BFD8F-9BF7-472B-9A03-FD067CFCAE41}"/>
                </a:ext>
              </a:extLst>
            </p:cNvPr>
            <p:cNvSpPr txBox="1"/>
            <p:nvPr/>
          </p:nvSpPr>
          <p:spPr>
            <a:xfrm>
              <a:off x="10210800" y="650593"/>
              <a:ext cx="1828800" cy="2277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11100"/>
                </a:lnSpc>
                <a:spcBef>
                  <a:spcPts val="100"/>
                </a:spcBef>
              </a:pPr>
              <a:r>
                <a:rPr lang="ru-RU" sz="650" kern="700" cap="all" dirty="0">
                  <a:solidFill>
                    <a:schemeClr val="bg1"/>
                  </a:solidFill>
                  <a:latin typeface="Montserrat SemiBold" panose="00000700000000000000" pitchFamily="2" charset="-52"/>
                  <a:cs typeface="Open Sans Light"/>
                </a:rPr>
                <a:t>правительство </a:t>
              </a:r>
              <a:br>
                <a:rPr lang="ru-RU" sz="650" kern="700" cap="all" dirty="0">
                  <a:solidFill>
                    <a:schemeClr val="bg1"/>
                  </a:solidFill>
                  <a:latin typeface="Montserrat SemiBold" panose="00000700000000000000" pitchFamily="2" charset="-52"/>
                  <a:cs typeface="Open Sans Light"/>
                </a:rPr>
              </a:br>
              <a:r>
                <a:rPr lang="ru-RU" sz="650" kern="700" cap="all" dirty="0">
                  <a:solidFill>
                    <a:schemeClr val="bg1"/>
                  </a:solidFill>
                  <a:latin typeface="Montserrat SemiBold" panose="00000700000000000000" pitchFamily="2" charset="-52"/>
                  <a:cs typeface="Open Sans Light"/>
                </a:rPr>
                <a:t>московской области</a:t>
              </a:r>
              <a:endParaRPr lang="ru-RU" sz="650" kern="700" cap="all" dirty="0">
                <a:solidFill>
                  <a:schemeClr val="bg1"/>
                </a:solidFill>
                <a:latin typeface="Montserrat SemiBold" panose="00000700000000000000" pitchFamily="2" charset="-52"/>
                <a:cs typeface="Calibri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44658EB5-8442-457C-A71F-531CBFA5E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9038" y="547130"/>
              <a:ext cx="305562" cy="371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643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E9BF24-994C-4765-B69D-07707BD5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47E7A4-B9BA-D8BC-C505-8B58356CA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9EF459-A8BE-E6A1-978D-770BF34E7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D9ECFC9-A14E-888B-337F-C99FD2AC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D1B4860-9D61-A6E1-BAB1-440E864D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50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A358C4-EE3F-2E58-15D5-C97DBFB8A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BD56A3-7465-05D9-20C0-6DC3A0050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F3F22F-0CCA-942A-B01F-1C977B20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E0B79B6-6AA3-5B22-8E3E-3A5F5414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061F0B-11A1-96A9-D4B6-15FAADF1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76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2BDCDE-30F8-C17B-4A43-1C641CE05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18DD3E-FAA2-5FFB-1799-C65146268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3BD5127-762B-D6FE-F7D9-658274A44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2D956DF-9C25-1D75-6C22-6A9618C0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BEBE501-D729-FBFA-EC15-16579A05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8919165-5C82-16BC-AE46-8222B937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5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BDADD2-A7E6-9814-F232-5298930A2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717B277-5C89-54D5-AEC4-15700021D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E3F5033-4622-C484-5DD4-4A3AAE09D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602227A-E7BD-9916-13C9-F3F1B0B88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97269A8-3372-4715-4CED-74432B2CD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0239B5E-E9EA-5F25-3858-0095749EC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1844FEE-D7DB-2569-6AD9-B263E773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4BE56D6-4981-3B47-1D89-0D5FEDBF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3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13A29B-C488-AF77-1432-E58B59F7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2B64AA2-337F-EBA5-A69F-75314719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5EBA17A-92F2-F1BA-B519-0AB66DBC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27FF21-0563-CE72-8213-7378FCA7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5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BBB3B89-3F0A-CA7C-70B0-F38FAE86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0A6D01E-47B7-B5C9-C3EB-644F813B0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EB0FD39-7693-E81D-DF25-45D12CBD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18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50487F-B6C3-0C56-13FE-E6ECF643D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CE39DC6-EAAD-6684-2685-8C2EBEB79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5D24A7-0C68-CF12-8DB9-AD86E4690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50A8FD5-69C0-128D-A021-64908C39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7F58672-5BDA-251F-0C31-6172EF40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2298C56-2EFB-B2FB-CA4B-4B8E07CC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3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91F098-1594-A56F-C7C6-2D2F0979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8FCDE61-0C09-AD79-C8A1-709D95B72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1C322A9-271C-996E-977A-2DFC1B4B3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BEF1529-CFBA-7E4D-A14A-71813A9C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4E6F736-2F12-8F07-51F3-6E8611C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BC3DE2D-3B52-9A72-950D-D1FDA264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04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00BFD3-5E71-E316-FEAF-D8A508E0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3DB29FE-78AA-883A-527C-1C2DD6A4F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BA1CD6-07AB-2FCC-1BAA-94CE2EE1B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CCBFF-5A53-1042-A077-B435E1BDCEA7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0FBE8A-1D32-9571-647C-ECF3810F3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CDA792-5857-C551-2BE9-DBE306175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C98E-5B61-8842-91A4-B398D2B0C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1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117" Type="http://schemas.openxmlformats.org/officeDocument/2006/relationships/image" Target="../media/image62.png"/><Relationship Id="rId21" Type="http://schemas.openxmlformats.org/officeDocument/2006/relationships/image" Target="../media/image24.svg"/><Relationship Id="rId42" Type="http://schemas.openxmlformats.org/officeDocument/2006/relationships/image" Target="../media/image25.png"/><Relationship Id="rId47" Type="http://schemas.openxmlformats.org/officeDocument/2006/relationships/image" Target="../media/image50.svg"/><Relationship Id="rId63" Type="http://schemas.openxmlformats.org/officeDocument/2006/relationships/image" Target="../media/image66.svg"/><Relationship Id="rId68" Type="http://schemas.openxmlformats.org/officeDocument/2006/relationships/image" Target="../media/image38.png"/><Relationship Id="rId84" Type="http://schemas.openxmlformats.org/officeDocument/2006/relationships/image" Target="../media/image46.png"/><Relationship Id="rId89" Type="http://schemas.openxmlformats.org/officeDocument/2006/relationships/image" Target="../media/image92.svg"/><Relationship Id="rId112" Type="http://schemas.openxmlformats.org/officeDocument/2006/relationships/image" Target="../media/image115.svg"/><Relationship Id="rId16" Type="http://schemas.openxmlformats.org/officeDocument/2006/relationships/image" Target="../media/image12.png"/><Relationship Id="rId107" Type="http://schemas.openxmlformats.org/officeDocument/2006/relationships/image" Target="../media/image110.svg"/><Relationship Id="rId11" Type="http://schemas.openxmlformats.org/officeDocument/2006/relationships/image" Target="../media/image14.svg"/><Relationship Id="rId32" Type="http://schemas.openxmlformats.org/officeDocument/2006/relationships/image" Target="../media/image20.png"/><Relationship Id="rId37" Type="http://schemas.openxmlformats.org/officeDocument/2006/relationships/image" Target="../media/image40.svg"/><Relationship Id="rId53" Type="http://schemas.openxmlformats.org/officeDocument/2006/relationships/image" Target="../media/image56.svg"/><Relationship Id="rId58" Type="http://schemas.openxmlformats.org/officeDocument/2006/relationships/image" Target="../media/image33.png"/><Relationship Id="rId74" Type="http://schemas.openxmlformats.org/officeDocument/2006/relationships/image" Target="../media/image41.png"/><Relationship Id="rId79" Type="http://schemas.openxmlformats.org/officeDocument/2006/relationships/image" Target="../media/image82.svg"/><Relationship Id="rId102" Type="http://schemas.openxmlformats.org/officeDocument/2006/relationships/image" Target="../media/image55.png"/><Relationship Id="rId5" Type="http://schemas.openxmlformats.org/officeDocument/2006/relationships/image" Target="../media/image8.svg"/><Relationship Id="rId61" Type="http://schemas.openxmlformats.org/officeDocument/2006/relationships/image" Target="../media/image64.svg"/><Relationship Id="rId82" Type="http://schemas.openxmlformats.org/officeDocument/2006/relationships/image" Target="../media/image45.png"/><Relationship Id="rId90" Type="http://schemas.openxmlformats.org/officeDocument/2006/relationships/image" Target="../media/image49.png"/><Relationship Id="rId95" Type="http://schemas.openxmlformats.org/officeDocument/2006/relationships/image" Target="../media/image98.svg"/><Relationship Id="rId19" Type="http://schemas.openxmlformats.org/officeDocument/2006/relationships/image" Target="../media/image2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30.svg"/><Relationship Id="rId30" Type="http://schemas.openxmlformats.org/officeDocument/2006/relationships/image" Target="../media/image19.png"/><Relationship Id="rId35" Type="http://schemas.openxmlformats.org/officeDocument/2006/relationships/image" Target="../media/image38.svg"/><Relationship Id="rId43" Type="http://schemas.openxmlformats.org/officeDocument/2006/relationships/image" Target="../media/image46.svg"/><Relationship Id="rId48" Type="http://schemas.openxmlformats.org/officeDocument/2006/relationships/image" Target="../media/image28.png"/><Relationship Id="rId56" Type="http://schemas.openxmlformats.org/officeDocument/2006/relationships/image" Target="../media/image32.png"/><Relationship Id="rId64" Type="http://schemas.openxmlformats.org/officeDocument/2006/relationships/image" Target="../media/image36.png"/><Relationship Id="rId69" Type="http://schemas.openxmlformats.org/officeDocument/2006/relationships/image" Target="../media/image72.svg"/><Relationship Id="rId77" Type="http://schemas.openxmlformats.org/officeDocument/2006/relationships/image" Target="../media/image80.svg"/><Relationship Id="rId100" Type="http://schemas.openxmlformats.org/officeDocument/2006/relationships/image" Target="../media/image54.png"/><Relationship Id="rId105" Type="http://schemas.openxmlformats.org/officeDocument/2006/relationships/image" Target="../media/image108.svg"/><Relationship Id="rId113" Type="http://schemas.openxmlformats.org/officeDocument/2006/relationships/image" Target="../media/image60.png"/><Relationship Id="rId118" Type="http://schemas.openxmlformats.org/officeDocument/2006/relationships/image" Target="../media/image121.svg"/><Relationship Id="rId8" Type="http://schemas.openxmlformats.org/officeDocument/2006/relationships/image" Target="../media/image8.png"/><Relationship Id="rId51" Type="http://schemas.openxmlformats.org/officeDocument/2006/relationships/image" Target="../media/image54.svg"/><Relationship Id="rId72" Type="http://schemas.openxmlformats.org/officeDocument/2006/relationships/image" Target="../media/image40.png"/><Relationship Id="rId80" Type="http://schemas.openxmlformats.org/officeDocument/2006/relationships/image" Target="../media/image44.png"/><Relationship Id="rId85" Type="http://schemas.openxmlformats.org/officeDocument/2006/relationships/image" Target="../media/image88.svg"/><Relationship Id="rId93" Type="http://schemas.openxmlformats.org/officeDocument/2006/relationships/image" Target="../media/image96.svg"/><Relationship Id="rId98" Type="http://schemas.openxmlformats.org/officeDocument/2006/relationships/image" Target="../media/image53.png"/><Relationship Id="rId121" Type="http://schemas.openxmlformats.org/officeDocument/2006/relationships/image" Target="../media/image64.png"/><Relationship Id="rId3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33" Type="http://schemas.openxmlformats.org/officeDocument/2006/relationships/image" Target="../media/image36.svg"/><Relationship Id="rId38" Type="http://schemas.openxmlformats.org/officeDocument/2006/relationships/image" Target="../media/image23.png"/><Relationship Id="rId46" Type="http://schemas.openxmlformats.org/officeDocument/2006/relationships/image" Target="../media/image27.png"/><Relationship Id="rId59" Type="http://schemas.openxmlformats.org/officeDocument/2006/relationships/image" Target="../media/image62.svg"/><Relationship Id="rId67" Type="http://schemas.openxmlformats.org/officeDocument/2006/relationships/image" Target="../media/image70.svg"/><Relationship Id="rId103" Type="http://schemas.openxmlformats.org/officeDocument/2006/relationships/image" Target="../media/image106.svg"/><Relationship Id="rId108" Type="http://schemas.openxmlformats.org/officeDocument/2006/relationships/image" Target="../media/image58.png"/><Relationship Id="rId116" Type="http://schemas.openxmlformats.org/officeDocument/2006/relationships/image" Target="../media/image119.svg"/><Relationship Id="rId20" Type="http://schemas.openxmlformats.org/officeDocument/2006/relationships/image" Target="../media/image14.png"/><Relationship Id="rId41" Type="http://schemas.openxmlformats.org/officeDocument/2006/relationships/image" Target="../media/image44.svg"/><Relationship Id="rId54" Type="http://schemas.openxmlformats.org/officeDocument/2006/relationships/image" Target="../media/image31.png"/><Relationship Id="rId62" Type="http://schemas.openxmlformats.org/officeDocument/2006/relationships/image" Target="../media/image35.png"/><Relationship Id="rId70" Type="http://schemas.openxmlformats.org/officeDocument/2006/relationships/image" Target="../media/image39.png"/><Relationship Id="rId75" Type="http://schemas.openxmlformats.org/officeDocument/2006/relationships/image" Target="../media/image78.svg"/><Relationship Id="rId83" Type="http://schemas.openxmlformats.org/officeDocument/2006/relationships/image" Target="../media/image86.svg"/><Relationship Id="rId88" Type="http://schemas.openxmlformats.org/officeDocument/2006/relationships/image" Target="../media/image48.png"/><Relationship Id="rId91" Type="http://schemas.openxmlformats.org/officeDocument/2006/relationships/image" Target="../media/image94.svg"/><Relationship Id="rId96" Type="http://schemas.openxmlformats.org/officeDocument/2006/relationships/image" Target="../media/image52.png"/><Relationship Id="rId111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49" Type="http://schemas.openxmlformats.org/officeDocument/2006/relationships/image" Target="../media/image52.svg"/><Relationship Id="rId57" Type="http://schemas.openxmlformats.org/officeDocument/2006/relationships/image" Target="../media/image60.svg"/><Relationship Id="rId106" Type="http://schemas.openxmlformats.org/officeDocument/2006/relationships/image" Target="../media/image57.png"/><Relationship Id="rId114" Type="http://schemas.openxmlformats.org/officeDocument/2006/relationships/image" Target="../media/image117.svg"/><Relationship Id="rId119" Type="http://schemas.openxmlformats.org/officeDocument/2006/relationships/image" Target="../media/image63.png"/><Relationship Id="rId10" Type="http://schemas.openxmlformats.org/officeDocument/2006/relationships/image" Target="../media/image9.png"/><Relationship Id="rId31" Type="http://schemas.openxmlformats.org/officeDocument/2006/relationships/image" Target="../media/image34.svg"/><Relationship Id="rId44" Type="http://schemas.openxmlformats.org/officeDocument/2006/relationships/image" Target="../media/image26.png"/><Relationship Id="rId52" Type="http://schemas.openxmlformats.org/officeDocument/2006/relationships/image" Target="../media/image30.png"/><Relationship Id="rId60" Type="http://schemas.openxmlformats.org/officeDocument/2006/relationships/image" Target="../media/image34.png"/><Relationship Id="rId65" Type="http://schemas.openxmlformats.org/officeDocument/2006/relationships/image" Target="../media/image68.svg"/><Relationship Id="rId73" Type="http://schemas.openxmlformats.org/officeDocument/2006/relationships/image" Target="../media/image76.svg"/><Relationship Id="rId78" Type="http://schemas.openxmlformats.org/officeDocument/2006/relationships/image" Target="../media/image43.png"/><Relationship Id="rId81" Type="http://schemas.openxmlformats.org/officeDocument/2006/relationships/image" Target="../media/image84.svg"/><Relationship Id="rId86" Type="http://schemas.openxmlformats.org/officeDocument/2006/relationships/image" Target="../media/image47.png"/><Relationship Id="rId94" Type="http://schemas.openxmlformats.org/officeDocument/2006/relationships/image" Target="../media/image51.png"/><Relationship Id="rId99" Type="http://schemas.openxmlformats.org/officeDocument/2006/relationships/image" Target="../media/image102.svg"/><Relationship Id="rId101" Type="http://schemas.openxmlformats.org/officeDocument/2006/relationships/image" Target="../media/image104.svg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3" Type="http://schemas.openxmlformats.org/officeDocument/2006/relationships/image" Target="../media/image16.svg"/><Relationship Id="rId18" Type="http://schemas.openxmlformats.org/officeDocument/2006/relationships/image" Target="../media/image13.png"/><Relationship Id="rId39" Type="http://schemas.openxmlformats.org/officeDocument/2006/relationships/image" Target="../media/image42.svg"/><Relationship Id="rId109" Type="http://schemas.openxmlformats.org/officeDocument/2006/relationships/image" Target="../media/image112.svg"/><Relationship Id="rId34" Type="http://schemas.openxmlformats.org/officeDocument/2006/relationships/image" Target="../media/image21.png"/><Relationship Id="rId50" Type="http://schemas.openxmlformats.org/officeDocument/2006/relationships/image" Target="../media/image29.png"/><Relationship Id="rId55" Type="http://schemas.openxmlformats.org/officeDocument/2006/relationships/image" Target="../media/image58.svg"/><Relationship Id="rId76" Type="http://schemas.openxmlformats.org/officeDocument/2006/relationships/image" Target="../media/image42.png"/><Relationship Id="rId97" Type="http://schemas.openxmlformats.org/officeDocument/2006/relationships/image" Target="../media/image100.svg"/><Relationship Id="rId104" Type="http://schemas.openxmlformats.org/officeDocument/2006/relationships/image" Target="../media/image56.png"/><Relationship Id="rId120" Type="http://schemas.openxmlformats.org/officeDocument/2006/relationships/image" Target="../media/image123.svg"/><Relationship Id="rId7" Type="http://schemas.openxmlformats.org/officeDocument/2006/relationships/image" Target="../media/image10.svg"/><Relationship Id="rId71" Type="http://schemas.openxmlformats.org/officeDocument/2006/relationships/image" Target="../media/image74.svg"/><Relationship Id="rId92" Type="http://schemas.openxmlformats.org/officeDocument/2006/relationships/image" Target="../media/image50.png"/><Relationship Id="rId2" Type="http://schemas.openxmlformats.org/officeDocument/2006/relationships/image" Target="../media/image5.png"/><Relationship Id="rId29" Type="http://schemas.openxmlformats.org/officeDocument/2006/relationships/image" Target="../media/image32.svg"/><Relationship Id="rId24" Type="http://schemas.openxmlformats.org/officeDocument/2006/relationships/image" Target="../media/image16.png"/><Relationship Id="rId40" Type="http://schemas.openxmlformats.org/officeDocument/2006/relationships/image" Target="../media/image24.png"/><Relationship Id="rId45" Type="http://schemas.openxmlformats.org/officeDocument/2006/relationships/image" Target="../media/image48.svg"/><Relationship Id="rId66" Type="http://schemas.openxmlformats.org/officeDocument/2006/relationships/image" Target="../media/image37.png"/><Relationship Id="rId87" Type="http://schemas.openxmlformats.org/officeDocument/2006/relationships/image" Target="../media/image90.svg"/><Relationship Id="rId110" Type="http://schemas.openxmlformats.org/officeDocument/2006/relationships/image" Target="../media/image113.svg"/><Relationship Id="rId115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sv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E69A54-6318-FF46-A8BE-8E2019A17B86}"/>
              </a:ext>
            </a:extLst>
          </p:cNvPr>
          <p:cNvSpPr txBox="1"/>
          <p:nvPr/>
        </p:nvSpPr>
        <p:spPr>
          <a:xfrm>
            <a:off x="209933" y="5797019"/>
            <a:ext cx="8724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cap="all" spc="12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КОМПЛЕКСНАЯ РЕАБИЛИТАЦИЯ УЧАСТНИКОВ СВО, ПОЛУЧИВШИХ РАНЕНИЯ, И ЧЛЕНОВ ИХ СЕМЕЙ</a:t>
            </a:r>
            <a:endParaRPr lang="ru-RU" sz="2400" cap="all" spc="12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21C4FD0-EA8F-6012-0C74-B0DFD5E53CAF}"/>
              </a:ext>
            </a:extLst>
          </p:cNvPr>
          <p:cNvSpPr/>
          <p:nvPr/>
        </p:nvSpPr>
        <p:spPr>
          <a:xfrm>
            <a:off x="9452919" y="383060"/>
            <a:ext cx="2063578" cy="108739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6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1">
            <a:extLst>
              <a:ext uri="{FF2B5EF4-FFF2-40B4-BE49-F238E27FC236}">
                <a16:creationId xmlns="" xmlns:a16="http://schemas.microsoft.com/office/drawing/2014/main" id="{D0EB74C2-5722-44CE-3777-7207255E35F8}"/>
              </a:ext>
            </a:extLst>
          </p:cNvPr>
          <p:cNvSpPr txBox="1"/>
          <p:nvPr/>
        </p:nvSpPr>
        <p:spPr>
          <a:xfrm>
            <a:off x="-208305" y="-440049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РАЗВИТИЕ ЦЕНТРА «ЯСЕНКИ»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DCF088C-8ED8-223E-8F62-0CBB7C56161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4247" y="772108"/>
            <a:ext cx="3295400" cy="2484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260FDD5-1CED-2DE8-522D-A701EDA8B29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4247" y="3759629"/>
            <a:ext cx="3295400" cy="2484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62DC69C-A196-3A13-10CF-D09A1807421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96148" y="3759629"/>
            <a:ext cx="3295400" cy="2484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68BAAA-DF12-54FC-39D7-EBAE3DE5A1F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968048" y="3759628"/>
            <a:ext cx="3295400" cy="248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D480F4E-2E5B-10A1-AF91-8CC483CAE81D}"/>
              </a:ext>
            </a:extLst>
          </p:cNvPr>
          <p:cNvSpPr txBox="1"/>
          <p:nvPr/>
        </p:nvSpPr>
        <p:spPr>
          <a:xfrm>
            <a:off x="424247" y="3256108"/>
            <a:ext cx="3295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Montserrat" pitchFamily="2" charset="0"/>
              </a:rPr>
              <a:t>Симуляционная</a:t>
            </a:r>
            <a:r>
              <a:rPr lang="ru-RU" sz="1400" b="1" dirty="0">
                <a:latin typeface="Montserrat" pitchFamily="2" charset="0"/>
              </a:rPr>
              <a:t> комната</a:t>
            </a:r>
            <a:endParaRPr lang="ru-RU" sz="1400" b="1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01B981-65F5-050A-72C9-AF2D372E81A3}"/>
              </a:ext>
            </a:extLst>
          </p:cNvPr>
          <p:cNvSpPr txBox="1"/>
          <p:nvPr/>
        </p:nvSpPr>
        <p:spPr>
          <a:xfrm>
            <a:off x="424247" y="6243629"/>
            <a:ext cx="3295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БАК-терапия</a:t>
            </a:r>
            <a:endParaRPr lang="ru-RU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83380AD-7DAD-5789-96D6-8AA954B87F43}"/>
              </a:ext>
            </a:extLst>
          </p:cNvPr>
          <p:cNvSpPr txBox="1"/>
          <p:nvPr/>
        </p:nvSpPr>
        <p:spPr>
          <a:xfrm>
            <a:off x="4172464" y="6243628"/>
            <a:ext cx="3319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Компьютерный класс</a:t>
            </a:r>
            <a:endParaRPr lang="ru-RU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102E0AE-B253-1112-8EF7-2A33F2A2F32A}"/>
              </a:ext>
            </a:extLst>
          </p:cNvPr>
          <p:cNvSpPr txBox="1"/>
          <p:nvPr/>
        </p:nvSpPr>
        <p:spPr>
          <a:xfrm>
            <a:off x="7968048" y="6243628"/>
            <a:ext cx="329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Социальная служба</a:t>
            </a:r>
            <a:endParaRPr lang="ru-RU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98C59A1-D227-213E-BEE1-FF7E12DFAD40}"/>
              </a:ext>
            </a:extLst>
          </p:cNvPr>
          <p:cNvSpPr txBox="1"/>
          <p:nvPr/>
        </p:nvSpPr>
        <p:spPr>
          <a:xfrm>
            <a:off x="7968048" y="3261324"/>
            <a:ext cx="329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Барокамеры</a:t>
            </a:r>
            <a:endParaRPr lang="ru-RU" sz="1400" b="1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4B9B105-E962-2599-24F1-A4CEEA9DAF82}"/>
              </a:ext>
            </a:extLst>
          </p:cNvPr>
          <p:cNvSpPr txBox="1"/>
          <p:nvPr/>
        </p:nvSpPr>
        <p:spPr>
          <a:xfrm>
            <a:off x="4172464" y="3261325"/>
            <a:ext cx="3319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Психолог</a:t>
            </a:r>
            <a:endParaRPr lang="ru-RU" sz="1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71F6DEA-94CA-1523-2B28-C399EC5FE9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699"/>
          <a:stretch/>
        </p:blipFill>
        <p:spPr>
          <a:xfrm>
            <a:off x="4196148" y="772108"/>
            <a:ext cx="3295399" cy="2484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852A1C9-AA3D-30DE-5A1F-A0AE9353BDBB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968048" y="772012"/>
            <a:ext cx="3294000" cy="2484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812B0B-1845-6312-7F6E-0A72B831B40B}"/>
              </a:ext>
            </a:extLst>
          </p:cNvPr>
          <p:cNvSpPr txBox="1"/>
          <p:nvPr/>
        </p:nvSpPr>
        <p:spPr>
          <a:xfrm>
            <a:off x="11833414" y="655140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F860A2F-3613-C649-B81C-09495EF305AA}" type="slidenum">
              <a:rPr lang="x-none" sz="1400" smtClean="0">
                <a:latin typeface="Montserrat" pitchFamily="2" charset="77"/>
              </a:rPr>
              <a:t>10</a:t>
            </a:fld>
            <a:endParaRPr lang="x-none" sz="1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0515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6;p11">
            <a:extLst>
              <a:ext uri="{FF2B5EF4-FFF2-40B4-BE49-F238E27FC236}">
                <a16:creationId xmlns="" xmlns:a16="http://schemas.microsoft.com/office/drawing/2014/main" id="{A670437F-FF05-A2A1-AB9F-BF94A1CF2DEE}"/>
              </a:ext>
            </a:extLst>
          </p:cNvPr>
          <p:cNvSpPr txBox="1"/>
          <p:nvPr/>
        </p:nvSpPr>
        <p:spPr>
          <a:xfrm>
            <a:off x="-208305" y="-440048"/>
            <a:ext cx="9556800" cy="116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ПРОГРАММА РЕАБИЛИТАЦИИ В ЦЕНТРЕ «ЯСЕНКИ»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6A2B9C48-F251-CFA8-B9AF-7ABF8AA7A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257823"/>
              </p:ext>
            </p:extLst>
          </p:nvPr>
        </p:nvGraphicFramePr>
        <p:xfrm>
          <a:off x="275485" y="728284"/>
          <a:ext cx="11700757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5506">
                  <a:extLst>
                    <a:ext uri="{9D8B030D-6E8A-4147-A177-3AD203B41FA5}">
                      <a16:colId xmlns="" xmlns:a16="http://schemas.microsoft.com/office/drawing/2014/main" val="3196125960"/>
                    </a:ext>
                  </a:extLst>
                </a:gridCol>
                <a:gridCol w="9215251">
                  <a:extLst>
                    <a:ext uri="{9D8B030D-6E8A-4147-A177-3AD203B41FA5}">
                      <a16:colId xmlns="" xmlns:a16="http://schemas.microsoft.com/office/drawing/2014/main" val="2080972978"/>
                    </a:ext>
                  </a:extLst>
                </a:gridCol>
              </a:tblGrid>
              <a:tr h="260653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ВСЕГО БОЙЦОВ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РЕЗУЛЬТАТЫ РЕАБИЛИТАЦИИ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04889858"/>
                  </a:ext>
                </a:extLst>
              </a:tr>
              <a:tr h="789911">
                <a:tc>
                  <a:txBody>
                    <a:bodyPr/>
                    <a:lstStyle/>
                    <a:p>
                      <a:pPr marL="12700" indent="0">
                        <a:buFontTx/>
                        <a:buNone/>
                        <a:tabLst/>
                      </a:pPr>
                      <a:r>
                        <a:rPr lang="ru-RU" sz="20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7</a:t>
                      </a:r>
                      <a:r>
                        <a:rPr lang="ru-RU" sz="2000" b="1" kern="1200" dirty="0" smtClean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6 </a:t>
                      </a:r>
                      <a:r>
                        <a:rPr lang="ru-RU" sz="20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чел</a:t>
                      </a:r>
                      <a:r>
                        <a:rPr lang="ru-RU" sz="2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2000" b="1" kern="1200" dirty="0">
                          <a:solidFill>
                            <a:schemeClr val="tx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endParaRPr lang="ru-RU" sz="2000" b="1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700" indent="0"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8 - восстановились полностью</a:t>
                      </a:r>
                    </a:p>
                    <a:p>
                      <a:pPr marL="12700" indent="0"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58 - восстановились частично </a:t>
                      </a:r>
                    </a:p>
                    <a:p>
                      <a:pPr marL="12700" indent="0"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16 - оформили инвалидность</a:t>
                      </a:r>
                    </a:p>
                    <a:p>
                      <a:pPr marL="12700" indent="0">
                        <a:buFontTx/>
                        <a:buNone/>
                        <a:tabLst/>
                      </a:pP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9 - поиск личных дел в в/ч 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17 - помогли с документами для удостоверения ВБД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18 - организовали медицинское обследование </a:t>
                      </a:r>
                      <a:endParaRPr lang="ru-RU" sz="1200" b="0" kern="1200" dirty="0" smtClean="0">
                        <a:solidFill>
                          <a:srgbClr val="44536A"/>
                        </a:solidFill>
                        <a:latin typeface="Montserrat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12700" indent="0"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9 – проходят курс реабилитации</a:t>
                      </a:r>
                      <a:endParaRPr lang="ru-RU" sz="1200" b="0" kern="1200" dirty="0">
                        <a:solidFill>
                          <a:srgbClr val="44536A"/>
                        </a:solidFill>
                        <a:latin typeface="Montserrat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083879998"/>
                  </a:ext>
                </a:extLst>
              </a:tr>
            </a:tbl>
          </a:graphicData>
        </a:graphic>
      </p:graphicFrame>
      <p:graphicFrame>
        <p:nvGraphicFramePr>
          <p:cNvPr id="3" name="Таблица 7">
            <a:extLst>
              <a:ext uri="{FF2B5EF4-FFF2-40B4-BE49-F238E27FC236}">
                <a16:creationId xmlns="" xmlns:a16="http://schemas.microsoft.com/office/drawing/2014/main" id="{A4D596FF-A65F-784D-7D95-F2B98D9CA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628234"/>
              </p:ext>
            </p:extLst>
          </p:nvPr>
        </p:nvGraphicFramePr>
        <p:xfrm>
          <a:off x="281445" y="2598239"/>
          <a:ext cx="11700757" cy="40014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5505">
                  <a:extLst>
                    <a:ext uri="{9D8B030D-6E8A-4147-A177-3AD203B41FA5}">
                      <a16:colId xmlns="" xmlns:a16="http://schemas.microsoft.com/office/drawing/2014/main" val="1082337133"/>
                    </a:ext>
                  </a:extLst>
                </a:gridCol>
                <a:gridCol w="2256311">
                  <a:extLst>
                    <a:ext uri="{9D8B030D-6E8A-4147-A177-3AD203B41FA5}">
                      <a16:colId xmlns="" xmlns:a16="http://schemas.microsoft.com/office/drawing/2014/main" val="2558398334"/>
                    </a:ext>
                  </a:extLst>
                </a:gridCol>
                <a:gridCol w="2351315">
                  <a:extLst>
                    <a:ext uri="{9D8B030D-6E8A-4147-A177-3AD203B41FA5}">
                      <a16:colId xmlns="" xmlns:a16="http://schemas.microsoft.com/office/drawing/2014/main" val="2774323906"/>
                    </a:ext>
                  </a:extLst>
                </a:gridCol>
                <a:gridCol w="2327563">
                  <a:extLst>
                    <a:ext uri="{9D8B030D-6E8A-4147-A177-3AD203B41FA5}">
                      <a16:colId xmlns="" xmlns:a16="http://schemas.microsoft.com/office/drawing/2014/main" val="3458823194"/>
                    </a:ext>
                  </a:extLst>
                </a:gridCol>
                <a:gridCol w="2280063">
                  <a:extLst>
                    <a:ext uri="{9D8B030D-6E8A-4147-A177-3AD203B41FA5}">
                      <a16:colId xmlns="" xmlns:a16="http://schemas.microsoft.com/office/drawing/2014/main" val="4251356733"/>
                    </a:ext>
                  </a:extLst>
                </a:gridCol>
              </a:tblGrid>
              <a:tr h="245309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ПОСТУПЛЕНИЕ /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ВЫПИСКА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КОМПЛЕКСНАЯ РЕАБИЛИТАЦИЯ</a:t>
                      </a:r>
                      <a:r>
                        <a:rPr lang="ru-RU" sz="1400" b="1" kern="1200" baseline="0" dirty="0" smtClean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 и </a:t>
                      </a:r>
                      <a:endParaRPr lang="ru-RU" sz="1400" b="1" kern="1200" dirty="0">
                        <a:solidFill>
                          <a:srgbClr val="44536A"/>
                        </a:solidFill>
                        <a:latin typeface="Montserrat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ОБУЧЕНИЕ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rgbClr val="44536A"/>
                        </a:solidFill>
                        <a:latin typeface="Montserrat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rgbClr val="44536A"/>
                        </a:solidFill>
                        <a:latin typeface="Montserrat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ДОСУГ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42207945"/>
                  </a:ext>
                </a:extLst>
              </a:tr>
              <a:tr h="1745954"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40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400" b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400" b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ru-RU" sz="1400" b="0" kern="1200" dirty="0">
                        <a:solidFill>
                          <a:schemeClr val="tx1"/>
                        </a:solidFill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8935164"/>
                  </a:ext>
                </a:extLst>
              </a:tr>
              <a:tr h="283688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Поступление:</a:t>
                      </a:r>
                    </a:p>
                    <a:p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Оценка наличия личных документов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Прием врачей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Психологическое тестирование</a:t>
                      </a:r>
                    </a:p>
                    <a:p>
                      <a:r>
                        <a:rPr lang="ru-RU" sz="12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Выписка:</a:t>
                      </a: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/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Оценка эффективности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ЛФК, школа ходьбы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</a:t>
                      </a:r>
                      <a:r>
                        <a:rPr lang="ru-RU" sz="1200" b="0" kern="1200" dirty="0" err="1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физио</a:t>
                      </a: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 - и водолечение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массаж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психолог, БАК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тренажеры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механотерапия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Доступ в Госуслуги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Оформление инвалидности и ТСР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Восстановление личных документов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Помощь в получении удостоверения ВБД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логопед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Компьютерный класс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Использование ТСР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мастер-классы по параолимпийским видам спорта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экскурсионные поездки по выходным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игровые приставки, игровой досуг</a:t>
                      </a:r>
                      <a:b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200" b="0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- кинотеатр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7536092"/>
                  </a:ext>
                </a:extLst>
              </a:tr>
              <a:tr h="36406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rgbClr val="44536A"/>
                          </a:solidFill>
                          <a:latin typeface="Montserrat" pitchFamily="2" charset="0"/>
                          <a:ea typeface="Roboto" panose="02000000000000000000" pitchFamily="2" charset="0"/>
                          <a:cs typeface="+mn-cs"/>
                        </a:rPr>
                        <a:t>21 день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04020942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967703A-9C5C-6BB3-90EB-B5BCDEC2B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987" y="3204355"/>
            <a:ext cx="2107568" cy="15806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79979D6-A905-F6E0-CE5B-252432B9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482" y="3218546"/>
            <a:ext cx="2107569" cy="15806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D164F01-213C-C872-B546-1D5811023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824" y="3232739"/>
            <a:ext cx="2107568" cy="15806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16EF880-6FD5-781A-7D14-585C76509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865"/>
          <a:stretch/>
        </p:blipFill>
        <p:spPr>
          <a:xfrm>
            <a:off x="5142328" y="3204355"/>
            <a:ext cx="2107568" cy="1609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052526A-51F9-B28E-996C-16DA6AA3F4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05" b="20559"/>
          <a:stretch/>
        </p:blipFill>
        <p:spPr>
          <a:xfrm>
            <a:off x="445846" y="3232739"/>
            <a:ext cx="2165929" cy="1580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DBF73A2-B6A8-038A-39F1-A01C8476D2B6}"/>
              </a:ext>
            </a:extLst>
          </p:cNvPr>
          <p:cNvSpPr txBox="1"/>
          <p:nvPr/>
        </p:nvSpPr>
        <p:spPr>
          <a:xfrm>
            <a:off x="11833414" y="655140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F860A2F-3613-C649-B81C-09495EF305AA}" type="slidenum">
              <a:rPr lang="x-none" sz="1400" smtClean="0">
                <a:latin typeface="Montserrat" pitchFamily="2" charset="77"/>
              </a:rPr>
              <a:t>11</a:t>
            </a:fld>
            <a:endParaRPr lang="x-none" sz="1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6528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1">
            <a:extLst>
              <a:ext uri="{FF2B5EF4-FFF2-40B4-BE49-F238E27FC236}">
                <a16:creationId xmlns="" xmlns:a16="http://schemas.microsoft.com/office/drawing/2014/main" id="{634CA7F4-41AA-B8F3-3F83-4095C148A04A}"/>
              </a:ext>
            </a:extLst>
          </p:cNvPr>
          <p:cNvSpPr txBox="1"/>
          <p:nvPr/>
        </p:nvSpPr>
        <p:spPr>
          <a:xfrm>
            <a:off x="-203920" y="-482723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Поддержка Участников </a:t>
            </a:r>
            <a:r>
              <a:rPr lang="ru-RU" sz="2000" kern="800" cap="all" spc="1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Сво</a:t>
            </a:r>
            <a:endParaRPr lang="ru-RU" sz="2000" kern="800" cap="all" spc="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2F9E78D7-FD4E-2C89-4BDC-CBBC5215D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421599"/>
              </p:ext>
            </p:extLst>
          </p:nvPr>
        </p:nvGraphicFramePr>
        <p:xfrm>
          <a:off x="699408" y="803451"/>
          <a:ext cx="5396592" cy="5709474"/>
        </p:xfrm>
        <a:graphic>
          <a:graphicData uri="http://schemas.openxmlformats.org/drawingml/2006/table">
            <a:tbl>
              <a:tblPr/>
              <a:tblGrid>
                <a:gridCol w="5396592">
                  <a:extLst>
                    <a:ext uri="{9D8B030D-6E8A-4147-A177-3AD203B41FA5}">
                      <a16:colId xmlns="" xmlns:a16="http://schemas.microsoft.com/office/drawing/2014/main" val="1893140643"/>
                    </a:ext>
                  </a:extLst>
                </a:gridCol>
              </a:tblGrid>
              <a:tr h="620747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Где проводим работу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0235988"/>
                  </a:ext>
                </a:extLst>
              </a:tr>
              <a:tr h="614995">
                <a:tc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30 военкоматов – 46 специалистов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84794164"/>
                  </a:ext>
                </a:extLst>
              </a:tr>
              <a:tr h="1087994">
                <a:tc>
                  <a:txBody>
                    <a:bodyPr/>
                    <a:lstStyle/>
                    <a:p>
                      <a:pPr marL="1873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14 воинских частей, в том числе в Республике Беларусь – 57 специалистов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2355483"/>
                  </a:ext>
                </a:extLst>
              </a:tr>
              <a:tr h="740206">
                <a:tc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62 центра поддержки мобилизованных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71040820"/>
                  </a:ext>
                </a:extLst>
              </a:tr>
              <a:tr h="1056001">
                <a:tc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err="1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Добродел</a:t>
                      </a:r>
                      <a:r>
                        <a:rPr lang="ru-RU" sz="200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, горячая линия, чат-бот  – 54 персональных помощника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44985025"/>
                  </a:ext>
                </a:extLst>
              </a:tr>
              <a:tr h="684387">
                <a:tc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Военные госпитали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71932481"/>
                  </a:ext>
                </a:extLst>
              </a:tr>
              <a:tr h="905144">
                <a:tc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Общественные</a:t>
                      </a:r>
                      <a:r>
                        <a:rPr lang="ru-RU" sz="2000" kern="1200" baseline="0" dirty="0" smtClean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организации</a:t>
                      </a:r>
                      <a:endParaRPr lang="ru-RU" sz="2000" kern="1200" dirty="0">
                        <a:solidFill>
                          <a:srgbClr val="44536A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A7552EF-0008-795B-128C-03DDBACFC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0" t="6863" r="23070" b="24615"/>
          <a:stretch/>
        </p:blipFill>
        <p:spPr>
          <a:xfrm>
            <a:off x="6636779" y="3990407"/>
            <a:ext cx="1815662" cy="2315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41F4EFB-B51A-E6AB-FD12-82503A362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469" y="3990407"/>
            <a:ext cx="3134427" cy="2350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51B3365-30AA-800F-FF82-C3E4EFEC4CF6}"/>
              </a:ext>
            </a:extLst>
          </p:cNvPr>
          <p:cNvSpPr txBox="1"/>
          <p:nvPr/>
        </p:nvSpPr>
        <p:spPr>
          <a:xfrm>
            <a:off x="6518026" y="6337463"/>
            <a:ext cx="1934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Консультация, </a:t>
            </a:r>
          </a:p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Кантемировская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26B692D7-F4B9-FF77-4665-7B9A63BCEF36}"/>
              </a:ext>
            </a:extLst>
          </p:cNvPr>
          <p:cNvCxnSpPr>
            <a:cxnSpLocks/>
          </p:cNvCxnSpPr>
          <p:nvPr/>
        </p:nvCxnSpPr>
        <p:spPr>
          <a:xfrm>
            <a:off x="6356304" y="3863365"/>
            <a:ext cx="561492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73FAD1A-DE35-C746-ACA9-9320863EB1C9}"/>
              </a:ext>
            </a:extLst>
          </p:cNvPr>
          <p:cNvSpPr txBox="1"/>
          <p:nvPr/>
        </p:nvSpPr>
        <p:spPr>
          <a:xfrm>
            <a:off x="8579469" y="6372479"/>
            <a:ext cx="2768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Работа психологов в госпитале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44BFE6A-4F12-7AEB-3945-3E2D539AC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79" y="555852"/>
            <a:ext cx="5055540" cy="29827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32EC40-716F-81C4-E402-CF4D9EB4757C}"/>
              </a:ext>
            </a:extLst>
          </p:cNvPr>
          <p:cNvSpPr txBox="1"/>
          <p:nvPr/>
        </p:nvSpPr>
        <p:spPr>
          <a:xfrm>
            <a:off x="6636779" y="3579412"/>
            <a:ext cx="3509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Центр поддержки семей - Одинцово</a:t>
            </a:r>
          </a:p>
        </p:txBody>
      </p:sp>
      <p:pic>
        <p:nvPicPr>
          <p:cNvPr id="18" name="Рисунок 4">
            <a:extLst>
              <a:ext uri="{FF2B5EF4-FFF2-40B4-BE49-F238E27FC236}">
                <a16:creationId xmlns="" xmlns:a16="http://schemas.microsoft.com/office/drawing/2014/main" id="{EC6D6995-8240-52A1-3413-61F6797530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2162" y="66481"/>
            <a:ext cx="275161" cy="3627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137909C-5B33-F948-05A9-A6EB19DD011B}"/>
              </a:ext>
            </a:extLst>
          </p:cNvPr>
          <p:cNvSpPr txBox="1"/>
          <p:nvPr/>
        </p:nvSpPr>
        <p:spPr>
          <a:xfrm>
            <a:off x="9850171" y="125663"/>
            <a:ext cx="23403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50" dirty="0">
                <a:latin typeface="Montserrat SemiBold" panose="00000700000000000000" pitchFamily="2" charset="-52"/>
              </a:rPr>
              <a:t>ПРАВИТЕЛЬСТВО</a:t>
            </a:r>
            <a:br>
              <a:rPr lang="ru-RU" sz="650" dirty="0">
                <a:latin typeface="Montserrat SemiBold" panose="00000700000000000000" pitchFamily="2" charset="-52"/>
              </a:rPr>
            </a:br>
            <a:r>
              <a:rPr lang="ru-RU" sz="650" dirty="0">
                <a:latin typeface="Montserrat SemiBold" panose="00000700000000000000" pitchFamily="2" charset="-52"/>
              </a:rPr>
              <a:t>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347411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1">
            <a:extLst>
              <a:ext uri="{FF2B5EF4-FFF2-40B4-BE49-F238E27FC236}">
                <a16:creationId xmlns="" xmlns:a16="http://schemas.microsoft.com/office/drawing/2014/main" id="{634CA7F4-41AA-B8F3-3F83-4095C148A04A}"/>
              </a:ext>
            </a:extLst>
          </p:cNvPr>
          <p:cNvSpPr txBox="1"/>
          <p:nvPr/>
        </p:nvSpPr>
        <p:spPr>
          <a:xfrm>
            <a:off x="-203920" y="-482723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ЦЕНТРЫ ПОДДЕРЖКИ УЧАСТНИКОВ СВО </a:t>
            </a:r>
            <a:b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</a:b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И ИХ СЕМЕЙ</a:t>
            </a:r>
          </a:p>
        </p:txBody>
      </p:sp>
      <p:pic>
        <p:nvPicPr>
          <p:cNvPr id="18" name="Рисунок 4">
            <a:extLst>
              <a:ext uri="{FF2B5EF4-FFF2-40B4-BE49-F238E27FC236}">
                <a16:creationId xmlns="" xmlns:a16="http://schemas.microsoft.com/office/drawing/2014/main" id="{EC6D6995-8240-52A1-3413-61F679753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2162" y="66481"/>
            <a:ext cx="275161" cy="3627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137909C-5B33-F948-05A9-A6EB19DD011B}"/>
              </a:ext>
            </a:extLst>
          </p:cNvPr>
          <p:cNvSpPr txBox="1"/>
          <p:nvPr/>
        </p:nvSpPr>
        <p:spPr>
          <a:xfrm>
            <a:off x="9850171" y="125663"/>
            <a:ext cx="23403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50" dirty="0">
                <a:latin typeface="Montserrat SemiBold" panose="00000700000000000000" pitchFamily="2" charset="-52"/>
              </a:rPr>
              <a:t>ПРАВИТЕЛЬСТВО</a:t>
            </a:r>
            <a:br>
              <a:rPr lang="ru-RU" sz="650" dirty="0">
                <a:latin typeface="Montserrat SemiBold" panose="00000700000000000000" pitchFamily="2" charset="-52"/>
              </a:rPr>
            </a:br>
            <a:r>
              <a:rPr lang="ru-RU" sz="650" dirty="0">
                <a:latin typeface="Montserrat SemiBold" panose="00000700000000000000" pitchFamily="2" charset="-52"/>
              </a:rPr>
              <a:t>МОСКОВСКОЙ ОБЛАСТИ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362DC2D2-4B96-78C7-D19F-38955796A0A9}"/>
              </a:ext>
            </a:extLst>
          </p:cNvPr>
          <p:cNvGrpSpPr>
            <a:grpSpLocks noChangeAspect="1"/>
          </p:cNvGrpSpPr>
          <p:nvPr/>
        </p:nvGrpSpPr>
        <p:grpSpPr>
          <a:xfrm>
            <a:off x="938562" y="962795"/>
            <a:ext cx="6127750" cy="5682050"/>
            <a:chOff x="0" y="0"/>
            <a:chExt cx="9435192" cy="8810211"/>
          </a:xfrm>
          <a:solidFill>
            <a:schemeClr val="bg1">
              <a:lumMod val="75000"/>
            </a:schemeClr>
          </a:solidFill>
        </p:grpSpPr>
        <p:grpSp>
          <p:nvGrpSpPr>
            <p:cNvPr id="6" name="Группа 5">
              <a:extLst>
                <a:ext uri="{FF2B5EF4-FFF2-40B4-BE49-F238E27FC236}">
                  <a16:creationId xmlns="" xmlns:a16="http://schemas.microsoft.com/office/drawing/2014/main" id="{B59AA933-3C78-CDDB-1D94-39898491F667}"/>
                </a:ext>
              </a:extLst>
            </p:cNvPr>
            <p:cNvGrpSpPr/>
            <p:nvPr/>
          </p:nvGrpSpPr>
          <p:grpSpPr>
            <a:xfrm>
              <a:off x="1200569" y="1931149"/>
              <a:ext cx="3201763" cy="3178542"/>
              <a:chOff x="1200568" y="1931149"/>
              <a:chExt cx="3167742" cy="3178542"/>
            </a:xfrm>
            <a:grpFill/>
          </p:grpSpPr>
          <p:pic>
            <p:nvPicPr>
              <p:cNvPr id="68" name="Shape 52">
                <a:extLst>
                  <a:ext uri="{FF2B5EF4-FFF2-40B4-BE49-F238E27FC236}">
                    <a16:creationId xmlns="" xmlns:a16="http://schemas.microsoft.com/office/drawing/2014/main" id="{17C2E1C0-8B9F-A1BC-7FB7-95A52745A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853961" y="3110802"/>
                <a:ext cx="514349" cy="409575"/>
              </a:xfrm>
              <a:prstGeom prst="rect">
                <a:avLst/>
              </a:prstGeom>
            </p:spPr>
          </p:pic>
          <p:pic>
            <p:nvPicPr>
              <p:cNvPr id="69" name="Shape 13">
                <a:extLst>
                  <a:ext uri="{FF2B5EF4-FFF2-40B4-BE49-F238E27FC236}">
                    <a16:creationId xmlns="" xmlns:a16="http://schemas.microsoft.com/office/drawing/2014/main" id="{27ABBC6C-9A2A-8174-13F3-DC8DF9E63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41072" y="2721429"/>
                <a:ext cx="1696130" cy="1181100"/>
              </a:xfrm>
              <a:prstGeom prst="rect">
                <a:avLst/>
              </a:prstGeom>
            </p:spPr>
          </p:pic>
          <p:pic>
            <p:nvPicPr>
              <p:cNvPr id="70" name="Shape 20">
                <a:extLst>
                  <a:ext uri="{FF2B5EF4-FFF2-40B4-BE49-F238E27FC236}">
                    <a16:creationId xmlns="" xmlns:a16="http://schemas.microsoft.com/office/drawing/2014/main" id="{94939AB0-B561-6EC2-08BB-E1B056843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565071" y="3388180"/>
                <a:ext cx="609600" cy="600075"/>
              </a:xfrm>
              <a:prstGeom prst="rect">
                <a:avLst/>
              </a:prstGeom>
            </p:spPr>
          </p:pic>
          <p:pic>
            <p:nvPicPr>
              <p:cNvPr id="71" name="Shape 32">
                <a:extLst>
                  <a:ext uri="{FF2B5EF4-FFF2-40B4-BE49-F238E27FC236}">
                    <a16:creationId xmlns="" xmlns:a16="http://schemas.microsoft.com/office/drawing/2014/main" id="{FED98632-8153-4732-D316-3A21F6B34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75532" y="3682302"/>
                <a:ext cx="1895475" cy="1152525"/>
              </a:xfrm>
              <a:prstGeom prst="rect">
                <a:avLst/>
              </a:prstGeom>
            </p:spPr>
          </p:pic>
          <p:pic>
            <p:nvPicPr>
              <p:cNvPr id="72" name="Shape 45">
                <a:extLst>
                  <a:ext uri="{FF2B5EF4-FFF2-40B4-BE49-F238E27FC236}">
                    <a16:creationId xmlns="" xmlns:a16="http://schemas.microsoft.com/office/drawing/2014/main" id="{EEF9F3F2-4C7F-066C-3003-D6D35BA56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00568" y="3138016"/>
                <a:ext cx="1457325" cy="1971675"/>
              </a:xfrm>
              <a:prstGeom prst="rect">
                <a:avLst/>
              </a:prstGeom>
            </p:spPr>
          </p:pic>
          <p:pic>
            <p:nvPicPr>
              <p:cNvPr id="73" name="Shape 49">
                <a:extLst>
                  <a:ext uri="{FF2B5EF4-FFF2-40B4-BE49-F238E27FC236}">
                    <a16:creationId xmlns="" xmlns:a16="http://schemas.microsoft.com/office/drawing/2014/main" id="{4AF54294-BE6C-BDDC-41A1-442D25A73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896296" y="1931149"/>
                <a:ext cx="1323975" cy="1571626"/>
              </a:xfrm>
              <a:prstGeom prst="rect">
                <a:avLst/>
              </a:prstGeom>
            </p:spPr>
          </p:pic>
        </p:grpSp>
        <p:pic>
          <p:nvPicPr>
            <p:cNvPr id="7" name="Shape 31">
              <a:extLst>
                <a:ext uri="{FF2B5EF4-FFF2-40B4-BE49-F238E27FC236}">
                  <a16:creationId xmlns="" xmlns:a16="http://schemas.microsoft.com/office/drawing/2014/main" id="{7908314F-FA71-8459-3676-BA1AE4D3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53910" y="4456339"/>
              <a:ext cx="2349953" cy="1390650"/>
            </a:xfrm>
            <a:prstGeom prst="rect">
              <a:avLst/>
            </a:prstGeom>
          </p:spPr>
        </p:pic>
        <p:pic>
          <p:nvPicPr>
            <p:cNvPr id="9" name="Shape 29">
              <a:extLst>
                <a:ext uri="{FF2B5EF4-FFF2-40B4-BE49-F238E27FC236}">
                  <a16:creationId xmlns="" xmlns:a16="http://schemas.microsoft.com/office/drawing/2014/main" id="{FAB0556B-2277-FE3D-3B57-4D2F9ECA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90500" y="3741964"/>
              <a:ext cx="1887310" cy="1924050"/>
            </a:xfrm>
            <a:prstGeom prst="rect">
              <a:avLst/>
            </a:prstGeom>
          </p:spPr>
        </p:pic>
        <p:pic>
          <p:nvPicPr>
            <p:cNvPr id="10" name="Shape 56">
              <a:extLst>
                <a:ext uri="{FF2B5EF4-FFF2-40B4-BE49-F238E27FC236}">
                  <a16:creationId xmlns="" xmlns:a16="http://schemas.microsoft.com/office/drawing/2014/main" id="{3C81F4FD-F3DB-6F7E-AAB1-22C58AA64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0" y="2367642"/>
              <a:ext cx="1147082" cy="1581150"/>
            </a:xfrm>
            <a:prstGeom prst="rect">
              <a:avLst/>
            </a:prstGeom>
          </p:spPr>
        </p:pic>
        <p:pic>
          <p:nvPicPr>
            <p:cNvPr id="13" name="Shape 3">
              <a:extLst>
                <a:ext uri="{FF2B5EF4-FFF2-40B4-BE49-F238E27FC236}">
                  <a16:creationId xmlns="" xmlns:a16="http://schemas.microsoft.com/office/drawing/2014/main" id="{C798C715-56EC-EF2C-05FA-F67A14C9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50446" y="2109106"/>
              <a:ext cx="1392011" cy="1971675"/>
            </a:xfrm>
            <a:prstGeom prst="rect">
              <a:avLst/>
            </a:prstGeom>
          </p:spPr>
        </p:pic>
        <p:pic>
          <p:nvPicPr>
            <p:cNvPr id="15" name="Shape 25">
              <a:extLst>
                <a:ext uri="{FF2B5EF4-FFF2-40B4-BE49-F238E27FC236}">
                  <a16:creationId xmlns="" xmlns:a16="http://schemas.microsoft.com/office/drawing/2014/main" id="{B0490190-955B-5FC2-538B-7A155004A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69446" y="1592034"/>
              <a:ext cx="1347107" cy="1181100"/>
            </a:xfrm>
            <a:prstGeom prst="rect">
              <a:avLst/>
            </a:prstGeom>
          </p:spPr>
        </p:pic>
        <p:pic>
          <p:nvPicPr>
            <p:cNvPr id="20" name="Shape 16">
              <a:extLst>
                <a:ext uri="{FF2B5EF4-FFF2-40B4-BE49-F238E27FC236}">
                  <a16:creationId xmlns="" xmlns:a16="http://schemas.microsoft.com/office/drawing/2014/main" id="{00117E18-D78D-FB00-5BA8-4F5DB19EF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762123" y="1183821"/>
              <a:ext cx="1906361" cy="1724025"/>
            </a:xfrm>
            <a:prstGeom prst="rect">
              <a:avLst/>
            </a:prstGeom>
          </p:spPr>
        </p:pic>
        <p:pic>
          <p:nvPicPr>
            <p:cNvPr id="21" name="Shape 5">
              <a:extLst>
                <a:ext uri="{FF2B5EF4-FFF2-40B4-BE49-F238E27FC236}">
                  <a16:creationId xmlns="" xmlns:a16="http://schemas.microsoft.com/office/drawing/2014/main" id="{B5B13F87-A1C9-AAFC-0DED-8B97B730E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426153" y="843642"/>
              <a:ext cx="1670956" cy="2143125"/>
            </a:xfrm>
            <a:prstGeom prst="rect">
              <a:avLst/>
            </a:prstGeom>
          </p:spPr>
        </p:pic>
        <p:pic>
          <p:nvPicPr>
            <p:cNvPr id="22" name="Shape 51">
              <a:extLst>
                <a:ext uri="{FF2B5EF4-FFF2-40B4-BE49-F238E27FC236}">
                  <a16:creationId xmlns="" xmlns:a16="http://schemas.microsoft.com/office/drawing/2014/main" id="{C87413EC-677C-08E4-2F83-87BAEBA87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810000" y="0"/>
              <a:ext cx="1658711" cy="1485900"/>
            </a:xfrm>
            <a:prstGeom prst="rect">
              <a:avLst/>
            </a:prstGeom>
          </p:spPr>
        </p:pic>
        <p:pic>
          <p:nvPicPr>
            <p:cNvPr id="23" name="Shape 46">
              <a:extLst>
                <a:ext uri="{FF2B5EF4-FFF2-40B4-BE49-F238E27FC236}">
                  <a16:creationId xmlns="" xmlns:a16="http://schemas.microsoft.com/office/drawing/2014/main" id="{A3FBDA38-B77F-1B57-C017-017F678C2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857750" y="530678"/>
              <a:ext cx="1328057" cy="2019300"/>
            </a:xfrm>
            <a:prstGeom prst="rect">
              <a:avLst/>
            </a:prstGeom>
          </p:spPr>
        </p:pic>
        <p:pic>
          <p:nvPicPr>
            <p:cNvPr id="24" name="Shape 40">
              <a:extLst>
                <a:ext uri="{FF2B5EF4-FFF2-40B4-BE49-F238E27FC236}">
                  <a16:creationId xmlns="" xmlns:a16="http://schemas.microsoft.com/office/drawing/2014/main" id="{7F13DDE4-8ECF-4777-E28A-6680B8B45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735287" y="2354038"/>
              <a:ext cx="949780" cy="933448"/>
            </a:xfrm>
            <a:prstGeom prst="rect">
              <a:avLst/>
            </a:prstGeom>
          </p:spPr>
        </p:pic>
        <p:pic>
          <p:nvPicPr>
            <p:cNvPr id="25" name="Shape 57">
              <a:extLst>
                <a:ext uri="{FF2B5EF4-FFF2-40B4-BE49-F238E27FC236}">
                  <a16:creationId xmlns="" xmlns:a16="http://schemas.microsoft.com/office/drawing/2014/main" id="{73C38980-6D4B-0585-A416-4B4BEE453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5143499" y="2394857"/>
              <a:ext cx="1213757" cy="1314450"/>
            </a:xfrm>
            <a:prstGeom prst="rect">
              <a:avLst/>
            </a:prstGeom>
          </p:spPr>
        </p:pic>
        <p:pic>
          <p:nvPicPr>
            <p:cNvPr id="26" name="Shape 34">
              <a:extLst>
                <a:ext uri="{FF2B5EF4-FFF2-40B4-BE49-F238E27FC236}">
                  <a16:creationId xmlns="" xmlns:a16="http://schemas.microsoft.com/office/drawing/2014/main" id="{BC6C85A1-0B7B-B69F-5E10-EB0691D69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5449661" y="2884714"/>
              <a:ext cx="1166132" cy="1323975"/>
            </a:xfrm>
            <a:prstGeom prst="rect">
              <a:avLst/>
            </a:prstGeom>
          </p:spPr>
        </p:pic>
        <p:pic>
          <p:nvPicPr>
            <p:cNvPr id="27" name="Shape 36">
              <a:extLst>
                <a:ext uri="{FF2B5EF4-FFF2-40B4-BE49-F238E27FC236}">
                  <a16:creationId xmlns="" xmlns:a16="http://schemas.microsoft.com/office/drawing/2014/main" id="{74CF5C1D-FF1D-1B0C-FA2F-0AF13EE81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=""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6245678" y="3197680"/>
              <a:ext cx="730704" cy="1247775"/>
            </a:xfrm>
            <a:prstGeom prst="rect">
              <a:avLst/>
            </a:prstGeom>
          </p:spPr>
        </p:pic>
        <p:pic>
          <p:nvPicPr>
            <p:cNvPr id="28" name="Shape 37">
              <a:extLst>
                <a:ext uri="{FF2B5EF4-FFF2-40B4-BE49-F238E27FC236}">
                  <a16:creationId xmlns="" xmlns:a16="http://schemas.microsoft.com/office/drawing/2014/main" id="{4B97DDDB-2E4B-9871-9104-46E14B50D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=""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6436178" y="3347357"/>
              <a:ext cx="1744436" cy="1809750"/>
            </a:xfrm>
            <a:prstGeom prst="rect">
              <a:avLst/>
            </a:prstGeom>
          </p:spPr>
        </p:pic>
        <p:pic>
          <p:nvPicPr>
            <p:cNvPr id="29" name="Shape 42">
              <a:extLst>
                <a:ext uri="{FF2B5EF4-FFF2-40B4-BE49-F238E27FC236}">
                  <a16:creationId xmlns="" xmlns:a16="http://schemas.microsoft.com/office/drawing/2014/main" id="{999E585F-87EF-5DBF-3DDE-A456F5EA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5143499" y="4094704"/>
              <a:ext cx="1420586" cy="1524000"/>
            </a:xfrm>
            <a:prstGeom prst="rect">
              <a:avLst/>
            </a:prstGeom>
          </p:spPr>
        </p:pic>
        <p:pic>
          <p:nvPicPr>
            <p:cNvPr id="30" name="Shape 4">
              <a:extLst>
                <a:ext uri="{FF2B5EF4-FFF2-40B4-BE49-F238E27FC236}">
                  <a16:creationId xmlns="" xmlns:a16="http://schemas.microsoft.com/office/drawing/2014/main" id="{344F5403-5B4F-1539-8B55-29B8D6791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96DAC541-7B7A-43D3-8B79-37D633B846F1}">
                  <asvg:svgBlip xmlns=""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6031104" y="4599215"/>
              <a:ext cx="1078086" cy="1114425"/>
            </a:xfrm>
            <a:prstGeom prst="rect">
              <a:avLst/>
            </a:prstGeom>
          </p:spPr>
        </p:pic>
        <p:pic>
          <p:nvPicPr>
            <p:cNvPr id="31" name="Shape 55">
              <a:extLst>
                <a:ext uri="{FF2B5EF4-FFF2-40B4-BE49-F238E27FC236}">
                  <a16:creationId xmlns="" xmlns:a16="http://schemas.microsoft.com/office/drawing/2014/main" id="{5E7EDC71-FCA1-AF73-24FB-51BF4FD89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7830910" y="3687536"/>
              <a:ext cx="1604282" cy="2705100"/>
            </a:xfrm>
            <a:prstGeom prst="rect">
              <a:avLst/>
            </a:prstGeom>
          </p:spPr>
        </p:pic>
        <p:pic>
          <p:nvPicPr>
            <p:cNvPr id="32" name="Shape 9">
              <a:extLst>
                <a:ext uri="{FF2B5EF4-FFF2-40B4-BE49-F238E27FC236}">
                  <a16:creationId xmlns="" xmlns:a16="http://schemas.microsoft.com/office/drawing/2014/main" id="{02E1135A-33AA-82E3-4388-2DEFD605E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96DAC541-7B7A-43D3-8B79-37D633B846F1}">
                  <asvg:svgBlip xmlns=""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6973660" y="4694465"/>
              <a:ext cx="1620611" cy="1743075"/>
            </a:xfrm>
            <a:prstGeom prst="rect">
              <a:avLst/>
            </a:prstGeom>
          </p:spPr>
        </p:pic>
        <p:pic>
          <p:nvPicPr>
            <p:cNvPr id="33" name="Shape 17">
              <a:extLst>
                <a:ext uri="{FF2B5EF4-FFF2-40B4-BE49-F238E27FC236}">
                  <a16:creationId xmlns="" xmlns:a16="http://schemas.microsoft.com/office/drawing/2014/main" id="{166A0C69-E9F8-D627-AB72-F3D3801C8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96DAC541-7B7A-43D3-8B79-37D633B846F1}">
                  <asvg:svgBlip xmlns=""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6055178" y="5565321"/>
              <a:ext cx="1734911" cy="1057275"/>
            </a:xfrm>
            <a:prstGeom prst="rect">
              <a:avLst/>
            </a:prstGeom>
          </p:spPr>
        </p:pic>
        <p:pic>
          <p:nvPicPr>
            <p:cNvPr id="34" name="Shape 26">
              <a:extLst>
                <a:ext uri="{FF2B5EF4-FFF2-40B4-BE49-F238E27FC236}">
                  <a16:creationId xmlns="" xmlns:a16="http://schemas.microsoft.com/office/drawing/2014/main" id="{974D6B25-0998-91DD-CC7E-9FA2283F3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=""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6742339" y="5987143"/>
              <a:ext cx="1575707" cy="1409700"/>
            </a:xfrm>
            <a:prstGeom prst="rect">
              <a:avLst/>
            </a:prstGeom>
          </p:spPr>
        </p:pic>
        <p:pic>
          <p:nvPicPr>
            <p:cNvPr id="35" name="Shape 50">
              <a:extLst>
                <a:ext uri="{FF2B5EF4-FFF2-40B4-BE49-F238E27FC236}">
                  <a16:creationId xmlns="" xmlns:a16="http://schemas.microsoft.com/office/drawing/2014/main" id="{268442C1-487C-31F0-34DF-39D41FC91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=""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4708071" y="5497286"/>
              <a:ext cx="1489982" cy="1485900"/>
            </a:xfrm>
            <a:prstGeom prst="rect">
              <a:avLst/>
            </a:prstGeom>
          </p:spPr>
        </p:pic>
        <p:pic>
          <p:nvPicPr>
            <p:cNvPr id="36" name="Shape 12">
              <a:extLst>
                <a:ext uri="{FF2B5EF4-FFF2-40B4-BE49-F238E27FC236}">
                  <a16:creationId xmlns="" xmlns:a16="http://schemas.microsoft.com/office/drawing/2014/main" id="{AC7B78D0-26A6-3B22-4A0D-F619813E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96DAC541-7B7A-43D3-8B79-37D633B846F1}">
                  <asvg:svgBlip xmlns=""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2969078" y="3952875"/>
              <a:ext cx="371475" cy="257175"/>
            </a:xfrm>
            <a:prstGeom prst="rect">
              <a:avLst/>
            </a:prstGeom>
          </p:spPr>
        </p:pic>
        <p:pic>
          <p:nvPicPr>
            <p:cNvPr id="37" name="Shape 2">
              <a:extLst>
                <a:ext uri="{FF2B5EF4-FFF2-40B4-BE49-F238E27FC236}">
                  <a16:creationId xmlns="" xmlns:a16="http://schemas.microsoft.com/office/drawing/2014/main" id="{1DFDB27C-DE1B-4924-9325-BD302F32D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96DAC541-7B7A-43D3-8B79-37D633B846F1}">
                  <asvg:svgBlip xmlns="" xmlns:asvg="http://schemas.microsoft.com/office/drawing/2016/SVG/main" r:embed="rId61"/>
                </a:ext>
              </a:extLst>
            </a:blip>
            <a:stretch>
              <a:fillRect/>
            </a:stretch>
          </p:blipFill>
          <p:spPr>
            <a:xfrm>
              <a:off x="3743009" y="4116685"/>
              <a:ext cx="76200" cy="85725"/>
            </a:xfrm>
            <a:prstGeom prst="rect">
              <a:avLst/>
            </a:prstGeom>
          </p:spPr>
        </p:pic>
        <p:pic>
          <p:nvPicPr>
            <p:cNvPr id="38" name="Shape 21">
              <a:extLst>
                <a:ext uri="{FF2B5EF4-FFF2-40B4-BE49-F238E27FC236}">
                  <a16:creationId xmlns="" xmlns:a16="http://schemas.microsoft.com/office/drawing/2014/main" id="{D5F05BF0-109C-FDC9-18C3-A9F4E4C0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=""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3416752" y="4399817"/>
              <a:ext cx="161925" cy="114300"/>
            </a:xfrm>
            <a:prstGeom prst="rect">
              <a:avLst/>
            </a:prstGeom>
          </p:spPr>
        </p:pic>
        <p:pic>
          <p:nvPicPr>
            <p:cNvPr id="39" name="Shape 8">
              <a:extLst>
                <a:ext uri="{FF2B5EF4-FFF2-40B4-BE49-F238E27FC236}">
                  <a16:creationId xmlns="" xmlns:a16="http://schemas.microsoft.com/office/drawing/2014/main" id="{8BF3C8E7-F8D2-C0DC-D4C3-42662894D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=""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3629966" y="549519"/>
              <a:ext cx="352425" cy="304800"/>
            </a:xfrm>
            <a:prstGeom prst="rect">
              <a:avLst/>
            </a:prstGeom>
          </p:spPr>
        </p:pic>
        <p:pic>
          <p:nvPicPr>
            <p:cNvPr id="40" name="Shape 6">
              <a:extLst>
                <a:ext uri="{FF2B5EF4-FFF2-40B4-BE49-F238E27FC236}">
                  <a16:creationId xmlns="" xmlns:a16="http://schemas.microsoft.com/office/drawing/2014/main" id="{472606E1-6549-3CD2-6ED5-60075248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=""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4300380" y="3084634"/>
              <a:ext cx="171450" cy="342900"/>
            </a:xfrm>
            <a:prstGeom prst="rect">
              <a:avLst/>
            </a:prstGeom>
          </p:spPr>
        </p:pic>
        <p:pic>
          <p:nvPicPr>
            <p:cNvPr id="41" name="Shape 23">
              <a:extLst>
                <a:ext uri="{FF2B5EF4-FFF2-40B4-BE49-F238E27FC236}">
                  <a16:creationId xmlns="" xmlns:a16="http://schemas.microsoft.com/office/drawing/2014/main" id="{E1E1DF17-F9C1-9459-7711-5E6A93AF6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96DAC541-7B7A-43D3-8B79-37D633B846F1}">
                  <asvg:svgBlip xmlns=""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4219784" y="2864827"/>
              <a:ext cx="247650" cy="285750"/>
            </a:xfrm>
            <a:prstGeom prst="rect">
              <a:avLst/>
            </a:prstGeom>
          </p:spPr>
        </p:pic>
        <p:pic>
          <p:nvPicPr>
            <p:cNvPr id="42" name="Shape 30">
              <a:extLst>
                <a:ext uri="{FF2B5EF4-FFF2-40B4-BE49-F238E27FC236}">
                  <a16:creationId xmlns="" xmlns:a16="http://schemas.microsoft.com/office/drawing/2014/main" id="{10220B05-9FB5-CF3D-5B05-62AEC63E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96DAC541-7B7A-43D3-8B79-37D633B846F1}">
                  <asvg:svgBlip xmlns=""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4300381" y="2549769"/>
              <a:ext cx="782515" cy="1000125"/>
            </a:xfrm>
            <a:prstGeom prst="rect">
              <a:avLst/>
            </a:prstGeom>
          </p:spPr>
        </p:pic>
        <p:pic>
          <p:nvPicPr>
            <p:cNvPr id="43" name="Shape 18">
              <a:extLst>
                <a:ext uri="{FF2B5EF4-FFF2-40B4-BE49-F238E27FC236}">
                  <a16:creationId xmlns="" xmlns:a16="http://schemas.microsoft.com/office/drawing/2014/main" id="{7F880B80-936D-404E-8347-6C2DF2374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96DAC541-7B7A-43D3-8B79-37D633B846F1}">
                  <asvg:svgBlip xmlns=""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4934160" y="3231173"/>
              <a:ext cx="334841" cy="323850"/>
            </a:xfrm>
            <a:prstGeom prst="rect">
              <a:avLst/>
            </a:prstGeom>
          </p:spPr>
        </p:pic>
        <p:pic>
          <p:nvPicPr>
            <p:cNvPr id="44" name="Shape 59">
              <a:extLst>
                <a:ext uri="{FF2B5EF4-FFF2-40B4-BE49-F238E27FC236}">
                  <a16:creationId xmlns="" xmlns:a16="http://schemas.microsoft.com/office/drawing/2014/main" id="{86C15B62-C0C5-2AA8-02AC-EABA9173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96DAC541-7B7A-43D3-8B79-37D633B846F1}">
                  <asvg:svgBlip xmlns=""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5102678" y="3099289"/>
              <a:ext cx="201491" cy="133350"/>
            </a:xfrm>
            <a:prstGeom prst="rect">
              <a:avLst/>
            </a:prstGeom>
          </p:spPr>
        </p:pic>
        <p:pic>
          <p:nvPicPr>
            <p:cNvPr id="45" name="Shape 19">
              <a:extLst>
                <a:ext uri="{FF2B5EF4-FFF2-40B4-BE49-F238E27FC236}">
                  <a16:creationId xmlns="" xmlns:a16="http://schemas.microsoft.com/office/drawing/2014/main" id="{69936950-9B51-D249-8D7A-CFDC8D958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96DAC541-7B7A-43D3-8B79-37D633B846F1}">
                  <asvg:svgBlip xmlns=""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5480015" y="2198076"/>
              <a:ext cx="696790" cy="676275"/>
            </a:xfrm>
            <a:prstGeom prst="rect">
              <a:avLst/>
            </a:prstGeom>
          </p:spPr>
        </p:pic>
        <p:pic>
          <p:nvPicPr>
            <p:cNvPr id="46" name="Shape 53">
              <a:extLst>
                <a:ext uri="{FF2B5EF4-FFF2-40B4-BE49-F238E27FC236}">
                  <a16:creationId xmlns="" xmlns:a16="http://schemas.microsoft.com/office/drawing/2014/main" id="{89101DD3-81CC-46C9-A00B-B503806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96DAC541-7B7A-43D3-8B79-37D633B846F1}">
                  <asvg:svgBlip xmlns=""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5817053" y="2806211"/>
              <a:ext cx="420565" cy="400050"/>
            </a:xfrm>
            <a:prstGeom prst="rect">
              <a:avLst/>
            </a:prstGeom>
          </p:spPr>
        </p:pic>
        <p:pic>
          <p:nvPicPr>
            <p:cNvPr id="47" name="Shape 24">
              <a:extLst>
                <a:ext uri="{FF2B5EF4-FFF2-40B4-BE49-F238E27FC236}">
                  <a16:creationId xmlns="" xmlns:a16="http://schemas.microsoft.com/office/drawing/2014/main" id="{FB50748A-D7CE-D4FE-0ABB-5DF3301A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96DAC541-7B7A-43D3-8B79-37D633B846F1}">
                  <asvg:svgBlip xmlns=""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5487342" y="3135922"/>
              <a:ext cx="342900" cy="485775"/>
            </a:xfrm>
            <a:prstGeom prst="rect">
              <a:avLst/>
            </a:prstGeom>
          </p:spPr>
        </p:pic>
        <p:pic>
          <p:nvPicPr>
            <p:cNvPr id="48" name="Shape 1">
              <a:extLst>
                <a:ext uri="{FF2B5EF4-FFF2-40B4-BE49-F238E27FC236}">
                  <a16:creationId xmlns="" xmlns:a16="http://schemas.microsoft.com/office/drawing/2014/main" id="{F8A8C39C-7FE0-C05C-2FC1-53DC9B601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96DAC541-7B7A-43D3-8B79-37D633B846F1}">
                  <asvg:svgBlip xmlns="" xmlns:asvg="http://schemas.microsoft.com/office/drawing/2016/SVG/main" r:embed="rId83"/>
                </a:ext>
              </a:extLst>
            </a:blip>
            <a:stretch>
              <a:fillRect/>
            </a:stretch>
          </p:blipFill>
          <p:spPr>
            <a:xfrm>
              <a:off x="4904851" y="3494942"/>
              <a:ext cx="725366" cy="609600"/>
            </a:xfrm>
            <a:prstGeom prst="rect">
              <a:avLst/>
            </a:prstGeom>
          </p:spPr>
        </p:pic>
        <p:pic>
          <p:nvPicPr>
            <p:cNvPr id="49" name="Shape 43">
              <a:extLst>
                <a:ext uri="{FF2B5EF4-FFF2-40B4-BE49-F238E27FC236}">
                  <a16:creationId xmlns="" xmlns:a16="http://schemas.microsoft.com/office/drawing/2014/main" id="{EC1529F6-3E1E-4890-110C-742D70F1F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96DAC541-7B7A-43D3-8B79-37D633B846F1}">
                  <asvg:svgBlip xmlns="" xmlns:asvg="http://schemas.microsoft.com/office/drawing/2016/SVG/main" r:embed="rId85"/>
                </a:ext>
              </a:extLst>
            </a:blip>
            <a:stretch>
              <a:fillRect/>
            </a:stretch>
          </p:blipFill>
          <p:spPr>
            <a:xfrm>
              <a:off x="5036736" y="3817327"/>
              <a:ext cx="95250" cy="142875"/>
            </a:xfrm>
            <a:prstGeom prst="rect">
              <a:avLst/>
            </a:prstGeom>
          </p:spPr>
        </p:pic>
        <p:pic>
          <p:nvPicPr>
            <p:cNvPr id="50" name="Shape 58">
              <a:extLst>
                <a:ext uri="{FF2B5EF4-FFF2-40B4-BE49-F238E27FC236}">
                  <a16:creationId xmlns="" xmlns:a16="http://schemas.microsoft.com/office/drawing/2014/main" id="{02D870E1-6D62-F873-5406-6FCE8FF2E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extLst>
                <a:ext uri="{96DAC541-7B7A-43D3-8B79-37D633B846F1}">
                  <asvg:svgBlip xmlns="" xmlns:asvg="http://schemas.microsoft.com/office/drawing/2016/SVG/main" r:embed="rId87"/>
                </a:ext>
              </a:extLst>
            </a:blip>
            <a:stretch>
              <a:fillRect/>
            </a:stretch>
          </p:blipFill>
          <p:spPr>
            <a:xfrm>
              <a:off x="6040524" y="3714750"/>
              <a:ext cx="295275" cy="514350"/>
            </a:xfrm>
            <a:prstGeom prst="rect">
              <a:avLst/>
            </a:prstGeom>
          </p:spPr>
        </p:pic>
        <p:pic>
          <p:nvPicPr>
            <p:cNvPr id="51" name="Shape 35">
              <a:extLst>
                <a:ext uri="{FF2B5EF4-FFF2-40B4-BE49-F238E27FC236}">
                  <a16:creationId xmlns="" xmlns:a16="http://schemas.microsoft.com/office/drawing/2014/main" id="{4018B98E-C505-B6EF-1DD3-23CAA94DE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96DAC541-7B7A-43D3-8B79-37D633B846F1}">
                  <asvg:svgBlip xmlns="" xmlns:asvg="http://schemas.microsoft.com/office/drawing/2016/SVG/main" r:embed="rId89"/>
                </a:ext>
              </a:extLst>
            </a:blip>
            <a:stretch>
              <a:fillRect/>
            </a:stretch>
          </p:blipFill>
          <p:spPr>
            <a:xfrm>
              <a:off x="6725591" y="3443654"/>
              <a:ext cx="228600" cy="209550"/>
            </a:xfrm>
            <a:prstGeom prst="rect">
              <a:avLst/>
            </a:prstGeom>
          </p:spPr>
        </p:pic>
        <p:pic>
          <p:nvPicPr>
            <p:cNvPr id="52" name="Shape 28">
              <a:extLst>
                <a:ext uri="{FF2B5EF4-FFF2-40B4-BE49-F238E27FC236}">
                  <a16:creationId xmlns="" xmlns:a16="http://schemas.microsoft.com/office/drawing/2014/main" id="{098D6063-7A86-861F-B74B-A12539E41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96DAC541-7B7A-43D3-8B79-37D633B846F1}">
                  <asvg:svgBlip xmlns="" xmlns:asvg="http://schemas.microsoft.com/office/drawing/2016/SVG/main" r:embed="rId91"/>
                </a:ext>
              </a:extLst>
            </a:blip>
            <a:stretch>
              <a:fillRect/>
            </a:stretch>
          </p:blipFill>
          <p:spPr>
            <a:xfrm>
              <a:off x="5080697" y="4029808"/>
              <a:ext cx="449141" cy="523875"/>
            </a:xfrm>
            <a:prstGeom prst="rect">
              <a:avLst/>
            </a:prstGeom>
          </p:spPr>
        </p:pic>
        <p:pic>
          <p:nvPicPr>
            <p:cNvPr id="53" name="Shape 27">
              <a:extLst>
                <a:ext uri="{FF2B5EF4-FFF2-40B4-BE49-F238E27FC236}">
                  <a16:creationId xmlns="" xmlns:a16="http://schemas.microsoft.com/office/drawing/2014/main" id="{9A6D47FC-FABD-0CC6-3263-DA1ACEA1F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96DAC541-7B7A-43D3-8B79-37D633B846F1}">
                  <asvg:svgBlip xmlns="" xmlns:asvg="http://schemas.microsoft.com/office/drawing/2016/SVG/main" r:embed="rId93"/>
                </a:ext>
              </a:extLst>
            </a:blip>
            <a:stretch>
              <a:fillRect/>
            </a:stretch>
          </p:blipFill>
          <p:spPr>
            <a:xfrm>
              <a:off x="5102678" y="4418134"/>
              <a:ext cx="220541" cy="209550"/>
            </a:xfrm>
            <a:prstGeom prst="rect">
              <a:avLst/>
            </a:prstGeom>
          </p:spPr>
        </p:pic>
        <p:pic>
          <p:nvPicPr>
            <p:cNvPr id="54" name="Shape 10">
              <a:extLst>
                <a:ext uri="{FF2B5EF4-FFF2-40B4-BE49-F238E27FC236}">
                  <a16:creationId xmlns="" xmlns:a16="http://schemas.microsoft.com/office/drawing/2014/main" id="{A2A3239E-4C43-8358-E62C-844D7AA6D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96DAC541-7B7A-43D3-8B79-37D633B846F1}">
                  <asvg:svgBlip xmlns="" xmlns:asvg="http://schemas.microsoft.com/office/drawing/2016/SVG/main" r:embed="rId95"/>
                </a:ext>
              </a:extLst>
            </a:blip>
            <a:stretch>
              <a:fillRect/>
            </a:stretch>
          </p:blipFill>
          <p:spPr>
            <a:xfrm>
              <a:off x="5421400" y="4432789"/>
              <a:ext cx="333375" cy="304800"/>
            </a:xfrm>
            <a:prstGeom prst="rect">
              <a:avLst/>
            </a:prstGeom>
          </p:spPr>
        </p:pic>
        <p:pic>
          <p:nvPicPr>
            <p:cNvPr id="55" name="Shape 22">
              <a:extLst>
                <a:ext uri="{FF2B5EF4-FFF2-40B4-BE49-F238E27FC236}">
                  <a16:creationId xmlns="" xmlns:a16="http://schemas.microsoft.com/office/drawing/2014/main" id="{74720751-21CB-4C13-933B-EA71834AB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=""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4559963" y="4383594"/>
              <a:ext cx="736356" cy="457200"/>
            </a:xfrm>
            <a:prstGeom prst="rect">
              <a:avLst/>
            </a:prstGeom>
          </p:spPr>
        </p:pic>
        <p:pic>
          <p:nvPicPr>
            <p:cNvPr id="56" name="Shape 7">
              <a:extLst>
                <a:ext uri="{FF2B5EF4-FFF2-40B4-BE49-F238E27FC236}">
                  <a16:creationId xmlns="" xmlns:a16="http://schemas.microsoft.com/office/drawing/2014/main" id="{4FAF9FEC-A70D-BEA8-58E8-873B1AA0D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96DAC541-7B7A-43D3-8B79-37D633B846F1}">
                  <asvg:svgBlip xmlns="" xmlns:asvg="http://schemas.microsoft.com/office/drawing/2016/SVG/main" r:embed="rId99"/>
                </a:ext>
              </a:extLst>
            </a:blip>
            <a:stretch>
              <a:fillRect/>
            </a:stretch>
          </p:blipFill>
          <p:spPr>
            <a:xfrm>
              <a:off x="4629568" y="4691325"/>
              <a:ext cx="953966" cy="1304925"/>
            </a:xfrm>
            <a:prstGeom prst="rect">
              <a:avLst/>
            </a:prstGeom>
          </p:spPr>
        </p:pic>
        <p:pic>
          <p:nvPicPr>
            <p:cNvPr id="57" name="Shape 38">
              <a:extLst>
                <a:ext uri="{FF2B5EF4-FFF2-40B4-BE49-F238E27FC236}">
                  <a16:creationId xmlns="" xmlns:a16="http://schemas.microsoft.com/office/drawing/2014/main" id="{28BD0CC8-26E1-6F3F-BCDC-B013B4B84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0">
              <a:extLst>
                <a:ext uri="{96DAC541-7B7A-43D3-8B79-37D633B846F1}">
                  <asvg:svgBlip xmlns="" xmlns:asvg="http://schemas.microsoft.com/office/drawing/2016/SVG/main" r:embed="rId101"/>
                </a:ext>
              </a:extLst>
            </a:blip>
            <a:stretch>
              <a:fillRect/>
            </a:stretch>
          </p:blipFill>
          <p:spPr>
            <a:xfrm>
              <a:off x="4219784" y="4711211"/>
              <a:ext cx="620590" cy="885825"/>
            </a:xfrm>
            <a:prstGeom prst="rect">
              <a:avLst/>
            </a:prstGeom>
          </p:spPr>
        </p:pic>
        <p:pic>
          <p:nvPicPr>
            <p:cNvPr id="58" name="Shape 54">
              <a:extLst>
                <a:ext uri="{FF2B5EF4-FFF2-40B4-BE49-F238E27FC236}">
                  <a16:creationId xmlns="" xmlns:a16="http://schemas.microsoft.com/office/drawing/2014/main" id="{AD853263-EAFE-C26D-445C-5803B487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>
              <a:extLst>
                <a:ext uri="{96DAC541-7B7A-43D3-8B79-37D633B846F1}">
                  <asvg:svgBlip xmlns="" xmlns:asvg="http://schemas.microsoft.com/office/drawing/2016/SVG/main" r:embed="rId103"/>
                </a:ext>
              </a:extLst>
            </a:blip>
            <a:stretch>
              <a:fillRect/>
            </a:stretch>
          </p:blipFill>
          <p:spPr>
            <a:xfrm>
              <a:off x="3596472" y="5365402"/>
              <a:ext cx="1288806" cy="1038225"/>
            </a:xfrm>
            <a:prstGeom prst="rect">
              <a:avLst/>
            </a:prstGeom>
          </p:spPr>
        </p:pic>
        <p:pic>
          <p:nvPicPr>
            <p:cNvPr id="59" name="Shape 15">
              <a:extLst>
                <a:ext uri="{FF2B5EF4-FFF2-40B4-BE49-F238E27FC236}">
                  <a16:creationId xmlns="" xmlns:a16="http://schemas.microsoft.com/office/drawing/2014/main" id="{5955B634-711B-81E2-A102-A15D154FF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96DAC541-7B7A-43D3-8B79-37D633B846F1}">
                  <asvg:svgBlip xmlns="" xmlns:asvg="http://schemas.microsoft.com/office/drawing/2016/SVG/main" r:embed="rId105"/>
                </a:ext>
              </a:extLst>
            </a:blip>
            <a:stretch>
              <a:fillRect/>
            </a:stretch>
          </p:blipFill>
          <p:spPr>
            <a:xfrm>
              <a:off x="4139188" y="5421923"/>
              <a:ext cx="228600" cy="152400"/>
            </a:xfrm>
            <a:prstGeom prst="rect">
              <a:avLst/>
            </a:prstGeom>
          </p:spPr>
        </p:pic>
        <p:pic>
          <p:nvPicPr>
            <p:cNvPr id="60" name="Shape 48">
              <a:extLst>
                <a:ext uri="{FF2B5EF4-FFF2-40B4-BE49-F238E27FC236}">
                  <a16:creationId xmlns="" xmlns:a16="http://schemas.microsoft.com/office/drawing/2014/main" id="{EF09FDA8-F1C0-7B92-54CA-3E1245A7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96DAC541-7B7A-43D3-8B79-37D633B846F1}">
                  <asvg:svgBlip xmlns="" xmlns:asvg="http://schemas.microsoft.com/office/drawing/2016/SVG/main" r:embed="rId107"/>
                </a:ext>
              </a:extLst>
            </a:blip>
            <a:stretch>
              <a:fillRect/>
            </a:stretch>
          </p:blipFill>
          <p:spPr>
            <a:xfrm>
              <a:off x="3644620" y="6147289"/>
              <a:ext cx="1545981" cy="1162050"/>
            </a:xfrm>
            <a:prstGeom prst="rect">
              <a:avLst/>
            </a:prstGeom>
          </p:spPr>
        </p:pic>
        <p:pic>
          <p:nvPicPr>
            <p:cNvPr id="61" name="Shape 39">
              <a:extLst>
                <a:ext uri="{FF2B5EF4-FFF2-40B4-BE49-F238E27FC236}">
                  <a16:creationId xmlns="" xmlns:a16="http://schemas.microsoft.com/office/drawing/2014/main" id="{017088F5-ACEB-5C84-24EC-0EBBAFBC8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96DAC541-7B7A-43D3-8B79-37D633B846F1}">
                  <asvg:svgBlip xmlns="" xmlns:asvg="http://schemas.microsoft.com/office/drawing/2016/SVG/main" r:embed="rId109"/>
                </a:ext>
              </a:extLst>
            </a:blip>
            <a:stretch>
              <a:fillRect/>
            </a:stretch>
          </p:blipFill>
          <p:spPr>
            <a:xfrm>
              <a:off x="3813139" y="6674826"/>
              <a:ext cx="201491" cy="209550"/>
            </a:xfrm>
            <a:prstGeom prst="rect">
              <a:avLst/>
            </a:prstGeom>
          </p:spPr>
        </p:pic>
        <p:pic>
          <p:nvPicPr>
            <p:cNvPr id="62" name="Shape 41">
              <a:extLst>
                <a:ext uri="{FF2B5EF4-FFF2-40B4-BE49-F238E27FC236}">
                  <a16:creationId xmlns="" xmlns:a16="http://schemas.microsoft.com/office/drawing/2014/main" id="{35E6018A-FDFC-2704-6AEF-57A3773C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96DAC541-7B7A-43D3-8B79-37D633B846F1}">
                  <asvg:svgBlip xmlns="" xmlns:asvg="http://schemas.microsoft.com/office/drawing/2016/SVG/main" r:embed="rId110"/>
                </a:ext>
              </a:extLst>
            </a:blip>
            <a:stretch>
              <a:fillRect/>
            </a:stretch>
          </p:blipFill>
          <p:spPr>
            <a:xfrm>
              <a:off x="4527515" y="6894634"/>
              <a:ext cx="239590" cy="152400"/>
            </a:xfrm>
            <a:prstGeom prst="rect">
              <a:avLst/>
            </a:prstGeom>
          </p:spPr>
        </p:pic>
        <p:pic>
          <p:nvPicPr>
            <p:cNvPr id="63" name="Shape 44">
              <a:extLst>
                <a:ext uri="{FF2B5EF4-FFF2-40B4-BE49-F238E27FC236}">
                  <a16:creationId xmlns="" xmlns:a16="http://schemas.microsoft.com/office/drawing/2014/main" id="{DAAAA3D3-04E2-08F8-3565-9C4F98217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1">
              <a:extLst>
                <a:ext uri="{96DAC541-7B7A-43D3-8B79-37D633B846F1}">
                  <asvg:svgBlip xmlns="" xmlns:asvg="http://schemas.microsoft.com/office/drawing/2016/SVG/main" r:embed="rId112"/>
                </a:ext>
              </a:extLst>
            </a:blip>
            <a:stretch>
              <a:fillRect/>
            </a:stretch>
          </p:blipFill>
          <p:spPr>
            <a:xfrm>
              <a:off x="8523396" y="4075044"/>
              <a:ext cx="276225" cy="200025"/>
            </a:xfrm>
            <a:prstGeom prst="rect">
              <a:avLst/>
            </a:prstGeom>
          </p:spPr>
        </p:pic>
        <p:pic>
          <p:nvPicPr>
            <p:cNvPr id="64" name="Shape 33">
              <a:extLst>
                <a:ext uri="{FF2B5EF4-FFF2-40B4-BE49-F238E27FC236}">
                  <a16:creationId xmlns="" xmlns:a16="http://schemas.microsoft.com/office/drawing/2014/main" id="{D18B4D85-AEBB-6B0E-9DA5-4A9A63678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3">
              <a:extLst>
                <a:ext uri="{96DAC541-7B7A-43D3-8B79-37D633B846F1}">
                  <asvg:svgBlip xmlns="" xmlns:asvg="http://schemas.microsoft.com/office/drawing/2016/SVG/main" r:embed="rId114"/>
                </a:ext>
              </a:extLst>
            </a:blip>
            <a:stretch>
              <a:fillRect/>
            </a:stretch>
          </p:blipFill>
          <p:spPr>
            <a:xfrm>
              <a:off x="5897808" y="6336196"/>
              <a:ext cx="939662" cy="895350"/>
            </a:xfrm>
            <a:prstGeom prst="rect">
              <a:avLst/>
            </a:prstGeom>
          </p:spPr>
        </p:pic>
        <p:pic>
          <p:nvPicPr>
            <p:cNvPr id="65" name="Shape 14">
              <a:extLst>
                <a:ext uri="{FF2B5EF4-FFF2-40B4-BE49-F238E27FC236}">
                  <a16:creationId xmlns="" xmlns:a16="http://schemas.microsoft.com/office/drawing/2014/main" id="{7623AF59-5F92-E4E1-A5E7-078B1415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96DAC541-7B7A-43D3-8B79-37D633B846F1}">
                  <asvg:svgBlip xmlns="" xmlns:asvg="http://schemas.microsoft.com/office/drawing/2016/SVG/main" r:embed="rId116"/>
                </a:ext>
              </a:extLst>
            </a:blip>
            <a:stretch>
              <a:fillRect/>
            </a:stretch>
          </p:blipFill>
          <p:spPr>
            <a:xfrm>
              <a:off x="5286966" y="6816587"/>
              <a:ext cx="1139687" cy="800100"/>
            </a:xfrm>
            <a:prstGeom prst="rect">
              <a:avLst/>
            </a:prstGeom>
          </p:spPr>
        </p:pic>
        <p:pic>
          <p:nvPicPr>
            <p:cNvPr id="66" name="Shape 11">
              <a:extLst>
                <a:ext uri="{FF2B5EF4-FFF2-40B4-BE49-F238E27FC236}">
                  <a16:creationId xmlns="" xmlns:a16="http://schemas.microsoft.com/office/drawing/2014/main" id="{2AF5D5C6-BC26-C14F-87DE-8CE464DA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7">
              <a:extLst>
                <a:ext uri="{96DAC541-7B7A-43D3-8B79-37D633B846F1}">
                  <asvg:svgBlip xmlns="" xmlns:asvg="http://schemas.microsoft.com/office/drawing/2016/SVG/main" r:embed="rId118"/>
                </a:ext>
              </a:extLst>
            </a:blip>
            <a:stretch>
              <a:fillRect/>
            </a:stretch>
          </p:blipFill>
          <p:spPr>
            <a:xfrm>
              <a:off x="6320222" y="6717195"/>
              <a:ext cx="1345924" cy="1028700"/>
            </a:xfrm>
            <a:prstGeom prst="rect">
              <a:avLst/>
            </a:prstGeom>
          </p:spPr>
        </p:pic>
        <p:pic>
          <p:nvPicPr>
            <p:cNvPr id="67" name="Shape 47">
              <a:extLst>
                <a:ext uri="{FF2B5EF4-FFF2-40B4-BE49-F238E27FC236}">
                  <a16:creationId xmlns="" xmlns:a16="http://schemas.microsoft.com/office/drawing/2014/main" id="{B3CDD542-2FE5-EFA1-510F-1391AB601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9">
              <a:extLst>
                <a:ext uri="{96DAC541-7B7A-43D3-8B79-37D633B846F1}">
                  <asvg:svgBlip xmlns="" xmlns:asvg="http://schemas.microsoft.com/office/drawing/2016/SVG/main" r:embed="rId120"/>
                </a:ext>
              </a:extLst>
            </a:blip>
            <a:stretch>
              <a:fillRect/>
            </a:stretch>
          </p:blipFill>
          <p:spPr>
            <a:xfrm>
              <a:off x="6030330" y="7495761"/>
              <a:ext cx="1053962" cy="1314450"/>
            </a:xfrm>
            <a:prstGeom prst="rect">
              <a:avLst/>
            </a:prstGeom>
          </p:spPr>
        </p:pic>
      </p:grp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04D7D0DD-744A-1C19-3A71-75C82294868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175695" y="2569220"/>
            <a:ext cx="219600" cy="2196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5FFAC200-B709-4DA0-3733-8C87A30A5D7D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286561" y="3247295"/>
            <a:ext cx="219600" cy="2196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249FF670-3EAC-CF8C-1AB9-81F4416A2714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738975" y="3112072"/>
            <a:ext cx="219600" cy="2196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62F175F9-D1EF-641C-6889-06C1C1E09624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452497" y="3690991"/>
            <a:ext cx="219600" cy="2196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DB52F73B-420C-3567-348C-FD715DB0E7EE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290125" y="3430084"/>
            <a:ext cx="219600" cy="2196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F75233AD-EC7B-90F8-F0DE-3E181E1E7E2C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1856215" y="2757381"/>
            <a:ext cx="219600" cy="2196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1EC19CF2-7C07-22EB-389F-CDE49173962A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157044" y="4206555"/>
            <a:ext cx="219600" cy="2196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2AACFDCE-F63B-415C-89C1-EFCC315B808A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332050" y="2843171"/>
            <a:ext cx="219600" cy="2196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="" xmlns:a16="http://schemas.microsoft.com/office/drawing/2014/main" id="{A69047D0-4B2E-DD0C-C597-643CE1C44CB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188309" y="3661993"/>
            <a:ext cx="219600" cy="2196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="" xmlns:a16="http://schemas.microsoft.com/office/drawing/2014/main" id="{78205A1A-F422-9170-64D7-3DF4F3469C46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583027" y="2080152"/>
            <a:ext cx="219600" cy="2196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CABF17E6-3A8E-52F3-4FD0-21B3062C471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697785" y="2901805"/>
            <a:ext cx="219600" cy="2196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E8D41503-4121-734A-7BE5-D45986FD3928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087957" y="4152452"/>
            <a:ext cx="219600" cy="2196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A6B07656-06E3-721B-C1FA-240B0C722A39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309174" y="1197336"/>
            <a:ext cx="219600" cy="21960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="" xmlns:a16="http://schemas.microsoft.com/office/drawing/2014/main" id="{DBB9BEA4-58B6-CED1-8057-422AA6FBF6C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774311" y="4159064"/>
            <a:ext cx="219600" cy="2196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="" xmlns:a16="http://schemas.microsoft.com/office/drawing/2014/main" id="{DF3322C7-0150-8E88-FC5C-C3B4E7F3904B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502904" y="3963745"/>
            <a:ext cx="219600" cy="21960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6FCB6A6C-CF0F-AA8E-B205-66795323DD0A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347876" y="5437200"/>
            <a:ext cx="219600" cy="2196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3046937D-8F9C-16CB-70FD-AEDC79FDF0CE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200420" y="2787709"/>
            <a:ext cx="219600" cy="21960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CA5A2C91-2111-5EC1-23B0-81F476739F28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690082" y="2827105"/>
            <a:ext cx="219600" cy="21960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43AE6F97-2667-6A19-D9A6-CAB3C0C38A8C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810445" y="2969378"/>
            <a:ext cx="219600" cy="21960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F07E305A-E459-2371-F9C4-1250A491F153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672097" y="5448768"/>
            <a:ext cx="219600" cy="2196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="" xmlns:a16="http://schemas.microsoft.com/office/drawing/2014/main" id="{620FB7E8-7C29-72D6-C772-2F680AE3E354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547084" y="2215960"/>
            <a:ext cx="219600" cy="21960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973BFF8D-B871-9E9B-5831-2B449FD30C29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110980" y="4768328"/>
            <a:ext cx="219600" cy="2196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4360B51A-CA6F-873E-FA65-61FF178FD319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147136" y="2967880"/>
            <a:ext cx="219600" cy="2196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="" xmlns:a16="http://schemas.microsoft.com/office/drawing/2014/main" id="{16E87B87-BE9E-E9FD-1EE5-5FD6AACD666C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131867" y="3259942"/>
            <a:ext cx="219600" cy="219600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="" xmlns:a16="http://schemas.microsoft.com/office/drawing/2014/main" id="{F3A3674F-5286-73AB-D78F-7941A0F90F4D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416537" y="3084188"/>
            <a:ext cx="219600" cy="2196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="" xmlns:a16="http://schemas.microsoft.com/office/drawing/2014/main" id="{AD9037EE-755C-5620-3CF0-6B29B378A3AB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106945" y="3631001"/>
            <a:ext cx="219600" cy="21960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="" xmlns:a16="http://schemas.microsoft.com/office/drawing/2014/main" id="{00068DDD-5D0A-AAD0-DA63-1815007C05A0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007221" y="3776613"/>
            <a:ext cx="219600" cy="2196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="" xmlns:a16="http://schemas.microsoft.com/office/drawing/2014/main" id="{69D6927C-9A6D-A2AF-42EA-63E9D9439D09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633516" y="2713460"/>
            <a:ext cx="219600" cy="219600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="" xmlns:a16="http://schemas.microsoft.com/office/drawing/2014/main" id="{BAB7C647-7A29-2E7D-2899-22F190C593BB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507113" y="2950373"/>
            <a:ext cx="219600" cy="2196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2CE8C2C2-4D7E-E9F9-00F8-3CFFBDAFF725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1496369" y="2195957"/>
            <a:ext cx="219600" cy="21960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AF31A47A-95EC-C463-FAC1-2FAA889A245B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701580" y="5048052"/>
            <a:ext cx="219600" cy="2196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5B37272F-5EDF-CBB9-97D3-FD61D2385755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308040" y="3478661"/>
            <a:ext cx="219600" cy="219600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C6AAC6A4-051A-E02D-6111-519DE6D3D2F4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1644248" y="3810162"/>
            <a:ext cx="219600" cy="219600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25C2C184-6614-19DF-73BE-6EA12478812F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903452" y="2883357"/>
            <a:ext cx="219600" cy="21960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99CC8406-772F-5154-71AD-274EE6B537A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688837" y="4095073"/>
            <a:ext cx="219600" cy="219600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0AAE912F-4B9F-329F-5C44-9DCB665CB134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736877" y="3681290"/>
            <a:ext cx="219600" cy="21960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AE5889C9-D2FB-A1CC-67A8-331EF5C6DC6C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563461" y="3488949"/>
            <a:ext cx="219600" cy="21960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4A3F9BF5-1CEF-C883-2F9C-BDC4BD223D30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093198" y="3413067"/>
            <a:ext cx="219600" cy="219600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FE87F9D1-08B6-5050-D611-2A2FEF1DDC45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772109" y="4147962"/>
            <a:ext cx="219600" cy="21960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87392AE8-8131-362B-01DB-1C408A82F07B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389355" y="5147453"/>
            <a:ext cx="219600" cy="219600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C2A1AD2F-A4FC-5124-54E6-6B8FFAF164EC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346344" y="5118491"/>
            <a:ext cx="219600" cy="219600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1D0B18F5-634F-A136-4703-4EF6A1AF3786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092975" y="2664165"/>
            <a:ext cx="219600" cy="2196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A934D24C-CCEE-E9BF-267A-DE2FF969844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241625" y="2575394"/>
            <a:ext cx="219600" cy="219600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="" xmlns:a16="http://schemas.microsoft.com/office/drawing/2014/main" id="{BB267216-3585-FB46-4BF6-37F3FC1C2D92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862576" y="5257253"/>
            <a:ext cx="219600" cy="219600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="" xmlns:a16="http://schemas.microsoft.com/office/drawing/2014/main" id="{48A6C983-3C28-C604-ABE9-2C164A32E595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676827" y="3752264"/>
            <a:ext cx="219600" cy="21960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="" xmlns:a16="http://schemas.microsoft.com/office/drawing/2014/main" id="{B068DB56-F580-3E72-F444-5DC5A45B8398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236653" y="3630022"/>
            <a:ext cx="219600" cy="219600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="" xmlns:a16="http://schemas.microsoft.com/office/drawing/2014/main" id="{61964EA0-84C8-30DE-7A1A-002D8F9F8EAA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2242734" y="3500544"/>
            <a:ext cx="219600" cy="219600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="" xmlns:a16="http://schemas.microsoft.com/office/drawing/2014/main" id="{C3B1FE2F-EB07-CF3D-3DBC-4DEBC559520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329517" y="2103442"/>
            <a:ext cx="219600" cy="21960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="" xmlns:a16="http://schemas.microsoft.com/office/drawing/2014/main" id="{ABC2816B-5508-C443-DC0D-E2DFB59EF62F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091222" y="6068983"/>
            <a:ext cx="219600" cy="219600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="" xmlns:a16="http://schemas.microsoft.com/office/drawing/2014/main" id="{5171B0A9-6DFF-E333-FB78-929108235E58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659410" y="5082548"/>
            <a:ext cx="219600" cy="219600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="" xmlns:a16="http://schemas.microsoft.com/office/drawing/2014/main" id="{FC0BFF97-7098-5DB6-DF57-116EAF8297E0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370290" y="4991776"/>
            <a:ext cx="219600" cy="219600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23177939-3E13-E48A-9AB1-AFC3D4AF53F0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691776" y="1476043"/>
            <a:ext cx="219600" cy="219600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="" xmlns:a16="http://schemas.microsoft.com/office/drawing/2014/main" id="{E8BAD4C7-5DA6-4C2B-5132-12B551A18E98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550494" y="1393985"/>
            <a:ext cx="219600" cy="219600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1F45AF82-D971-FADA-6DEF-EFC28EE93F9D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728059" y="2758990"/>
            <a:ext cx="219600" cy="2196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="" xmlns:a16="http://schemas.microsoft.com/office/drawing/2014/main" id="{ACA78A3E-98D6-F681-3EF1-21A919FBE42F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612066" y="2934404"/>
            <a:ext cx="219600" cy="219600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="" xmlns:a16="http://schemas.microsoft.com/office/drawing/2014/main" id="{39518C10-6854-F050-D5E3-7C93EFF5FA07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587985" y="4603220"/>
            <a:ext cx="219600" cy="219600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="" xmlns:a16="http://schemas.microsoft.com/office/drawing/2014/main" id="{159204E9-A4F8-2920-68AD-9D1A3CB732EC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6435556" y="3971164"/>
            <a:ext cx="219600" cy="219600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EB57BAF8-2601-F240-F058-BEF5A1B2BCFF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1328564" y="2904770"/>
            <a:ext cx="219600" cy="21960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="" xmlns:a16="http://schemas.microsoft.com/office/drawing/2014/main" id="{E110A012-3517-EE86-2DA5-DC58972236F5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325398" y="2976571"/>
            <a:ext cx="219600" cy="219600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89D229F5-0073-EF64-75C7-54528BD7948D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5276103" y="3052134"/>
            <a:ext cx="219600" cy="21960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="" xmlns:a16="http://schemas.microsoft.com/office/drawing/2014/main" id="{9A67486A-E41C-7F4F-808B-F10DCACD69DA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4849157" y="3342176"/>
            <a:ext cx="219600" cy="219600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3DF8DD0D-06F2-03D3-28B1-9344A6229D4E}"/>
              </a:ext>
            </a:extLst>
          </p:cNvPr>
          <p:cNvSpPr txBox="1"/>
          <p:nvPr/>
        </p:nvSpPr>
        <p:spPr>
          <a:xfrm>
            <a:off x="8760448" y="2120448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Montserrat" pitchFamily="2" charset="0"/>
              </a:rPr>
              <a:t>ЦЕНТРА ПОДДЕРЖКИ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B504B226-9D5D-81E7-F52A-B0E4C4F5B064}"/>
              </a:ext>
            </a:extLst>
          </p:cNvPr>
          <p:cNvSpPr txBox="1"/>
          <p:nvPr/>
        </p:nvSpPr>
        <p:spPr>
          <a:xfrm>
            <a:off x="7586414" y="1574648"/>
            <a:ext cx="12234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44536A"/>
                </a:solidFill>
                <a:latin typeface="Montserrat" pitchFamily="2" charset="0"/>
              </a:rPr>
              <a:t>62</a:t>
            </a:r>
            <a:endParaRPr lang="ru-RU" sz="2400" b="1" dirty="0">
              <a:solidFill>
                <a:srgbClr val="44536A"/>
              </a:solidFill>
              <a:latin typeface="Montserra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A8D36929-FB47-3201-54E1-165D1440E765}"/>
              </a:ext>
            </a:extLst>
          </p:cNvPr>
          <p:cNvSpPr txBox="1"/>
          <p:nvPr/>
        </p:nvSpPr>
        <p:spPr>
          <a:xfrm>
            <a:off x="7586441" y="2875507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Montserrat" pitchFamily="2" charset="0"/>
              </a:rPr>
              <a:t>КАКУЮ ПОМОЩЬ ОКАЗЫВАЕМ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3AFC5604-D804-2714-121A-57D0049B0A21}"/>
              </a:ext>
            </a:extLst>
          </p:cNvPr>
          <p:cNvSpPr txBox="1"/>
          <p:nvPr/>
        </p:nvSpPr>
        <p:spPr>
          <a:xfrm>
            <a:off x="7586413" y="3282229"/>
            <a:ext cx="43949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оформление выплат и мер поддержки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юридическая и психологическая помощь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оформление на социальное обслуживание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помощь в устройстве в детский сад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содействие в поиске работы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профессиональное обучение </a:t>
            </a:r>
            <a:br>
              <a:rPr lang="ru-RU" sz="1600" dirty="0">
                <a:solidFill>
                  <a:schemeClr val="tx2"/>
                </a:solidFill>
                <a:latin typeface="Montserrat" pitchFamily="2" charset="0"/>
              </a:rPr>
            </a:br>
            <a:r>
              <a:rPr lang="ru-RU" sz="1600" dirty="0">
                <a:solidFill>
                  <a:schemeClr val="tx2"/>
                </a:solidFill>
                <a:latin typeface="Montserrat" pitchFamily="2" charset="0"/>
              </a:rPr>
              <a:t>и доп.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422265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329D265-E27A-B9EB-78C6-1A971BE8E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78" b="3636"/>
          <a:stretch/>
        </p:blipFill>
        <p:spPr>
          <a:xfrm>
            <a:off x="1894795" y="4234429"/>
            <a:ext cx="8402410" cy="2555004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еб-сай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AFA4B72-5C77-4625-F294-663E10F8B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03" y="678708"/>
            <a:ext cx="11900247" cy="3671792"/>
          </a:xfrm>
          <a:prstGeom prst="rect">
            <a:avLst/>
          </a:prstGeom>
        </p:spPr>
      </p:pic>
      <p:sp>
        <p:nvSpPr>
          <p:cNvPr id="4" name="Google Shape;66;p11">
            <a:extLst>
              <a:ext uri="{FF2B5EF4-FFF2-40B4-BE49-F238E27FC236}">
                <a16:creationId xmlns="" xmlns:a16="http://schemas.microsoft.com/office/drawing/2014/main" id="{E573D21A-4F83-EC66-E27C-A821C907CD61}"/>
              </a:ext>
            </a:extLst>
          </p:cNvPr>
          <p:cNvSpPr txBox="1"/>
          <p:nvPr/>
        </p:nvSpPr>
        <p:spPr>
          <a:xfrm>
            <a:off x="-203920" y="-482723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РПГУ</a:t>
            </a:r>
          </a:p>
        </p:txBody>
      </p:sp>
      <p:pic>
        <p:nvPicPr>
          <p:cNvPr id="11" name="Рисунок 4">
            <a:extLst>
              <a:ext uri="{FF2B5EF4-FFF2-40B4-BE49-F238E27FC236}">
                <a16:creationId xmlns="" xmlns:a16="http://schemas.microsoft.com/office/drawing/2014/main" id="{0EAEAE20-1FE6-595E-CFFE-C83B4A8300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32162" y="66481"/>
            <a:ext cx="275161" cy="362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EB2F4D2-A66D-F81D-598B-EAD57887C3D7}"/>
              </a:ext>
            </a:extLst>
          </p:cNvPr>
          <p:cNvSpPr txBox="1"/>
          <p:nvPr/>
        </p:nvSpPr>
        <p:spPr>
          <a:xfrm>
            <a:off x="9850171" y="125663"/>
            <a:ext cx="23403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50" dirty="0">
                <a:latin typeface="Montserrat SemiBold" panose="00000700000000000000" pitchFamily="2" charset="-52"/>
              </a:rPr>
              <a:t>ПРАВИТЕЛЬСТВО</a:t>
            </a:r>
            <a:br>
              <a:rPr lang="ru-RU" sz="650" dirty="0">
                <a:latin typeface="Montserrat SemiBold" panose="00000700000000000000" pitchFamily="2" charset="-52"/>
              </a:rPr>
            </a:br>
            <a:r>
              <a:rPr lang="ru-RU" sz="650" dirty="0">
                <a:latin typeface="Montserrat SemiBold" panose="00000700000000000000" pitchFamily="2" charset="-52"/>
              </a:rPr>
              <a:t>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4917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1">
            <a:extLst>
              <a:ext uri="{FF2B5EF4-FFF2-40B4-BE49-F238E27FC236}">
                <a16:creationId xmlns="" xmlns:a16="http://schemas.microsoft.com/office/drawing/2014/main" id="{E573D21A-4F83-EC66-E27C-A821C907CD61}"/>
              </a:ext>
            </a:extLst>
          </p:cNvPr>
          <p:cNvSpPr txBox="1"/>
          <p:nvPr/>
        </p:nvSpPr>
        <p:spPr>
          <a:xfrm>
            <a:off x="-203920" y="-482723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МЕРЫ СОЦИАЛЬНОЙ ПОДДЕРЖКИ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A3A5EC06-B8EA-1CE8-3853-FFF405B059C7}"/>
              </a:ext>
            </a:extLst>
          </p:cNvPr>
          <p:cNvGraphicFramePr>
            <a:graphicFrameLocks noGrp="1"/>
          </p:cNvGraphicFramePr>
          <p:nvPr/>
        </p:nvGraphicFramePr>
        <p:xfrm>
          <a:off x="263046" y="615199"/>
          <a:ext cx="11724361" cy="48950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6379">
                  <a:extLst>
                    <a:ext uri="{9D8B030D-6E8A-4147-A177-3AD203B41FA5}">
                      <a16:colId xmlns="" xmlns:a16="http://schemas.microsoft.com/office/drawing/2014/main" val="1647692590"/>
                    </a:ext>
                  </a:extLst>
                </a:gridCol>
                <a:gridCol w="6363222">
                  <a:extLst>
                    <a:ext uri="{9D8B030D-6E8A-4147-A177-3AD203B41FA5}">
                      <a16:colId xmlns="" xmlns:a16="http://schemas.microsoft.com/office/drawing/2014/main" val="348819649"/>
                    </a:ext>
                  </a:extLst>
                </a:gridCol>
                <a:gridCol w="3494760">
                  <a:extLst>
                    <a:ext uri="{9D8B030D-6E8A-4147-A177-3AD203B41FA5}">
                      <a16:colId xmlns="" xmlns:a16="http://schemas.microsoft.com/office/drawing/2014/main" val="2668627976"/>
                    </a:ext>
                  </a:extLst>
                </a:gridCol>
              </a:tblGrid>
              <a:tr h="1124428">
                <a:tc rowSpan="4"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ФЕДЕРАЛЬНЫЙ БЮДЖЕТ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1. ЕЖЕМЕСЯЧНАЯ ВЫПЛАТА</a:t>
                      </a:r>
                    </a:p>
                    <a:p>
                      <a:pPr marL="0" indent="0">
                        <a:buNone/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indent="0">
                        <a:buNone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1.1. С НАБОРОМ УСЛУГ: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ЛЕКАРСТВА (перечень утвержден Минздравом)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САНКУР И ПРОЕЗД К МЕСТУ ЛЕЧЕНИЯ (1 раз в 3 года)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2 168 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04742440"/>
                  </a:ext>
                </a:extLst>
              </a:tr>
              <a:tr h="372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1.2. БЕЗ НАБОРА УСЛУГ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3 481 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0387669"/>
                  </a:ext>
                </a:extLst>
              </a:tr>
              <a:tr h="470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2. КОМПЕНСАЦИЯ ЗА ЖИЛОЕ ПОМЕЩЕНИЕ И КАПРЕМОНТ 50%</a:t>
                      </a:r>
                      <a:endParaRPr kumimoji="0" lang="ru-RU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≈ 2 000 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10205826"/>
                  </a:ext>
                </a:extLst>
              </a:tr>
              <a:tr h="917297">
                <a:tc vMerge="1">
                  <a:txBody>
                    <a:bodyPr/>
                    <a:lstStyle/>
                    <a:p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3.1. ПРОТЕЗЫ</a:t>
                      </a:r>
                    </a:p>
                    <a:p>
                      <a:pPr marL="0" algn="l" defTabSz="914400" rtl="0" eaLnBrk="1" latinLnBrk="0" hangingPunct="1"/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3.2. ОРТОПЕДИЧЕСКИЕ ИЗДЕЛИЯ</a:t>
                      </a:r>
                    </a:p>
                    <a:p>
                      <a:pPr marL="0" algn="l" defTabSz="914400" rtl="0" eaLnBrk="1" latinLnBrk="0" hangingPunct="1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трости, костыли, опоры, ортопедическая обувь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БЕСПЛАТНО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26656520"/>
                  </a:ext>
                </a:extLst>
              </a:tr>
              <a:tr h="503034">
                <a:tc row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РЕГИОНАЛЬНЫЙ БЮДЖЕТ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4. СОЦИАЛЬНАЯ КАРТА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БЕСПЛАТНЫЙ ПРОЕЗД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17658324"/>
                  </a:ext>
                </a:extLst>
              </a:tr>
              <a:tr h="470998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5. РЕАБИЛИТАЦИЯ В ЦЕНТРЕ ЯСЕНКИ – 21 день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БЕСПЛАТНО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11078918"/>
                  </a:ext>
                </a:extLst>
              </a:tr>
              <a:tr h="470998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6. ОСВОБОЖДЕНИЕ ОТ ТРАНСПОРТНОГО НАЛОГА (150 ЛС)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≈ 2 500 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63599406"/>
                  </a:ext>
                </a:extLst>
              </a:tr>
              <a:tr h="503034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0" lang="ru-RU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7. ПСИХОЛОГИЧЕСКАЯ ПОМОЩЬ (122-6)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КОНСУЛЬТАЦИЯ ПСИХОЛОГА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63854208"/>
                  </a:ext>
                </a:extLst>
              </a:tr>
            </a:tbl>
          </a:graphicData>
        </a:graphic>
      </p:graphicFrame>
      <p:pic>
        <p:nvPicPr>
          <p:cNvPr id="11" name="Рисунок 4">
            <a:extLst>
              <a:ext uri="{FF2B5EF4-FFF2-40B4-BE49-F238E27FC236}">
                <a16:creationId xmlns="" xmlns:a16="http://schemas.microsoft.com/office/drawing/2014/main" id="{0EAEAE20-1FE6-595E-CFFE-C83B4A830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2162" y="66481"/>
            <a:ext cx="275161" cy="362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EB2F4D2-A66D-F81D-598B-EAD57887C3D7}"/>
              </a:ext>
            </a:extLst>
          </p:cNvPr>
          <p:cNvSpPr txBox="1"/>
          <p:nvPr/>
        </p:nvSpPr>
        <p:spPr>
          <a:xfrm>
            <a:off x="9850171" y="125663"/>
            <a:ext cx="23403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50" dirty="0">
                <a:latin typeface="Montserrat SemiBold" panose="00000700000000000000" pitchFamily="2" charset="-52"/>
              </a:rPr>
              <a:t>ПРАВИТЕЛЬСТВО</a:t>
            </a:r>
            <a:br>
              <a:rPr lang="ru-RU" sz="650" dirty="0">
                <a:latin typeface="Montserrat SemiBold" panose="00000700000000000000" pitchFamily="2" charset="-52"/>
              </a:rPr>
            </a:br>
            <a:r>
              <a:rPr lang="ru-RU" sz="650" dirty="0">
                <a:latin typeface="Montserrat SemiBold" panose="00000700000000000000" pitchFamily="2" charset="-52"/>
              </a:rPr>
              <a:t>МОСКОВСКОЙ ОБЛАСТИ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6B252A-C18D-63D2-9E6C-697288879F04}"/>
              </a:ext>
            </a:extLst>
          </p:cNvPr>
          <p:cNvSpPr txBox="1"/>
          <p:nvPr/>
        </p:nvSpPr>
        <p:spPr>
          <a:xfrm>
            <a:off x="263046" y="5546153"/>
            <a:ext cx="3235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Montserrat" pitchFamily="2" charset="0"/>
              </a:rPr>
              <a:t>ДОПОЛНИТЕЛЬНОЕ ПРАВО НА</a:t>
            </a:r>
            <a:r>
              <a:rPr lang="ru-RU" sz="1400" dirty="0">
                <a:latin typeface="Montserrat" pitchFamily="2" charset="0"/>
              </a:rPr>
              <a:t>:</a:t>
            </a: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="" xmlns:a16="http://schemas.microsoft.com/office/drawing/2014/main" id="{6D45B8FF-D93D-C91E-87F4-7EFA6045888A}"/>
              </a:ext>
            </a:extLst>
          </p:cNvPr>
          <p:cNvGraphicFramePr>
            <a:graphicFrameLocks noGrp="1"/>
          </p:cNvGraphicFramePr>
          <p:nvPr/>
        </p:nvGraphicFramePr>
        <p:xfrm>
          <a:off x="263045" y="5841404"/>
          <a:ext cx="824212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2127">
                  <a:extLst>
                    <a:ext uri="{9D8B030D-6E8A-4147-A177-3AD203B41FA5}">
                      <a16:colId xmlns="" xmlns:a16="http://schemas.microsoft.com/office/drawing/2014/main" val="499910942"/>
                    </a:ext>
                  </a:extLst>
                </a:gridCol>
              </a:tblGrid>
              <a:tr h="287554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1. ВНЕКОНКУРСНОЕ ПОСТУПЛЕНИЕ В ВУЗЫ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72985417"/>
                  </a:ext>
                </a:extLst>
              </a:tr>
              <a:tr h="287554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2. ИСПОЛЬЗОВАНИЕ ОТПУСКА В УДОБНОЕ ВРЕМЯ (35 К.Д.)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58104260"/>
                  </a:ext>
                </a:extLst>
              </a:tr>
              <a:tr h="287554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3. ПРОЕЗД НА ВОДНОМ ТРАНСПОРТЕ ПОДМОСКОВЬЯ (50%)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4383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522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6;p11">
            <a:extLst>
              <a:ext uri="{FF2B5EF4-FFF2-40B4-BE49-F238E27FC236}">
                <a16:creationId xmlns="" xmlns:a16="http://schemas.microsoft.com/office/drawing/2014/main" id="{E573D21A-4F83-EC66-E27C-A821C907CD61}"/>
              </a:ext>
            </a:extLst>
          </p:cNvPr>
          <p:cNvSpPr txBox="1"/>
          <p:nvPr/>
        </p:nvSpPr>
        <p:spPr>
          <a:xfrm>
            <a:off x="-203920" y="-482723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ПЕРСОНАЛЬНЫЕ ПОМОЩНИКИ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A3A5EC06-B8EA-1CE8-3853-FFF405B05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387853"/>
              </p:ext>
            </p:extLst>
          </p:nvPr>
        </p:nvGraphicFramePr>
        <p:xfrm>
          <a:off x="716477" y="689481"/>
          <a:ext cx="6663459" cy="4353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3459">
                  <a:extLst>
                    <a:ext uri="{9D8B030D-6E8A-4147-A177-3AD203B41FA5}">
                      <a16:colId xmlns="" xmlns:a16="http://schemas.microsoft.com/office/drawing/2014/main" val="348819649"/>
                    </a:ext>
                  </a:extLst>
                </a:gridCol>
              </a:tblGrid>
              <a:tr h="513005">
                <a:tc>
                  <a:txBody>
                    <a:bodyPr/>
                    <a:lstStyle/>
                    <a:p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Алгоритм работы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04742440"/>
                  </a:ext>
                </a:extLst>
              </a:tr>
              <a:tr h="459049">
                <a:tc>
                  <a:txBody>
                    <a:bodyPr/>
                    <a:lstStyle/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r>
                        <a:rPr lang="ru-RU" sz="1600" b="0" i="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Получаем данные из ФГИС </a:t>
                      </a:r>
                      <a:r>
                        <a:rPr lang="ru-RU" sz="1600" b="0" i="0" kern="1200" dirty="0" smtClean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ФРИ</a:t>
                      </a: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endParaRPr lang="ru-RU" sz="1600" b="0" i="0" kern="1200" dirty="0">
                        <a:solidFill>
                          <a:srgbClr val="44536A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r>
                        <a:rPr lang="ru-RU" sz="1600" b="0" i="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Связывается оператор </a:t>
                      </a:r>
                      <a:r>
                        <a:rPr lang="ru-RU" sz="1600" b="0" i="0" kern="1200" dirty="0" smtClean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контакт-центра</a:t>
                      </a: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endParaRPr lang="ru-RU" sz="1600" b="0" i="0" kern="1200" dirty="0">
                        <a:solidFill>
                          <a:srgbClr val="44536A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r>
                        <a:rPr lang="ru-RU" sz="1600" b="0" i="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Назначается персональный помощник </a:t>
                      </a:r>
                      <a:endParaRPr lang="ru-RU" sz="1600" b="0" i="0" kern="1200" dirty="0" smtClean="0">
                        <a:solidFill>
                          <a:srgbClr val="44536A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endParaRPr lang="ru-RU" sz="1600" b="0" i="0" kern="1200" dirty="0">
                        <a:solidFill>
                          <a:srgbClr val="44536A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r>
                        <a:rPr lang="ru-RU" sz="1600" b="0" i="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Выход помощника на дом, отработка по </a:t>
                      </a:r>
                      <a:r>
                        <a:rPr lang="ru-RU" sz="1600" b="0" i="0" kern="1200" dirty="0" smtClean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чек-листу</a:t>
                      </a: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endParaRPr lang="ru-RU" sz="1600" b="0" i="0" kern="1200" dirty="0">
                        <a:solidFill>
                          <a:srgbClr val="44536A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r>
                        <a:rPr lang="ru-RU" sz="1600" b="0" i="0" kern="1200" dirty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Подключение служб для отработки </a:t>
                      </a:r>
                      <a:r>
                        <a:rPr lang="ru-RU" sz="1600" b="0" i="0" kern="1200" dirty="0" smtClean="0">
                          <a:solidFill>
                            <a:srgbClr val="44536A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чек-листа</a:t>
                      </a: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endParaRPr kumimoji="0" lang="ru-RU" sz="16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44536A"/>
                        </a:solidFill>
                        <a:effectLst/>
                        <a:uLnTx/>
                        <a:uFillTx/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355600" indent="-342900" algn="l" defTabSz="914400" rtl="0" eaLnBrk="1" latinLnBrk="0" hangingPunct="1">
                        <a:buFont typeface="+mj-lt"/>
                        <a:buAutoNum type="arabicPeriod"/>
                        <a:tabLst/>
                      </a:pPr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Направление на реабилитацию в Центр «</a:t>
                      </a:r>
                      <a:r>
                        <a:rPr kumimoji="0" lang="ru-RU" sz="16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Ясенки</a:t>
                      </a:r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» (при наличии показаний)</a:t>
                      </a:r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Отработано </a:t>
                      </a:r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235</a:t>
                      </a:r>
                      <a:r>
                        <a:rPr kumimoji="0" lang="en-US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4536A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участников СВО с инвалидностью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26656520"/>
                  </a:ext>
                </a:extLst>
              </a:tr>
            </a:tbl>
          </a:graphicData>
        </a:graphic>
      </p:graphicFrame>
      <p:pic>
        <p:nvPicPr>
          <p:cNvPr id="7" name="Рисунок 6" descr="Изображение выглядит как текст, человек, в помещении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F3C2FBF-F7AA-31FC-8880-8F70560CF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760" y="710862"/>
            <a:ext cx="2402095" cy="3388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3A9E9A-1ED8-10F6-B8EC-E04C542851D7}"/>
              </a:ext>
            </a:extLst>
          </p:cNvPr>
          <p:cNvSpPr txBox="1"/>
          <p:nvPr/>
        </p:nvSpPr>
        <p:spPr>
          <a:xfrm>
            <a:off x="11833414" y="655140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F860A2F-3613-C649-B81C-09495EF305AA}" type="slidenum">
              <a:rPr lang="x-none" sz="1400" smtClean="0">
                <a:latin typeface="Montserrat" pitchFamily="2" charset="77"/>
              </a:rPr>
              <a:t>6</a:t>
            </a:fld>
            <a:endParaRPr lang="x-none" sz="1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737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E19DF5-2332-42C0-51AE-3A57BEE8CC90}"/>
              </a:ext>
            </a:extLst>
          </p:cNvPr>
          <p:cNvSpPr txBox="1"/>
          <p:nvPr/>
        </p:nvSpPr>
        <p:spPr>
          <a:xfrm>
            <a:off x="11888053" y="6543702"/>
            <a:ext cx="285135" cy="306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D72C45E-9047-4F47-A50F-5F021B333F4F}" type="slidenum">
              <a:rPr lang="x-none" sz="1397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7</a:t>
            </a:fld>
            <a:endParaRPr lang="x-none" sz="1397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="" xmlns:a16="http://schemas.microsoft.com/office/drawing/2014/main" id="{8E8B1B5A-1A7E-B860-90AE-4E01E1E43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603339"/>
              </p:ext>
            </p:extLst>
          </p:nvPr>
        </p:nvGraphicFramePr>
        <p:xfrm>
          <a:off x="390430" y="1141061"/>
          <a:ext cx="6347253" cy="5086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338">
                  <a:extLst>
                    <a:ext uri="{9D8B030D-6E8A-4147-A177-3AD203B41FA5}">
                      <a16:colId xmlns="" xmlns:a16="http://schemas.microsoft.com/office/drawing/2014/main" val="4041250658"/>
                    </a:ext>
                  </a:extLst>
                </a:gridCol>
                <a:gridCol w="4211915">
                  <a:extLst>
                    <a:ext uri="{9D8B030D-6E8A-4147-A177-3AD203B41FA5}">
                      <a16:colId xmlns="" xmlns:a16="http://schemas.microsoft.com/office/drawing/2014/main" val="2795354688"/>
                    </a:ext>
                  </a:extLst>
                </a:gridCol>
              </a:tblGrid>
              <a:tr h="700846">
                <a:tc>
                  <a:txBody>
                    <a:bodyPr/>
                    <a:lstStyle/>
                    <a:p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ПЛОЩАДЬ</a:t>
                      </a:r>
                      <a:endParaRPr lang="ru-RU" sz="1400" dirty="0">
                        <a:solidFill>
                          <a:srgbClr val="1A2D53"/>
                        </a:solidFill>
                      </a:endParaRP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7EE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9,2 ГА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13263560"/>
                  </a:ext>
                </a:extLst>
              </a:tr>
              <a:tr h="749094">
                <a:tc>
                  <a:txBody>
                    <a:bodyPr/>
                    <a:lstStyle/>
                    <a:p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МОЩНОСТЬ</a:t>
                      </a:r>
                      <a:endParaRPr lang="ru-RU" sz="1400" dirty="0">
                        <a:solidFill>
                          <a:srgbClr val="1A2D53"/>
                        </a:solidFill>
                      </a:endParaRP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7EE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2000 ЧЕЛ В ГОД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sz="1400" b="0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125 МЕСТ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7021648"/>
                  </a:ext>
                </a:extLst>
              </a:tr>
              <a:tr h="8439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ДЛИТЕЛЬНОСТЬ КУРСА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7EE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21 ДЕНЬ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617422"/>
                  </a:ext>
                </a:extLst>
              </a:tr>
              <a:tr h="84395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ЧИСЛЕННОСТЬ СОТРУДНИКОВ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7EE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82 чел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5350616"/>
                  </a:ext>
                </a:extLst>
              </a:tr>
              <a:tr h="974523">
                <a:tc>
                  <a:txBody>
                    <a:bodyPr/>
                    <a:lstStyle/>
                    <a:p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ДЛЯ КОГО?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7EE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None/>
                        <a:tabLst/>
                        <a:defRPr/>
                      </a:pPr>
                      <a:r>
                        <a:rPr lang="ru-RU" sz="18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БЕСПЛАТНО</a:t>
                      </a:r>
                      <a:r>
                        <a:rPr lang="ru-RU" sz="14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</a:br>
                      <a:r>
                        <a:rPr lang="ru-RU" sz="1400" b="0" i="0" kern="1200" dirty="0">
                          <a:solidFill>
                            <a:srgbClr val="C00000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ИНВАЛИДЫ БОЕВЫХ ДЕЙСТВИЙ</a:t>
                      </a:r>
                      <a:br>
                        <a:rPr lang="ru-RU" sz="1400" b="0" i="0" kern="1200" dirty="0">
                          <a:solidFill>
                            <a:srgbClr val="C00000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</a:br>
                      <a:r>
                        <a:rPr lang="ru-RU" sz="1400" b="0" i="0" kern="1200" dirty="0">
                          <a:solidFill>
                            <a:srgbClr val="C00000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РАНЕНЫЕ НА СВО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5361053"/>
                  </a:ext>
                </a:extLst>
              </a:tr>
              <a:tr h="974523">
                <a:tc>
                  <a:txBody>
                    <a:bodyPr/>
                    <a:lstStyle/>
                    <a:p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СТОИМОСТЬ</a:t>
                      </a: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7EE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</a:br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2741 </a:t>
                      </a:r>
                      <a:r>
                        <a:rPr lang="ru-RU" sz="1400" b="1" kern="100" dirty="0" err="1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400" b="1" kern="100" dirty="0">
                          <a:solidFill>
                            <a:srgbClr val="1A2D53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 в день</a:t>
                      </a:r>
                      <a:r>
                        <a:rPr lang="ru-RU" sz="14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</a:br>
                      <a:endParaRPr lang="ru-RU" sz="1400" b="0" i="0" kern="1200" dirty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</a:txBody>
                  <a:tcPr marL="91273" marR="91273" marT="45637" marB="45637" anchor="ctr">
                    <a:lnL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211458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74EDC1-C1A7-DDB5-AA76-A8B58FD4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327" y="508206"/>
            <a:ext cx="3728710" cy="24833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D317676-134B-8A66-628E-6C6B26518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989"/>
          <a:stretch/>
        </p:blipFill>
        <p:spPr>
          <a:xfrm>
            <a:off x="6938327" y="3066352"/>
            <a:ext cx="3728710" cy="3147132"/>
          </a:xfrm>
          <a:prstGeom prst="rect">
            <a:avLst/>
          </a:prstGeom>
        </p:spPr>
      </p:pic>
      <p:pic>
        <p:nvPicPr>
          <p:cNvPr id="7" name="Рисунок 6" descr="Маркер со сплошной заливкой">
            <a:extLst>
              <a:ext uri="{FF2B5EF4-FFF2-40B4-BE49-F238E27FC236}">
                <a16:creationId xmlns="" xmlns:a16="http://schemas.microsoft.com/office/drawing/2014/main" id="{70C50D30-69E2-DD6B-71AF-110285380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7947" y="5808766"/>
            <a:ext cx="226275" cy="226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F094C4B-DAC6-CF7C-2ECF-5AF7FFD23BCF}"/>
              </a:ext>
            </a:extLst>
          </p:cNvPr>
          <p:cNvSpPr txBox="1"/>
          <p:nvPr/>
        </p:nvSpPr>
        <p:spPr>
          <a:xfrm>
            <a:off x="6570285" y="6227959"/>
            <a:ext cx="4464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A2D53"/>
                </a:solidFill>
                <a:effectLst/>
                <a:uLnTx/>
                <a:uFillTx/>
                <a:latin typeface="Montserrat Light" pitchFamily="2" charset="0"/>
                <a:ea typeface="+mn-ea"/>
                <a:cs typeface="+mn-cs"/>
              </a:rPr>
              <a:t>ПОСЕЛЕНИЕ ВОРОНОВСКОЕ, Д. ЯСЕНКИ</a:t>
            </a:r>
          </a:p>
        </p:txBody>
      </p:sp>
      <p:sp>
        <p:nvSpPr>
          <p:cNvPr id="9" name="Google Shape;66;p11">
            <a:extLst>
              <a:ext uri="{FF2B5EF4-FFF2-40B4-BE49-F238E27FC236}">
                <a16:creationId xmlns="" xmlns:a16="http://schemas.microsoft.com/office/drawing/2014/main" id="{B3B5815F-919E-5FE1-5ADF-0154A6202AA5}"/>
              </a:ext>
            </a:extLst>
          </p:cNvPr>
          <p:cNvSpPr txBox="1"/>
          <p:nvPr/>
        </p:nvSpPr>
        <p:spPr>
          <a:xfrm>
            <a:off x="-457200" y="-346305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РЕАБИЛИТАЦИОННЫЙ ЦЕНТР «ЯСЕНКИ»</a:t>
            </a:r>
          </a:p>
        </p:txBody>
      </p:sp>
    </p:spTree>
    <p:extLst>
      <p:ext uri="{BB962C8B-B14F-4D97-AF65-F5344CB8AC3E}">
        <p14:creationId xmlns:p14="http://schemas.microsoft.com/office/powerpoint/2010/main" val="427646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8922507" y="1438629"/>
            <a:ext cx="3590489" cy="431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ru-RU" sz="1050" dirty="0">
              <a:solidFill>
                <a:schemeClr val="bg1">
                  <a:lumMod val="50000"/>
                </a:schemeClr>
              </a:solidFill>
              <a:latin typeface="Montserrat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CB683D4-182E-D464-9A71-B3162F5D299C}"/>
              </a:ext>
            </a:extLst>
          </p:cNvPr>
          <p:cNvSpPr txBox="1"/>
          <p:nvPr/>
        </p:nvSpPr>
        <p:spPr>
          <a:xfrm>
            <a:off x="11944350" y="6549390"/>
            <a:ext cx="248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D72C45E-9047-4F47-A50F-5F021B333F4F}" type="slidenum">
              <a:rPr lang="x-none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8</a:t>
            </a:fld>
            <a:endParaRPr lang="x-none" sz="14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7124E347-C0E8-E7CE-F51D-3279BC226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6697"/>
              </p:ext>
            </p:extLst>
          </p:nvPr>
        </p:nvGraphicFramePr>
        <p:xfrm>
          <a:off x="792969" y="1007359"/>
          <a:ext cx="10606061" cy="7406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8557">
                  <a:extLst>
                    <a:ext uri="{9D8B030D-6E8A-4147-A177-3AD203B41FA5}">
                      <a16:colId xmlns="" xmlns:a16="http://schemas.microsoft.com/office/drawing/2014/main" val="1856234837"/>
                    </a:ext>
                  </a:extLst>
                </a:gridCol>
                <a:gridCol w="3125975">
                  <a:extLst>
                    <a:ext uri="{9D8B030D-6E8A-4147-A177-3AD203B41FA5}">
                      <a16:colId xmlns="" xmlns:a16="http://schemas.microsoft.com/office/drawing/2014/main" val="1057503298"/>
                    </a:ext>
                  </a:extLst>
                </a:gridCol>
                <a:gridCol w="3881529">
                  <a:extLst>
                    <a:ext uri="{9D8B030D-6E8A-4147-A177-3AD203B41FA5}">
                      <a16:colId xmlns="" xmlns:a16="http://schemas.microsoft.com/office/drawing/2014/main" val="1582118935"/>
                    </a:ext>
                  </a:extLst>
                </a:gridCol>
              </a:tblGrid>
              <a:tr h="5412509">
                <a:tc>
                  <a:txBody>
                    <a:bodyPr/>
                    <a:lstStyle/>
                    <a:p>
                      <a:pPr marL="9525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8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ПРОГРАММ РЕАБИЛИТАЦИИ</a:t>
                      </a:r>
                    </a:p>
                    <a:p>
                      <a:pPr marL="9525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A2D53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АМПУТАЦИЯ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ОПОРНО-ДВИГАТЕЛЬНЫЙ АППАРАТ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ЭНДОКРИНОЛОГИЯ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НЕРВНАЯ СИСТЕМА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БРОНХО-ЛЕГОЧНАЯ СИСТЕМА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КОСТНО-МЫШЕЧНАЯ СИСТЕМА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ПИЩЕВАРИТЕЛЬНАЯ СИСТЕМА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КРОВООБРАЩЕНИЕ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ПРОФИЛАКТИКА</a:t>
                      </a:r>
                      <a:r>
                        <a:rPr lang="ru-RU" sz="1200" b="0" i="0" kern="1200" baseline="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 ПОСТТРАВМАТИЧЕСКИХ РАССТРОЙСТВ</a:t>
                      </a:r>
                      <a:endParaRPr lang="ru-RU" sz="1200" b="0" i="0" kern="1200" dirty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ru-RU" sz="1200" b="1" kern="100" dirty="0">
                        <a:solidFill>
                          <a:srgbClr val="1A2D53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  <a:p>
                      <a:pPr marL="9525" marR="0" lvl="0" indent="0" algn="l" defTabSz="91444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5 –РАЗОВОЕ ПИТАНИЕ </a:t>
                      </a:r>
                      <a:b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ПО ЗАКАЗНОМУ МЕНЮ</a:t>
                      </a:r>
                    </a:p>
                    <a:p>
                      <a:pPr marL="9525" marR="0" lvl="0" indent="0" algn="l" defTabSz="91444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A2D53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9525" marR="0" lvl="0" indent="0" algn="l" defTabSz="914446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ДОСУГ (ЭКСКУРСИИ, КОНЦЕРТЫ)</a:t>
                      </a:r>
                    </a:p>
                  </a:txBody>
                  <a:tcPr marL="137160" marR="137160" marT="137160" marB="137160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921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КУРС</a:t>
                      </a:r>
                    </a:p>
                    <a:p>
                      <a:pPr marL="9525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 90 ПРОЦЕДУР</a:t>
                      </a:r>
                    </a:p>
                    <a:p>
                      <a:pPr marL="9525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A2D53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ЛЕЧЕБНАЯ ФИЗКУЛЬТУРА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МАССАЖ  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МЕХАНОТЕРАПИЯ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ФИЗИОЛЕЧЕНИЕ (10 ВИДОВ)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ИНГАЛЯЦИИ (6 ВИДОВ)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ТРЕНАЖЕРЫ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ЛЕЧЕБНЫЕ ВАННЫЕ (12 ВИДОВ)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ГАЛОТЕРАПИЯ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ПСИХОЛОГ</a:t>
                      </a:r>
                      <a:b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</a:br>
                      <a:endParaRPr lang="ru-RU" sz="1200" kern="100" dirty="0">
                        <a:solidFill>
                          <a:srgbClr val="1A2D53"/>
                        </a:solidFill>
                        <a:latin typeface="Montserrat" pitchFamily="2" charset="0"/>
                        <a:ea typeface="+mj-ea"/>
                        <a:cs typeface="+mj-cs"/>
                      </a:endParaRPr>
                    </a:p>
                  </a:txBody>
                  <a:tcPr marL="137160" marR="137160" marT="137160" marB="137160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382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СОТРУДНИКИ</a:t>
                      </a:r>
                    </a:p>
                    <a:p>
                      <a:pPr marL="12382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2D53"/>
                          </a:solidFill>
                          <a:effectLst/>
                          <a:uLnTx/>
                          <a:uFillTx/>
                          <a:latin typeface="Montserrat" pitchFamily="2" charset="0"/>
                          <a:ea typeface="+mn-ea"/>
                          <a:cs typeface="+mn-cs"/>
                        </a:rPr>
                        <a:t>82 ЧЕЛ</a:t>
                      </a:r>
                    </a:p>
                    <a:p>
                      <a:pPr marL="12382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A2D53"/>
                        </a:solidFill>
                        <a:effectLst/>
                        <a:uLnTx/>
                        <a:uFillTx/>
                        <a:latin typeface="Montserra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ВРАЧ-ТЕРАПЕВТ 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ВРАЧ-НЕВРОЛОГ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МАССАЖИСТЫ</a:t>
                      </a:r>
                      <a:endParaRPr lang="ru-RU" sz="1200" b="0" i="0" kern="1200" dirty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ИНСТРУКТОР ПО ЛФК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ПСИХОЛОГ </a:t>
                      </a: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123825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00B050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ДОПОЛНИТЕЛЬНО ВВЕДЕНЫ ДОЛЖНОСТИ</a:t>
                      </a: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ФИЗИОТЕРАПЕВТ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КИНЕЗОТЕРАПЕВТ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ЭРГОТЕРАПЕВТ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ЛОГОПЕД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ОРТОПЕД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КЛИНИЧЕСКИЙ ПСИХОЛОГ</a:t>
                      </a: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  <a:t>СПЕЦИАЛИСТ ПО ДОПОЛНИТЕЛЬНОМУ ОБРАЗОВАНИЮ</a:t>
                      </a:r>
                      <a:br>
                        <a:rPr lang="ru-RU" sz="1200" b="0" i="0" kern="1200" dirty="0" smtClean="0">
                          <a:solidFill>
                            <a:srgbClr val="1A2D53"/>
                          </a:solidFill>
                          <a:effectLst/>
                          <a:latin typeface="Montserrat Light" pitchFamily="2" charset="0"/>
                          <a:ea typeface="+mn-ea"/>
                          <a:cs typeface="+mn-cs"/>
                        </a:rPr>
                      </a:b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 smtClean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  <a:p>
                      <a:pPr marL="295275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Unicode MS" panose="020B0604020202020204" pitchFamily="34" charset="-128"/>
                        <a:buChar char="▻"/>
                        <a:tabLst/>
                        <a:defRPr/>
                      </a:pPr>
                      <a:endParaRPr lang="ru-RU" sz="1200" b="0" i="0" kern="1200" dirty="0">
                        <a:solidFill>
                          <a:srgbClr val="1A2D53"/>
                        </a:solidFill>
                        <a:effectLst/>
                        <a:latin typeface="Montserrat Light" pitchFamily="2" charset="0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9751791"/>
                  </a:ext>
                </a:extLst>
              </a:tr>
            </a:tbl>
          </a:graphicData>
        </a:graphic>
      </p:graphicFrame>
      <p:sp>
        <p:nvSpPr>
          <p:cNvPr id="6" name="Google Shape;66;p11">
            <a:extLst>
              <a:ext uri="{FF2B5EF4-FFF2-40B4-BE49-F238E27FC236}">
                <a16:creationId xmlns="" xmlns:a16="http://schemas.microsoft.com/office/drawing/2014/main" id="{1CB4B874-3036-BAFE-2E93-422EA4A58183}"/>
              </a:ext>
            </a:extLst>
          </p:cNvPr>
          <p:cNvSpPr txBox="1"/>
          <p:nvPr/>
        </p:nvSpPr>
        <p:spPr>
          <a:xfrm>
            <a:off x="-457200" y="-346305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РЕАБИЛИТАЦИОННЫЙ ЦЕНТР «ЯСЕНКИ»</a:t>
            </a:r>
          </a:p>
        </p:txBody>
      </p:sp>
    </p:spTree>
    <p:extLst>
      <p:ext uri="{BB962C8B-B14F-4D97-AF65-F5344CB8AC3E}">
        <p14:creationId xmlns:p14="http://schemas.microsoft.com/office/powerpoint/2010/main" val="185995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C61BB18-D60F-6C5D-8DCC-5A41AE0B7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50" y="3759626"/>
            <a:ext cx="3294000" cy="2484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тена, в помещении, Медицинское оборудование, кровать&#10;&#10;Автоматически созданное описание">
            <a:extLst>
              <a:ext uri="{FF2B5EF4-FFF2-40B4-BE49-F238E27FC236}">
                <a16:creationId xmlns="" xmlns:a16="http://schemas.microsoft.com/office/drawing/2014/main" id="{77938D56-C5FD-2F7E-41FE-3146DDC42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606" y="3759626"/>
            <a:ext cx="3319083" cy="248931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порт, Тренажерное оборудование, в помещении, Гимнастический зал&#10;&#10;Автоматически созданное описание">
            <a:extLst>
              <a:ext uri="{FF2B5EF4-FFF2-40B4-BE49-F238E27FC236}">
                <a16:creationId xmlns="" xmlns:a16="http://schemas.microsoft.com/office/drawing/2014/main" id="{85C8BD75-9583-826A-CC39-BB1915EE1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47" y="3762285"/>
            <a:ext cx="3319083" cy="2489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в помещении, Сантехнический прибор, ван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2460DF3-5C76-4F69-1731-6D0EAA434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47" y="777324"/>
            <a:ext cx="3319083" cy="2489312"/>
          </a:xfrm>
          <a:prstGeom prst="rect">
            <a:avLst/>
          </a:prstGeom>
        </p:spPr>
      </p:pic>
      <p:pic>
        <p:nvPicPr>
          <p:cNvPr id="9" name="Рисунок 8" descr="Изображение выглядит как в помещении, стена, телевидение, меб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5200642D-D0AB-652F-D7B9-E10B22FC9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6148" y="772299"/>
            <a:ext cx="3294000" cy="2484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тена, лестница, в помещении, поручень&#10;&#10;Автоматически созданное описание">
            <a:extLst>
              <a:ext uri="{FF2B5EF4-FFF2-40B4-BE49-F238E27FC236}">
                <a16:creationId xmlns="" xmlns:a16="http://schemas.microsoft.com/office/drawing/2014/main" id="{E810BE53-0DCD-644B-9C64-BE9A5E6F0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650" y="772108"/>
            <a:ext cx="3295399" cy="2484000"/>
          </a:xfrm>
          <a:prstGeom prst="rect">
            <a:avLst/>
          </a:prstGeom>
        </p:spPr>
      </p:pic>
      <p:sp>
        <p:nvSpPr>
          <p:cNvPr id="4" name="Google Shape;66;p11">
            <a:extLst>
              <a:ext uri="{FF2B5EF4-FFF2-40B4-BE49-F238E27FC236}">
                <a16:creationId xmlns="" xmlns:a16="http://schemas.microsoft.com/office/drawing/2014/main" id="{D0EB74C2-5722-44CE-3777-7207255E35F8}"/>
              </a:ext>
            </a:extLst>
          </p:cNvPr>
          <p:cNvSpPr txBox="1"/>
          <p:nvPr/>
        </p:nvSpPr>
        <p:spPr>
          <a:xfrm>
            <a:off x="-208305" y="-440049"/>
            <a:ext cx="9556800" cy="136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000" tIns="648000" rIns="0" bIns="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800" cap="all" spc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-52"/>
              </a:rPr>
              <a:t>РАЗВИТИЕ ЦЕНТРА «ЯСЕНКИ»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D480F4E-2E5B-10A1-AF91-8CC483CAE81D}"/>
              </a:ext>
            </a:extLst>
          </p:cNvPr>
          <p:cNvSpPr txBox="1"/>
          <p:nvPr/>
        </p:nvSpPr>
        <p:spPr>
          <a:xfrm>
            <a:off x="424248" y="3261420"/>
            <a:ext cx="3295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Montserrat" pitchFamily="2" charset="0"/>
              </a:rPr>
              <a:t>Акварелакс</a:t>
            </a:r>
            <a:endParaRPr lang="ru-RU" sz="1400" b="1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01B981-65F5-050A-72C9-AF2D372E81A3}"/>
              </a:ext>
            </a:extLst>
          </p:cNvPr>
          <p:cNvSpPr txBox="1"/>
          <p:nvPr/>
        </p:nvSpPr>
        <p:spPr>
          <a:xfrm>
            <a:off x="424248" y="6248941"/>
            <a:ext cx="3295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Montserrat" pitchFamily="2" charset="0"/>
              </a:rPr>
              <a:t>Имитрон</a:t>
            </a:r>
            <a:endParaRPr lang="ru-RU" sz="1400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83380AD-7DAD-5789-96D6-8AA954B87F43}"/>
              </a:ext>
            </a:extLst>
          </p:cNvPr>
          <p:cNvSpPr txBox="1"/>
          <p:nvPr/>
        </p:nvSpPr>
        <p:spPr>
          <a:xfrm>
            <a:off x="4172465" y="6248940"/>
            <a:ext cx="3319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Montserrat" pitchFamily="2" charset="0"/>
              </a:rPr>
              <a:t>Стабилоплатформа</a:t>
            </a:r>
            <a:r>
              <a:rPr lang="ru-RU" sz="1400" b="1" dirty="0">
                <a:latin typeface="Montserrat" pitchFamily="2" charset="0"/>
              </a:rPr>
              <a:t> </a:t>
            </a:r>
            <a:r>
              <a:rPr lang="ru-RU" sz="1400" b="1" dirty="0" err="1">
                <a:latin typeface="Montserrat" pitchFamily="2" charset="0"/>
              </a:rPr>
              <a:t>Хубер</a:t>
            </a:r>
            <a:r>
              <a:rPr lang="ru-RU" sz="1400" b="1" dirty="0">
                <a:latin typeface="Montserrat" pitchFamily="2" charset="0"/>
              </a:rPr>
              <a:t> 360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102E0AE-B253-1112-8EF7-2A33F2A2F32A}"/>
              </a:ext>
            </a:extLst>
          </p:cNvPr>
          <p:cNvSpPr txBox="1"/>
          <p:nvPr/>
        </p:nvSpPr>
        <p:spPr>
          <a:xfrm>
            <a:off x="7968049" y="6248940"/>
            <a:ext cx="329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Мультимедийный комплекс «</a:t>
            </a:r>
            <a:r>
              <a:rPr lang="ru-RU" sz="1400" b="1" dirty="0" err="1">
                <a:latin typeface="Montserrat" pitchFamily="2" charset="0"/>
              </a:rPr>
              <a:t>Девирта</a:t>
            </a:r>
            <a:r>
              <a:rPr lang="ru-RU" sz="1400" b="1" dirty="0">
                <a:latin typeface="Montserrat" pitchFamily="2" charset="0"/>
              </a:rPr>
              <a:t>»</a:t>
            </a:r>
            <a:endParaRPr lang="ru-RU" sz="1400" b="1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98C59A1-D227-213E-BEE1-FF7E12DFAD40}"/>
              </a:ext>
            </a:extLst>
          </p:cNvPr>
          <p:cNvSpPr txBox="1"/>
          <p:nvPr/>
        </p:nvSpPr>
        <p:spPr>
          <a:xfrm>
            <a:off x="7968049" y="3266636"/>
            <a:ext cx="329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Тренажер с электроприводом «Лестница»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4B9B105-E962-2599-24F1-A4CEEA9DAF82}"/>
              </a:ext>
            </a:extLst>
          </p:cNvPr>
          <p:cNvSpPr txBox="1"/>
          <p:nvPr/>
        </p:nvSpPr>
        <p:spPr>
          <a:xfrm>
            <a:off x="4172465" y="3266637"/>
            <a:ext cx="3319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" pitchFamily="2" charset="0"/>
              </a:rPr>
              <a:t>ПРАК-терапия</a:t>
            </a:r>
            <a:endParaRPr lang="ru-RU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812B0B-1845-6312-7F6E-0A72B831B40B}"/>
              </a:ext>
            </a:extLst>
          </p:cNvPr>
          <p:cNvSpPr txBox="1"/>
          <p:nvPr/>
        </p:nvSpPr>
        <p:spPr>
          <a:xfrm>
            <a:off x="11833414" y="6551406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F860A2F-3613-C649-B81C-09495EF305AA}" type="slidenum">
              <a:rPr lang="x-none" sz="1400" smtClean="0">
                <a:latin typeface="Montserrat" pitchFamily="2" charset="77"/>
              </a:rPr>
              <a:t>9</a:t>
            </a:fld>
            <a:endParaRPr lang="x-none" sz="1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3711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3887</TotalTime>
  <Words>530</Words>
  <Application>Microsoft Office PowerPoint</Application>
  <PresentationFormat>Произвольный</PresentationFormat>
  <Paragraphs>187</Paragraphs>
  <Slides>11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Ермилов</dc:creator>
  <cp:lastModifiedBy>Смирнова Марина Александровна</cp:lastModifiedBy>
  <cp:revision>35</cp:revision>
  <dcterms:created xsi:type="dcterms:W3CDTF">2022-10-26T05:45:44Z</dcterms:created>
  <dcterms:modified xsi:type="dcterms:W3CDTF">2023-10-06T08:41:31Z</dcterms:modified>
</cp:coreProperties>
</file>