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70" r:id="rId5"/>
    <p:sldId id="260" r:id="rId6"/>
    <p:sldId id="272" r:id="rId7"/>
    <p:sldId id="273" r:id="rId8"/>
    <p:sldId id="268" r:id="rId9"/>
    <p:sldId id="267" r:id="rId10"/>
    <p:sldId id="269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1FFA6-9DDF-46C4-AF01-E8F29F9DB1CF}" type="datetimeFigureOut">
              <a:rPr lang="ru-RU" smtClean="0"/>
              <a:pPr/>
              <a:t>09.10.2023</a:t>
            </a:fld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37A8AE0-2D79-4B25-97A4-014E5A01CB6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1FFA6-9DDF-46C4-AF01-E8F29F9DB1CF}" type="datetimeFigureOut">
              <a:rPr lang="ru-RU" smtClean="0"/>
              <a:pPr/>
              <a:t>09.10.2023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A8AE0-2D79-4B25-97A4-014E5A01CB6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1FFA6-9DDF-46C4-AF01-E8F29F9DB1CF}" type="datetimeFigureOut">
              <a:rPr lang="ru-RU" smtClean="0"/>
              <a:pPr/>
              <a:t>09.10.2023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A8AE0-2D79-4B25-97A4-014E5A01CB6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5D81FFA6-9DDF-46C4-AF01-E8F29F9DB1CF}" type="datetimeFigureOut">
              <a:rPr lang="ru-RU" smtClean="0"/>
              <a:pPr/>
              <a:t>09.10.2023</a:t>
            </a:fld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A37A8AE0-2D79-4B25-97A4-014E5A01CB6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1FFA6-9DDF-46C4-AF01-E8F29F9DB1CF}" type="datetimeFigureOut">
              <a:rPr lang="ru-RU" smtClean="0"/>
              <a:pPr/>
              <a:t>09.10.2023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A8AE0-2D79-4B25-97A4-014E5A01CB6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1FFA6-9DDF-46C4-AF01-E8F29F9DB1CF}" type="datetimeFigureOut">
              <a:rPr lang="ru-RU" smtClean="0"/>
              <a:pPr/>
              <a:t>09.10.2023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A8AE0-2D79-4B25-97A4-014E5A01CB6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A8AE0-2D79-4B25-97A4-014E5A01CB6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1FFA6-9DDF-46C4-AF01-E8F29F9DB1CF}" type="datetimeFigureOut">
              <a:rPr lang="ru-RU" smtClean="0"/>
              <a:pPr/>
              <a:t>09.10.2023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Содержимое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Содержимое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1FFA6-9DDF-46C4-AF01-E8F29F9DB1CF}" type="datetimeFigureOut">
              <a:rPr lang="ru-RU" smtClean="0"/>
              <a:pPr/>
              <a:t>09.10.2023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A8AE0-2D79-4B25-97A4-014E5A01CB6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1FFA6-9DDF-46C4-AF01-E8F29F9DB1CF}" type="datetimeFigureOut">
              <a:rPr lang="ru-RU" smtClean="0"/>
              <a:pPr/>
              <a:t>09.10.2023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A8AE0-2D79-4B25-97A4-014E5A01CB6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одержимое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5D81FFA6-9DDF-46C4-AF01-E8F29F9DB1CF}" type="datetimeFigureOut">
              <a:rPr lang="ru-RU" smtClean="0"/>
              <a:pPr/>
              <a:t>09.10.2023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A37A8AE0-2D79-4B25-97A4-014E5A01CB6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1FFA6-9DDF-46C4-AF01-E8F29F9DB1CF}" type="datetimeFigureOut">
              <a:rPr lang="ru-RU" smtClean="0"/>
              <a:pPr/>
              <a:t>09.10.2023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37A8AE0-2D79-4B25-97A4-014E5A01CB6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D81FFA6-9DDF-46C4-AF01-E8F29F9DB1CF}" type="datetimeFigureOut">
              <a:rPr lang="ru-RU" smtClean="0"/>
              <a:pPr/>
              <a:t>09.10.2023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A37A8AE0-2D79-4B25-97A4-014E5A01CB6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355976" y="4077072"/>
            <a:ext cx="4407024" cy="1817428"/>
          </a:xfrm>
        </p:spPr>
        <p:txBody>
          <a:bodyPr/>
          <a:lstStyle/>
          <a:p>
            <a:pPr algn="l"/>
            <a:r>
              <a:rPr lang="ru-RU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Разработала: </a:t>
            </a:r>
          </a:p>
          <a:p>
            <a:pPr algn="l"/>
            <a:r>
              <a:rPr lang="ru-RU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Специалист по социальной реабилитации Тришина Яна Николаевна</a:t>
            </a:r>
            <a:endParaRPr lang="ru-RU" dirty="0">
              <a:solidFill>
                <a:schemeClr val="bg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57200" y="260648"/>
            <a:ext cx="8305800" cy="3240360"/>
          </a:xfrm>
        </p:spPr>
        <p:txBody>
          <a:bodyPr/>
          <a:lstStyle/>
          <a:p>
            <a:r>
              <a:rPr lang="ru-RU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МИНИСТЕРСТВО СОЦИАЛЬНОЙ ПОЛИТИКИ КРАСНОЯРСКОГО КРАЯ 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КГБУ 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СО «Козульский психоневрологический интернат» </a:t>
            </a:r>
            <a:r>
              <a:rPr lang="ru-RU" sz="4000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/>
            </a:r>
            <a:br>
              <a:rPr lang="ru-RU" sz="4000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</a:br>
            <a:r>
              <a:rPr lang="ru-RU" sz="4000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Использование МАК карт в профилактике суицидального поведения людей пожилого возраста</a:t>
            </a:r>
            <a:endParaRPr lang="ru-RU" sz="4000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619268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b="1" i="1" dirty="0" smtClean="0">
                <a:solidFill>
                  <a:schemeClr val="tx2">
                    <a:lumMod val="50000"/>
                  </a:schemeClr>
                </a:solidFill>
              </a:rPr>
              <a:t>Полученный </a:t>
            </a:r>
            <a:r>
              <a:rPr lang="ru-RU" b="1" i="1" dirty="0" smtClean="0">
                <a:solidFill>
                  <a:schemeClr val="tx2">
                    <a:lumMod val="50000"/>
                  </a:schemeClr>
                </a:solidFill>
              </a:rPr>
              <a:t>результат:</a:t>
            </a:r>
          </a:p>
          <a:p>
            <a:pPr>
              <a:buNone/>
            </a:pPr>
            <a:endParaRPr lang="ru-RU" b="1" i="1" dirty="0" smtClean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ru-RU" dirty="0" smtClean="0"/>
              <a:t>Организованная таким образом работа позволяет осуществлять социальную и психологическую защиту  людей пожилого возраста</a:t>
            </a:r>
          </a:p>
          <a:p>
            <a:endParaRPr lang="ru-RU" dirty="0" smtClean="0"/>
          </a:p>
          <a:p>
            <a:endParaRPr lang="ru-RU" dirty="0" smtClean="0"/>
          </a:p>
          <a:p>
            <a:r>
              <a:rPr lang="ru-RU" smtClean="0"/>
              <a:t>100 % избежать </a:t>
            </a:r>
            <a:r>
              <a:rPr lang="ru-RU" dirty="0" smtClean="0"/>
              <a:t>суицидальных попыток.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5907360"/>
          </a:xfrm>
        </p:spPr>
        <p:txBody>
          <a:bodyPr>
            <a:normAutofit fontScale="70000" lnSpcReduction="20000"/>
          </a:bodyPr>
          <a:lstStyle/>
          <a:p>
            <a:pPr indent="27432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ru-RU" b="1" i="1" dirty="0" smtClean="0">
                <a:solidFill>
                  <a:schemeClr val="tx2">
                    <a:lumMod val="50000"/>
                  </a:schemeClr>
                </a:solidFill>
              </a:rPr>
              <a:t>Метафорические ассоциативные карты (сокращённо МАК) </a:t>
            </a:r>
            <a:r>
              <a:rPr lang="ru-RU" dirty="0" smtClean="0"/>
              <a:t>– это набор картинок величиной с игральную </a:t>
            </a:r>
            <a:r>
              <a:rPr lang="ru-RU" b="1" dirty="0" smtClean="0"/>
              <a:t>карту</a:t>
            </a:r>
            <a:r>
              <a:rPr lang="ru-RU" dirty="0" smtClean="0"/>
              <a:t> или открытку, изображающих </a:t>
            </a:r>
            <a:r>
              <a:rPr lang="ru-RU" b="1" dirty="0" smtClean="0"/>
              <a:t>людей</a:t>
            </a:r>
            <a:r>
              <a:rPr lang="ru-RU" dirty="0" smtClean="0"/>
              <a:t>, их взаимодействия, жизненные ситуации, пейзажи, животных, предметы быта, абстрактные картины. Важен не первоначально заложенный в картинке смысл, а душевный отклик отдельного </a:t>
            </a:r>
            <a:r>
              <a:rPr lang="ru-RU" b="1" dirty="0" smtClean="0"/>
              <a:t>человека</a:t>
            </a:r>
            <a:r>
              <a:rPr lang="ru-RU" dirty="0" smtClean="0"/>
              <a:t> на попавшуюся ему картинку. </a:t>
            </a:r>
          </a:p>
          <a:p>
            <a:pPr indent="27432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ru-RU" b="1" i="1" dirty="0" smtClean="0">
                <a:solidFill>
                  <a:schemeClr val="tx2">
                    <a:lumMod val="75000"/>
                  </a:schemeClr>
                </a:solidFill>
              </a:rPr>
              <a:t>Суицид или самоубийство </a:t>
            </a:r>
            <a:r>
              <a:rPr lang="ru-RU" dirty="0" smtClean="0"/>
              <a:t>— акт лишения себя жизни, при котором</a:t>
            </a:r>
            <a:r>
              <a:rPr lang="ru-RU" b="1" i="1" dirty="0" smtClean="0"/>
              <a:t> </a:t>
            </a:r>
            <a:r>
              <a:rPr lang="ru-RU" dirty="0" smtClean="0"/>
              <a:t>человек действует намеренно, целенаправленно и сознательно</a:t>
            </a:r>
          </a:p>
          <a:p>
            <a:pPr indent="27432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ru-RU" b="1" dirty="0" smtClean="0"/>
              <a:t>По</a:t>
            </a:r>
            <a:r>
              <a:rPr lang="ru-RU" dirty="0" smtClean="0"/>
              <a:t> </a:t>
            </a:r>
            <a:r>
              <a:rPr lang="ru-RU" b="1" dirty="0" smtClean="0"/>
              <a:t>данным</a:t>
            </a:r>
            <a:r>
              <a:rPr lang="ru-RU" dirty="0" smtClean="0"/>
              <a:t> Всемирной организации здравоохранения, каждый </a:t>
            </a:r>
            <a:r>
              <a:rPr lang="ru-RU" b="1" dirty="0" smtClean="0"/>
              <a:t>год</a:t>
            </a:r>
            <a:r>
              <a:rPr lang="ru-RU" dirty="0" smtClean="0"/>
              <a:t> в </a:t>
            </a:r>
            <a:r>
              <a:rPr lang="ru-RU" b="1" dirty="0" smtClean="0"/>
              <a:t>России</a:t>
            </a:r>
            <a:r>
              <a:rPr lang="ru-RU" dirty="0" smtClean="0"/>
              <a:t> добровольно уходят из жизни 40-45 пенсионеров из ста тысяч. Ни в одной стране мира нет показателей выше. Проблема стариков – </a:t>
            </a:r>
            <a:r>
              <a:rPr lang="ru-RU" b="1" dirty="0" smtClean="0"/>
              <a:t>это</a:t>
            </a:r>
            <a:r>
              <a:rPr lang="ru-RU" dirty="0" smtClean="0"/>
              <a:t> проблема всех стран, и наше государство не является исключением. Уровень </a:t>
            </a:r>
            <a:r>
              <a:rPr lang="ru-RU" b="1" dirty="0" smtClean="0"/>
              <a:t>суицидов</a:t>
            </a:r>
            <a:r>
              <a:rPr lang="ru-RU" dirty="0" smtClean="0"/>
              <a:t> </a:t>
            </a:r>
            <a:r>
              <a:rPr lang="ru-RU" b="1" dirty="0" smtClean="0"/>
              <a:t>среди</a:t>
            </a:r>
            <a:r>
              <a:rPr lang="ru-RU" dirty="0" smtClean="0"/>
              <a:t> </a:t>
            </a:r>
            <a:r>
              <a:rPr lang="ru-RU" b="1" dirty="0" smtClean="0"/>
              <a:t>пожилых</a:t>
            </a:r>
            <a:r>
              <a:rPr lang="ru-RU" dirty="0" smtClean="0"/>
              <a:t> людей в четыре раза выше, чем в других возрастных категориях число составляет 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40-45</a:t>
            </a:r>
            <a:r>
              <a:rPr lang="ru-RU" dirty="0" smtClean="0"/>
              <a:t> лиц пенсионного возраста на 100 тысяч.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6336704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1800" b="1" i="1" smtClean="0">
                <a:solidFill>
                  <a:schemeClr val="tx2">
                    <a:lumMod val="50000"/>
                  </a:schemeClr>
                </a:solidFill>
              </a:rPr>
              <a:t>Основные факторы риска самоубийств в пожилом возрасте:</a:t>
            </a:r>
            <a:endParaRPr lang="ru-RU" sz="1800" b="1" smtClean="0">
              <a:solidFill>
                <a:schemeClr val="tx2">
                  <a:lumMod val="50000"/>
                </a:schemeClr>
              </a:solidFill>
            </a:endParaRPr>
          </a:p>
          <a:p>
            <a:pPr indent="274320">
              <a:spcBef>
                <a:spcPts val="0"/>
              </a:spcBef>
              <a:buNone/>
            </a:pPr>
            <a:r>
              <a:rPr lang="ru-RU" sz="1500" b="1" smtClean="0">
                <a:solidFill>
                  <a:schemeClr val="tx2">
                    <a:lumMod val="50000"/>
                  </a:schemeClr>
                </a:solidFill>
              </a:rPr>
              <a:t> </a:t>
            </a:r>
          </a:p>
          <a:p>
            <a:r>
              <a:rPr lang="ru-RU" sz="2000" smtClean="0">
                <a:latin typeface="Times New Roman" pitchFamily="18" charset="0"/>
                <a:cs typeface="Times New Roman" pitchFamily="18" charset="0"/>
              </a:rPr>
              <a:t>состояние физического и психического здоровья (заболевания);</a:t>
            </a:r>
          </a:p>
          <a:p>
            <a:r>
              <a:rPr lang="ru-RU" sz="2000" smtClean="0">
                <a:latin typeface="Times New Roman" pitchFamily="18" charset="0"/>
                <a:cs typeface="Times New Roman" pitchFamily="18" charset="0"/>
              </a:rPr>
              <a:t>социальная изоляция (дефицит общения);</a:t>
            </a:r>
          </a:p>
          <a:p>
            <a:r>
              <a:rPr lang="ru-RU" sz="2000" smtClean="0">
                <a:latin typeface="Times New Roman" pitchFamily="18" charset="0"/>
                <a:cs typeface="Times New Roman" pitchFamily="18" charset="0"/>
              </a:rPr>
              <a:t>семейное положение (бесправное положение, ссоры с родными);</a:t>
            </a:r>
          </a:p>
          <a:p>
            <a:r>
              <a:rPr lang="ru-RU" sz="2000" smtClean="0">
                <a:latin typeface="Times New Roman" pitchFamily="18" charset="0"/>
                <a:cs typeface="Times New Roman" pitchFamily="18" charset="0"/>
              </a:rPr>
              <a:t>поддержка значимых людей (потеря сетевого окружения);</a:t>
            </a:r>
          </a:p>
          <a:p>
            <a:r>
              <a:rPr lang="ru-RU" sz="2000" smtClean="0">
                <a:latin typeface="Times New Roman" pitchFamily="18" charset="0"/>
                <a:cs typeface="Times New Roman" pitchFamily="18" charset="0"/>
              </a:rPr>
              <a:t>утрата одного из супругов (горестное одиночество);</a:t>
            </a:r>
          </a:p>
          <a:p>
            <a:r>
              <a:rPr lang="ru-RU" sz="2000" smtClean="0">
                <a:latin typeface="Times New Roman" pitchFamily="18" charset="0"/>
                <a:cs typeface="Times New Roman" pitchFamily="18" charset="0"/>
              </a:rPr>
              <a:t>смена места жительства (переезд, продажа жилья).</a:t>
            </a:r>
          </a:p>
          <a:p>
            <a:pPr>
              <a:buNone/>
            </a:pPr>
            <a:r>
              <a:rPr lang="ru-RU" sz="200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ru-RU" sz="2000" smtClean="0">
                <a:latin typeface="Times New Roman" pitchFamily="18" charset="0"/>
                <a:cs typeface="Times New Roman" pitchFamily="18" charset="0"/>
              </a:rPr>
              <a:t>       Пожилые люди трудно осваивают современные формы жизни и плохо формируют новые ролевые отношения. Психологические параметры пожилых людей характеризуются возрастающей потребностью в общении, при этом круг интересов, как правило, сужается, они меньше проявляют свою эмоциональность и зачастую погружаются глубоко в себя, в анализ прожитой жизни. Социальная активность с возрастом в целом снижается.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332656"/>
            <a:ext cx="8352928" cy="32008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i="1" dirty="0" smtClean="0"/>
              <a:t> </a:t>
            </a:r>
            <a:r>
              <a:rPr lang="ru-RU" sz="2400" b="1" i="1" dirty="0" smtClean="0">
                <a:solidFill>
                  <a:schemeClr val="tx2">
                    <a:lumMod val="50000"/>
                  </a:schemeClr>
                </a:solidFill>
              </a:rPr>
              <a:t>Признаки суицидальной эрозии:</a:t>
            </a:r>
          </a:p>
          <a:p>
            <a:endParaRPr lang="ru-RU" b="1" dirty="0" smtClean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ru-RU" sz="2400" dirty="0" smtClean="0"/>
              <a:t>-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отказ от еды (ведущий к медленной голодной смерти);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-отказ от поддерживающего жизнь лечения (инсулиновой терапии, диализа, химиотерапии);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-постоянное употреблении алкоголя с психотропными препаратами.</a:t>
            </a:r>
          </a:p>
          <a:p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39552" y="3068960"/>
            <a:ext cx="7992888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/>
              <a:t>Если человек разочаровался в жизни, не видит в ней смысла и расценивает самоубийство как единственный выход из сложившейся ситуации, то он нуждается в помощи. Как правило, такие люди уже не способны самостоятельно обратиться за помощью, поэтому им должны помочь окружающие их родственники и близкие. Нельзя оставлять человека один на один со своими проблемами.</a:t>
            </a:r>
            <a:endParaRPr lang="ru-RU" sz="24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5907360"/>
          </a:xfrm>
        </p:spPr>
        <p:txBody>
          <a:bodyPr>
            <a:normAutofit fontScale="92500" lnSpcReduction="10000"/>
          </a:bodyPr>
          <a:lstStyle/>
          <a:p>
            <a:pPr indent="274320" algn="ctr">
              <a:lnSpc>
                <a:spcPct val="150000"/>
              </a:lnSpc>
              <a:spcBef>
                <a:spcPts val="0"/>
              </a:spcBef>
              <a:buNone/>
            </a:pP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Особенности использования МАК карт:</a:t>
            </a:r>
          </a:p>
          <a:p>
            <a:pPr indent="274320">
              <a:lnSpc>
                <a:spcPct val="150000"/>
              </a:lnSpc>
              <a:spcBef>
                <a:spcPts val="0"/>
              </a:spcBef>
              <a:buNone/>
            </a:pPr>
            <a:r>
              <a:rPr lang="ru-RU" dirty="0" smtClean="0"/>
              <a:t>Метафорические ассоциативные карты являются уникальной проективной методикой для работы с различной проблематикой как индивидуально, так и в групповом режиме с широчайшим спектром применения, от психотерапии до семейной игры, от бизнеса до театра. Карты стимулируют творческий потенциал и коммуникацию, а также могут использоваться в качестве игры. Процесс обучения использования карт прост и доступен не только квалифицированным специалистам.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5907360"/>
          </a:xfrm>
        </p:spPr>
        <p:txBody>
          <a:bodyPr>
            <a:normAutofit fontScale="92500" lnSpcReduction="20000"/>
          </a:bodyPr>
          <a:lstStyle/>
          <a:p>
            <a:pPr indent="274320" algn="ctr">
              <a:lnSpc>
                <a:spcPct val="150000"/>
              </a:lnSpc>
              <a:spcBef>
                <a:spcPts val="0"/>
              </a:spcBef>
              <a:buNone/>
            </a:pP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Особенности использования МАК карт:</a:t>
            </a:r>
          </a:p>
          <a:p>
            <a:pPr indent="274320">
              <a:lnSpc>
                <a:spcPct val="150000"/>
              </a:lnSpc>
              <a:spcBef>
                <a:spcPts val="0"/>
              </a:spcBef>
              <a:buNone/>
            </a:pPr>
            <a:r>
              <a:rPr lang="ru-RU" dirty="0" smtClean="0"/>
              <a:t>Метафорические ассоциативные карты позволяют получить доступ к целостной картине собственного «Я» клиента, к его личностному мифу о мире и о себе в этом мире, о субъективном образе ситуации с точки зрения клиента. Карты помогают прояснить и осознать актуальные переживания и потребности человека, его незавершенные внутренние процессы, а также наглядно иллюстрируют межличностные взаимоотношения людей и взаимоотношения человека с любыми идеями и образами из его внешней или внутренней реальности.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5907360"/>
          </a:xfrm>
        </p:spPr>
        <p:txBody>
          <a:bodyPr>
            <a:normAutofit fontScale="85000" lnSpcReduction="20000"/>
          </a:bodyPr>
          <a:lstStyle/>
          <a:p>
            <a:pPr indent="274320">
              <a:lnSpc>
                <a:spcPct val="150000"/>
              </a:lnSpc>
              <a:spcBef>
                <a:spcPts val="0"/>
              </a:spcBef>
              <a:buNone/>
            </a:pPr>
            <a:r>
              <a:rPr lang="ru-RU" b="1" i="1" dirty="0" smtClean="0">
                <a:solidFill>
                  <a:srgbClr val="FFC000"/>
                </a:solidFill>
              </a:rPr>
              <a:t>Преимущества</a:t>
            </a:r>
            <a:r>
              <a:rPr lang="ru-RU" b="1" i="1" dirty="0" smtClean="0">
                <a:solidFill>
                  <a:srgbClr val="FFC000"/>
                </a:solidFill>
              </a:rPr>
              <a:t> применения МАК</a:t>
            </a:r>
            <a:r>
              <a:rPr lang="ru-RU" dirty="0" smtClean="0"/>
              <a:t> </a:t>
            </a:r>
            <a:r>
              <a:rPr lang="ru-RU" dirty="0" smtClean="0"/>
              <a:t> при </a:t>
            </a:r>
            <a:r>
              <a:rPr lang="ru-RU" dirty="0" smtClean="0"/>
              <a:t>работе с </a:t>
            </a:r>
            <a:r>
              <a:rPr lang="ru-RU" dirty="0" smtClean="0"/>
              <a:t>пожилыми людьми: </a:t>
            </a:r>
          </a:p>
          <a:p>
            <a:pPr indent="274320">
              <a:lnSpc>
                <a:spcPct val="150000"/>
              </a:lnSpc>
              <a:spcBef>
                <a:spcPts val="0"/>
              </a:spcBef>
              <a:buNone/>
            </a:pPr>
            <a:r>
              <a:rPr lang="ru-RU" dirty="0" smtClean="0"/>
              <a:t>1</a:t>
            </a:r>
            <a:r>
              <a:rPr lang="ru-RU" dirty="0" smtClean="0"/>
              <a:t>. Карты воспринимаются как игра, а игровой формат снижает напряжение и тревожность. </a:t>
            </a:r>
            <a:endParaRPr lang="ru-RU" dirty="0" smtClean="0"/>
          </a:p>
          <a:p>
            <a:pPr indent="274320">
              <a:lnSpc>
                <a:spcPct val="150000"/>
              </a:lnSpc>
              <a:spcBef>
                <a:spcPts val="0"/>
              </a:spcBef>
              <a:buNone/>
            </a:pPr>
            <a:r>
              <a:rPr lang="ru-RU" dirty="0" smtClean="0"/>
              <a:t>2</a:t>
            </a:r>
            <a:r>
              <a:rPr lang="ru-RU" dirty="0" smtClean="0"/>
              <a:t>. С помощью карт проще удовлетворить любопытство </a:t>
            </a:r>
            <a:r>
              <a:rPr lang="ru-RU" dirty="0" smtClean="0"/>
              <a:t>проживающего, </a:t>
            </a:r>
            <a:r>
              <a:rPr lang="ru-RU" dirty="0" smtClean="0"/>
              <a:t>и это тоже снижает тревожность. </a:t>
            </a:r>
            <a:endParaRPr lang="ru-RU" dirty="0" smtClean="0"/>
          </a:p>
          <a:p>
            <a:pPr indent="274320">
              <a:lnSpc>
                <a:spcPct val="150000"/>
              </a:lnSpc>
              <a:spcBef>
                <a:spcPts val="0"/>
              </a:spcBef>
              <a:buNone/>
            </a:pPr>
            <a:r>
              <a:rPr lang="ru-RU" dirty="0" smtClean="0"/>
              <a:t>3</a:t>
            </a:r>
            <a:r>
              <a:rPr lang="ru-RU" dirty="0" smtClean="0"/>
              <a:t>. Легко установить контакт. </a:t>
            </a:r>
            <a:r>
              <a:rPr lang="ru-RU" dirty="0" smtClean="0"/>
              <a:t>Ведь с </a:t>
            </a:r>
            <a:r>
              <a:rPr lang="ru-RU" dirty="0" smtClean="0"/>
              <a:t>помощью карты </a:t>
            </a:r>
            <a:r>
              <a:rPr lang="ru-RU" dirty="0" smtClean="0"/>
              <a:t>может многое рассказать </a:t>
            </a:r>
            <a:r>
              <a:rPr lang="ru-RU" dirty="0" smtClean="0"/>
              <a:t>о </a:t>
            </a:r>
            <a:r>
              <a:rPr lang="ru-RU" dirty="0" smtClean="0"/>
              <a:t>себе.</a:t>
            </a:r>
          </a:p>
          <a:p>
            <a:pPr indent="274320">
              <a:lnSpc>
                <a:spcPct val="150000"/>
              </a:lnSpc>
              <a:spcBef>
                <a:spcPts val="0"/>
              </a:spcBef>
              <a:buNone/>
            </a:pPr>
            <a:r>
              <a:rPr lang="ru-RU" dirty="0" smtClean="0"/>
              <a:t> </a:t>
            </a:r>
            <a:r>
              <a:rPr lang="ru-RU" dirty="0" smtClean="0"/>
              <a:t>4. Облегчает диагностику и дальнейшую работу. </a:t>
            </a:r>
            <a:endParaRPr lang="ru-RU" dirty="0" smtClean="0"/>
          </a:p>
          <a:p>
            <a:pPr indent="274320">
              <a:lnSpc>
                <a:spcPct val="150000"/>
              </a:lnSpc>
              <a:spcBef>
                <a:spcPts val="0"/>
              </a:spcBef>
              <a:buNone/>
            </a:pPr>
            <a:r>
              <a:rPr lang="ru-RU" dirty="0" smtClean="0"/>
              <a:t>5</a:t>
            </a:r>
            <a:r>
              <a:rPr lang="ru-RU" dirty="0" smtClean="0"/>
              <a:t>. Опираясь на карту, </a:t>
            </a:r>
            <a:r>
              <a:rPr lang="ru-RU" dirty="0" smtClean="0"/>
              <a:t>легко можно рассказать </a:t>
            </a:r>
            <a:r>
              <a:rPr lang="ru-RU" dirty="0" smtClean="0"/>
              <a:t>о своих эмоциях и переживаниях. </a:t>
            </a:r>
            <a:endParaRPr lang="ru-RU" dirty="0" smtClean="0"/>
          </a:p>
          <a:p>
            <a:pPr indent="274320">
              <a:lnSpc>
                <a:spcPct val="150000"/>
              </a:lnSpc>
              <a:spcBef>
                <a:spcPts val="0"/>
              </a:spcBef>
              <a:buNone/>
            </a:pPr>
            <a:r>
              <a:rPr lang="ru-RU" dirty="0" smtClean="0"/>
              <a:t>6</a:t>
            </a:r>
            <a:r>
              <a:rPr lang="ru-RU" dirty="0" smtClean="0"/>
              <a:t>. </a:t>
            </a:r>
            <a:r>
              <a:rPr lang="ru-RU" b="1" dirty="0" smtClean="0"/>
              <a:t>МАК</a:t>
            </a:r>
            <a:r>
              <a:rPr lang="ru-RU" dirty="0" smtClean="0"/>
              <a:t> </a:t>
            </a:r>
            <a:r>
              <a:rPr lang="ru-RU" dirty="0" smtClean="0"/>
              <a:t>развивает </a:t>
            </a:r>
            <a:r>
              <a:rPr lang="ru-RU" dirty="0" smtClean="0"/>
              <a:t>эмоциональный </a:t>
            </a:r>
            <a:r>
              <a:rPr lang="ru-RU" dirty="0" smtClean="0"/>
              <a:t>интеллект.  </a:t>
            </a:r>
          </a:p>
          <a:p>
            <a:pPr indent="274320">
              <a:lnSpc>
                <a:spcPct val="150000"/>
              </a:lnSpc>
              <a:spcBef>
                <a:spcPts val="0"/>
              </a:spcBef>
              <a:buNone/>
            </a:pPr>
            <a:r>
              <a:rPr lang="ru-RU" dirty="0" smtClean="0"/>
              <a:t> 7</a:t>
            </a:r>
            <a:r>
              <a:rPr lang="ru-RU" dirty="0" smtClean="0"/>
              <a:t>. </a:t>
            </a:r>
            <a:r>
              <a:rPr lang="ru-RU" b="1" dirty="0" smtClean="0"/>
              <a:t>МАК</a:t>
            </a:r>
            <a:r>
              <a:rPr lang="ru-RU" dirty="0" smtClean="0"/>
              <a:t> развивают творческую составляющую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6192688"/>
          </a:xfrm>
        </p:spPr>
        <p:txBody>
          <a:bodyPr>
            <a:normAutofit/>
          </a:bodyPr>
          <a:lstStyle/>
          <a:p>
            <a:pPr indent="274320" algn="ctr">
              <a:spcBef>
                <a:spcPts val="0"/>
              </a:spcBef>
              <a:buNone/>
            </a:pPr>
            <a:r>
              <a:rPr lang="ru-RU" sz="2500" b="1" dirty="0" smtClean="0">
                <a:solidFill>
                  <a:schemeClr val="tx2">
                    <a:lumMod val="50000"/>
                  </a:schemeClr>
                </a:solidFill>
                <a:cs typeface="Arial" pitchFamily="34" charset="0"/>
              </a:rPr>
              <a:t>Индивидуальная работа с пожилым человеком</a:t>
            </a:r>
          </a:p>
          <a:p>
            <a:pPr indent="274320" algn="ctr">
              <a:spcBef>
                <a:spcPts val="0"/>
              </a:spcBef>
              <a:buNone/>
            </a:pPr>
            <a:r>
              <a:rPr lang="ru-RU" sz="2500" b="1" dirty="0" smtClean="0">
                <a:solidFill>
                  <a:schemeClr val="tx2">
                    <a:lumMod val="50000"/>
                  </a:schemeClr>
                </a:solidFill>
                <a:cs typeface="Arial" pitchFamily="34" charset="0"/>
              </a:rPr>
              <a:t>с использованием МАК карт </a:t>
            </a:r>
          </a:p>
          <a:p>
            <a:pPr indent="274320" algn="ctr">
              <a:spcBef>
                <a:spcPts val="0"/>
              </a:spcBef>
              <a:buNone/>
            </a:pPr>
            <a:endParaRPr lang="ru-RU" sz="2500" b="1" dirty="0" smtClean="0">
              <a:solidFill>
                <a:schemeClr val="tx2">
                  <a:lumMod val="50000"/>
                </a:schemeClr>
              </a:solidFill>
              <a:cs typeface="Arial" pitchFamily="34" charset="0"/>
            </a:endParaRPr>
          </a:p>
          <a:p>
            <a:pPr indent="274320" algn="ctr">
              <a:spcBef>
                <a:spcPts val="0"/>
              </a:spcBef>
              <a:buNone/>
            </a:pPr>
            <a:endParaRPr lang="ru-RU" sz="2400" dirty="0" smtClean="0"/>
          </a:p>
          <a:p>
            <a:pPr indent="274320" algn="ctr">
              <a:spcBef>
                <a:spcPts val="0"/>
              </a:spcBef>
              <a:buNone/>
            </a:pPr>
            <a:endParaRPr lang="ru-RU" sz="2400" dirty="0" smtClean="0"/>
          </a:p>
          <a:p>
            <a:pPr indent="274320" algn="just">
              <a:spcBef>
                <a:spcPts val="0"/>
              </a:spcBef>
              <a:buNone/>
            </a:pPr>
            <a:r>
              <a:rPr lang="ru-RU" sz="2400" dirty="0" smtClean="0"/>
              <a:t>МАК карты являются незаменимым помощником, неким посредником. С помощью карт во время консультаций создается пространство диалога. Пожилым людям становится намного проще сформулировать и выразить проблемную ситуацию словами. В процессе работы со проживающими происходит трансформация негативных переживаний в позитивные, беспокойство сменяется принятием ситуации</a:t>
            </a:r>
            <a:endParaRPr lang="ru-RU" sz="2400" dirty="0" smtClean="0">
              <a:solidFill>
                <a:schemeClr val="tx2">
                  <a:lumMod val="50000"/>
                </a:schemeClr>
              </a:solidFill>
              <a:cs typeface="Arial" pitchFamily="34" charset="0"/>
            </a:endParaRPr>
          </a:p>
          <a:p>
            <a:pPr indent="274320">
              <a:spcBef>
                <a:spcPts val="0"/>
              </a:spcBef>
              <a:buNone/>
            </a:pPr>
            <a:endParaRPr lang="ru-RU" sz="2500" dirty="0" smtClean="0"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6192688"/>
          </a:xfrm>
        </p:spPr>
        <p:txBody>
          <a:bodyPr>
            <a:normAutofit/>
          </a:bodyPr>
          <a:lstStyle/>
          <a:p>
            <a:pPr indent="274320">
              <a:spcBef>
                <a:spcPts val="0"/>
              </a:spcBef>
              <a:buNone/>
            </a:pPr>
            <a:r>
              <a:rPr lang="ru-RU" b="1" i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Ожидаемые результаты использования Мак карт :</a:t>
            </a:r>
          </a:p>
          <a:p>
            <a:pPr indent="274320">
              <a:spcBef>
                <a:spcPts val="0"/>
              </a:spcBef>
              <a:buNone/>
            </a:pPr>
            <a:endParaRPr lang="ru-RU" b="1" dirty="0" smtClean="0">
              <a:solidFill>
                <a:schemeClr val="tx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indent="274320">
              <a:spcBef>
                <a:spcPts val="0"/>
              </a:spcBef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Снижение тенденций к суицидальному поведению</a:t>
            </a:r>
          </a:p>
          <a:p>
            <a:pPr indent="274320">
              <a:spcBef>
                <a:spcPts val="0"/>
              </a:spcBef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indent="274320">
              <a:spcBef>
                <a:spcPts val="0"/>
              </a:spcBef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Снижение уровня агрессивности и враждебности</a:t>
            </a:r>
          </a:p>
          <a:p>
            <a:pPr indent="274320">
              <a:spcBef>
                <a:spcPts val="0"/>
              </a:spcBef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indent="274320">
              <a:spcBef>
                <a:spcPts val="0"/>
              </a:spcBef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Повышение уровня самооценки</a:t>
            </a:r>
          </a:p>
          <a:p>
            <a:pPr indent="274320">
              <a:spcBef>
                <a:spcPts val="0"/>
              </a:spcBef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indent="274320">
              <a:spcBef>
                <a:spcPts val="0"/>
              </a:spcBef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Адекватный уровень притязаний к себе и миру</a:t>
            </a:r>
          </a:p>
          <a:p>
            <a:pPr indent="274320">
              <a:spcBef>
                <a:spcPts val="0"/>
              </a:spcBef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indent="274320">
              <a:spcBef>
                <a:spcPts val="0"/>
              </a:spcBef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Близкие эмоционально-доверительные отношения в семье</a:t>
            </a:r>
          </a:p>
          <a:p>
            <a:pPr indent="274320">
              <a:spcBef>
                <a:spcPts val="0"/>
              </a:spcBef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indent="274320">
              <a:spcBef>
                <a:spcPts val="0"/>
              </a:spcBef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Поиск смысла жизни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215</TotalTime>
  <Words>299</Words>
  <Application>Microsoft Office PowerPoint</Application>
  <PresentationFormat>Экран (4:3)</PresentationFormat>
  <Paragraphs>59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Бумажная</vt:lpstr>
      <vt:lpstr>МИНИСТЕРСТВО СОЦИАЛЬНОЙ ПОЛИТИКИ КРАСНОЯРСКОГО КРАЯ  КГБУ СО «Козульский психоневрологический интернат»  Использование МАК карт в профилактике суицидального поведения людей пожилого возраста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Индивидуально-реабилитационная  программа коррекции суицидального поведения у лиц пожилого возраста</dc:title>
  <dc:creator>User</dc:creator>
  <cp:lastModifiedBy>elena</cp:lastModifiedBy>
  <cp:revision>27</cp:revision>
  <dcterms:created xsi:type="dcterms:W3CDTF">2017-06-11T23:11:38Z</dcterms:created>
  <dcterms:modified xsi:type="dcterms:W3CDTF">2023-10-09T09:22:42Z</dcterms:modified>
</cp:coreProperties>
</file>