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361" r:id="rId2"/>
    <p:sldId id="384" r:id="rId3"/>
    <p:sldId id="386" r:id="rId4"/>
    <p:sldId id="362" r:id="rId5"/>
    <p:sldId id="364" r:id="rId6"/>
    <p:sldId id="380" r:id="rId7"/>
    <p:sldId id="379" r:id="rId8"/>
    <p:sldId id="387" r:id="rId9"/>
    <p:sldId id="388" r:id="rId10"/>
    <p:sldId id="392" r:id="rId11"/>
    <p:sldId id="393" r:id="rId12"/>
    <p:sldId id="367" r:id="rId13"/>
    <p:sldId id="391" r:id="rId14"/>
    <p:sldId id="372" r:id="rId1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CC3300"/>
    <a:srgbClr val="006600"/>
    <a:srgbClr val="ACF2A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1871" autoAdjust="0"/>
  </p:normalViewPr>
  <p:slideViewPr>
    <p:cSldViewPr>
      <p:cViewPr>
        <p:scale>
          <a:sx n="100" d="100"/>
          <a:sy n="100" d="100"/>
        </p:scale>
        <p:origin x="-869" y="2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72393" cy="497763"/>
          </a:xfrm>
          <a:prstGeom prst="rect">
            <a:avLst/>
          </a:prstGeom>
        </p:spPr>
        <p:txBody>
          <a:bodyPr vert="horz" lIns="92972" tIns="46486" rIns="92972" bIns="4648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990" y="2"/>
            <a:ext cx="2972392" cy="497763"/>
          </a:xfrm>
          <a:prstGeom prst="rect">
            <a:avLst/>
          </a:prstGeom>
        </p:spPr>
        <p:txBody>
          <a:bodyPr vert="horz" lIns="92972" tIns="46486" rIns="92972" bIns="46486" rtlCol="0"/>
          <a:lstStyle>
            <a:lvl1pPr algn="r">
              <a:defRPr sz="1200"/>
            </a:lvl1pPr>
          </a:lstStyle>
          <a:p>
            <a:fld id="{DE0FE905-C76B-454F-918F-E845465B5B56}" type="datetimeFigureOut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47913"/>
            <a:ext cx="2972393" cy="497763"/>
          </a:xfrm>
          <a:prstGeom prst="rect">
            <a:avLst/>
          </a:prstGeom>
        </p:spPr>
        <p:txBody>
          <a:bodyPr vert="horz" lIns="92972" tIns="46486" rIns="92972" bIns="4648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990" y="9447913"/>
            <a:ext cx="2972392" cy="497763"/>
          </a:xfrm>
          <a:prstGeom prst="rect">
            <a:avLst/>
          </a:prstGeom>
        </p:spPr>
        <p:txBody>
          <a:bodyPr vert="horz" lIns="92972" tIns="46486" rIns="92972" bIns="46486" rtlCol="0" anchor="b"/>
          <a:lstStyle>
            <a:lvl1pPr algn="r">
              <a:defRPr sz="1200"/>
            </a:lvl1pPr>
          </a:lstStyle>
          <a:p>
            <a:fld id="{FBC664E5-DA85-4EC3-ADDF-8D70CFA883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11046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72547" cy="497921"/>
          </a:xfrm>
          <a:prstGeom prst="rect">
            <a:avLst/>
          </a:prstGeom>
        </p:spPr>
        <p:txBody>
          <a:bodyPr vert="horz" lIns="92283" tIns="46143" rIns="92283" bIns="46143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3" y="2"/>
            <a:ext cx="2972547" cy="497921"/>
          </a:xfrm>
          <a:prstGeom prst="rect">
            <a:avLst/>
          </a:prstGeom>
        </p:spPr>
        <p:txBody>
          <a:bodyPr vert="horz" lIns="92283" tIns="46143" rIns="92283" bIns="46143" rtlCol="0"/>
          <a:lstStyle>
            <a:lvl1pPr algn="r">
              <a:defRPr sz="1200"/>
            </a:lvl1pPr>
          </a:lstStyle>
          <a:p>
            <a:fld id="{92296B9D-AFAC-44AB-AD6C-DD8990D1EC2C}" type="datetimeFigureOut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3" tIns="46143" rIns="92283" bIns="46143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3" y="4724678"/>
            <a:ext cx="5487040" cy="4476513"/>
          </a:xfrm>
          <a:prstGeom prst="rect">
            <a:avLst/>
          </a:prstGeom>
        </p:spPr>
        <p:txBody>
          <a:bodyPr vert="horz" lIns="92283" tIns="46143" rIns="92283" bIns="4614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7767"/>
            <a:ext cx="2972547" cy="497921"/>
          </a:xfrm>
          <a:prstGeom prst="rect">
            <a:avLst/>
          </a:prstGeom>
        </p:spPr>
        <p:txBody>
          <a:bodyPr vert="horz" lIns="92283" tIns="46143" rIns="92283" bIns="46143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3" y="9447767"/>
            <a:ext cx="2972547" cy="497921"/>
          </a:xfrm>
          <a:prstGeom prst="rect">
            <a:avLst/>
          </a:prstGeom>
        </p:spPr>
        <p:txBody>
          <a:bodyPr vert="horz" lIns="92283" tIns="46143" rIns="92283" bIns="46143" rtlCol="0" anchor="b"/>
          <a:lstStyle>
            <a:lvl1pPr algn="r">
              <a:defRPr sz="1200"/>
            </a:lvl1pPr>
          </a:lstStyle>
          <a:p>
            <a:fld id="{46C7C406-CC77-4D56-A4A3-B97C27878BF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1845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7134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33504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33504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33504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5520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BC90-76C7-41DA-A724-54FD7727B9F0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93E8-ECEB-47A9-B2EF-D81EF0C01D24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6E80-EFC5-4DA8-A512-CA0693417DB3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8753-201F-4D21-B404-C48929E02338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5157-40F0-4645-8B72-216D554AD004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E097-FCA1-4404-A4E5-67FC17B0F18D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86A72-F572-4A7D-933B-4D2518336D3B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8527-CCF9-49B0-AF82-C1B9A89F43CE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DF76-210A-46CE-BE97-81498ADA5E48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60BF-25EA-4824-8FD6-6195C9064961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8F22-1F63-4EE9-B8D5-E7BBB7FCDE17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6969BA0-034C-4DF7-A155-52E3004C5F21}" type="datetime1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C0AAD5E-50F1-47D0-B1A1-61B6D3C53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pulsuray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ukcson" TargetMode="External"/><Relationship Id="rId2" Type="http://schemas.openxmlformats.org/officeDocument/2006/relationships/hyperlink" Target="mailto:uraykcson@admhmao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k.ru/ukcs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«Урайский комплексный центр социального&#10;обслуживания населения» 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1071546"/>
            <a:ext cx="500066" cy="50006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028384" y="0"/>
            <a:ext cx="850776" cy="374334"/>
          </a:xfrm>
        </p:spPr>
        <p:txBody>
          <a:bodyPr/>
          <a:lstStyle/>
          <a:p>
            <a:fld id="{5C0AAD5E-50F1-47D0-B1A1-61B6D3C53BC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500042"/>
            <a:ext cx="4786346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>
              <a:solidFill>
                <a:srgbClr val="CC3300"/>
              </a:solidFill>
            </a:endParaRPr>
          </a:p>
          <a:p>
            <a:pPr algn="ctr"/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ХАНТЫ-МАНСИЙСКИЙ АВТОНОМНЫЙ ОКРУГ-ЮГРА, г. УРАЙ</a:t>
            </a:r>
          </a:p>
          <a:p>
            <a:pPr algn="just"/>
            <a:endParaRPr lang="ru-RU" sz="1200" b="1" dirty="0"/>
          </a:p>
          <a:p>
            <a:pPr algn="just"/>
            <a:endParaRPr lang="ru-RU" sz="1200" b="1" dirty="0"/>
          </a:p>
          <a:p>
            <a:pPr algn="ctr"/>
            <a:r>
              <a:rPr lang="ru-RU" sz="1200" b="1" dirty="0"/>
              <a:t> </a:t>
            </a: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БЮДЖЕТНОЕ УЧРЕЖДЕНИЕ ХАНТЫ-МАНСИЙСКОГОАВТОНОМНОГО ОКРУГА – ЮГРЫ  </a:t>
            </a:r>
          </a:p>
          <a:p>
            <a:pPr algn="ctr"/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«УРАЙСКИЙ КОМПЛЕКСНЫЙ ЦЕНТР СОЦИАЛЬНОГО ОБСЛУЖИВАНИЯ НАСЕЛЕНИЯ»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pPr algn="ctr"/>
            <a:endParaRPr lang="ru-RU" dirty="0"/>
          </a:p>
          <a:p>
            <a:pPr algn="ctr"/>
            <a:r>
              <a:rPr lang="ru-RU" sz="2300" b="1" dirty="0" smtClean="0">
                <a:solidFill>
                  <a:srgbClr val="003399"/>
                </a:solidFill>
              </a:rPr>
              <a:t>Практика </a:t>
            </a:r>
          </a:p>
          <a:p>
            <a:pPr algn="ctr"/>
            <a:r>
              <a:rPr lang="ru-RU" sz="2300" b="1" dirty="0" smtClean="0">
                <a:solidFill>
                  <a:srgbClr val="003399"/>
                </a:solidFill>
              </a:rPr>
              <a:t>«</a:t>
            </a:r>
            <a:r>
              <a:rPr lang="ru-RU" sz="2300" b="1" dirty="0" smtClean="0">
                <a:solidFill>
                  <a:srgbClr val="003399"/>
                </a:solidFill>
              </a:rPr>
              <a:t>Ш</a:t>
            </a:r>
            <a:r>
              <a:rPr lang="ru-RU" sz="2300" b="1" dirty="0" smtClean="0">
                <a:solidFill>
                  <a:srgbClr val="003399"/>
                </a:solidFill>
              </a:rPr>
              <a:t>кола реабилитации </a:t>
            </a:r>
          </a:p>
          <a:p>
            <a:pPr algn="ctr"/>
            <a:r>
              <a:rPr lang="ru-RU" sz="2300" b="1" dirty="0" smtClean="0">
                <a:solidFill>
                  <a:srgbClr val="003399"/>
                </a:solidFill>
              </a:rPr>
              <a:t>и ухода»</a:t>
            </a:r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Номинация: </a:t>
            </a: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«Медицинский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 социальный уход, общественная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забота»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C:\Users\Burleva\Desktop\4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1759606"/>
            <a:ext cx="3857652" cy="33839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1058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B237892-6100-391A-E00E-2EC6E14F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1EC93E2B-8D3D-E678-0418-E0DEEC312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24" y="352243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РЕАЛИЗАЦИЯ  НАПРАВЛЕНИЙ 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РАБОТЫ  В  РАМКАХ 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ПРАКТИКИ</a:t>
            </a:r>
            <a:endParaRPr lang="ru-RU" sz="18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9">
            <a:extLst>
              <a:ext uri="{FF2B5EF4-FFF2-40B4-BE49-F238E27FC236}">
                <a16:creationId xmlns:a16="http://schemas.microsoft.com/office/drawing/2014/main" xmlns="" id="{0456F912-DBBA-5728-45B0-1B5F029B349E}"/>
              </a:ext>
            </a:extLst>
          </p:cNvPr>
          <p:cNvSpPr/>
          <p:nvPr/>
        </p:nvSpPr>
        <p:spPr>
          <a:xfrm>
            <a:off x="571472" y="857232"/>
            <a:ext cx="8064896" cy="824026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Организация деятельности Школы реабилитации и ухода 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9">
            <a:extLst>
              <a:ext uri="{FF2B5EF4-FFF2-40B4-BE49-F238E27FC236}">
                <a16:creationId xmlns:a16="http://schemas.microsoft.com/office/drawing/2014/main" xmlns="" id="{F2EF45B8-9697-B74F-FBAD-C6015BD02E40}"/>
              </a:ext>
            </a:extLst>
          </p:cNvPr>
          <p:cNvSpPr/>
          <p:nvPr/>
        </p:nvSpPr>
        <p:spPr>
          <a:xfrm>
            <a:off x="571472" y="1857364"/>
            <a:ext cx="8064896" cy="1428760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Цель – повышение качества жизни </a:t>
            </a:r>
            <a:r>
              <a:rPr lang="ru-RU" dirty="0" err="1" smtClean="0">
                <a:solidFill>
                  <a:srgbClr val="002060"/>
                </a:solidFill>
              </a:rPr>
              <a:t>маломобильных</a:t>
            </a:r>
            <a:r>
              <a:rPr lang="ru-RU" dirty="0" smtClean="0">
                <a:solidFill>
                  <a:srgbClr val="002060"/>
                </a:solidFill>
              </a:rPr>
              <a:t> граждан за счет формирования новых навыков и умений ухаживающих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1F6E8BE-E5BF-025F-B595-6C389ACF5B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50" y="3571876"/>
            <a:ext cx="2999153" cy="3025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2AE2508-0EB9-0CC8-6B21-95A7FEC6A4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9322" y="3714752"/>
            <a:ext cx="2857520" cy="29347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Рисунок 11" descr="Z:\Отделение социальной реабилитации и абилитации\Каштанова А.Ф\ПРЕЗЕНТАЦИЯ  ДЕМЕНЦИЯ\с 13\BLRJ4487.JPG">
            <a:extLst>
              <a:ext uri="{FF2B5EF4-FFF2-40B4-BE49-F238E27FC236}">
                <a16:creationId xmlns:a16="http://schemas.microsoft.com/office/drawing/2014/main" xmlns="" id="{A1BC1262-BAB4-013F-A9CF-C9C68412B9F1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714752"/>
            <a:ext cx="2571768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85375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B237892-6100-391A-E00E-2EC6E14F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1EC93E2B-8D3D-E678-0418-E0DEEC312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24" y="352243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РЕАЛИЗАЦИЯ  НАПРАВЛЕНИЙ 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РАБОТЫ  В  РАМКАХ 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ПРАКТИКИ</a:t>
            </a:r>
            <a:endParaRPr lang="ru-RU" sz="18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9">
            <a:extLst>
              <a:ext uri="{FF2B5EF4-FFF2-40B4-BE49-F238E27FC236}">
                <a16:creationId xmlns:a16="http://schemas.microsoft.com/office/drawing/2014/main" xmlns="" id="{0456F912-DBBA-5728-45B0-1B5F029B349E}"/>
              </a:ext>
            </a:extLst>
          </p:cNvPr>
          <p:cNvSpPr/>
          <p:nvPr/>
        </p:nvSpPr>
        <p:spPr>
          <a:xfrm>
            <a:off x="571472" y="857232"/>
            <a:ext cx="8064896" cy="824026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Организация домашнего </a:t>
            </a:r>
            <a:r>
              <a:rPr lang="ru-RU" sz="2000" b="1" dirty="0" err="1" smtClean="0">
                <a:solidFill>
                  <a:srgbClr val="C00000"/>
                </a:solidFill>
              </a:rPr>
              <a:t>визитирования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9">
            <a:extLst>
              <a:ext uri="{FF2B5EF4-FFF2-40B4-BE49-F238E27FC236}">
                <a16:creationId xmlns:a16="http://schemas.microsoft.com/office/drawing/2014/main" xmlns="" id="{F2EF45B8-9697-B74F-FBAD-C6015BD02E40}"/>
              </a:ext>
            </a:extLst>
          </p:cNvPr>
          <p:cNvSpPr/>
          <p:nvPr/>
        </p:nvSpPr>
        <p:spPr>
          <a:xfrm>
            <a:off x="571472" y="1857364"/>
            <a:ext cx="8064896" cy="1428760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Цель – повышение качества жизни и социальной адаптации </a:t>
            </a:r>
            <a:r>
              <a:rPr lang="ru-RU" dirty="0" err="1" smtClean="0">
                <a:solidFill>
                  <a:srgbClr val="002060"/>
                </a:solidFill>
              </a:rPr>
              <a:t>маломобильных</a:t>
            </a:r>
            <a:r>
              <a:rPr lang="ru-RU" dirty="0" smtClean="0">
                <a:solidFill>
                  <a:srgbClr val="002060"/>
                </a:solidFill>
              </a:rPr>
              <a:t> граждан за счет организации непрерывности и  доступности социального ухода на дому с привлечением ресурсов социального партнерства и «серебряных» волонтеров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F0768018-36C5-E156-BCBE-D5376DE28A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3614851"/>
            <a:ext cx="3429024" cy="28204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4" name="Picture 2" descr="C:\Users\Burleva\Desktop\chem-kormit-lezhachego-bolnogo-bez-zubov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3666828"/>
            <a:ext cx="3571900" cy="27839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85375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3"/>
          <p:cNvSpPr txBox="1">
            <a:spLocks/>
          </p:cNvSpPr>
          <p:nvPr/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12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79712" y="425865"/>
            <a:ext cx="5500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РЕЗУЛЬТАТЫ ВНЕДРЕНИЯ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ПРАКТИКИ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9891" y="1351104"/>
            <a:ext cx="378222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100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% </a:t>
            </a:r>
            <a:r>
              <a:rPr lang="ru-RU" sz="1000" b="1" dirty="0" err="1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маломобильных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граждан </a:t>
            </a: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получают </a:t>
            </a: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необходимую помощь на дому и </a:t>
            </a: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удовлетворены результатом ( по результатам опроса)</a:t>
            </a:r>
            <a:endParaRPr lang="ru-RU" sz="1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100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% </a:t>
            </a:r>
            <a:r>
              <a:rPr lang="ru-RU" sz="1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ухаживающих </a:t>
            </a:r>
            <a:r>
              <a:rPr lang="ru-RU" sz="1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используют на практике знания из обучающих занятий Школы реабилитации и </a:t>
            </a:r>
            <a:r>
              <a:rPr lang="ru-RU" sz="1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ухода </a:t>
            </a: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 по результатам опроса)</a:t>
            </a:r>
            <a:endParaRPr lang="ru-RU" sz="1000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100% ухаживающих родственников </a:t>
            </a:r>
            <a:r>
              <a:rPr lang="ru-RU" sz="1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отметят 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улучшение 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психологического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климата в </a:t>
            </a:r>
            <a:r>
              <a:rPr lang="ru-RU" sz="1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семье </a:t>
            </a: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 по результатам опроса)</a:t>
            </a:r>
            <a:endParaRPr lang="ru-RU" sz="1000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TimesNewRomanPSMT" charset="-5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10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Апробирована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модель сетевого взаимодействия </a:t>
            </a:r>
            <a:r>
              <a:rPr lang="ru-RU" sz="10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lang="ru-RU" sz="10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 социальными партнерами </a:t>
            </a:r>
            <a:r>
              <a:rPr lang="ru-RU" sz="10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для развития системы </a:t>
            </a:r>
            <a:r>
              <a:rPr lang="ru-RU" sz="1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надомного ухода; </a:t>
            </a:r>
            <a:endParaRPr lang="ru-RU" sz="10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За три года реализации практики социальные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услуги 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группе ухода 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предоставлены для 47 чел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Динамика обслуженных граждан составляет: 2020 – 2 чел., 2021 – 21 чел., 2022 – 24 чел.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  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Косвенными </a:t>
            </a:r>
            <a:r>
              <a:rPr lang="ru-RU" sz="1000" b="1" dirty="0" err="1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благополучателями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стали около 20 000 чел.:</a:t>
            </a:r>
            <a:endParaRPr lang="ru-RU" sz="1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 </a:t>
            </a:r>
            <a:r>
              <a:rPr lang="ru-RU" sz="1000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 социальных партнеров </a:t>
            </a:r>
            <a:r>
              <a:rPr lang="ru-RU" sz="1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практики;</a:t>
            </a: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около 20 000 жителей </a:t>
            </a:r>
            <a:r>
              <a:rPr lang="ru-RU" sz="1000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 гостей города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охваченных информационной кампанией о реализации практики ухода в СМИ и сети интернет;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16 волонтеров</a:t>
            </a:r>
            <a:r>
              <a:rPr lang="ru-RU" sz="1000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«серебряного»</a:t>
            </a:r>
            <a:r>
              <a:rPr lang="ru-RU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возраста. </a:t>
            </a: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9891" y="5973806"/>
            <a:ext cx="84296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 smtClean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ПРЕДСТАВЛЕННАЯ  ПРАКТИКА  </a:t>
            </a:r>
            <a:r>
              <a:rPr lang="ru-RU" sz="1100" b="1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ДАЕТ ВОЗМОЖНОСТЬ ТИРАЖИРОВАТЬ ПРИЕМЫ, МЕТОДЫ, ЭФФЕКТИВНЫЕ ТЕХНОЛОГИИ И МНОГОКРАТНО ПОВТОРЯТЬ ИХ, А ТАКЖЕ ПРИМЕНЯТЬ В АНАЛОГИЧНЫХ ОБСТОЯТЕЛЬСТВАХ В ДРУГОЙ СОЦИАЛЬНОЙ СИТУАЦИИ ИЛИ ПРОЦЕССЕ, В ДРУГОМ ТЕРРИТОРИАЛЬНОМ ОБЪЕКТЕ (РАЙОНЕ, МУНИЦИПАЛИТЕТЕ). </a:t>
            </a:r>
            <a:endParaRPr lang="ru-RU" sz="11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E78DF60-62D6-1586-A16D-59A5A908D21A}"/>
              </a:ext>
            </a:extLst>
          </p:cNvPr>
          <p:cNvSpPr/>
          <p:nvPr/>
        </p:nvSpPr>
        <p:spPr>
          <a:xfrm>
            <a:off x="5436096" y="975717"/>
            <a:ext cx="31683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КАЧЕСТВЕННЫЕ ПОКАЗАТЕЛИ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5D1E373-9839-9A25-C524-48DA7A8A9E34}"/>
              </a:ext>
            </a:extLst>
          </p:cNvPr>
          <p:cNvSpPr/>
          <p:nvPr/>
        </p:nvSpPr>
        <p:spPr>
          <a:xfrm>
            <a:off x="471452" y="975718"/>
            <a:ext cx="31683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КОЛИЧЕСТВЕННЫЕ ИЗМЕНЕНИЯ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8D1977D-E063-7655-DEFD-C279A096E81E}"/>
              </a:ext>
            </a:extLst>
          </p:cNvPr>
          <p:cNvSpPr/>
          <p:nvPr/>
        </p:nvSpPr>
        <p:spPr>
          <a:xfrm>
            <a:off x="4904576" y="1714488"/>
            <a:ext cx="378222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ru-RU" sz="1200" dirty="0">
                <a:solidFill>
                  <a:srgbClr val="C00000"/>
                </a:solidFill>
              </a:rPr>
              <a:t>Улучшение качества жизни граждан пожилого возраста и инвалидов </a:t>
            </a:r>
            <a:r>
              <a:rPr lang="ru-RU" sz="1200" dirty="0"/>
              <a:t>за счет предоставления качественных услуг по уходу, интеграции в общество, налаживания адаптации и </a:t>
            </a:r>
            <a:r>
              <a:rPr lang="ru-RU" sz="1200" dirty="0" smtClean="0"/>
              <a:t>взаимодействия как с членами семьи, так и с приходящими на помощь волонтерами</a:t>
            </a:r>
            <a:endParaRPr lang="ru-RU" sz="1200" dirty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endParaRPr lang="ru-RU" sz="1200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ru-RU" sz="1200" dirty="0">
                <a:solidFill>
                  <a:srgbClr val="C00000"/>
                </a:solidFill>
              </a:rPr>
              <a:t>Улучшение психоэмоционального статуса граждан </a:t>
            </a:r>
            <a:r>
              <a:rPr lang="ru-RU" sz="1200" dirty="0"/>
              <a:t>пожилого возраста и инвалидов, а также членов их семей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1200" dirty="0">
                <a:solidFill>
                  <a:srgbClr val="C00000"/>
                </a:solidFill>
              </a:rPr>
              <a:t>Формирование общественного мнения о возможностях продления периода активного долголетия </a:t>
            </a:r>
            <a:r>
              <a:rPr lang="ru-RU" sz="1200" dirty="0"/>
              <a:t>через транслирование позитивных практик самопомощи и взаимопомощи в организации ухода за </a:t>
            </a:r>
            <a:r>
              <a:rPr lang="ru-RU" sz="1200" dirty="0" smtClean="0"/>
              <a:t>гражданами </a:t>
            </a:r>
            <a:r>
              <a:rPr lang="ru-RU" sz="1200" dirty="0"/>
              <a:t>старшего </a:t>
            </a:r>
            <a:r>
              <a:rPr lang="ru-RU" sz="1200" dirty="0" smtClean="0"/>
              <a:t>поколения  и инвалидами</a:t>
            </a:r>
            <a:endParaRPr lang="ru-RU" sz="12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xmlns="" id="{BB0EAC6B-0258-B37A-F19C-24D630D82536}"/>
              </a:ext>
            </a:extLst>
          </p:cNvPr>
          <p:cNvCxnSpPr>
            <a:cxnSpLocks/>
          </p:cNvCxnSpPr>
          <p:nvPr/>
        </p:nvCxnSpPr>
        <p:spPr>
          <a:xfrm>
            <a:off x="2555776" y="733231"/>
            <a:ext cx="0" cy="307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F27F4732-8C8B-38E5-C184-DE2075A06AEF}"/>
              </a:ext>
            </a:extLst>
          </p:cNvPr>
          <p:cNvCxnSpPr>
            <a:cxnSpLocks/>
          </p:cNvCxnSpPr>
          <p:nvPr/>
        </p:nvCxnSpPr>
        <p:spPr>
          <a:xfrm>
            <a:off x="6300192" y="733231"/>
            <a:ext cx="0" cy="288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93001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9C2C93E-684A-78E7-C0E3-A36B1ABD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3CF7DE0-8A89-8F3C-1349-2171696E5B4F}"/>
              </a:ext>
            </a:extLst>
          </p:cNvPr>
          <p:cNvSpPr/>
          <p:nvPr/>
        </p:nvSpPr>
        <p:spPr>
          <a:xfrm>
            <a:off x="1071538" y="714356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srgbClr val="003399"/>
                </a:solidFill>
              </a:rPr>
              <a:t>РАСПРОСТРАНЕНИЕ, ТИРАЖИРОВАНИЕ УСПЕШНОГО ОПЫТА</a:t>
            </a:r>
            <a:endParaRPr lang="ru-RU" b="1" dirty="0">
              <a:solidFill>
                <a:srgbClr val="003399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B448D20-DCE9-0079-8449-585CB1376F5B}"/>
              </a:ext>
            </a:extLst>
          </p:cNvPr>
          <p:cNvSpPr/>
          <p:nvPr/>
        </p:nvSpPr>
        <p:spPr>
          <a:xfrm>
            <a:off x="214282" y="1428736"/>
            <a:ext cx="207170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Практика </a:t>
            </a:r>
            <a:r>
              <a:rPr lang="ru-RU" sz="1400" b="1" dirty="0" smtClean="0">
                <a:solidFill>
                  <a:srgbClr val="C00000"/>
                </a:solidFill>
              </a:rPr>
              <a:t>- победитель </a:t>
            </a:r>
            <a:r>
              <a:rPr lang="ru-RU" sz="1400" b="1" dirty="0">
                <a:solidFill>
                  <a:srgbClr val="C00000"/>
                </a:solidFill>
              </a:rPr>
              <a:t>всероссийского </a:t>
            </a:r>
            <a:r>
              <a:rPr lang="ru-RU" sz="1400" b="1" dirty="0" smtClean="0">
                <a:solidFill>
                  <a:srgbClr val="C00000"/>
                </a:solidFill>
              </a:rPr>
              <a:t>конкурса - 2023</a:t>
            </a:r>
            <a:endParaRPr lang="ru-RU" sz="1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400" dirty="0" smtClean="0"/>
              <a:t>с</a:t>
            </a:r>
            <a:r>
              <a:rPr lang="ru-RU" sz="1400" dirty="0" smtClean="0"/>
              <a:t>оциальных мини – проектов</a:t>
            </a:r>
            <a:endParaRPr lang="ru-RU" sz="1400" dirty="0" smtClean="0"/>
          </a:p>
          <a:p>
            <a:pPr algn="ctr"/>
            <a:r>
              <a:rPr lang="ru-RU" sz="1400" dirty="0" smtClean="0"/>
              <a:t> </a:t>
            </a:r>
            <a:r>
              <a:rPr lang="ru-RU" sz="1400" dirty="0"/>
              <a:t>и поддержана Благотворительным фондом Тимченко совместно с благотворительным фондом «Хорошие истории</a:t>
            </a:r>
            <a:r>
              <a:rPr lang="ru-RU" sz="1400" dirty="0" smtClean="0"/>
              <a:t>»</a:t>
            </a:r>
          </a:p>
          <a:p>
            <a:pPr algn="ctr"/>
            <a:r>
              <a:rPr lang="ru-RU" sz="1400" dirty="0" smtClean="0"/>
              <a:t> (</a:t>
            </a:r>
            <a:r>
              <a:rPr lang="ru-RU" sz="1400" dirty="0" err="1" smtClean="0"/>
              <a:t>грантовая</a:t>
            </a:r>
            <a:r>
              <a:rPr lang="ru-RU" sz="1400" dirty="0" smtClean="0"/>
              <a:t> поддержка – </a:t>
            </a:r>
            <a:r>
              <a:rPr lang="ru-RU" sz="1400" dirty="0" smtClean="0"/>
              <a:t>199 542 </a:t>
            </a:r>
            <a:r>
              <a:rPr lang="ru-RU" sz="1400" dirty="0" err="1" smtClean="0"/>
              <a:t>тыс.руб</a:t>
            </a:r>
            <a:r>
              <a:rPr lang="ru-RU" sz="1400" dirty="0" smtClean="0"/>
              <a:t>)</a:t>
            </a:r>
            <a:endParaRPr lang="ru-RU" sz="14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EC3DF18-6F3B-2304-511B-C81BDA820BB3}"/>
              </a:ext>
            </a:extLst>
          </p:cNvPr>
          <p:cNvSpPr/>
          <p:nvPr/>
        </p:nvSpPr>
        <p:spPr>
          <a:xfrm>
            <a:off x="2420168" y="1643050"/>
            <a:ext cx="222327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Опубликованы  статьи </a:t>
            </a:r>
          </a:p>
          <a:p>
            <a:pPr algn="ctr"/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профессиональном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научно –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практическом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методическом</a:t>
            </a:r>
            <a:r>
              <a:rPr lang="ru-RU" sz="1600" dirty="0" smtClean="0"/>
              <a:t> журнале </a:t>
            </a:r>
            <a:r>
              <a:rPr lang="ru-RU" sz="1600" dirty="0"/>
              <a:t>«Социальное обслуживание</a:t>
            </a:r>
            <a:r>
              <a:rPr lang="ru-RU" sz="1600" dirty="0" smtClean="0"/>
              <a:t>»;</a:t>
            </a:r>
          </a:p>
          <a:p>
            <a:pPr algn="ctr"/>
            <a:r>
              <a:rPr lang="ru-RU" sz="1600" dirty="0" smtClean="0"/>
              <a:t> в  </a:t>
            </a:r>
            <a:r>
              <a:rPr lang="ru-RU" sz="1600" dirty="0"/>
              <a:t>журнале  «Работник социальной службы»</a:t>
            </a:r>
          </a:p>
          <a:p>
            <a:pPr algn="ctr"/>
            <a:endParaRPr lang="ru-RU" sz="120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B75B9834-77C7-7B37-190D-E6BCADB53E2A}"/>
              </a:ext>
            </a:extLst>
          </p:cNvPr>
          <p:cNvSpPr/>
          <p:nvPr/>
        </p:nvSpPr>
        <p:spPr>
          <a:xfrm>
            <a:off x="1907704" y="3244334"/>
            <a:ext cx="7601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endParaRPr lang="ru-RU" b="1" dirty="0">
              <a:solidFill>
                <a:srgbClr val="C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6AB1FBD4-B824-9477-F63B-4FDCAD894BD2}"/>
              </a:ext>
            </a:extLst>
          </p:cNvPr>
          <p:cNvSpPr/>
          <p:nvPr/>
        </p:nvSpPr>
        <p:spPr>
          <a:xfrm>
            <a:off x="6929454" y="1500174"/>
            <a:ext cx="19796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600" dirty="0" smtClean="0"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ru-RU" sz="1600" b="1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Arial" pitchFamily="34" charset="0"/>
              </a:rPr>
              <a:t>поддержана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Arial" pitchFamily="34" charset="0"/>
              </a:rPr>
              <a:t>Депутатом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+mj-lt"/>
                <a:ea typeface="Calibri" pitchFamily="34" charset="0"/>
                <a:cs typeface="Arial" pitchFamily="34" charset="0"/>
              </a:rPr>
              <a:t>Тюменской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областной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Думы (сумма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благотворительной поддержки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 – 110 тыс.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руб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)</a:t>
            </a:r>
            <a:endParaRPr lang="ru-RU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1600" b="1" dirty="0" smtClean="0">
              <a:solidFill>
                <a:srgbClr val="C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B4924F22-C760-ECDB-3C61-391DB52595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37010" y="5329476"/>
            <a:ext cx="785373" cy="1156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B9360C11-169D-DB13-2FB7-724FC53766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3581011" y="5347190"/>
            <a:ext cx="785373" cy="113846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22DF0A2-F7BB-26F6-1EBB-CB734806E5A5}"/>
              </a:ext>
            </a:extLst>
          </p:cNvPr>
          <p:cNvSpPr/>
          <p:nvPr/>
        </p:nvSpPr>
        <p:spPr>
          <a:xfrm>
            <a:off x="4857752" y="1428737"/>
            <a:ext cx="20002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solidFill>
                <a:prstClr val="black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prstClr val="black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+mj-lt"/>
                <a:ea typeface="Calibri" pitchFamily="34" charset="0"/>
                <a:cs typeface="Arial" pitchFamily="34" charset="0"/>
              </a:rPr>
              <a:t>- </a:t>
            </a:r>
            <a:r>
              <a:rPr lang="ru-RU" sz="1600" b="1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Arial" pitchFamily="34" charset="0"/>
              </a:rPr>
              <a:t>2</a:t>
            </a:r>
            <a:r>
              <a:rPr lang="ru-RU" sz="1600" b="1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Arial" pitchFamily="34" charset="0"/>
              </a:rPr>
              <a:t>доклада </a:t>
            </a:r>
            <a:r>
              <a:rPr lang="ru-RU" sz="1600" dirty="0" smtClean="0">
                <a:latin typeface="+mj-lt"/>
                <a:ea typeface="Calibri" pitchFamily="34" charset="0"/>
                <a:cs typeface="Arial" pitchFamily="34" charset="0"/>
              </a:rPr>
              <a:t>представлены </a:t>
            </a:r>
            <a:r>
              <a:rPr lang="ru-RU" sz="1600" dirty="0">
                <a:latin typeface="+mj-lt"/>
                <a:ea typeface="Calibri" pitchFamily="34" charset="0"/>
                <a:cs typeface="Arial" pitchFamily="34" charset="0"/>
              </a:rPr>
              <a:t>на окружном </a:t>
            </a:r>
            <a:r>
              <a:rPr lang="ru-RU" sz="1600" dirty="0" smtClean="0">
                <a:latin typeface="+mj-lt"/>
                <a:ea typeface="Calibri" pitchFamily="34" charset="0"/>
                <a:cs typeface="Arial" pitchFamily="34" charset="0"/>
              </a:rPr>
              <a:t>уровне</a:t>
            </a:r>
            <a:endParaRPr lang="ru-RU" sz="1600" dirty="0">
              <a:latin typeface="+mj-lt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black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endParaRPr lang="ru-RU" sz="1600" dirty="0" smtClean="0">
              <a:solidFill>
                <a:prstClr val="black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latin typeface="+mj-lt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 smtClean="0"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Arial" pitchFamily="34" charset="0"/>
              </a:rPr>
              <a:t>более 20 публикаций  </a:t>
            </a:r>
            <a:r>
              <a:rPr lang="ru-RU" sz="1600" dirty="0" smtClean="0">
                <a:latin typeface="+mj-lt"/>
                <a:ea typeface="Calibri" pitchFamily="34" charset="0"/>
                <a:cs typeface="Arial" pitchFamily="34" charset="0"/>
              </a:rPr>
              <a:t>размещено в </a:t>
            </a:r>
            <a:r>
              <a:rPr lang="ru-RU" sz="1600" dirty="0">
                <a:latin typeface="+mj-lt"/>
                <a:ea typeface="Calibri" pitchFamily="34" charset="0"/>
                <a:cs typeface="Arial" pitchFamily="34" charset="0"/>
              </a:rPr>
              <a:t>официальных </a:t>
            </a:r>
            <a:r>
              <a:rPr lang="ru-RU" sz="1600" dirty="0" err="1">
                <a:latin typeface="+mj-lt"/>
                <a:ea typeface="Calibri" pitchFamily="34" charset="0"/>
                <a:cs typeface="Arial" pitchFamily="34" charset="0"/>
              </a:rPr>
              <a:t>аккаунтах</a:t>
            </a:r>
            <a:r>
              <a:rPr lang="ru-RU" sz="1600" dirty="0"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+mj-lt"/>
                <a:ea typeface="Calibri" pitchFamily="34" charset="0"/>
                <a:cs typeface="Arial" pitchFamily="34" charset="0"/>
              </a:rPr>
              <a:t>Учреждения;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+mj-lt"/>
                <a:ea typeface="Calibri" pitchFamily="34" charset="0"/>
                <a:cs typeface="Arial" pitchFamily="34" charset="0"/>
              </a:rPr>
              <a:t> в </a:t>
            </a:r>
            <a:r>
              <a:rPr lang="ru-RU" sz="1600" dirty="0" err="1" smtClean="0">
                <a:latin typeface="+mj-lt"/>
                <a:ea typeface="Calibri" pitchFamily="34" charset="0"/>
                <a:cs typeface="Arial" pitchFamily="34" charset="0"/>
              </a:rPr>
              <a:t>аккаунте</a:t>
            </a:r>
            <a:r>
              <a:rPr lang="ru-RU" sz="1600" dirty="0" smtClean="0">
                <a:latin typeface="+mj-lt"/>
                <a:ea typeface="Calibri" pitchFamily="34" charset="0"/>
                <a:cs typeface="Arial" pitchFamily="34" charset="0"/>
              </a:rPr>
              <a:t> заместителя  главы города Урай по социальным вопросам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Burleva\Desktop\профессиональный-журналист-и-оператор-с-видеокамерой-принимая-2048566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6" y="4643446"/>
            <a:ext cx="1714512" cy="1285884"/>
          </a:xfrm>
          <a:prstGeom prst="rect">
            <a:avLst/>
          </a:prstGeom>
          <a:noFill/>
        </p:spPr>
      </p:pic>
      <p:pic>
        <p:nvPicPr>
          <p:cNvPr id="4098" name="Picture 2" descr="C:\Users\Burleva\Downloads\забота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4920389"/>
            <a:ext cx="1928826" cy="1223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95814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074909" y="16408"/>
            <a:ext cx="1066800" cy="329184"/>
          </a:xfrm>
        </p:spPr>
        <p:txBody>
          <a:bodyPr/>
          <a:lstStyle/>
          <a:p>
            <a:fld id="{5C0AAD5E-50F1-47D0-B1A1-61B6D3C53BC7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2428869"/>
            <a:ext cx="65722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БУ «Урайский комплексный центр социального обслуживания населения»  </a:t>
            </a:r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Телефон</a:t>
            </a:r>
            <a:r>
              <a:rPr lang="ru-RU" b="1" dirty="0"/>
              <a:t>: </a:t>
            </a:r>
            <a:r>
              <a:rPr lang="ru-RU" b="1" dirty="0">
                <a:solidFill>
                  <a:srgbClr val="003399"/>
                </a:solidFill>
              </a:rPr>
              <a:t>8(34676) 20-200 </a:t>
            </a:r>
          </a:p>
          <a:p>
            <a:pPr algn="ctr"/>
            <a:r>
              <a:rPr lang="en-US" b="1" dirty="0" smtClean="0">
                <a:solidFill>
                  <a:srgbClr val="003399"/>
                </a:solidFill>
              </a:rPr>
              <a:t>E-mail:</a:t>
            </a:r>
            <a:r>
              <a:rPr lang="ru-RU" b="1" dirty="0" smtClean="0">
                <a:solidFill>
                  <a:srgbClr val="003399"/>
                </a:solidFill>
              </a:rPr>
              <a:t> </a:t>
            </a:r>
            <a:r>
              <a:rPr lang="en-US" b="1" dirty="0" err="1" smtClean="0">
                <a:solidFill>
                  <a:srgbClr val="003399"/>
                </a:solidFill>
                <a:hlinkClick r:id="rId2"/>
              </a:rPr>
              <a:t>uraykcson</a:t>
            </a:r>
            <a:r>
              <a:rPr lang="ru-RU" b="1" dirty="0" smtClean="0">
                <a:solidFill>
                  <a:srgbClr val="003399"/>
                </a:solidFill>
                <a:hlinkClick r:id="rId2"/>
              </a:rPr>
              <a:t>@</a:t>
            </a:r>
            <a:r>
              <a:rPr lang="en-US" b="1" dirty="0" err="1" smtClean="0">
                <a:solidFill>
                  <a:srgbClr val="003399"/>
                </a:solidFill>
                <a:hlinkClick r:id="rId2"/>
              </a:rPr>
              <a:t>admhmao</a:t>
            </a:r>
            <a:r>
              <a:rPr lang="ru-RU" b="1" dirty="0" smtClean="0">
                <a:solidFill>
                  <a:srgbClr val="003399"/>
                </a:solidFill>
                <a:hlinkClick r:id="rId2"/>
              </a:rPr>
              <a:t>.</a:t>
            </a:r>
            <a:r>
              <a:rPr lang="en-US" b="1" dirty="0" smtClean="0">
                <a:solidFill>
                  <a:srgbClr val="003399"/>
                </a:solidFill>
                <a:hlinkClick r:id="rId2"/>
              </a:rPr>
              <a:t>ru</a:t>
            </a:r>
            <a:endParaRPr lang="ru-RU" b="1" dirty="0" smtClean="0">
              <a:solidFill>
                <a:srgbClr val="003399"/>
              </a:solidFill>
            </a:endParaRPr>
          </a:p>
          <a:p>
            <a:pPr algn="ctr"/>
            <a:endParaRPr lang="ru-RU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ru-RU" b="1" dirty="0" smtClean="0">
                <a:solidFill>
                  <a:srgbClr val="003399"/>
                </a:solidFill>
              </a:rPr>
              <a:t>Аккаунты учреждения в социальных сетях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ctr"/>
            <a:endParaRPr lang="ru-RU" b="1" dirty="0" smtClean="0">
              <a:solidFill>
                <a:srgbClr val="003399"/>
              </a:solidFill>
            </a:endParaRPr>
          </a:p>
          <a:p>
            <a:pPr algn="ctr"/>
            <a:r>
              <a:rPr lang="ru-RU" b="1" dirty="0" err="1" smtClean="0">
                <a:solidFill>
                  <a:srgbClr val="003399"/>
                </a:solidFill>
              </a:rPr>
              <a:t>ВКонтакте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https://vk.com/ukcson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rgbClr val="003399"/>
                </a:solidFill>
              </a:rPr>
              <a:t>Одноклассники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https://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ok.ru/ukcson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ru-RU" b="1" dirty="0" smtClean="0">
              <a:solidFill>
                <a:srgbClr val="003399"/>
              </a:solidFill>
            </a:endParaRPr>
          </a:p>
          <a:p>
            <a:pPr algn="ctr"/>
            <a:endParaRPr lang="ru-RU" b="1" dirty="0" smtClean="0">
              <a:solidFill>
                <a:srgbClr val="003399"/>
              </a:solidFill>
            </a:endParaRPr>
          </a:p>
          <a:p>
            <a:pPr algn="ctr"/>
            <a:endParaRPr lang="ru-RU" b="1" dirty="0" smtClean="0">
              <a:solidFill>
                <a:srgbClr val="003399"/>
              </a:solidFill>
            </a:endParaRPr>
          </a:p>
          <a:p>
            <a:pPr algn="ctr"/>
            <a:endParaRPr lang="ru-RU" b="1" dirty="0" smtClean="0">
              <a:solidFill>
                <a:srgbClr val="003399"/>
              </a:solidFill>
            </a:endParaRPr>
          </a:p>
          <a:p>
            <a:pPr algn="ctr"/>
            <a:endParaRPr lang="ru-RU" dirty="0">
              <a:solidFill>
                <a:srgbClr val="003399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785794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3399"/>
                </a:solidFill>
              </a:rPr>
              <a:t>ВНЕДРЕНИЕ СОВРЕМЕННЫХ СТАЦИОНАРОЗАМЕЩАЮЩИХ ТЕХНОЛОГИЙ – ПЕРСПЕКТИВНАЯ ФОРМА ОРГАНИЗАЦИИ СОЦИАЛЬНОЙ ПОМОЩИ НАСЕЛЕНИЮ, НАПРАВЛЕННАЯ НА ОХРАНУ ЗДОРОВЬЯ И </a:t>
            </a:r>
            <a:r>
              <a:rPr lang="ru-RU" sz="1600" b="1" dirty="0" smtClean="0">
                <a:solidFill>
                  <a:srgbClr val="003399"/>
                </a:solidFill>
              </a:rPr>
              <a:t>РЕАБИЛИТАЦИЮ МАЛОМОБИЛЬНЫХ ГРАЖДАН</a:t>
            </a:r>
            <a:r>
              <a:rPr lang="ru-RU" sz="1600" b="1" dirty="0">
                <a:solidFill>
                  <a:srgbClr val="003399"/>
                </a:solidFill>
              </a:rPr>
              <a:t>, </a:t>
            </a:r>
            <a:endParaRPr lang="ru-RU" sz="1600" b="1" dirty="0" smtClean="0">
              <a:solidFill>
                <a:srgbClr val="003399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3399"/>
                </a:solidFill>
              </a:rPr>
              <a:t>А </a:t>
            </a:r>
            <a:r>
              <a:rPr lang="ru-RU" sz="1600" b="1" dirty="0">
                <a:solidFill>
                  <a:srgbClr val="003399"/>
                </a:solidFill>
              </a:rPr>
              <a:t>ТА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КЖ</a:t>
            </a:r>
            <a:r>
              <a:rPr lang="ru-RU" sz="1600" b="1" dirty="0">
                <a:solidFill>
                  <a:srgbClr val="003399"/>
                </a:solidFill>
              </a:rPr>
              <a:t>Е </a:t>
            </a:r>
            <a:r>
              <a:rPr lang="ru-RU" sz="1600" b="1" dirty="0" smtClean="0">
                <a:solidFill>
                  <a:srgbClr val="003399"/>
                </a:solidFill>
              </a:rPr>
              <a:t>НА СОЗДАНИЕ </a:t>
            </a:r>
            <a:r>
              <a:rPr lang="ru-RU" sz="1600" b="1" dirty="0">
                <a:solidFill>
                  <a:srgbClr val="003399"/>
                </a:solidFill>
              </a:rPr>
              <a:t>УСЛОВИЙ ДЛЯ ПРЕДУПРЕЖДЕНИЯ РАЗЛИЧНЫХ СОЦИАЛЬНЫХ </a:t>
            </a:r>
            <a:r>
              <a:rPr lang="ru-RU" sz="1600" b="1" dirty="0" smtClean="0">
                <a:solidFill>
                  <a:srgbClr val="003399"/>
                </a:solidFill>
              </a:rPr>
              <a:t>ПРОБЛЕМ</a:t>
            </a:r>
            <a:endParaRPr lang="ru-RU" sz="1600" b="1" dirty="0">
              <a:solidFill>
                <a:srgbClr val="0033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3857628"/>
            <a:ext cx="6357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cs typeface="MV Boli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4000504"/>
            <a:ext cx="6357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cs typeface="MV Boli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9082" y="4162428"/>
            <a:ext cx="6357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89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500042"/>
            <a:ext cx="8501122" cy="714380"/>
          </a:xfrm>
          <a:prstGeom prst="roundRect">
            <a:avLst/>
          </a:prstGeom>
          <a:solidFill>
            <a:schemeClr val="bg2"/>
          </a:solidFill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3399"/>
                </a:solidFill>
              </a:rPr>
              <a:t>Школа </a:t>
            </a:r>
            <a:r>
              <a:rPr lang="ru-RU" sz="1600" b="1" dirty="0" smtClean="0">
                <a:solidFill>
                  <a:srgbClr val="003399"/>
                </a:solidFill>
              </a:rPr>
              <a:t>реабилитации и </a:t>
            </a:r>
            <a:r>
              <a:rPr lang="ru-RU" sz="1600" b="1" dirty="0" smtClean="0">
                <a:solidFill>
                  <a:srgbClr val="003399"/>
                </a:solidFill>
              </a:rPr>
              <a:t>ухода</a:t>
            </a:r>
            <a:endParaRPr lang="ru-RU" sz="1600" b="1" dirty="0">
              <a:solidFill>
                <a:srgbClr val="00339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1571612"/>
            <a:ext cx="8429684" cy="1428760"/>
          </a:xfrm>
          <a:prstGeom prst="rect">
            <a:avLst/>
          </a:prstGeom>
          <a:solidFill>
            <a:schemeClr val="bg2"/>
          </a:solidFill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3399"/>
                </a:solidFill>
              </a:rPr>
              <a:t>Граждане пожилого возраста и инвалиды с устойчивыми ограничениями жизнедеятельности </a:t>
            </a:r>
            <a:endParaRPr lang="ru-RU" sz="1600" dirty="0" smtClean="0">
              <a:solidFill>
                <a:srgbClr val="003399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3399"/>
                </a:solidFill>
              </a:rPr>
              <a:t>Граждане</a:t>
            </a:r>
            <a:r>
              <a:rPr lang="ru-RU" sz="1600" dirty="0" smtClean="0">
                <a:solidFill>
                  <a:srgbClr val="003399"/>
                </a:solidFill>
              </a:rPr>
              <a:t>, осуществляющие уход и (или) оказывающие надомную помощь </a:t>
            </a:r>
            <a:endParaRPr lang="ru-RU" sz="1600" dirty="0" smtClean="0">
              <a:solidFill>
                <a:srgbClr val="003399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3399"/>
                </a:solidFill>
              </a:rPr>
              <a:t>Граждане </a:t>
            </a:r>
            <a:r>
              <a:rPr lang="ru-RU" sz="1600" dirty="0" smtClean="0">
                <a:solidFill>
                  <a:srgbClr val="003399"/>
                </a:solidFill>
              </a:rPr>
              <a:t>пожилого возраста и инвалиды из числа получателей социальных </a:t>
            </a:r>
            <a:r>
              <a:rPr lang="ru-RU" sz="1600" dirty="0" smtClean="0">
                <a:solidFill>
                  <a:srgbClr val="003399"/>
                </a:solidFill>
              </a:rPr>
              <a:t>услуг, посещающих реабилитационные заезды на базе учреждения</a:t>
            </a:r>
            <a:endParaRPr lang="ru-RU" sz="160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одержимое 4"/>
          <p:cNvSpPr txBox="1">
            <a:spLocks/>
          </p:cNvSpPr>
          <p:nvPr/>
        </p:nvSpPr>
        <p:spPr>
          <a:xfrm>
            <a:off x="285720" y="3071810"/>
            <a:ext cx="8572560" cy="2428892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lang="ru-RU" sz="1600" dirty="0">
              <a:solidFill>
                <a:schemeClr val="bg1">
                  <a:lumMod val="95000"/>
                </a:schemeClr>
              </a:solidFill>
            </a:endParaRPr>
          </a:p>
          <a:p>
            <a:pPr lvl="0" algn="ctr">
              <a:buClr>
                <a:schemeClr val="accent1"/>
              </a:buClr>
              <a:buSzPct val="85000"/>
              <a:defRPr/>
            </a:pPr>
            <a:r>
              <a:rPr lang="ru-RU" sz="1700" b="1" dirty="0">
                <a:solidFill>
                  <a:schemeClr val="bg1">
                    <a:lumMod val="95000"/>
                  </a:schemeClr>
                </a:solidFill>
              </a:rPr>
              <a:t> Более </a:t>
            </a:r>
            <a:r>
              <a:rPr lang="ru-RU" sz="1700" b="1" dirty="0" smtClean="0">
                <a:solidFill>
                  <a:schemeClr val="bg1">
                    <a:lumMod val="95000"/>
                  </a:schemeClr>
                </a:solidFill>
              </a:rPr>
              <a:t>20000 </a:t>
            </a:r>
            <a:r>
              <a:rPr lang="ru-RU" sz="1700" b="1" dirty="0">
                <a:solidFill>
                  <a:schemeClr val="bg1">
                    <a:lumMod val="95000"/>
                  </a:schemeClr>
                </a:solidFill>
              </a:rPr>
              <a:t>чел. были охвачены мероприятиями </a:t>
            </a:r>
            <a:r>
              <a:rPr lang="ru-RU" sz="1700" b="1" dirty="0" smtClean="0">
                <a:solidFill>
                  <a:schemeClr val="bg1">
                    <a:lumMod val="95000"/>
                  </a:schemeClr>
                </a:solidFill>
              </a:rPr>
              <a:t>практики </a:t>
            </a:r>
            <a:r>
              <a:rPr lang="ru-RU" sz="1700" b="1" dirty="0">
                <a:solidFill>
                  <a:schemeClr val="bg1">
                    <a:lumMod val="95000"/>
                  </a:schemeClr>
                </a:solidFill>
              </a:rPr>
              <a:t>в </a:t>
            </a:r>
            <a:r>
              <a:rPr lang="ru-RU" sz="1700" b="1" dirty="0" smtClean="0">
                <a:solidFill>
                  <a:schemeClr val="bg1">
                    <a:lumMod val="95000"/>
                  </a:schemeClr>
                </a:solidFill>
              </a:rPr>
              <a:t>2021– </a:t>
            </a:r>
            <a:r>
              <a:rPr lang="ru-RU" sz="1700" b="1" dirty="0">
                <a:solidFill>
                  <a:schemeClr val="bg1">
                    <a:lumMod val="95000"/>
                  </a:schemeClr>
                </a:solidFill>
              </a:rPr>
              <a:t>2023 </a:t>
            </a:r>
            <a:r>
              <a:rPr lang="ru-RU" sz="1700" b="1" dirty="0" err="1">
                <a:solidFill>
                  <a:schemeClr val="bg1">
                    <a:lumMod val="95000"/>
                  </a:schemeClr>
                </a:solidFill>
              </a:rPr>
              <a:t>гг</a:t>
            </a:r>
            <a:endParaRPr lang="ru-RU" sz="1700" b="1" dirty="0">
              <a:solidFill>
                <a:schemeClr val="bg1">
                  <a:lumMod val="95000"/>
                </a:scheme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lang="ru-RU" sz="1700" dirty="0">
              <a:solidFill>
                <a:schemeClr val="bg1">
                  <a:lumMod val="95000"/>
                </a:scheme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ru-RU" sz="1700" b="1" dirty="0">
                <a:solidFill>
                  <a:schemeClr val="bg1">
                    <a:lumMod val="95000"/>
                  </a:schemeClr>
                </a:solidFill>
              </a:rPr>
              <a:t>Прямые </a:t>
            </a:r>
            <a:r>
              <a:rPr lang="ru-RU" sz="1700" b="1" dirty="0" err="1">
                <a:solidFill>
                  <a:schemeClr val="bg1">
                    <a:lumMod val="95000"/>
                  </a:schemeClr>
                </a:solidFill>
              </a:rPr>
              <a:t>благополучатели</a:t>
            </a:r>
            <a:r>
              <a:rPr lang="ru-RU" sz="1700" b="1" dirty="0">
                <a:solidFill>
                  <a:schemeClr val="bg1">
                    <a:lumMod val="95000"/>
                  </a:schemeClr>
                </a:solidFill>
              </a:rPr>
              <a:t> :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ru-RU" sz="1700" dirty="0">
                <a:solidFill>
                  <a:schemeClr val="bg1">
                    <a:lumMod val="95000"/>
                  </a:schemeClr>
                </a:solidFill>
              </a:rPr>
              <a:t>47 граждан пожилого возраста и 53 чел. из числа родных 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ru-RU" sz="1500" dirty="0">
                <a:solidFill>
                  <a:schemeClr val="bg1">
                    <a:lumMod val="95000"/>
                  </a:schemeClr>
                </a:solidFill>
              </a:rPr>
              <a:t>(100% от выявленных граждан)</a:t>
            </a:r>
          </a:p>
          <a:p>
            <a:pPr algn="ctr"/>
            <a:endParaRPr lang="ru-RU" sz="1600" dirty="0"/>
          </a:p>
          <a:p>
            <a:pPr algn="ctr"/>
            <a:r>
              <a:rPr lang="ru-RU" sz="1700" b="1" dirty="0">
                <a:solidFill>
                  <a:schemeClr val="bg1">
                    <a:lumMod val="95000"/>
                  </a:schemeClr>
                </a:solidFill>
              </a:rPr>
              <a:t>Косвенные </a:t>
            </a:r>
            <a:r>
              <a:rPr lang="ru-RU" sz="1700" b="1" dirty="0" err="1">
                <a:solidFill>
                  <a:schemeClr val="bg1">
                    <a:lumMod val="95000"/>
                  </a:schemeClr>
                </a:solidFill>
              </a:rPr>
              <a:t>благополучател</a:t>
            </a:r>
            <a:r>
              <a:rPr lang="ru-RU" sz="1700" dirty="0" err="1">
                <a:solidFill>
                  <a:schemeClr val="bg1">
                    <a:lumMod val="95000"/>
                  </a:schemeClr>
                </a:solidFill>
              </a:rPr>
              <a:t>и</a:t>
            </a:r>
            <a:r>
              <a:rPr lang="ru-RU" sz="1700" dirty="0">
                <a:solidFill>
                  <a:schemeClr val="bg1">
                    <a:lumMod val="95000"/>
                  </a:schemeClr>
                </a:solidFill>
              </a:rPr>
              <a:t>:</a:t>
            </a:r>
          </a:p>
          <a:p>
            <a:pPr algn="ctr"/>
            <a:r>
              <a:rPr lang="ru-RU" sz="1700" dirty="0">
                <a:solidFill>
                  <a:schemeClr val="bg1">
                    <a:lumMod val="95000"/>
                  </a:schemeClr>
                </a:solidFill>
              </a:rPr>
              <a:t> - 16 волонтеров «серебряного» возраста</a:t>
            </a:r>
          </a:p>
          <a:p>
            <a:pPr algn="ctr"/>
            <a:endParaRPr lang="ru-RU" sz="1700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ru-RU" sz="1700" dirty="0">
                <a:solidFill>
                  <a:schemeClr val="bg1">
                    <a:lumMod val="95000"/>
                  </a:schemeClr>
                </a:solidFill>
              </a:rPr>
              <a:t> - около 20 000 горожан,</a:t>
            </a:r>
          </a:p>
          <a:p>
            <a:pPr algn="ctr"/>
            <a:r>
              <a:rPr lang="ru-RU" sz="1500" dirty="0">
                <a:solidFill>
                  <a:schemeClr val="bg1">
                    <a:lumMod val="95000"/>
                  </a:schemeClr>
                </a:solidFill>
              </a:rPr>
              <a:t> охваченных информационной кампанией о реализации практики ухода в СМИ и сети интернет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lang="ru-RU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Содержимое 4"/>
          <p:cNvSpPr txBox="1">
            <a:spLocks/>
          </p:cNvSpPr>
          <p:nvPr/>
        </p:nvSpPr>
        <p:spPr>
          <a:xfrm>
            <a:off x="3214678" y="1142984"/>
            <a:ext cx="3286148" cy="428628"/>
          </a:xfrm>
          <a:prstGeom prst="rect">
            <a:avLst/>
          </a:prstGeom>
          <a:solidFill>
            <a:srgbClr val="0070C0"/>
          </a:solidFill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ru-RU" sz="1600" dirty="0">
                <a:solidFill>
                  <a:schemeClr val="bg1">
                    <a:lumMod val="95000"/>
                  </a:schemeClr>
                </a:solidFill>
              </a:rPr>
              <a:t>Целевая аудитория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5357826"/>
            <a:ext cx="8429716" cy="714380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Практика </a:t>
            </a:r>
            <a:r>
              <a:rPr lang="ru-RU" sz="1600" b="1" dirty="0">
                <a:solidFill>
                  <a:srgbClr val="002060"/>
                </a:solidFill>
              </a:rPr>
              <a:t>реализуется на базе  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БУ  «Урайский комплексный центр социального обслуживания населения»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6143644"/>
            <a:ext cx="8429716" cy="571528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г. Урай, Ханты – Мансийский автономный округ - </a:t>
            </a:r>
            <a:r>
              <a:rPr lang="ru-RU" sz="1600" b="1" dirty="0" err="1">
                <a:solidFill>
                  <a:srgbClr val="002060"/>
                </a:solidFill>
              </a:rPr>
              <a:t>Югра</a:t>
            </a:r>
            <a:endParaRPr lang="ru-RU" sz="1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500042"/>
            <a:ext cx="71014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Номер слайда 3"/>
          <p:cNvSpPr txBox="1">
            <a:spLocks/>
          </p:cNvSpPr>
          <p:nvPr/>
        </p:nvSpPr>
        <p:spPr>
          <a:xfrm>
            <a:off x="857224" y="0"/>
            <a:ext cx="7972452" cy="4817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/>
              <a:t>3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326736"/>
            <a:ext cx="67151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3399"/>
                </a:solidFill>
              </a:rPr>
              <a:t>ПРОБЛЕМЫ И ПУТИ ИХ РЕШЕНИЯ </a:t>
            </a: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428596" y="3786190"/>
            <a:ext cx="8286808" cy="2928958"/>
          </a:xfrm>
          <a:prstGeom prst="triangle">
            <a:avLst/>
          </a:prstGeom>
          <a:solidFill>
            <a:srgbClr val="FFFF0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 flipV="1">
            <a:off x="428596" y="785794"/>
            <a:ext cx="8072494" cy="3071834"/>
          </a:xfrm>
          <a:prstGeom prst="triangle">
            <a:avLst>
              <a:gd name="adj" fmla="val 51387"/>
            </a:avLst>
          </a:prstGeom>
          <a:solidFill>
            <a:schemeClr val="accent1">
              <a:lumMod val="40000"/>
              <a:lumOff val="6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911065" y="740005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Старение и </a:t>
            </a:r>
            <a:r>
              <a:rPr lang="ru-RU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инвалидизация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населения</a:t>
            </a:r>
          </a:p>
          <a:p>
            <a:pPr algn="ctr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% взрослых горожан имеют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инвалидность и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каждый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4-ый житель г. </a:t>
            </a:r>
            <a:r>
              <a:rPr lang="ru-RU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Урая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пожилой</a:t>
            </a:r>
          </a:p>
          <a:p>
            <a:pPr algn="ctr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7224" y="911468"/>
            <a:ext cx="7358114" cy="25468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ru-RU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ru-RU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Слабая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разработанность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подходов к обеспечению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родственного ухода </a:t>
            </a:r>
          </a:p>
          <a:p>
            <a:pPr algn="ctr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малом территориально удаленном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городе</a:t>
            </a:r>
          </a:p>
          <a:p>
            <a:pPr algn="ctr"/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Социальная изоляция пожилых и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инвалидов</a:t>
            </a:r>
          </a:p>
          <a:p>
            <a:pPr algn="ctr"/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Потребность </a:t>
            </a:r>
            <a:r>
              <a:rPr lang="ru-RU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маломобильных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граждан</a:t>
            </a:r>
          </a:p>
          <a:p>
            <a:pPr algn="ctr"/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качественном 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родственном</a:t>
            </a: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уходе</a:t>
            </a:r>
          </a:p>
          <a:p>
            <a:pPr algn="ctr"/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Внутрисемейная</a:t>
            </a:r>
          </a:p>
          <a:p>
            <a:pPr algn="ctr"/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напряженность</a:t>
            </a:r>
          </a:p>
          <a:p>
            <a:pPr algn="ctr"/>
            <a:endParaRPr lang="ru-RU" sz="1550" dirty="0">
              <a:solidFill>
                <a:srgbClr val="003399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9586" y="4091401"/>
            <a:ext cx="7724828" cy="20313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ru-RU" sz="1400" b="1" dirty="0">
              <a:solidFill>
                <a:srgbClr val="003399"/>
              </a:solidFill>
            </a:endParaRPr>
          </a:p>
          <a:p>
            <a:pPr algn="ctr"/>
            <a:endParaRPr lang="ru-RU" sz="1400" b="1" dirty="0">
              <a:solidFill>
                <a:srgbClr val="003399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3399"/>
                </a:solidFill>
              </a:rPr>
              <a:t>Практика </a:t>
            </a:r>
          </a:p>
          <a:p>
            <a:pPr algn="ctr"/>
            <a:r>
              <a:rPr lang="ru-RU" sz="1400" b="1" dirty="0" smtClean="0">
                <a:solidFill>
                  <a:srgbClr val="003399"/>
                </a:solidFill>
              </a:rPr>
              <a:t>«Школа реабилитации и ухода»,</a:t>
            </a:r>
            <a:endParaRPr lang="ru-RU" sz="1400" b="1" dirty="0">
              <a:solidFill>
                <a:srgbClr val="003399"/>
              </a:solidFill>
            </a:endParaRPr>
          </a:p>
          <a:p>
            <a:pPr algn="ctr"/>
            <a:r>
              <a:rPr lang="ru-RU" sz="1400" dirty="0">
                <a:solidFill>
                  <a:srgbClr val="003399"/>
                </a:solidFill>
              </a:rPr>
              <a:t>благодаря инновационным подходам </a:t>
            </a:r>
            <a:endParaRPr lang="ru-RU" sz="1400" dirty="0" smtClean="0">
              <a:solidFill>
                <a:srgbClr val="003399"/>
              </a:solidFill>
            </a:endParaRPr>
          </a:p>
          <a:p>
            <a:pPr algn="ctr"/>
            <a:r>
              <a:rPr lang="ru-RU" sz="1400" dirty="0" smtClean="0">
                <a:solidFill>
                  <a:srgbClr val="003399"/>
                </a:solidFill>
              </a:rPr>
              <a:t>к реализации, позволяет </a:t>
            </a:r>
            <a:endParaRPr lang="ru-RU" sz="1400" dirty="0">
              <a:solidFill>
                <a:srgbClr val="003399"/>
              </a:solidFill>
            </a:endParaRPr>
          </a:p>
          <a:p>
            <a:pPr algn="ctr"/>
            <a:r>
              <a:rPr lang="ru-RU" sz="1400" b="1" dirty="0">
                <a:solidFill>
                  <a:srgbClr val="003399"/>
                </a:solidFill>
              </a:rPr>
              <a:t>улучшать качество жизни </a:t>
            </a:r>
            <a:r>
              <a:rPr lang="ru-RU" sz="1400" b="1" dirty="0" err="1" smtClean="0">
                <a:solidFill>
                  <a:srgbClr val="003399"/>
                </a:solidFill>
              </a:rPr>
              <a:t>маломобильных</a:t>
            </a:r>
            <a:r>
              <a:rPr lang="ru-RU" sz="1400" b="1" dirty="0" smtClean="0">
                <a:solidFill>
                  <a:srgbClr val="003399"/>
                </a:solidFill>
              </a:rPr>
              <a:t> граждан,</a:t>
            </a:r>
            <a:endParaRPr lang="ru-RU" sz="1400" b="1" dirty="0">
              <a:solidFill>
                <a:srgbClr val="003399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3399"/>
                </a:solidFill>
              </a:rPr>
              <a:t>снижать </a:t>
            </a:r>
            <a:r>
              <a:rPr lang="ru-RU" sz="1400" b="1" dirty="0">
                <a:solidFill>
                  <a:srgbClr val="003399"/>
                </a:solidFill>
              </a:rPr>
              <a:t>внутрисемейную напряженность</a:t>
            </a:r>
            <a:r>
              <a:rPr lang="ru-RU" sz="1400" dirty="0">
                <a:solidFill>
                  <a:srgbClr val="003399"/>
                </a:solidFill>
              </a:rPr>
              <a:t>, </a:t>
            </a:r>
          </a:p>
          <a:p>
            <a:pPr algn="ctr"/>
            <a:r>
              <a:rPr lang="ru-RU" sz="1400" b="1" dirty="0">
                <a:solidFill>
                  <a:srgbClr val="003399"/>
                </a:solidFill>
              </a:rPr>
              <a:t>повышать качество предоставления социальных </a:t>
            </a:r>
            <a:r>
              <a:rPr lang="ru-RU" sz="1400" b="1" dirty="0" smtClean="0">
                <a:solidFill>
                  <a:srgbClr val="003399"/>
                </a:solidFill>
              </a:rPr>
              <a:t>услуг на дому</a:t>
            </a:r>
            <a:endParaRPr lang="ru-RU" sz="1400" b="1" dirty="0">
              <a:solidFill>
                <a:srgbClr val="003399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300F9A4-ADD1-A009-2323-4ABBD28DD0F9}"/>
              </a:ext>
            </a:extLst>
          </p:cNvPr>
          <p:cNvSpPr/>
          <p:nvPr/>
        </p:nvSpPr>
        <p:spPr>
          <a:xfrm>
            <a:off x="118977" y="1906606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ПРОБЛЕМЫ</a:t>
            </a:r>
          </a:p>
        </p:txBody>
      </p:sp>
      <p:sp>
        <p:nvSpPr>
          <p:cNvPr id="5" name="Стрелка: изогнутая вверх 4">
            <a:extLst>
              <a:ext uri="{FF2B5EF4-FFF2-40B4-BE49-F238E27FC236}">
                <a16:creationId xmlns:a16="http://schemas.microsoft.com/office/drawing/2014/main" xmlns="" id="{4753CA00-2E71-45DE-CCFA-DE3E9ABA98D6}"/>
              </a:ext>
            </a:extLst>
          </p:cNvPr>
          <p:cNvSpPr/>
          <p:nvPr/>
        </p:nvSpPr>
        <p:spPr>
          <a:xfrm>
            <a:off x="911065" y="2225945"/>
            <a:ext cx="1584176" cy="443067"/>
          </a:xfrm>
          <a:prstGeom prst="curved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B823D07-16E8-A27F-AC41-9630B34B6B12}"/>
              </a:ext>
            </a:extLst>
          </p:cNvPr>
          <p:cNvSpPr/>
          <p:nvPr/>
        </p:nvSpPr>
        <p:spPr>
          <a:xfrm>
            <a:off x="6590253" y="4682647"/>
            <a:ext cx="2556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3399"/>
                </a:solidFill>
              </a:rPr>
              <a:t>ПУТИ РЕШЕНИЯ </a:t>
            </a:r>
            <a:r>
              <a:rPr lang="ru-RU" b="1" dirty="0" smtClean="0">
                <a:solidFill>
                  <a:srgbClr val="003399"/>
                </a:solidFill>
              </a:rPr>
              <a:t>ПРОБЛЕМЫ</a:t>
            </a:r>
            <a:endParaRPr lang="ru-RU" b="1" dirty="0">
              <a:solidFill>
                <a:srgbClr val="003399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0616F8F-D3FD-F3DE-32AE-476FB0225749}"/>
              </a:ext>
            </a:extLst>
          </p:cNvPr>
          <p:cNvSpPr txBox="1"/>
          <p:nvPr/>
        </p:nvSpPr>
        <p:spPr>
          <a:xfrm>
            <a:off x="102387" y="2838562"/>
            <a:ext cx="2705297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 fontAlgn="base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практики позволит:</a:t>
            </a:r>
          </a:p>
          <a:p>
            <a:pPr algn="just" fontAlgn="base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найти решение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 и выработать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новые,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более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качественные способы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социального обслуживания граждан пожилого возраста и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инвалидов на дому;</a:t>
            </a:r>
          </a:p>
          <a:p>
            <a:pPr algn="just" fontAlgn="base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обеспечить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полноценную жизнь и возможность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самореализации для всех участников практики;</a:t>
            </a:r>
          </a:p>
          <a:p>
            <a:pPr algn="just" fontAlgn="base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снимет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социальную нагрузку и психоэмоциональную напряженность с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ухаживающих членов 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семьи.</a:t>
            </a:r>
          </a:p>
        </p:txBody>
      </p:sp>
      <p:sp>
        <p:nvSpPr>
          <p:cNvPr id="19" name="Стрелка: изогнутая вверх 18">
            <a:extLst>
              <a:ext uri="{FF2B5EF4-FFF2-40B4-BE49-F238E27FC236}">
                <a16:creationId xmlns:a16="http://schemas.microsoft.com/office/drawing/2014/main" xmlns="" id="{84368E7C-6EEE-6D66-6409-D602AE52A7F0}"/>
              </a:ext>
            </a:extLst>
          </p:cNvPr>
          <p:cNvSpPr/>
          <p:nvPr/>
        </p:nvSpPr>
        <p:spPr>
          <a:xfrm rot="10537799">
            <a:off x="5956667" y="4331433"/>
            <a:ext cx="1212973" cy="468655"/>
          </a:xfrm>
          <a:prstGeom prst="curvedUpArrow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49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755576" y="975966"/>
            <a:ext cx="32042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ЦЕЛЬ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ПРАКТИКИ</a:t>
            </a:r>
          </a:p>
          <a:p>
            <a:pPr algn="ctr"/>
            <a:endParaRPr lang="ru-RU" sz="20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Номер слайда 3"/>
          <p:cNvSpPr txBox="1">
            <a:spLocks/>
          </p:cNvSpPr>
          <p:nvPr/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4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10" y="1571612"/>
            <a:ext cx="3643338" cy="3357586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Повышение</a:t>
            </a:r>
          </a:p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качества жизни </a:t>
            </a:r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социальной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адаптации </a:t>
            </a:r>
            <a:r>
              <a:rPr 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маломобильных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граждан за счет развития родственного ухода 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59466" y="923007"/>
            <a:ext cx="29289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ЗАДАЧИ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572000" y="1357298"/>
            <a:ext cx="4286280" cy="857256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Вовлечение социальных партнеров и граждан в реализацию практики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643438" y="3500438"/>
            <a:ext cx="4214842" cy="1071570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Предоставление практической помощи в уходе и психологической поддержки нуждающимся и их родственникам на дому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643438" y="4929198"/>
            <a:ext cx="4214842" cy="1428760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Информирование населения; формирование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кейсов полезных материалов по организации домашнего ухода и размещение их в общем доступе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337F96C-B231-F54D-030F-3A92D22FAAA4}"/>
              </a:ext>
            </a:extLst>
          </p:cNvPr>
          <p:cNvSpPr/>
          <p:nvPr/>
        </p:nvSpPr>
        <p:spPr>
          <a:xfrm>
            <a:off x="1142976" y="267044"/>
            <a:ext cx="71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3399"/>
                </a:solidFill>
              </a:rPr>
              <a:t>ЦЕЛЕВОЙ </a:t>
            </a:r>
            <a:r>
              <a:rPr lang="ru-RU" sz="2400" b="1" dirty="0" smtClean="0">
                <a:solidFill>
                  <a:srgbClr val="003399"/>
                </a:solidFill>
              </a:rPr>
              <a:t>КОМПОНЕНТ </a:t>
            </a:r>
            <a:r>
              <a:rPr lang="ru-RU" sz="2400" b="1" dirty="0" smtClean="0">
                <a:solidFill>
                  <a:srgbClr val="003399"/>
                </a:solidFill>
              </a:rPr>
              <a:t>ПРАКТИКИ</a:t>
            </a:r>
            <a:endParaRPr lang="ru-RU" sz="2400" b="1" dirty="0">
              <a:solidFill>
                <a:srgbClr val="003399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72000" y="2357430"/>
            <a:ext cx="4357718" cy="857256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Организация обучения ухаживающих (родственников, соседей, волонтеров) основам социальной реабилитации в домашних условиях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834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3"/>
          <p:cNvSpPr txBox="1">
            <a:spLocks/>
          </p:cNvSpPr>
          <p:nvPr/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5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500042"/>
            <a:ext cx="43577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практикой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обеспечивается рабочей группой: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штатных  сотрудников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1 сотрудник - куратор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волонтеров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16 волонтеров «серебряного»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возраста</a:t>
            </a:r>
          </a:p>
          <a:p>
            <a:pPr algn="ctr">
              <a:buFontTx/>
              <a:buChar char="-"/>
            </a:pP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4"/>
          <p:cNvSpPr txBox="1">
            <a:spLocks/>
          </p:cNvSpPr>
          <p:nvPr/>
        </p:nvSpPr>
        <p:spPr>
          <a:xfrm rot="16200000">
            <a:off x="-857288" y="4071942"/>
            <a:ext cx="3143272" cy="42862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РАБОЧАЯ ГРУППА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57290" y="2571744"/>
            <a:ext cx="3214710" cy="714380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УПРАВЛЕНЧЕСКИЙ</a:t>
            </a:r>
          </a:p>
          <a:p>
            <a:pPr algn="ctr"/>
            <a:r>
              <a:rPr lang="ru-RU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АППАРАТ</a:t>
            </a:r>
          </a:p>
        </p:txBody>
      </p:sp>
      <p:cxnSp>
        <p:nvCxnSpPr>
          <p:cNvPr id="20" name="Соединительная линия уступом 19"/>
          <p:cNvCxnSpPr/>
          <p:nvPr/>
        </p:nvCxnSpPr>
        <p:spPr>
          <a:xfrm>
            <a:off x="928662" y="3071810"/>
            <a:ext cx="714380" cy="1428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1428728" y="3500438"/>
            <a:ext cx="3214710" cy="1643074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ПЕДАГОГИЧЕСКИЙ </a:t>
            </a:r>
          </a:p>
          <a:p>
            <a:pPr algn="ctr"/>
            <a:r>
              <a:rPr lang="ru-RU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ПЕРСОНАЛ</a:t>
            </a:r>
          </a:p>
        </p:txBody>
      </p:sp>
      <p:sp>
        <p:nvSpPr>
          <p:cNvPr id="32" name="Содержимое 4"/>
          <p:cNvSpPr txBox="1">
            <a:spLocks/>
          </p:cNvSpPr>
          <p:nvPr/>
        </p:nvSpPr>
        <p:spPr>
          <a:xfrm>
            <a:off x="5643570" y="1357298"/>
            <a:ext cx="3286148" cy="107157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ЗАВЕДУЮЩИЙ ОТДЕЛЕНИЕМ </a:t>
            </a:r>
          </a:p>
        </p:txBody>
      </p:sp>
      <p:sp>
        <p:nvSpPr>
          <p:cNvPr id="35" name="Содержимое 4"/>
          <p:cNvSpPr txBox="1">
            <a:spLocks/>
          </p:cNvSpPr>
          <p:nvPr/>
        </p:nvSpPr>
        <p:spPr>
          <a:xfrm>
            <a:off x="5786446" y="3786190"/>
            <a:ext cx="3143272" cy="78581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СПЕЦИАЛИСТ ПО СОЦИАЛЬНОЙ</a:t>
            </a:r>
            <a:r>
              <a:rPr kumimoji="0" lang="ru-RU" sz="1300" b="1" i="0" u="none" strike="noStrike" kern="1200" cap="none" spc="0" normalizeH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РЕАБИЛИТАЦИИ</a:t>
            </a:r>
          </a:p>
        </p:txBody>
      </p:sp>
      <p:sp>
        <p:nvSpPr>
          <p:cNvPr id="37" name="Содержимое 4"/>
          <p:cNvSpPr txBox="1">
            <a:spLocks/>
          </p:cNvSpPr>
          <p:nvPr/>
        </p:nvSpPr>
        <p:spPr>
          <a:xfrm>
            <a:off x="5857884" y="4643446"/>
            <a:ext cx="3071834" cy="71438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МЕТОДИСТ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Содержимое 4"/>
          <p:cNvSpPr txBox="1">
            <a:spLocks/>
          </p:cNvSpPr>
          <p:nvPr/>
        </p:nvSpPr>
        <p:spPr>
          <a:xfrm>
            <a:off x="5786446" y="3143248"/>
            <a:ext cx="3143272" cy="57150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ПСИХОЛОГ</a:t>
            </a:r>
          </a:p>
        </p:txBody>
      </p:sp>
      <p:sp>
        <p:nvSpPr>
          <p:cNvPr id="39" name="Штриховая стрелка вправо 38"/>
          <p:cNvSpPr/>
          <p:nvPr/>
        </p:nvSpPr>
        <p:spPr>
          <a:xfrm rot="20499858">
            <a:off x="4552458" y="2289146"/>
            <a:ext cx="978408" cy="447264"/>
          </a:xfrm>
          <a:prstGeom prst="striped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Штриховая стрелка вправо 41"/>
          <p:cNvSpPr/>
          <p:nvPr/>
        </p:nvSpPr>
        <p:spPr>
          <a:xfrm>
            <a:off x="4643438" y="4143380"/>
            <a:ext cx="978408" cy="571504"/>
          </a:xfrm>
          <a:prstGeom prst="striped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428728" y="5500702"/>
            <a:ext cx="3214710" cy="847732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ВОЛОНТЕРЫ «СЕРЕБРЯНОГО» ВОЗРАСТА</a:t>
            </a:r>
          </a:p>
        </p:txBody>
      </p:sp>
      <p:cxnSp>
        <p:nvCxnSpPr>
          <p:cNvPr id="45" name="Соединительная линия уступом 44"/>
          <p:cNvCxnSpPr/>
          <p:nvPr/>
        </p:nvCxnSpPr>
        <p:spPr>
          <a:xfrm>
            <a:off x="857224" y="4214818"/>
            <a:ext cx="714380" cy="1428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Соединительная линия уступом 45"/>
          <p:cNvCxnSpPr/>
          <p:nvPr/>
        </p:nvCxnSpPr>
        <p:spPr>
          <a:xfrm>
            <a:off x="928662" y="5643578"/>
            <a:ext cx="714380" cy="1428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одержимое 4"/>
          <p:cNvSpPr txBox="1">
            <a:spLocks/>
          </p:cNvSpPr>
          <p:nvPr/>
        </p:nvSpPr>
        <p:spPr>
          <a:xfrm>
            <a:off x="5786446" y="5643578"/>
            <a:ext cx="3214710" cy="85725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КУРАТОР 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ВОЛОНТЕРОВ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Штриховая стрелка вправо 23"/>
          <p:cNvSpPr/>
          <p:nvPr/>
        </p:nvSpPr>
        <p:spPr>
          <a:xfrm rot="761575">
            <a:off x="4682607" y="5720034"/>
            <a:ext cx="1056510" cy="474036"/>
          </a:xfrm>
          <a:prstGeom prst="striped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734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3"/>
          <p:cNvSpPr txBox="1">
            <a:spLocks/>
          </p:cNvSpPr>
          <p:nvPr/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6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324544" y="330372"/>
            <a:ext cx="565212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СОЦИАЛЬНЫЕ </a:t>
            </a:r>
            <a:r>
              <a:rPr lang="ru-RU" sz="28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ПАРТНЕРЫ</a:t>
            </a:r>
          </a:p>
          <a:p>
            <a:pPr algn="ctr"/>
            <a:r>
              <a:rPr lang="ru-RU" sz="11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 </a:t>
            </a:r>
            <a:endParaRPr lang="ru-RU" sz="11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97301" y="908917"/>
            <a:ext cx="3988107" cy="921288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3399"/>
                </a:solidFill>
              </a:rPr>
              <a:t>ГОРОДСКИЕ ОБЩЕСТВЕННЫЕ ОРГАНИЗАЦИИ</a:t>
            </a:r>
            <a:endParaRPr lang="ru-RU" sz="1400" b="1" dirty="0">
              <a:solidFill>
                <a:srgbClr val="003399"/>
              </a:solidFill>
            </a:endParaRPr>
          </a:p>
          <a:p>
            <a:pPr algn="just"/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принимают </a:t>
            </a:r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участие в проведении информирования </a:t>
            </a:r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населения </a:t>
            </a:r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 возможностях Школы ухода  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24139" y="3615238"/>
            <a:ext cx="4168341" cy="747780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3399"/>
                </a:solidFill>
              </a:rPr>
              <a:t>«СЕРЕБРЯНЫЕ» ВОЛОНТЕРЫ</a:t>
            </a:r>
          </a:p>
          <a:p>
            <a:pPr algn="just"/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Проводят занятия в школе ухода. предоставляют </a:t>
            </a:r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психологическую помощь и поддержку, помогают налаживать общение и </a:t>
            </a:r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досуг на дому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657501" y="4884447"/>
            <a:ext cx="4234980" cy="1547602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3399"/>
                </a:solidFill>
              </a:rPr>
              <a:t>ГОРОДСКИЕ СРЕДСТВА МАССОВОЙ </a:t>
            </a:r>
            <a:r>
              <a:rPr lang="ru-RU" sz="1400" b="1" dirty="0" smtClean="0">
                <a:solidFill>
                  <a:srgbClr val="003399"/>
                </a:solidFill>
              </a:rPr>
              <a:t>ИНФОРМАЦИИ</a:t>
            </a:r>
            <a:r>
              <a:rPr lang="ru-RU" dirty="0" smtClean="0">
                <a:solidFill>
                  <a:srgbClr val="003399"/>
                </a:solidFill>
              </a:rPr>
              <a:t> </a:t>
            </a:r>
            <a:endParaRPr lang="ru-RU" dirty="0">
              <a:solidFill>
                <a:srgbClr val="003399"/>
              </a:solidFill>
            </a:endParaRPr>
          </a:p>
          <a:p>
            <a:pPr algn="just"/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городская газета «Знамя», </a:t>
            </a:r>
            <a:r>
              <a:rPr lang="ru-RU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телерадиокампания</a:t>
            </a:r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«Спектр+», сайт администрации города, аккаунты учреждения в социальных сетях   принимают участие в информировании населения о возможности получения услуг по программе на базе </a:t>
            </a:r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учреждения, о возможностях волонтерской деятельности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697301" y="2322848"/>
            <a:ext cx="4051163" cy="747780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3399"/>
                </a:solidFill>
              </a:rPr>
              <a:t>БУ </a:t>
            </a:r>
            <a:r>
              <a:rPr lang="ru-RU" sz="1400" b="1" dirty="0" smtClean="0">
                <a:solidFill>
                  <a:srgbClr val="003399"/>
                </a:solidFill>
              </a:rPr>
              <a:t>«УРАЙСКАЯ </a:t>
            </a:r>
            <a:r>
              <a:rPr lang="ru-RU" sz="1400" b="1" dirty="0" smtClean="0">
                <a:solidFill>
                  <a:srgbClr val="003399"/>
                </a:solidFill>
              </a:rPr>
              <a:t>КЛИНИЧЕСКАЯ БОЛЬНИЦА», </a:t>
            </a:r>
            <a:r>
              <a:rPr lang="ru-RU" sz="1400" b="1" dirty="0" smtClean="0">
                <a:solidFill>
                  <a:srgbClr val="003399"/>
                </a:solidFill>
              </a:rPr>
              <a:t>ИП МЕДТЕХНИКА </a:t>
            </a:r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принимают</a:t>
            </a:r>
            <a:r>
              <a:rPr lang="ru-RU" sz="1400" b="1" dirty="0" smtClean="0">
                <a:solidFill>
                  <a:srgbClr val="003399"/>
                </a:solidFill>
              </a:rPr>
              <a:t> </a:t>
            </a:r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участие </a:t>
            </a:r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реализации совместных мероприятий плана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51F4B7D-02BA-7C90-E208-0675B2BDE0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538" y="1830205"/>
            <a:ext cx="3851189" cy="28825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Знак ''минус'' 12">
            <a:extLst>
              <a:ext uri="{FF2B5EF4-FFF2-40B4-BE49-F238E27FC236}">
                <a16:creationId xmlns:a16="http://schemas.microsoft.com/office/drawing/2014/main" xmlns="" id="{6D2352B7-81DD-F246-5FF6-78CAECD8C0DA}"/>
              </a:ext>
            </a:extLst>
          </p:cNvPr>
          <p:cNvSpPr/>
          <p:nvPr/>
        </p:nvSpPr>
        <p:spPr>
          <a:xfrm rot="5400000">
            <a:off x="1367523" y="3339582"/>
            <a:ext cx="5832648" cy="106828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штриховая вправо 16">
            <a:extLst>
              <a:ext uri="{FF2B5EF4-FFF2-40B4-BE49-F238E27FC236}">
                <a16:creationId xmlns:a16="http://schemas.microsoft.com/office/drawing/2014/main" xmlns="" id="{02456440-EAC4-6078-8AA6-E4821FAA16F1}"/>
              </a:ext>
            </a:extLst>
          </p:cNvPr>
          <p:cNvSpPr/>
          <p:nvPr/>
        </p:nvSpPr>
        <p:spPr>
          <a:xfrm>
            <a:off x="4283847" y="5445224"/>
            <a:ext cx="360040" cy="144016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штриховая вправо 17">
            <a:extLst>
              <a:ext uri="{FF2B5EF4-FFF2-40B4-BE49-F238E27FC236}">
                <a16:creationId xmlns:a16="http://schemas.microsoft.com/office/drawing/2014/main" xmlns="" id="{35AEC8C2-B2FB-19B4-0AC2-14484F385715}"/>
              </a:ext>
            </a:extLst>
          </p:cNvPr>
          <p:cNvSpPr/>
          <p:nvPr/>
        </p:nvSpPr>
        <p:spPr>
          <a:xfrm>
            <a:off x="4297461" y="3897622"/>
            <a:ext cx="399840" cy="144016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: штриховая вправо 18">
            <a:extLst>
              <a:ext uri="{FF2B5EF4-FFF2-40B4-BE49-F238E27FC236}">
                <a16:creationId xmlns:a16="http://schemas.microsoft.com/office/drawing/2014/main" xmlns="" id="{CDA6FAB1-86D4-25B4-B772-99A60F1C50E4}"/>
              </a:ext>
            </a:extLst>
          </p:cNvPr>
          <p:cNvSpPr/>
          <p:nvPr/>
        </p:nvSpPr>
        <p:spPr>
          <a:xfrm>
            <a:off x="4312033" y="2643844"/>
            <a:ext cx="385268" cy="144016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: штриховая вправо 19">
            <a:extLst>
              <a:ext uri="{FF2B5EF4-FFF2-40B4-BE49-F238E27FC236}">
                <a16:creationId xmlns:a16="http://schemas.microsoft.com/office/drawing/2014/main" xmlns="" id="{E478E9EA-614F-FC47-1B16-60FBBCDF7DF8}"/>
              </a:ext>
            </a:extLst>
          </p:cNvPr>
          <p:cNvSpPr/>
          <p:nvPr/>
        </p:nvSpPr>
        <p:spPr>
          <a:xfrm>
            <a:off x="4283847" y="1209005"/>
            <a:ext cx="413454" cy="144016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Стрелка: штриховая вправо 20">
            <a:extLst>
              <a:ext uri="{FF2B5EF4-FFF2-40B4-BE49-F238E27FC236}">
                <a16:creationId xmlns:a16="http://schemas.microsoft.com/office/drawing/2014/main" xmlns="" id="{A8D19CE2-2FC7-B1F0-D9A3-3DC8BB649B98}"/>
              </a:ext>
            </a:extLst>
          </p:cNvPr>
          <p:cNvSpPr/>
          <p:nvPr/>
        </p:nvSpPr>
        <p:spPr>
          <a:xfrm rot="10800000">
            <a:off x="3929058" y="2571744"/>
            <a:ext cx="307088" cy="1365152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55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992022" y="888409"/>
            <a:ext cx="7430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+mj-lt"/>
                <a:cs typeface="Times New Roman" panose="02020603050405020304" pitchFamily="18" charset="0"/>
              </a:rPr>
              <a:t> </a:t>
            </a:r>
            <a:endParaRPr lang="ru-RU" sz="2000" b="1" dirty="0">
              <a:latin typeface="+mj-lt"/>
            </a:endParaRPr>
          </a:p>
        </p:txBody>
      </p:sp>
      <p:sp>
        <p:nvSpPr>
          <p:cNvPr id="16" name="Номер слайда 3"/>
          <p:cNvSpPr txBox="1">
            <a:spLocks/>
          </p:cNvSpPr>
          <p:nvPr/>
        </p:nvSpPr>
        <p:spPr>
          <a:xfrm>
            <a:off x="7888701" y="-3813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7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-142908" y="285728"/>
            <a:ext cx="5500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ЭТАПЫ РЕАЛИЗАЦИИ ПРОГРАММЫ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214546" y="642918"/>
            <a:ext cx="6786610" cy="2643206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3399"/>
                </a:solidFill>
              </a:rPr>
              <a:t>Подготовительный </a:t>
            </a:r>
            <a:r>
              <a:rPr lang="ru-RU" sz="1600" b="1" dirty="0" smtClean="0">
                <a:solidFill>
                  <a:srgbClr val="003399"/>
                </a:solidFill>
              </a:rPr>
              <a:t>этап</a:t>
            </a:r>
            <a:endParaRPr lang="ru-RU" sz="1600" dirty="0">
              <a:solidFill>
                <a:srgbClr val="003399"/>
              </a:solidFill>
            </a:endParaRPr>
          </a:p>
          <a:p>
            <a:r>
              <a:rPr lang="ru-RU" sz="1100" dirty="0" smtClean="0"/>
              <a:t>Подготовка </a:t>
            </a:r>
            <a:r>
              <a:rPr lang="ru-RU" sz="1100" dirty="0"/>
              <a:t>локальных документов,  необходимых для реализации практики.</a:t>
            </a:r>
          </a:p>
          <a:p>
            <a:r>
              <a:rPr lang="ru-RU" sz="1100" dirty="0" smtClean="0"/>
              <a:t>Информирование </a:t>
            </a:r>
            <a:r>
              <a:rPr lang="ru-RU" sz="1100" dirty="0"/>
              <a:t>населения в СМИ:</a:t>
            </a:r>
          </a:p>
          <a:p>
            <a:r>
              <a:rPr lang="ru-RU" sz="1100" dirty="0"/>
              <a:t> - об услугах, предоставляемых в рамках </a:t>
            </a:r>
            <a:r>
              <a:rPr lang="ru-RU" sz="1100" dirty="0" smtClean="0"/>
              <a:t>практики;</a:t>
            </a:r>
            <a:endParaRPr lang="ru-RU" sz="1100" dirty="0"/>
          </a:p>
          <a:p>
            <a:r>
              <a:rPr lang="ru-RU" sz="1100" dirty="0"/>
              <a:t>  - о возможности вступления пенсионеров в ряды «серебряных» волонтеров. </a:t>
            </a:r>
          </a:p>
          <a:p>
            <a:r>
              <a:rPr lang="ru-RU" sz="1100" dirty="0" smtClean="0"/>
              <a:t>Набор </a:t>
            </a:r>
            <a:r>
              <a:rPr lang="ru-RU" sz="1100" dirty="0"/>
              <a:t>и </a:t>
            </a:r>
            <a:r>
              <a:rPr lang="ru-RU" sz="1100" dirty="0" smtClean="0"/>
              <a:t>зачисление слушателей на занятия Школы ухода – </a:t>
            </a:r>
            <a:r>
              <a:rPr lang="ru-RU" sz="1100" dirty="0"/>
              <a:t>ежемесячно.</a:t>
            </a:r>
          </a:p>
          <a:p>
            <a:r>
              <a:rPr lang="ru-RU" sz="1100" dirty="0" smtClean="0"/>
              <a:t>Определение </a:t>
            </a:r>
            <a:r>
              <a:rPr lang="ru-RU" sz="1100" dirty="0"/>
              <a:t>содержания </a:t>
            </a:r>
            <a:r>
              <a:rPr lang="ru-RU" sz="1100" dirty="0" smtClean="0"/>
              <a:t>обучающих мероприятий </a:t>
            </a:r>
            <a:r>
              <a:rPr lang="ru-RU" sz="1100" dirty="0"/>
              <a:t>с </a:t>
            </a:r>
            <a:r>
              <a:rPr lang="ru-RU" sz="1100" dirty="0" smtClean="0"/>
              <a:t>учетом уровня подготовленности слушателя.</a:t>
            </a:r>
            <a:endParaRPr lang="ru-RU" sz="1100" dirty="0"/>
          </a:p>
          <a:p>
            <a:r>
              <a:rPr lang="en-US" sz="1100" dirty="0" smtClean="0"/>
              <a:t> </a:t>
            </a:r>
            <a:r>
              <a:rPr lang="ru-RU" sz="1100" dirty="0"/>
              <a:t>Отбор соответствующих методов и техник </a:t>
            </a:r>
            <a:r>
              <a:rPr lang="ru-RU" sz="1100" dirty="0" smtClean="0"/>
              <a:t>для обучения осуществлению </a:t>
            </a:r>
            <a:r>
              <a:rPr lang="ru-RU" sz="1100" dirty="0"/>
              <a:t>реабилитации и </a:t>
            </a:r>
            <a:r>
              <a:rPr lang="ru-RU" sz="1100" dirty="0" err="1" smtClean="0"/>
              <a:t>абилитации</a:t>
            </a:r>
            <a:r>
              <a:rPr lang="ru-RU" sz="1100" dirty="0" smtClean="0"/>
              <a:t> на дому.</a:t>
            </a:r>
          </a:p>
          <a:p>
            <a:r>
              <a:rPr lang="ru-RU" sz="1100" dirty="0" smtClean="0"/>
              <a:t>Организация взаимодействия с социальными партнерами по вопросам совершенствования  надомного ухода.</a:t>
            </a:r>
            <a:endParaRPr lang="ru-RU" sz="1100" dirty="0"/>
          </a:p>
        </p:txBody>
      </p:sp>
      <p:sp>
        <p:nvSpPr>
          <p:cNvPr id="19" name="Нашивка 18"/>
          <p:cNvSpPr/>
          <p:nvPr/>
        </p:nvSpPr>
        <p:spPr>
          <a:xfrm>
            <a:off x="214282" y="642918"/>
            <a:ext cx="1987980" cy="1941110"/>
          </a:xfrm>
          <a:prstGeom prst="chevr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 </a:t>
            </a:r>
            <a:r>
              <a:rPr lang="ru-RU" b="1" dirty="0">
                <a:solidFill>
                  <a:schemeClr val="bg1"/>
                </a:solidFill>
              </a:rPr>
              <a:t>ЭТАП</a:t>
            </a:r>
          </a:p>
        </p:txBody>
      </p:sp>
      <p:sp>
        <p:nvSpPr>
          <p:cNvPr id="20" name="Нашивка 19"/>
          <p:cNvSpPr/>
          <p:nvPr/>
        </p:nvSpPr>
        <p:spPr>
          <a:xfrm>
            <a:off x="214282" y="2714620"/>
            <a:ext cx="1987980" cy="1941110"/>
          </a:xfrm>
          <a:prstGeom prst="chevr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2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ЭТАП</a:t>
            </a:r>
          </a:p>
        </p:txBody>
      </p:sp>
      <p:sp>
        <p:nvSpPr>
          <p:cNvPr id="21" name="Нашивка 20"/>
          <p:cNvSpPr/>
          <p:nvPr/>
        </p:nvSpPr>
        <p:spPr>
          <a:xfrm>
            <a:off x="214282" y="4786322"/>
            <a:ext cx="1987980" cy="1941110"/>
          </a:xfrm>
          <a:prstGeom prst="chevr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 </a:t>
            </a:r>
            <a:r>
              <a:rPr lang="ru-RU" b="1" dirty="0">
                <a:solidFill>
                  <a:schemeClr val="bg1"/>
                </a:solidFill>
              </a:rPr>
              <a:t>ЭТАП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214546" y="3286124"/>
            <a:ext cx="6786610" cy="1643074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3399"/>
                </a:solidFill>
              </a:rPr>
              <a:t>Практический </a:t>
            </a:r>
            <a:r>
              <a:rPr lang="ru-RU" sz="1600" b="1" dirty="0" smtClean="0">
                <a:solidFill>
                  <a:srgbClr val="003399"/>
                </a:solidFill>
              </a:rPr>
              <a:t>этап</a:t>
            </a:r>
            <a:endParaRPr lang="en-US" sz="1600" dirty="0">
              <a:solidFill>
                <a:srgbClr val="003399"/>
              </a:solidFill>
            </a:endParaRPr>
          </a:p>
          <a:p>
            <a:pPr fontAlgn="base">
              <a:spcAft>
                <a:spcPct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NewRomanPSMT"/>
              </a:rPr>
              <a:t>Проведение  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NewRomanPSMT"/>
              </a:rPr>
              <a:t>подготовки ухаживающих граждан на занятиях Школы ухода.</a:t>
            </a:r>
            <a:endParaRPr lang="ru-RU" sz="11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NewRomanPSMT"/>
            </a:endParaRPr>
          </a:p>
          <a:p>
            <a:pPr lvl="0" fontAlgn="base">
              <a:spcAft>
                <a:spcPct val="0"/>
              </a:spcAft>
              <a:buFont typeface="Arial" pitchFamily="34" charset="0"/>
              <a:buChar char="•"/>
            </a:pPr>
            <a:endParaRPr lang="ru-RU" sz="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Aft>
                <a:spcPct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NewRomanPSMT"/>
              </a:rPr>
              <a:t> Размещение </a:t>
            </a:r>
            <a:r>
              <a:rPr lang="ru-RU" sz="11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NewRomanPSMT"/>
              </a:rPr>
              <a:t>информации о проводимых мероприятиях в сети интернет и в городских СМИ. </a:t>
            </a:r>
            <a:endParaRPr lang="ru-RU" sz="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100" dirty="0" smtClean="0"/>
              <a:t>Организация домашнего </a:t>
            </a:r>
            <a:r>
              <a:rPr lang="ru-RU" sz="1100" dirty="0" err="1" smtClean="0"/>
              <a:t>визитирования</a:t>
            </a:r>
            <a:r>
              <a:rPr lang="ru-RU" sz="1100" dirty="0" smtClean="0"/>
              <a:t> с предоставлением волонтерской помощи ухаживающим родственникам</a:t>
            </a:r>
            <a:endParaRPr lang="ru-RU" sz="11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214546" y="4929198"/>
            <a:ext cx="6786610" cy="1643074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3399"/>
                </a:solidFill>
              </a:rPr>
              <a:t>Итоговый </a:t>
            </a:r>
            <a:r>
              <a:rPr lang="ru-RU" sz="1600" b="1" dirty="0" smtClean="0">
                <a:solidFill>
                  <a:srgbClr val="003399"/>
                </a:solidFill>
              </a:rPr>
              <a:t>этап</a:t>
            </a:r>
            <a:endParaRPr lang="ru-RU" sz="1600" dirty="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TimesNewRomanPSMT" charset="-5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Социологические </a:t>
            </a:r>
            <a:r>
              <a:rPr lang="ru-RU" sz="11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исследования: анкетирование с целью выявления уровня удовлетворенности родственников, а так же самих старших (</a:t>
            </a:r>
            <a:r>
              <a:rPr lang="ru-RU" sz="1100" dirty="0" err="1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благополучателей</a:t>
            </a:r>
            <a:r>
              <a:rPr lang="ru-RU" sz="11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 и «серебряных» волонтеров) услугами 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родственного ухода</a:t>
            </a:r>
            <a:endParaRPr lang="en-US" sz="11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NewRomanPSMT" charset="-5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NewRomanPSMT" charset="-52"/>
              </a:rPr>
              <a:t>Проведение </a:t>
            </a:r>
            <a:r>
              <a:rPr lang="ru-RU" sz="11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NewRomanPSMT" charset="-52"/>
              </a:rPr>
              <a:t>мониторинга эффективности реализации мероприятий 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NewRomanPSMT" charset="-52"/>
              </a:rPr>
              <a:t>практики.</a:t>
            </a:r>
            <a:endParaRPr lang="ru-RU" sz="11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NewRomanPSMT" charset="-5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NewRomanPSMT" charset="-52"/>
              </a:rPr>
              <a:t>Осуществление мониторинга эффективности реабилитационных мероприятий.</a:t>
            </a:r>
            <a:r>
              <a:rPr lang="ru-RU" sz="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1671668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33808EA-ADF2-E205-AE1A-D04E1CDB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B3081C37-C116-067B-69E8-74B5EE65B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00" y="352243"/>
            <a:ext cx="8001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НАПРАВЛЕНИЯ 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РАБОТЫ  В  РАМКАХ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ПРАКТИКИ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xmlns="" id="{9B25A371-0CF9-5B57-24CE-D8200CC08FE1}"/>
              </a:ext>
            </a:extLst>
          </p:cNvPr>
          <p:cNvSpPr/>
          <p:nvPr/>
        </p:nvSpPr>
        <p:spPr>
          <a:xfrm>
            <a:off x="285720" y="1785926"/>
            <a:ext cx="3129906" cy="2143140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Информационно – просветительское направление</a:t>
            </a:r>
          </a:p>
        </p:txBody>
      </p:sp>
      <p:sp>
        <p:nvSpPr>
          <p:cNvPr id="11" name="Скругленный прямоугольник 9">
            <a:extLst>
              <a:ext uri="{FF2B5EF4-FFF2-40B4-BE49-F238E27FC236}">
                <a16:creationId xmlns:a16="http://schemas.microsoft.com/office/drawing/2014/main" xmlns="" id="{15CF2F16-A587-561E-6ED9-BC0171C86C80}"/>
              </a:ext>
            </a:extLst>
          </p:cNvPr>
          <p:cNvSpPr/>
          <p:nvPr/>
        </p:nvSpPr>
        <p:spPr>
          <a:xfrm>
            <a:off x="5786446" y="1785926"/>
            <a:ext cx="3159860" cy="2143140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Организация домашнего </a:t>
            </a:r>
            <a:r>
              <a:rPr lang="ru-RU" sz="2000" b="1" dirty="0" err="1" smtClean="0">
                <a:solidFill>
                  <a:srgbClr val="C00000"/>
                </a:solidFill>
              </a:rPr>
              <a:t>визитирования</a:t>
            </a:r>
            <a:endParaRPr lang="ru-RU" sz="2000" b="1" dirty="0" smtClean="0">
              <a:solidFill>
                <a:srgbClr val="C00000"/>
              </a:solidFill>
            </a:endParaRPr>
          </a:p>
        </p:txBody>
      </p:sp>
      <p:sp>
        <p:nvSpPr>
          <p:cNvPr id="12" name="Скругленный прямоугольник 9">
            <a:extLst>
              <a:ext uri="{FF2B5EF4-FFF2-40B4-BE49-F238E27FC236}">
                <a16:creationId xmlns:a16="http://schemas.microsoft.com/office/drawing/2014/main" xmlns="" id="{39F2DAD2-43C5-CA13-D5AD-7208356BD645}"/>
              </a:ext>
            </a:extLst>
          </p:cNvPr>
          <p:cNvSpPr/>
          <p:nvPr/>
        </p:nvSpPr>
        <p:spPr>
          <a:xfrm>
            <a:off x="3203848" y="5429264"/>
            <a:ext cx="2582598" cy="1256078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Организация обучения ухаживающих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B612F4DD-8734-06B5-81CF-85051DA6983B}"/>
              </a:ext>
            </a:extLst>
          </p:cNvPr>
          <p:cNvCxnSpPr>
            <a:cxnSpLocks/>
          </p:cNvCxnSpPr>
          <p:nvPr/>
        </p:nvCxnSpPr>
        <p:spPr>
          <a:xfrm>
            <a:off x="3286116" y="1714646"/>
            <a:ext cx="714380" cy="499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xmlns="" id="{7F0968C8-F98A-0188-E8FE-588C2F04FE8F}"/>
              </a:ext>
            </a:extLst>
          </p:cNvPr>
          <p:cNvCxnSpPr>
            <a:cxnSpLocks/>
          </p:cNvCxnSpPr>
          <p:nvPr/>
        </p:nvCxnSpPr>
        <p:spPr>
          <a:xfrm rot="10800000" flipV="1">
            <a:off x="5357818" y="1785926"/>
            <a:ext cx="714380" cy="428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xmlns="" id="{D7FAB834-0C24-F4DD-36E5-6D135A9D22E2}"/>
              </a:ext>
            </a:extLst>
          </p:cNvPr>
          <p:cNvCxnSpPr>
            <a:cxnSpLocks/>
          </p:cNvCxnSpPr>
          <p:nvPr/>
        </p:nvCxnSpPr>
        <p:spPr>
          <a:xfrm rot="16200000" flipV="1">
            <a:off x="4214451" y="5071715"/>
            <a:ext cx="571652" cy="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Burleva\Desktop\Смарттека 2023\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214554"/>
            <a:ext cx="1928826" cy="2571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97186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B237892-6100-391A-E00E-2EC6E14F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AD5E-50F1-47D0-B1A1-61B6D3C53BC7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1EC93E2B-8D3D-E678-0418-E0DEEC312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24" y="352243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РЕАЛИЗАЦИЯ  НАПРАВЛЕНИЙ 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РАБОТЫ  В  РАМКАХ 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ПРАКТИКИ</a:t>
            </a:r>
            <a:endParaRPr lang="ru-RU" sz="18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9">
            <a:extLst>
              <a:ext uri="{FF2B5EF4-FFF2-40B4-BE49-F238E27FC236}">
                <a16:creationId xmlns:a16="http://schemas.microsoft.com/office/drawing/2014/main" xmlns="" id="{0456F912-DBBA-5728-45B0-1B5F029B349E}"/>
              </a:ext>
            </a:extLst>
          </p:cNvPr>
          <p:cNvSpPr/>
          <p:nvPr/>
        </p:nvSpPr>
        <p:spPr>
          <a:xfrm>
            <a:off x="571472" y="857232"/>
            <a:ext cx="8064896" cy="824026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Информационно </a:t>
            </a:r>
            <a:r>
              <a:rPr lang="ru-RU" sz="2000" b="1" dirty="0" smtClean="0">
                <a:solidFill>
                  <a:srgbClr val="C00000"/>
                </a:solidFill>
              </a:rPr>
              <a:t>– просветительское </a:t>
            </a:r>
            <a:r>
              <a:rPr lang="ru-RU" sz="2000" b="1" dirty="0" smtClean="0">
                <a:solidFill>
                  <a:srgbClr val="C00000"/>
                </a:solidFill>
              </a:rPr>
              <a:t>направление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53FC3C0-BA8F-7C99-4F4C-0A1592F844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6380" y="3929066"/>
            <a:ext cx="3286148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Скругленный прямоугольник 9">
            <a:extLst>
              <a:ext uri="{FF2B5EF4-FFF2-40B4-BE49-F238E27FC236}">
                <a16:creationId xmlns:a16="http://schemas.microsoft.com/office/drawing/2014/main" xmlns="" id="{F2EF45B8-9697-B74F-FBAD-C6015BD02E40}"/>
              </a:ext>
            </a:extLst>
          </p:cNvPr>
          <p:cNvSpPr/>
          <p:nvPr/>
        </p:nvSpPr>
        <p:spPr>
          <a:xfrm>
            <a:off x="571472" y="1857364"/>
            <a:ext cx="8064896" cy="1785950"/>
          </a:xfrm>
          <a:prstGeom prst="round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Цель занятий - повышение уровня информированности самых старших в области сохранения физического и психического здоровья путем обучения навыкам контроля за физическими показателями здоровья, профилактики заболеваний и сохранения активного образа жизни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3D71B8C9-8DEF-B8DD-6DAC-97868BAC6A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8662" y="3929066"/>
            <a:ext cx="3929090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85375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15742</TotalTime>
  <Words>1228</Words>
  <Application>Microsoft Office PowerPoint</Application>
  <PresentationFormat>Экран (4:3)</PresentationFormat>
  <Paragraphs>215</Paragraphs>
  <Slides>14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Ясность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 НАПРАВЛЕНИЯ  РАБОТЫ  В  РАМКАХ  ПРАКТИКИ</vt:lpstr>
      <vt:lpstr>РЕАЛИЗАЦИЯ  НАПРАВЛЕНИЙ  РАБОТЫ  В  РАМКАХ  ПРАКТИКИ</vt:lpstr>
      <vt:lpstr>РЕАЛИЗАЦИЯ  НАПРАВЛЕНИЙ  РАБОТЫ  В  РАМКАХ  ПРАКТИКИ</vt:lpstr>
      <vt:lpstr>РЕАЛИЗАЦИЯ  НАПРАВЛЕНИЙ  РАБОТЫ  В  РАМКАХ  ПРАКТИКИ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Утеуова К.С.</dc:creator>
  <cp:lastModifiedBy>Burleva</cp:lastModifiedBy>
  <cp:revision>1242</cp:revision>
  <cp:lastPrinted>2021-11-15T04:43:42Z</cp:lastPrinted>
  <dcterms:created xsi:type="dcterms:W3CDTF">2017-03-01T10:25:30Z</dcterms:created>
  <dcterms:modified xsi:type="dcterms:W3CDTF">2023-10-12T10:28:32Z</dcterms:modified>
</cp:coreProperties>
</file>