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2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7-11T21:47:45" idx="1">
    <p:pos x="0" y="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270800" cy="54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270800" cy="54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270800" cy="54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2628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7864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1596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5301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316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4108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5632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270800" cy="54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8641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6604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5209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699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37524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5536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2598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199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3530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270800" cy="54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270800" cy="54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270800" cy="54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270800" cy="2539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270800" cy="54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270800" cy="54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270800" cy="54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91000"/>
          </a:bodyPr>
          <a:lstStyle/>
          <a:p>
            <a:r>
              <a:rPr lang="ru-RU" sz="60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algn="r">
              <a:lnSpc>
                <a:spcPct val="100000"/>
              </a:lnSpc>
              <a:tabLst>
                <a:tab pos="0" algn="l"/>
              </a:tabLst>
            </a:pPr>
            <a:fld id="{9E22CA5C-B50C-40CF-BBF6-31433EB5798D}" type="slidenum">
              <a:rPr lang="ru-RU" sz="1200" b="0" strike="noStrike" spc="-1" smtClean="0">
                <a:solidFill>
                  <a:srgbClr val="888888"/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127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comments" Target="../comments/commen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vedomosti.ru/esg/social_projects/articles/2023/02/16/963288-inklyuzivnost-rossii-okolo-8-naseleniya-strani-imeyut-ogranichennie-vozmozhnosti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20104920" y="889920"/>
            <a:ext cx="3717360" cy="1417320"/>
          </a:xfrm>
          <a:prstGeom prst="rect">
            <a:avLst/>
          </a:prstGeom>
          <a:ln w="12700">
            <a:noFill/>
          </a:ln>
        </p:spPr>
      </p:pic>
      <p:pic>
        <p:nvPicPr>
          <p:cNvPr id="84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0146120" y="0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85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86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611BEF-47DF-D3C6-83A1-49E497045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83" y="1541262"/>
            <a:ext cx="10049326" cy="5316738"/>
          </a:xfrm>
          <a:prstGeom prst="rect">
            <a:avLst/>
          </a:prstGeom>
        </p:spPr>
      </p:pic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75345" y="297681"/>
            <a:ext cx="10448664" cy="12744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4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Создание активно-познавательной формы досуга для семей с «особыми» детьми и взрослыми.</a:t>
            </a:r>
            <a:endParaRPr lang="ru-RU" sz="3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 idx="4294967295"/>
          </p:nvPr>
        </p:nvSpPr>
        <p:spPr>
          <a:xfrm>
            <a:off x="0" y="133350"/>
            <a:ext cx="10150475" cy="727075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Стоимость проекта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idx="4294967295"/>
          </p:nvPr>
        </p:nvSpPr>
        <p:spPr>
          <a:xfrm>
            <a:off x="0" y="1225550"/>
            <a:ext cx="10515600" cy="434975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стоимостная оценка идеи – 3 500 000руб</a:t>
            </a: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Закуп автомобиля Газель, для перевозки людей на колясках - 2 800 000руб</a:t>
            </a: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20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Оборудовать маршрут Лисий для людей с ОВЗ (деревянный настил, щиты информационные, разметка, указатели, беседку, скамейки) - 600 000р. </a:t>
            </a: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20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Маркетинг, реклама в социальных сетях -100 000р.</a:t>
            </a: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8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828278" y="47250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149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150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51" name="Google Shape;117;p5"/>
          <p:cNvSpPr/>
          <p:nvPr/>
        </p:nvSpPr>
        <p:spPr>
          <a:xfrm rot="10800000" flipH="1">
            <a:off x="177259" y="859860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 idx="4294967295"/>
          </p:nvPr>
        </p:nvSpPr>
        <p:spPr>
          <a:xfrm>
            <a:off x="0" y="61913"/>
            <a:ext cx="10150475" cy="725487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Ресурсное обеспечение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idx="4294967295"/>
          </p:nvPr>
        </p:nvSpPr>
        <p:spPr>
          <a:xfrm>
            <a:off x="0" y="963613"/>
            <a:ext cx="10515600" cy="440213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На территории введены в эксплуатацию такие сооружения как:</a:t>
            </a:r>
            <a:endParaRPr lang="ru-RU" sz="1500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Дом — Сон на пчелах 16м2</a:t>
            </a:r>
            <a:endParaRPr lang="ru-RU" sz="1500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b="0" strike="noStrike" spc="-1" dirty="0" err="1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Апикупол</a:t>
            </a: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- купольный домик с пчелами 9м2</a:t>
            </a:r>
            <a:endParaRPr lang="ru-RU" sz="1500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Зал для проведения мероприятий 120м2</a:t>
            </a:r>
            <a:endParaRPr lang="ru-RU" sz="1500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Сцена</a:t>
            </a:r>
            <a:endParaRPr lang="ru-RU" sz="1500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Детский городок 2шт</a:t>
            </a:r>
            <a:endParaRPr lang="ru-RU" sz="1500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Дом на 16 человек  130м2</a:t>
            </a:r>
            <a:endParaRPr lang="ru-RU" sz="1500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Контактный зоопарк с кроликами – 50шт</a:t>
            </a:r>
            <a:endParaRPr lang="ru-RU" sz="1500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Гриль зона</a:t>
            </a:r>
            <a:endParaRPr lang="ru-RU" sz="1500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Улья</a:t>
            </a:r>
            <a:endParaRPr lang="ru-RU" sz="1500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всей территории оборудован деревянный настил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spc="-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Пандусы, поручни.</a:t>
            </a:r>
            <a:r>
              <a:rPr lang="ru-RU" sz="1500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500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Планируем увеличить численность команды с 5 до 10 человек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ru-RU" sz="15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5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790086" y="-3725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156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157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58" name="Google Shape;117;p5"/>
          <p:cNvSpPr/>
          <p:nvPr/>
        </p:nvSpPr>
        <p:spPr>
          <a:xfrm rot="10800000" flipH="1">
            <a:off x="121332" y="833401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A801C1-EEB5-2E14-C8DF-1A6431FE7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715" y="1361038"/>
            <a:ext cx="3748398" cy="25968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61A004-445D-59EE-255B-BB6122F76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3571" y="1492250"/>
            <a:ext cx="1956354" cy="34779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C5B373-4E63-2112-EC10-DF33F7C45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614" y="4198544"/>
            <a:ext cx="3021154" cy="23475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 idx="4294967295"/>
          </p:nvPr>
        </p:nvSpPr>
        <p:spPr>
          <a:xfrm>
            <a:off x="0" y="109538"/>
            <a:ext cx="10152063" cy="725487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>
                <a:solidFill>
                  <a:srgbClr val="33A1D8"/>
                </a:solidFill>
                <a:latin typeface="Gilroy Light"/>
                <a:ea typeface="Gilroy Light"/>
              </a:rPr>
              <a:t>РИСКИ</a:t>
            </a:r>
            <a:endParaRPr lang="ru-RU" sz="4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idx="4294967295"/>
          </p:nvPr>
        </p:nvSpPr>
        <p:spPr>
          <a:xfrm>
            <a:off x="0" y="1392238"/>
            <a:ext cx="10515600" cy="435133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2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856800" y="7201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163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164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65" name="Google Shape;117;p5"/>
          <p:cNvSpPr/>
          <p:nvPr/>
        </p:nvSpPr>
        <p:spPr>
          <a:xfrm rot="10800000" flipH="1">
            <a:off x="335880" y="771480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66" name="Таблица 11"/>
          <p:cNvGraphicFramePr/>
          <p:nvPr>
            <p:extLst>
              <p:ext uri="{D42A27DB-BD31-4B8C-83A1-F6EECF244321}">
                <p14:modId xmlns:p14="http://schemas.microsoft.com/office/powerpoint/2010/main" val="787271865"/>
              </p:ext>
            </p:extLst>
          </p:nvPr>
        </p:nvGraphicFramePr>
        <p:xfrm>
          <a:off x="335880" y="914286"/>
          <a:ext cx="11497680" cy="4678680"/>
        </p:xfrm>
        <a:graphic>
          <a:graphicData uri="http://schemas.openxmlformats.org/drawingml/2006/table">
            <a:tbl>
              <a:tblPr/>
              <a:tblGrid>
                <a:gridCol w="589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3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73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2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19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27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00B0F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00B0F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Уровень (низкий/высокий/средний)  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00B0F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Тип риска (внутренний/ внешний)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00B0F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Действия по предотвращению рисков </a:t>
                      </a:r>
                      <a:endParaRPr lang="ru-RU" sz="1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00B0F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467">
                <a:tc>
                  <a:txBody>
                    <a:bodyPr/>
                    <a:lstStyle/>
                    <a:p>
                      <a:r>
                        <a:rPr lang="ru-RU" sz="1500" b="0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00B0F0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Политические, правовые, экономические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00B0F0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Низкая 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00B0F0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внешний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00B0F0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Возможное снижение стоимости тура. Удорожание стоимости. Снижение покупательской активностью.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T w="12240">
                      <a:solidFill>
                        <a:srgbClr val="00B0F0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0801">
                <a:tc>
                  <a:txBody>
                    <a:bodyPr/>
                    <a:lstStyle/>
                    <a:p>
                      <a:r>
                        <a:rPr lang="ru-RU" sz="1500" b="0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Экологические и природные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внешний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 риск возникновения пожара  в лесу. Для нейтрализации этого риска на территории установлена поливочная система, огнетушители, пожарный шланг. Объекты застрахованы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0134">
                <a:tc>
                  <a:txBody>
                    <a:bodyPr/>
                    <a:lstStyle/>
                    <a:p>
                      <a:r>
                        <a:rPr lang="ru-RU" sz="1500" b="0" strike="noStrike" spc="-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Отраслевые. Появление конкурента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внешний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R w="12240">
                      <a:solidFill>
                        <a:srgbClr val="00B0F0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Продумали маркетинговую стратегию. Проводим тематические мероприятия. Активная работа с партнерами по маркетинговому плану</a:t>
                      </a:r>
                    </a:p>
                  </a:txBody>
                  <a:tcPr anchor="ctr">
                    <a:lnL w="12240">
                      <a:solidFill>
                        <a:srgbClr val="00B0F0"/>
                      </a:solidFill>
                    </a:lnL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5B9BD5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 idx="4294967295"/>
          </p:nvPr>
        </p:nvSpPr>
        <p:spPr>
          <a:xfrm>
            <a:off x="0" y="65088"/>
            <a:ext cx="10152063" cy="725487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ЗАПРОС НА ПОДДЕРЖКУ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idx="4294967295"/>
          </p:nvPr>
        </p:nvSpPr>
        <p:spPr>
          <a:xfrm>
            <a:off x="118872" y="918368"/>
            <a:ext cx="9197928" cy="5021263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marL="0" indent="0" algn="ctr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вашей помощью, мы сможем изменить жизнь людей                                                            сделать ее ярче</a:t>
            </a:r>
            <a:r>
              <a:rPr lang="ru-RU" sz="1600" b="1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sz="1600" b="1" strike="noStrike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интереснее и создать круглогодичные условия                                                                          для активного отдыха людей с ОВЗ !</a:t>
            </a:r>
          </a:p>
          <a:p>
            <a:pPr marL="0" indent="0" algn="ctr">
              <a:lnSpc>
                <a:spcPct val="115000"/>
              </a:lnSpc>
              <a:buNone/>
              <a:tabLst>
                <a:tab pos="0" algn="l"/>
              </a:tabLst>
            </a:pPr>
            <a:endParaRPr lang="ru-RU" sz="1600" b="1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16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Нам нужна информационная поддержка от средств массовой информации.</a:t>
            </a: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1600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Информационная поддержка</a:t>
            </a:r>
            <a:r>
              <a:rPr lang="ru-RU" sz="16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от АСИ</a:t>
            </a: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1600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Ф</a:t>
            </a:r>
            <a:r>
              <a:rPr lang="ru-RU" sz="1600" b="0" strike="noStrike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инансовая поддержка в размере 3500 000руб. для: </a:t>
            </a:r>
          </a:p>
          <a:p>
            <a:pPr>
              <a:lnSpc>
                <a:spcPct val="115000"/>
              </a:lnSpc>
              <a:buAutoNum type="arabicPeriod"/>
              <a:tabLst>
                <a:tab pos="0" algn="l"/>
              </a:tabLst>
            </a:pPr>
            <a:r>
              <a:rPr lang="ru-RU" sz="1600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Покупка автомобиля ГАЗЕЛЬ 2 800 000р.</a:t>
            </a:r>
          </a:p>
          <a:p>
            <a:pPr>
              <a:lnSpc>
                <a:spcPct val="115000"/>
              </a:lnSpc>
              <a:buAutoNum type="arabicPeriod"/>
              <a:tabLst>
                <a:tab pos="0" algn="l"/>
              </a:tabLst>
            </a:pPr>
            <a:r>
              <a:rPr lang="ru-RU" sz="1600" spc="-1" dirty="0">
                <a:solidFill>
                  <a:schemeClr val="tx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Оборудование лесной тропы для людей с ОВЗ – 600 000р.</a:t>
            </a:r>
          </a:p>
          <a:p>
            <a:pPr>
              <a:lnSpc>
                <a:spcPct val="115000"/>
              </a:lnSpc>
              <a:buAutoNum type="arabicPeriod"/>
              <a:tabLst>
                <a:tab pos="0" algn="l"/>
              </a:tabLst>
            </a:pPr>
            <a:endParaRPr lang="ru-RU" sz="1600" b="0" strike="noStrike" spc="-1" dirty="0">
              <a:solidFill>
                <a:schemeClr val="tx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endParaRPr lang="ru-RU" sz="16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0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809280" y="46411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171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172" name="Google Shape;300;p21"/>
          <p:cNvSpPr/>
          <p:nvPr/>
        </p:nvSpPr>
        <p:spPr>
          <a:xfrm>
            <a:off x="4611240" y="6549689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3" name="Google Shape;117;p5"/>
          <p:cNvSpPr/>
          <p:nvPr/>
        </p:nvSpPr>
        <p:spPr>
          <a:xfrm rot="10800000" flipH="1">
            <a:off x="335520" y="799988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TextBox 11"/>
          <p:cNvSpPr/>
          <p:nvPr/>
        </p:nvSpPr>
        <p:spPr>
          <a:xfrm>
            <a:off x="7032780" y="5713120"/>
            <a:ext cx="4955004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33A1D8"/>
                </a:solidFill>
                <a:latin typeface="Gilroy Light"/>
                <a:ea typeface="Gilroy Light"/>
              </a:rPr>
              <a:t>Контакты: </a:t>
            </a:r>
            <a:endParaRPr lang="ru-RU" sz="16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600" b="0" strike="noStrike" spc="-1" dirty="0" err="1">
                <a:solidFill>
                  <a:srgbClr val="000000"/>
                </a:solidFill>
                <a:latin typeface="Gilroy Light"/>
                <a:ea typeface="Gilroy Light"/>
              </a:rPr>
              <a:t>Каркачёва</a:t>
            </a:r>
            <a:r>
              <a:rPr lang="ru-RU" sz="1600" b="0" strike="noStrike" spc="-1" dirty="0">
                <a:solidFill>
                  <a:srgbClr val="000000"/>
                </a:solidFill>
                <a:latin typeface="Gilroy Light"/>
                <a:ea typeface="Gilroy Light"/>
              </a:rPr>
              <a:t> Татьяна Александровна</a:t>
            </a:r>
            <a:endParaRPr lang="ru-RU" sz="16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Gilroy Light"/>
                <a:ea typeface="Gilroy Light"/>
              </a:rPr>
              <a:t>89089070571</a:t>
            </a:r>
            <a:endParaRPr lang="ru-RU" sz="16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Gilroy Light"/>
                <a:ea typeface="Gilroy Light"/>
              </a:rPr>
              <a:t>https://uralpchelka.ru/</a:t>
            </a:r>
            <a:endParaRPr lang="ru-RU" sz="16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305C9D-1479-921B-6395-C5EBAEE88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110" y="2386774"/>
            <a:ext cx="3486305" cy="30876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 idx="4294967295"/>
          </p:nvPr>
        </p:nvSpPr>
        <p:spPr>
          <a:xfrm>
            <a:off x="0" y="12700"/>
            <a:ext cx="10150475" cy="727075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Команда проекта 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865416" y="0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91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92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93" name="Google Shape;117;p5"/>
          <p:cNvSpPr/>
          <p:nvPr/>
        </p:nvSpPr>
        <p:spPr>
          <a:xfrm rot="10800000" flipH="1">
            <a:off x="0" y="772092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940E28-712E-74CA-21AD-11F07DA04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2" y="914609"/>
            <a:ext cx="2161136" cy="26610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3A9D31-1D27-1130-9793-FD11DF895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068" y="885428"/>
            <a:ext cx="2716078" cy="26610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5A7977-F61F-FB1F-86A9-DF2E733CA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437" y="866116"/>
            <a:ext cx="1840956" cy="26610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E30DEC-7769-6880-7B28-9EAEFF84A1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371" y="866116"/>
            <a:ext cx="2581045" cy="2661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745ACA-65B1-0C7A-F1E3-1BEADB9FD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0807" y="885428"/>
            <a:ext cx="1870489" cy="2645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3A0FBB-F92F-49C2-C3DA-6C9980F98F89}"/>
              </a:ext>
            </a:extLst>
          </p:cNvPr>
          <p:cNvSpPr txBox="1"/>
          <p:nvPr/>
        </p:nvSpPr>
        <p:spPr>
          <a:xfrm>
            <a:off x="135082" y="3728560"/>
            <a:ext cx="2048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Каркачёва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–основатель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Экокомплекса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Уральская пчелка. Стаж в туризме- 5 лет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Каркачёв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 – экскурсовод, гид.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Стаж -10 лет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Каркачёв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Данил- шеф-повар.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3 года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BA67AC-A715-4A4B-FEB5-6861960A7E96}"/>
              </a:ext>
            </a:extLst>
          </p:cNvPr>
          <p:cNvSpPr txBox="1"/>
          <p:nvPr/>
        </p:nvSpPr>
        <p:spPr>
          <a:xfrm>
            <a:off x="2562729" y="3803967"/>
            <a:ext cx="204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Беликов Руслан- пчеловод, экскурсовод.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35 лет</a:t>
            </a:r>
          </a:p>
          <a:p>
            <a:endParaRPr lang="ru-RU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57D731-6BB0-8CAA-CB88-7B065AD0E2B2}"/>
              </a:ext>
            </a:extLst>
          </p:cNvPr>
          <p:cNvSpPr txBox="1"/>
          <p:nvPr/>
        </p:nvSpPr>
        <p:spPr>
          <a:xfrm>
            <a:off x="5299684" y="3803967"/>
            <a:ext cx="2048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Медведева Анастасия 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Гречко Михаил - аниматоры.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4 года</a:t>
            </a:r>
          </a:p>
          <a:p>
            <a:endParaRPr lang="ru-RU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EDCEC-1D17-8EC8-83B9-C65F2B12986C}"/>
              </a:ext>
            </a:extLst>
          </p:cNvPr>
          <p:cNvSpPr txBox="1"/>
          <p:nvPr/>
        </p:nvSpPr>
        <p:spPr>
          <a:xfrm>
            <a:off x="7580762" y="3728560"/>
            <a:ext cx="204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Щерба Виктор- электрик, строитель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Стаж-25 лет</a:t>
            </a:r>
          </a:p>
          <a:p>
            <a:endParaRPr lang="ru-RU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BD9327-377D-D9FE-BCDC-6833331A53E3}"/>
              </a:ext>
            </a:extLst>
          </p:cNvPr>
          <p:cNvSpPr txBox="1"/>
          <p:nvPr/>
        </p:nvSpPr>
        <p:spPr>
          <a:xfrm>
            <a:off x="10008409" y="3711633"/>
            <a:ext cx="1979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Бруй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Наталья- специалист по связям, СММ.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7 лет</a:t>
            </a:r>
          </a:p>
          <a:p>
            <a:endParaRPr lang="ru-RU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 idx="4294967295"/>
          </p:nvPr>
        </p:nvSpPr>
        <p:spPr>
          <a:xfrm>
            <a:off x="0" y="71438"/>
            <a:ext cx="10150475" cy="727075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Проблема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 useBgFill="1">
        <p:nvSpPr>
          <p:cNvPr id="95" name="PlaceHolder 2"/>
          <p:cNvSpPr>
            <a:spLocks noGrp="1"/>
          </p:cNvSpPr>
          <p:nvPr>
            <p:ph idx="4294967295"/>
          </p:nvPr>
        </p:nvSpPr>
        <p:spPr>
          <a:xfrm>
            <a:off x="0" y="1290638"/>
            <a:ext cx="11074400" cy="4351337"/>
          </a:xfrm>
          <a:prstGeom prst="rect">
            <a:avLst/>
          </a:prstGeom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900" b="0" strike="noStrike" spc="-1" dirty="0">
                <a:solidFill>
                  <a:srgbClr val="43434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 России проживает около 12 миллионов человек с ограниченными возможностями здоровья (ОВЗ) — около 8% населения  </a:t>
            </a:r>
            <a:r>
              <a:rPr lang="ru-RU" sz="1600" b="0" strike="noStrike" spc="-1" dirty="0">
                <a:solidFill>
                  <a:srgbClr val="43434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(Данные взяты с сайта-  </a:t>
            </a:r>
            <a:r>
              <a:rPr lang="en-US" sz="1600" b="0" strike="noStrike" spc="-1" dirty="0">
                <a:solidFill>
                  <a:srgbClr val="43434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hlinkClick r:id="rId2"/>
              </a:rPr>
              <a:t>https://www.vedomosti.ru/esg/social_projects/articles/2023/02/16/963288-inklyuzivnost-rossii-okolo-8-naseleniya-strani-imeyut-ogranichennie-vozmozhnosti</a:t>
            </a:r>
            <a:r>
              <a:rPr lang="ru-RU" sz="1600" b="0" strike="noStrike" spc="-1" dirty="0">
                <a:solidFill>
                  <a:srgbClr val="43434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1900" b="0" strike="noStrike" spc="-1" dirty="0">
                <a:solidFill>
                  <a:srgbClr val="43434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Люди с ОВЗ, особенно семьи с детьми -вынуждены большую часть времени   находиться дома и не могут заниматься активным отдыхом и туризмом, поскольку направление инклюзивного внутреннего туризма на сегодняшний день только зарождается.</a:t>
            </a:r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1900" b="0" strike="noStrike" spc="-1" dirty="0">
                <a:solidFill>
                  <a:srgbClr val="43434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 ходе проведения анкетирования в </a:t>
            </a:r>
            <a:r>
              <a:rPr lang="ru-RU" sz="1900" b="0" strike="noStrike" spc="-1" dirty="0" err="1">
                <a:solidFill>
                  <a:srgbClr val="43434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Экокомплексе</a:t>
            </a:r>
            <a:r>
              <a:rPr lang="ru-RU" sz="1900" b="0" strike="noStrike" spc="-1" dirty="0">
                <a:solidFill>
                  <a:srgbClr val="43434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Уральская пчелка </a:t>
            </a:r>
            <a:r>
              <a:rPr lang="ru-RU" sz="1900" spc="-1" dirty="0">
                <a:solidFill>
                  <a:srgbClr val="43434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- </a:t>
            </a:r>
            <a:r>
              <a:rPr lang="ru-RU" sz="1900" b="0" strike="noStrike" spc="-1" dirty="0">
                <a:solidFill>
                  <a:srgbClr val="434343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50 человек, была выявлена потребность создания доступных туристических маршрутов, для маломобильного населения, а также необходимость проведения активно - познавательного отдыха для семей с «особыми» детьми. </a:t>
            </a:r>
            <a:endParaRPr lang="ru-RU" sz="19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10051460" y="-2826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98" name="Изображение" descr="Изображение"/>
          <p:cNvPicPr/>
          <p:nvPr/>
        </p:nvPicPr>
        <p:blipFill>
          <a:blip r:embed="rId4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99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00" name="Google Shape;117;p5"/>
          <p:cNvSpPr/>
          <p:nvPr/>
        </p:nvSpPr>
        <p:spPr>
          <a:xfrm rot="10800000" flipH="1">
            <a:off x="153000" y="923400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 idx="4294967295"/>
          </p:nvPr>
        </p:nvSpPr>
        <p:spPr>
          <a:xfrm>
            <a:off x="0" y="103188"/>
            <a:ext cx="10150475" cy="725487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Цель проекта 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idx="4294967295"/>
          </p:nvPr>
        </p:nvSpPr>
        <p:spPr>
          <a:xfrm>
            <a:off x="0" y="1323975"/>
            <a:ext cx="11160125" cy="43513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80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Включить в активную жизнь социума людей имеющих трудности в физическом развитии, в том числе с инвалидностью или ментальными особенностями.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80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Ежегодно привлекать свыше 100 человек людей с ОВЗ.</a:t>
            </a:r>
            <a:endParaRPr lang="ru-RU" sz="18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8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Создание двух новых круглогодичных маршрутов адаптированных под безбарьерную среду.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8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Проведение инклюзивного фестиваля Уральская пчелка.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8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Приобретение необходимого транспортного средства для перевозки маломобильных граждан.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8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Привлечение специалистов и волонтеров различных областей для реализации проекта «Инклюзивный тур в гости к пчелкам».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ru-RU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883542" y="48915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105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106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07" name="Google Shape;117;p5"/>
          <p:cNvSpPr/>
          <p:nvPr/>
        </p:nvSpPr>
        <p:spPr>
          <a:xfrm rot="10800000" flipH="1">
            <a:off x="204891" y="822001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10152063" cy="727075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Суть проекта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idx="4294967295"/>
          </p:nvPr>
        </p:nvSpPr>
        <p:spPr>
          <a:xfrm>
            <a:off x="0" y="1303338"/>
            <a:ext cx="10515600" cy="435133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2000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Системное оздоровление людей после прохождения оздоровительных программ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2000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Удобные транспортные средства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2000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Выверенные методики оздоровления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2000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А</a:t>
            </a:r>
            <a:r>
              <a:rPr lang="ru-RU" sz="20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даптированности всех составляющих к нуждам людей с ОВЗ.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Важной частью проекта является создание среды для полноценного общения, что в свою очередь мобилизует психические ресурсы и восстанавливает психоэмоциональный настрой.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20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Совместный семейный досу</a:t>
            </a:r>
            <a:r>
              <a:rPr lang="ru-RU" sz="20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20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1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939526" y="56201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112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113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14" name="Google Shape;117;p5"/>
          <p:cNvSpPr/>
          <p:nvPr/>
        </p:nvSpPr>
        <p:spPr>
          <a:xfrm rot="10800000" flipH="1">
            <a:off x="232883" y="835962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 idx="4294967295"/>
          </p:nvPr>
        </p:nvSpPr>
        <p:spPr>
          <a:xfrm>
            <a:off x="0" y="88900"/>
            <a:ext cx="10150475" cy="725488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Целевая аудитория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809640" y="92683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119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120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21" name="Google Shape;117;p5"/>
          <p:cNvSpPr/>
          <p:nvPr/>
        </p:nvSpPr>
        <p:spPr>
          <a:xfrm rot="10800000" flipH="1">
            <a:off x="229464" y="784832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7AB12C-AF09-3F48-A15F-DD886921E6CE}"/>
              </a:ext>
            </a:extLst>
          </p:cNvPr>
          <p:cNvSpPr txBox="1"/>
          <p:nvPr/>
        </p:nvSpPr>
        <p:spPr>
          <a:xfrm>
            <a:off x="229464" y="864611"/>
            <a:ext cx="6094476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ОВЗ от 3 лет до 18 лет и их родители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Дети от 3 лет и до 15 лет и их родители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 люди с ограниченными возможностями здоровья (ОВЗ)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Пенсионеры от 65 до 85 лет без ОВЗ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400" b="0" i="1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1B0CBF-825A-589C-2674-A05BA9B48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81" y="3931551"/>
            <a:ext cx="3380095" cy="22467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00CB9A-C33B-5C1A-1ED4-6C074A451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0008" y="3931551"/>
            <a:ext cx="3065300" cy="22720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8C738F-59B2-E513-A238-4ECC7D163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039" y="3918918"/>
            <a:ext cx="2299481" cy="22594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E1305A-5171-DA78-8173-325B8342D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9926" y="3931552"/>
            <a:ext cx="2299481" cy="22720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 idx="4294967295"/>
          </p:nvPr>
        </p:nvSpPr>
        <p:spPr>
          <a:xfrm>
            <a:off x="0" y="119063"/>
            <a:ext cx="10150475" cy="727075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Стейкхолдеры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idx="4294967295"/>
          </p:nvPr>
        </p:nvSpPr>
        <p:spPr>
          <a:xfrm>
            <a:off x="442854" y="1151875"/>
            <a:ext cx="11022012" cy="435133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18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Поддержку может оказать –</a:t>
            </a: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18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1. Администрация г. Сысерть (информационная)</a:t>
            </a:r>
            <a:r>
              <a:rPr lang="ru-RU" sz="1800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; </a:t>
            </a: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18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УК </a:t>
            </a:r>
            <a:r>
              <a:rPr lang="ru-RU" sz="180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Туркластеров</a:t>
            </a:r>
            <a:r>
              <a:rPr lang="ru-RU" sz="18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Свердловской области (информационная);</a:t>
            </a: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18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Министерство инвестиций и развития СО (техническая, финансовая).</a:t>
            </a: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endParaRPr lang="ru-RU" sz="18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-RU" sz="1800" b="0" strike="noStrike" spc="-1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Кто заинтересован в проекте: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80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Особые люди (сотрудничаем, привозят туристов с ОВЗ)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8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поддержки предпринимательства (Развитие нашего проекта)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8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Благотворительный фонд «Мы вместе» ( оказываем благотворительную помощь-бесплатные экскурсии)</a:t>
            </a:r>
          </a:p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ru-RU" sz="1800" b="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 ООО "СПР" ПО СВЕРДЛОВСКОЙ ОБЛАСТИ (союз пенсионеров) (проводим туры выходного дня, фестивали)</a:t>
            </a:r>
          </a:p>
        </p:txBody>
      </p:sp>
      <p:pic>
        <p:nvPicPr>
          <p:cNvPr id="125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754776" y="34507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126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127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28" name="Google Shape;117;p5"/>
          <p:cNvSpPr/>
          <p:nvPr/>
        </p:nvSpPr>
        <p:spPr>
          <a:xfrm rot="10800000" flipH="1">
            <a:off x="194040" y="814268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 idx="4294967295"/>
          </p:nvPr>
        </p:nvSpPr>
        <p:spPr>
          <a:xfrm>
            <a:off x="0" y="44450"/>
            <a:ext cx="10152063" cy="727075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Текущая стадия проекта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909456" y="20160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133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134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5" name="Google Shape;117;p5"/>
          <p:cNvSpPr/>
          <p:nvPr/>
        </p:nvSpPr>
        <p:spPr>
          <a:xfrm rot="10800000" flipH="1">
            <a:off x="253224" y="682308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432079-5A9F-D53E-2BC4-0E9FFB505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74" y="3243056"/>
            <a:ext cx="10095851" cy="371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7EF6C-F33D-576C-A6DB-0D52D9E2B024}"/>
              </a:ext>
            </a:extLst>
          </p:cNvPr>
          <p:cNvSpPr txBox="1"/>
          <p:nvPr/>
        </p:nvSpPr>
        <p:spPr>
          <a:xfrm>
            <a:off x="83964" y="1228672"/>
            <a:ext cx="48920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прошли обучение в конкурсе Уральские каникулы (туризм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гостериимство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заняли 1 место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2023г. Подписано соглашение с АСИ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21 по 23г.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Экокомплексе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Уральская пчелка было принято более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тыс. человек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июля 2023г проекту было 2года с даты открытия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94 отзывов и 137 оценок 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Яндекс карте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E31519-6E84-9BFB-45CC-A77640BE1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744" y="1062324"/>
            <a:ext cx="7297692" cy="46699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 idx="4294967295"/>
          </p:nvPr>
        </p:nvSpPr>
        <p:spPr>
          <a:xfrm>
            <a:off x="0" y="96838"/>
            <a:ext cx="10152063" cy="725487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План реализации проекта</a:t>
            </a:r>
            <a:endParaRPr lang="ru-RU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tabLst>
                <a:tab pos="0" algn="l"/>
              </a:tabLst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Изображение" descr="Изображение"/>
          <p:cNvPicPr/>
          <p:nvPr/>
        </p:nvPicPr>
        <p:blipFill>
          <a:blip r:embed="rId2"/>
          <a:stretch/>
        </p:blipFill>
        <p:spPr>
          <a:xfrm>
            <a:off x="9837245" y="-24454"/>
            <a:ext cx="2045880" cy="779760"/>
          </a:xfrm>
          <a:prstGeom prst="rect">
            <a:avLst/>
          </a:prstGeom>
          <a:ln w="12700">
            <a:noFill/>
          </a:ln>
        </p:spPr>
      </p:pic>
      <p:pic>
        <p:nvPicPr>
          <p:cNvPr id="140" name="Изображение" descr="Изображение"/>
          <p:cNvPicPr/>
          <p:nvPr/>
        </p:nvPicPr>
        <p:blipFill>
          <a:blip r:embed="rId3"/>
          <a:stretch/>
        </p:blipFill>
        <p:spPr>
          <a:xfrm>
            <a:off x="405000" y="6178320"/>
            <a:ext cx="3444840" cy="471960"/>
          </a:xfrm>
          <a:prstGeom prst="rect">
            <a:avLst/>
          </a:prstGeom>
          <a:ln w="12700">
            <a:noFill/>
          </a:ln>
        </p:spPr>
      </p:pic>
      <p:sp>
        <p:nvSpPr>
          <p:cNvPr id="141" name="Google Shape;300;p21"/>
          <p:cNvSpPr/>
          <p:nvPr/>
        </p:nvSpPr>
        <p:spPr>
          <a:xfrm>
            <a:off x="4611240" y="6363720"/>
            <a:ext cx="3425400" cy="2437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A6A6A6"/>
                </a:solidFill>
                <a:latin typeface="Gilroy Light"/>
                <a:ea typeface="Gilroy Light"/>
              </a:rPr>
              <a:t>#страну_меняют_люди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2" name="Google Shape;117;p5"/>
          <p:cNvSpPr/>
          <p:nvPr/>
        </p:nvSpPr>
        <p:spPr>
          <a:xfrm rot="10800000" flipH="1">
            <a:off x="242214" y="681748"/>
            <a:ext cx="11519640" cy="15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>
            <a:solidFill>
              <a:srgbClr val="00B0F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143" name="Таблица 11"/>
          <p:cNvGraphicFramePr/>
          <p:nvPr>
            <p:extLst>
              <p:ext uri="{D42A27DB-BD31-4B8C-83A1-F6EECF244321}">
                <p14:modId xmlns:p14="http://schemas.microsoft.com/office/powerpoint/2010/main" val="3959917686"/>
              </p:ext>
            </p:extLst>
          </p:nvPr>
        </p:nvGraphicFramePr>
        <p:xfrm>
          <a:off x="518182" y="1646836"/>
          <a:ext cx="10835138" cy="4326151"/>
        </p:xfrm>
        <a:graphic>
          <a:graphicData uri="http://schemas.openxmlformats.org/drawingml/2006/table">
            <a:tbl>
              <a:tblPr/>
              <a:tblGrid>
                <a:gridCol w="1806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8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5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6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76528">
                <a:tc>
                  <a:txBody>
                    <a:bodyPr/>
                    <a:lstStyle/>
                    <a:p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Расширить клиентскую базу и провести тур выходного дня для 50 чел </a:t>
                      </a:r>
                    </a:p>
                  </a:txBody>
                  <a:tcPr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Проведение инклюзивного фестиваля Уральская пчелка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Создание двух новых круглогодичных маршрутов адаптированных под безбарьерную среду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Приобретение необходимого транспортного средства для перевозки маломобильных граждан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strike="noStrike" spc="-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Расширить клиентскую базу и провести тур выходного дня для 100 чел </a:t>
                      </a:r>
                    </a:p>
                  </a:txBody>
                  <a:tcPr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</a:rPr>
                        <a:t>Привлечение специалистов и волонтеров различных областей для реализации проекта «Инклюзивный тур в гости к пчелкам».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6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Июль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Август 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Сентябрь 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Октябрь 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Ноябрь 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Gilroy Light"/>
                          <a:cs typeface="Times New Roman" panose="02020603050405020304" pitchFamily="18" charset="0"/>
                        </a:rPr>
                        <a:t>Декабрь </a:t>
                      </a:r>
                      <a:endParaRPr lang="ru-RU" sz="1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720">
                      <a:solidFill>
                        <a:srgbClr val="000000"/>
                      </a:solidFill>
                    </a:lnL>
                    <a:lnR w="720">
                      <a:solidFill>
                        <a:srgbClr val="000000"/>
                      </a:solidFill>
                    </a:lnR>
                    <a:lnT w="7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4" name="TextBox 12"/>
          <p:cNvSpPr/>
          <p:nvPr/>
        </p:nvSpPr>
        <p:spPr>
          <a:xfrm>
            <a:off x="4151832" y="1003516"/>
            <a:ext cx="2984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cap="all" spc="-1" dirty="0">
                <a:solidFill>
                  <a:srgbClr val="33A1D8"/>
                </a:solidFill>
                <a:latin typeface="Gilroy Light"/>
                <a:ea typeface="Gilroy Light"/>
              </a:rPr>
              <a:t>2023 год</a:t>
            </a:r>
            <a:endParaRPr lang="ru-RU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1143</TotalTime>
  <Words>982</Words>
  <Application>Microsoft Office PowerPoint</Application>
  <PresentationFormat>Широкоэкранный</PresentationFormat>
  <Paragraphs>150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Arial</vt:lpstr>
      <vt:lpstr>Calibri</vt:lpstr>
      <vt:lpstr>Gilroy Light</vt:lpstr>
      <vt:lpstr>Symbol</vt:lpstr>
      <vt:lpstr>Times New Roman</vt:lpstr>
      <vt:lpstr>Trebuchet MS</vt:lpstr>
      <vt:lpstr>Wingdings</vt:lpstr>
      <vt:lpstr>Wingdings 3</vt:lpstr>
      <vt:lpstr>Office Theme</vt:lpstr>
      <vt:lpstr>Аспект</vt:lpstr>
      <vt:lpstr>Создание активно-познавательной формы досуга для семей с «особыми» детьми и взрослыми.</vt:lpstr>
      <vt:lpstr>Команда проекта </vt:lpstr>
      <vt:lpstr>Проблема</vt:lpstr>
      <vt:lpstr>Цель проекта </vt:lpstr>
      <vt:lpstr>Суть проекта</vt:lpstr>
      <vt:lpstr>Целевая аудитория</vt:lpstr>
      <vt:lpstr>Стейкхолдеры</vt:lpstr>
      <vt:lpstr>Текущая стадия проекта</vt:lpstr>
      <vt:lpstr>План реализации проекта</vt:lpstr>
      <vt:lpstr>Стоимость проекта</vt:lpstr>
      <vt:lpstr>Ресурсное обеспечение</vt:lpstr>
      <vt:lpstr>РИСКИ</vt:lpstr>
      <vt:lpstr>ЗАПРОС НА ПОДДЕРЖКУ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subject/>
  <dc:creator>emz.metall@gmail.com</dc:creator>
  <dc:description/>
  <cp:lastModifiedBy>Пользователь</cp:lastModifiedBy>
  <cp:revision>39</cp:revision>
  <dcterms:created xsi:type="dcterms:W3CDTF">2019-02-20T19:21:15Z</dcterms:created>
  <dcterms:modified xsi:type="dcterms:W3CDTF">2023-07-27T11:42:41Z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13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13</vt:i4>
  </property>
</Properties>
</file>