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70" r:id="rId5"/>
    <p:sldId id="259" r:id="rId6"/>
    <p:sldId id="262" r:id="rId7"/>
    <p:sldId id="260" r:id="rId8"/>
    <p:sldId id="261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SkLhBGvtV4n2IdLcwD8BS0FYh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637"/>
  </p:normalViewPr>
  <p:slideViewPr>
    <p:cSldViewPr snapToGrid="0">
      <p:cViewPr varScale="1">
        <p:scale>
          <a:sx n="138" d="100"/>
          <a:sy n="138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810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31836" y="883709"/>
            <a:ext cx="4705425" cy="2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ru-RU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 - 1</a:t>
            </a:r>
            <a:r>
              <a:rPr lang="en-US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ru-RU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320" b="1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апреля</a:t>
            </a:r>
            <a:r>
              <a:rPr lang="ru-RU" sz="1320" b="1" i="0" u="none" strike="noStrike" cap="none" dirty="0">
                <a:solidFill>
                  <a:srgbClr val="B2B3B3"/>
                </a:solidFill>
                <a:latin typeface="Verdana"/>
                <a:ea typeface="Verdana"/>
                <a:cs typeface="Verdana"/>
                <a:sym typeface="Verdana"/>
              </a:rPr>
              <a:t> 2023 ,  Екатеринбург</a:t>
            </a:r>
            <a:endParaRPr sz="1320" b="1" dirty="0">
              <a:solidFill>
                <a:srgbClr val="B2B3B3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46462" y="1547446"/>
            <a:ext cx="5987380" cy="1673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ОБУСТРОЙСТВО ЭКОТРОПЫ «ЛИСЬЕЙ» ДЛЯ ЛЮДЕЙ С ОВЗ</a:t>
            </a:r>
            <a:endParaRPr sz="3200" dirty="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40000" y="3792241"/>
            <a:ext cx="44195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200" b="1" dirty="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Каркачева Татьяна Александровна </a:t>
            </a:r>
          </a:p>
          <a:p>
            <a:pPr lvl="0"/>
            <a:r>
              <a:rPr lang="ru-RU" sz="1200" b="1" dirty="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директор АНО развития туризма "Мы рядом"</a:t>
            </a:r>
            <a:endParaRPr dirty="0"/>
          </a:p>
        </p:txBody>
      </p:sp>
      <p:sp>
        <p:nvSpPr>
          <p:cNvPr id="90" name="Google Shape;90;p1"/>
          <p:cNvSpPr/>
          <p:nvPr/>
        </p:nvSpPr>
        <p:spPr>
          <a:xfrm>
            <a:off x="615865" y="3432162"/>
            <a:ext cx="2428058" cy="277000"/>
          </a:xfrm>
          <a:prstGeom prst="rect">
            <a:avLst/>
          </a:prstGeom>
          <a:solidFill>
            <a:srgbClr val="0391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Здравохранение</a:t>
            </a:r>
            <a:endParaRPr sz="1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141227" y="3432162"/>
            <a:ext cx="3133729" cy="276999"/>
          </a:xfrm>
          <a:prstGeom prst="rect">
            <a:avLst/>
          </a:prstGeom>
          <a:solidFill>
            <a:srgbClr val="FA3E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Социальная политика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063" y="2878218"/>
            <a:ext cx="3544937" cy="226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882C06-F74F-E55E-639F-090DB1122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462" y="552078"/>
            <a:ext cx="3765670" cy="321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47" y="347923"/>
            <a:ext cx="1218402" cy="11995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/>
        </p:nvSpPr>
        <p:spPr>
          <a:xfrm>
            <a:off x="2796077" y="3263191"/>
            <a:ext cx="41617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200" dirty="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+7 908 907-05-71</a:t>
            </a:r>
            <a:endParaRPr sz="1200" dirty="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r>
              <a:rPr lang="en-US" sz="1200" dirty="0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rPr>
              <a:t>https://uralpchelka.ru/</a:t>
            </a:r>
            <a:endParaRPr sz="1200" dirty="0">
              <a:solidFill>
                <a:srgbClr val="A5A5A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540000" y="1395209"/>
            <a:ext cx="6252686" cy="57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СПАСИБО ЗА ВНИМАНИЕ!</a:t>
            </a:r>
            <a:endParaRPr sz="320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2796076" y="2693552"/>
            <a:ext cx="416173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A5A5A5"/>
                </a:solidFill>
                <a:latin typeface="Verdana"/>
                <a:ea typeface="Verdana"/>
                <a:sym typeface="Verdana"/>
              </a:rPr>
              <a:t>КАРКАЧЕВА ТАТЬЯНА</a:t>
            </a:r>
            <a:endParaRPr dirty="0"/>
          </a:p>
        </p:txBody>
      </p:sp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063" y="2878218"/>
            <a:ext cx="3544937" cy="226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6" y="2041613"/>
            <a:ext cx="2278989" cy="2278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00" y="244290"/>
            <a:ext cx="701101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40000" y="927065"/>
            <a:ext cx="8172200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ЭКО-КОМПЛЕКС «УРАЛЬСКАЯ ПЧЕЛКА», СЕЛО КАДНИКОВО</a:t>
            </a:r>
            <a:endParaRPr sz="1800" dirty="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630678" y="1484964"/>
            <a:ext cx="311443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dirty="0"/>
              <a:t>Входит в туристско-рекреационный кластер «Большая Сысерть», который поддержан Губернатором Свердловской области Евгением Куйвашевым.</a:t>
            </a:r>
          </a:p>
          <a:p>
            <a:pPr lvl="0">
              <a:lnSpc>
                <a:spcPct val="120000"/>
              </a:lnSpc>
            </a:pPr>
            <a:endParaRPr lang="ru-RU" dirty="0"/>
          </a:p>
          <a:p>
            <a:pPr lvl="0">
              <a:lnSpc>
                <a:spcPct val="120000"/>
              </a:lnSpc>
            </a:pPr>
            <a:r>
              <a:rPr lang="ru-RU" dirty="0"/>
              <a:t>Победитель в областного конкурса «Уральские каникулы» в номинации «Инфраструктурные проекты».</a:t>
            </a:r>
            <a:endParaRPr dirty="0"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 amt="20000"/>
          </a:blip>
          <a:srcRect l="-49" r="-266" b="65371"/>
          <a:stretch/>
        </p:blipFill>
        <p:spPr>
          <a:xfrm>
            <a:off x="-28803" y="3876201"/>
            <a:ext cx="9172803" cy="12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14" y="1696417"/>
            <a:ext cx="4858886" cy="26948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00" y="138924"/>
            <a:ext cx="70719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 amt="20000"/>
          </a:blip>
          <a:srcRect l="20863" r="20736" b="989"/>
          <a:stretch/>
        </p:blipFill>
        <p:spPr>
          <a:xfrm rot="5400000">
            <a:off x="4827268" y="826768"/>
            <a:ext cx="5143502" cy="34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494159" y="918756"/>
            <a:ext cx="3247159" cy="36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О ПРОЕКТЕ</a:t>
            </a:r>
            <a:endParaRPr sz="1800" dirty="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494159" y="1464949"/>
            <a:ext cx="6904859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ECE00"/>
                </a:solidFill>
                <a:latin typeface="Verdana"/>
                <a:ea typeface="Verdana"/>
                <a:cs typeface="Verdana"/>
                <a:sym typeface="Verdana"/>
              </a:rPr>
              <a:t>ЦЕЛЕВАЯ АУДИТОРИЯ</a:t>
            </a:r>
            <a:endParaRPr dirty="0"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402078" y="1889178"/>
            <a:ext cx="690485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200"/>
              <a:buFont typeface="Arial"/>
              <a:buChar char="•"/>
            </a:pPr>
            <a:r>
              <a:rPr lang="ru-RU" sz="11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Дети с ОВЗ от 3 до 18 лет</a:t>
            </a:r>
            <a:endParaRPr dirty="0"/>
          </a:p>
          <a:p>
            <a:pPr marL="171450" marR="0" lvl="0" indent="-31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200"/>
              <a:buFont typeface="Arial"/>
              <a:buNone/>
            </a:pPr>
            <a:endParaRPr sz="11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200"/>
              <a:buFont typeface="Arial"/>
              <a:buChar char="•"/>
            </a:pPr>
            <a:r>
              <a:rPr lang="ru-RU" sz="1100" dirty="0">
                <a:solidFill>
                  <a:srgbClr val="4F4F4F"/>
                </a:solidFill>
                <a:latin typeface="Verdana"/>
                <a:ea typeface="Verdana"/>
                <a:sym typeface="Verdana"/>
              </a:rPr>
              <a:t>Взрослые с ОВЗ от 18 до 65 лет</a:t>
            </a:r>
            <a:endParaRPr dirty="0"/>
          </a:p>
          <a:p>
            <a:pPr marL="171450" marR="0" lvl="0" indent="-31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200"/>
              <a:buFont typeface="Arial"/>
              <a:buNone/>
            </a:pPr>
            <a:endParaRPr sz="11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CE00"/>
              </a:buClr>
              <a:buSzPts val="2200"/>
              <a:buFont typeface="Arial"/>
              <a:buChar char="•"/>
            </a:pPr>
            <a:r>
              <a:rPr lang="ru-RU" sz="11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Пенсионеры без ОВЗ от 65 до 85 лет</a:t>
            </a:r>
            <a:endParaRPr dirty="0"/>
          </a:p>
        </p:txBody>
      </p:sp>
      <p:sp>
        <p:nvSpPr>
          <p:cNvPr id="117" name="Google Shape;117;p3"/>
          <p:cNvSpPr txBox="1"/>
          <p:nvPr/>
        </p:nvSpPr>
        <p:spPr>
          <a:xfrm>
            <a:off x="494160" y="3606208"/>
            <a:ext cx="6904859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ECE00"/>
                </a:solidFill>
                <a:latin typeface="Verdana"/>
                <a:ea typeface="Verdana"/>
                <a:cs typeface="Verdana"/>
                <a:sym typeface="Verdana"/>
              </a:rPr>
              <a:t>ЦЕЛЬ</a:t>
            </a:r>
            <a:r>
              <a:rPr lang="ru-RU" sz="1400" b="1" dirty="0">
                <a:solidFill>
                  <a:srgbClr val="FECE00"/>
                </a:solidFill>
                <a:latin typeface="Verdana"/>
                <a:ea typeface="Verdana"/>
                <a:cs typeface="Verdana"/>
                <a:sym typeface="Verdana"/>
              </a:rPr>
              <a:t> ПРОЕКТА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334729" y="3957033"/>
            <a:ext cx="6904859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11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Создании круглогодичных условий для активного отдыха </a:t>
            </a:r>
          </a:p>
          <a:p>
            <a:pPr lvl="0">
              <a:lnSpc>
                <a:spcPct val="120000"/>
              </a:lnSpc>
            </a:pPr>
            <a:r>
              <a:rPr lang="ru-RU" sz="11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людей с ОВЗ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9" y="153506"/>
            <a:ext cx="702382" cy="6918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171" y="788513"/>
            <a:ext cx="3462828" cy="35664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40000" y="927065"/>
            <a:ext cx="6137526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УНИКАЛЬНОСТЬ ПРОЕКТА</a:t>
            </a:r>
            <a:endParaRPr sz="1800" dirty="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282409" y="1475532"/>
            <a:ext cx="8450141" cy="8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Расположение на территории эко-комплекса «Уральская пчелка» </a:t>
            </a:r>
          </a:p>
          <a:p>
            <a:pPr lvl="0">
              <a:lnSpc>
                <a:spcPct val="120000"/>
              </a:lnSpc>
            </a:pPr>
            <a:r>
              <a:rPr lang="ru-RU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с пасекой, </a:t>
            </a:r>
            <a:r>
              <a:rPr lang="ru-RU" dirty="0" err="1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апи</a:t>
            </a:r>
            <a:r>
              <a:rPr lang="ru-RU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-домиком (домик для сна на улье), Апикупол (домик окруженный пчелами), баней, лечением пчелиным ядом и продукцией пчеловодства. </a:t>
            </a: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 amt="20000"/>
          </a:blip>
          <a:srcRect l="-49" r="-266" b="65371"/>
          <a:stretch/>
        </p:blipFill>
        <p:spPr>
          <a:xfrm>
            <a:off x="-28803" y="3876201"/>
            <a:ext cx="9172803" cy="12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78" y="159769"/>
            <a:ext cx="701101" cy="6950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019" y="2552204"/>
            <a:ext cx="2055187" cy="206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738" y="2569729"/>
            <a:ext cx="2744812" cy="2059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61" y="2604319"/>
            <a:ext cx="2703781" cy="20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540000" y="927065"/>
            <a:ext cx="6137526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УНИКАЛЬНОСТЬ ПРОЕКТА</a:t>
            </a:r>
            <a:endParaRPr sz="1800" dirty="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570937" y="1400372"/>
            <a:ext cx="7973321" cy="112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Эко-комплекс является неотъемлемой частью туристического маршрута «Бажовское путешествие» , туркластера «Большая Сысерть» и всесезонного вело пешеходного кольцевого маршрут «Сысертская сотня», протяженностью 100 километров, и проложены собственные пешеходные тропы вокруг Экокомплекса.</a:t>
            </a:r>
            <a:endParaRPr dirty="0"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 amt="20000"/>
          </a:blip>
          <a:srcRect l="-49" r="-266" b="65371"/>
          <a:stretch/>
        </p:blipFill>
        <p:spPr>
          <a:xfrm>
            <a:off x="-28803" y="3876201"/>
            <a:ext cx="9172803" cy="12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78" y="159769"/>
            <a:ext cx="701101" cy="6950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555" y="2522095"/>
            <a:ext cx="1754535" cy="2341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7389" y="2522096"/>
            <a:ext cx="3511600" cy="2341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940" y="2601223"/>
            <a:ext cx="1698883" cy="22619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 amt="20000"/>
          </a:blip>
          <a:srcRect l="20863" r="20736" b="989"/>
          <a:stretch/>
        </p:blipFill>
        <p:spPr>
          <a:xfrm rot="5400000">
            <a:off x="4681104" y="680605"/>
            <a:ext cx="5143502" cy="3782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540000" y="927065"/>
            <a:ext cx="5283284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БУДУЩАЯ ИНФРАСТРКУТУРА </a:t>
            </a:r>
            <a:endParaRPr dirty="0"/>
          </a:p>
        </p:txBody>
      </p:sp>
      <p:sp>
        <p:nvSpPr>
          <p:cNvPr id="161" name="Google Shape;161;p7"/>
          <p:cNvSpPr txBox="1"/>
          <p:nvPr/>
        </p:nvSpPr>
        <p:spPr>
          <a:xfrm>
            <a:off x="540000" y="1636929"/>
            <a:ext cx="5028462" cy="25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беседки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мостики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разравнивание троп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точки для отдыха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обзорные площадки в шаговой доступности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стенды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скамейки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карты схемы с телефонами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пандусы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указатели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аудио стенд  </a:t>
            </a:r>
            <a:endParaRPr dirty="0"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688" y="1519165"/>
            <a:ext cx="3950494" cy="2986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50" y="116031"/>
            <a:ext cx="701101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540000" y="927065"/>
            <a:ext cx="4332789" cy="36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ПЛАН РЕАЛИЗАЦИИ ПРОЕКТА</a:t>
            </a:r>
            <a:endParaRPr sz="180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1331651" y="2414167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514099" y="1999017"/>
            <a:ext cx="21600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lvl="0" indent="-214313"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Закупка туристского оборудования и инвентаря для людей с ОВЗ</a:t>
            </a:r>
            <a:endParaRPr dirty="0"/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lvl="0" indent="-214313"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Ввод в эксплуатацию пункта проката</a:t>
            </a:r>
            <a:endParaRPr dirty="0"/>
          </a:p>
        </p:txBody>
      </p:sp>
      <p:sp>
        <p:nvSpPr>
          <p:cNvPr id="138" name="Google Shape;138;p5"/>
          <p:cNvSpPr txBox="1"/>
          <p:nvPr/>
        </p:nvSpPr>
        <p:spPr>
          <a:xfrm>
            <a:off x="514099" y="1466590"/>
            <a:ext cx="2160000" cy="322805"/>
          </a:xfrm>
          <a:prstGeom prst="rect">
            <a:avLst/>
          </a:prstGeom>
          <a:solidFill>
            <a:srgbClr val="FECE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1) Пункт проката</a:t>
            </a:r>
            <a:endParaRPr dirty="0"/>
          </a:p>
        </p:txBody>
      </p:sp>
      <p:sp>
        <p:nvSpPr>
          <p:cNvPr id="139" name="Google Shape;139;p5"/>
          <p:cNvSpPr txBox="1"/>
          <p:nvPr/>
        </p:nvSpPr>
        <p:spPr>
          <a:xfrm>
            <a:off x="5731396" y="1466590"/>
            <a:ext cx="2160000" cy="322805"/>
          </a:xfrm>
          <a:prstGeom prst="rect">
            <a:avLst/>
          </a:prstGeom>
          <a:solidFill>
            <a:srgbClr val="FECE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3) </a:t>
            </a:r>
            <a:r>
              <a:rPr lang="ru-RU" b="1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Обучение</a:t>
            </a:r>
            <a:endParaRPr dirty="0"/>
          </a:p>
        </p:txBody>
      </p:sp>
      <p:sp>
        <p:nvSpPr>
          <p:cNvPr id="140" name="Google Shape;140;p5"/>
          <p:cNvSpPr txBox="1"/>
          <p:nvPr/>
        </p:nvSpPr>
        <p:spPr>
          <a:xfrm>
            <a:off x="3073029" y="1466590"/>
            <a:ext cx="2160000" cy="322805"/>
          </a:xfrm>
          <a:prstGeom prst="rect">
            <a:avLst/>
          </a:prstGeom>
          <a:solidFill>
            <a:srgbClr val="FECE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2) </a:t>
            </a:r>
            <a:r>
              <a:rPr lang="ru-RU" b="1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Реклама</a:t>
            </a:r>
            <a:endParaRPr dirty="0"/>
          </a:p>
        </p:txBody>
      </p:sp>
      <p:sp>
        <p:nvSpPr>
          <p:cNvPr id="141" name="Google Shape;141;p5"/>
          <p:cNvSpPr txBox="1"/>
          <p:nvPr/>
        </p:nvSpPr>
        <p:spPr>
          <a:xfrm>
            <a:off x="3122747" y="1999017"/>
            <a:ext cx="21600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lvl="0" indent="-214313"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Реклама и продвижение услуг туристам и местному населению </a:t>
            </a:r>
            <a:endParaRPr dirty="0"/>
          </a:p>
          <a:p>
            <a:pPr marL="214313" marR="0" lvl="0" indent="-1381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None/>
            </a:pPr>
            <a:endParaRPr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rgbClr val="B2B3B3"/>
              </a:buClr>
              <a:buSzPts val="1200"/>
              <a:buFont typeface="Arial"/>
              <a:buChar char="•"/>
            </a:pPr>
            <a:endParaRPr dirty="0"/>
          </a:p>
        </p:txBody>
      </p:sp>
      <p:sp>
        <p:nvSpPr>
          <p:cNvPr id="142" name="Google Shape;142;p5"/>
          <p:cNvSpPr txBox="1"/>
          <p:nvPr/>
        </p:nvSpPr>
        <p:spPr>
          <a:xfrm>
            <a:off x="5731396" y="1999017"/>
            <a:ext cx="2160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lvl="0" indent="-214313">
              <a:buClr>
                <a:srgbClr val="B2B3B3"/>
              </a:buClr>
              <a:buSzPts val="12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Обучение людей с ОВЗ овладению приемами туристского оборудования, освоение правил ориентирования на местности</a:t>
            </a:r>
            <a:endParaRPr dirty="0"/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 amt="20000"/>
          </a:blip>
          <a:srcRect l="-49" r="-266" b="65371"/>
          <a:stretch/>
        </p:blipFill>
        <p:spPr>
          <a:xfrm>
            <a:off x="-28803" y="3876201"/>
            <a:ext cx="9172803" cy="12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113334"/>
            <a:ext cx="701101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540000" y="927065"/>
            <a:ext cx="7426364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ВСЕСЕЗОННЫЙ СОБЫТИЙНЫЙ ТУРИЗМ</a:t>
            </a:r>
            <a:endParaRPr dirty="0"/>
          </a:p>
        </p:txBody>
      </p:sp>
      <p:sp>
        <p:nvSpPr>
          <p:cNvPr id="150" name="Google Shape;150;p6"/>
          <p:cNvSpPr txBox="1"/>
          <p:nvPr/>
        </p:nvSpPr>
        <p:spPr>
          <a:xfrm>
            <a:off x="540000" y="1400342"/>
            <a:ext cx="7516418" cy="25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С целью расширения сезонных предложений на туристском рынке (функционирование круглогодично) планируется уделить особое внимание концепции событийного туризма.</a:t>
            </a:r>
          </a:p>
          <a:p>
            <a:pPr lvl="0">
              <a:lnSpc>
                <a:spcPct val="120000"/>
              </a:lnSpc>
              <a:buClr>
                <a:srgbClr val="FECE00"/>
              </a:buClr>
              <a:buSzPts val="2400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В течение всего года на территории </a:t>
            </a:r>
            <a:r>
              <a:rPr lang="ru-RU" sz="1200" dirty="0" err="1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Экокопмлекса</a:t>
            </a: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 Уральская пчелка будут проходить тематические мероприятия в честь традиционных русских праздников, таких как Масленица, Иван Купала, Медовый спас и др.</a:t>
            </a:r>
          </a:p>
          <a:p>
            <a:pPr lvl="0">
              <a:lnSpc>
                <a:spcPct val="120000"/>
              </a:lnSpc>
              <a:buClr>
                <a:srgbClr val="FECE00"/>
              </a:buClr>
              <a:buSzPts val="2400"/>
            </a:pPr>
            <a:endParaRPr lang="ru-RU"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 На регулярной основе будут проводится ремесленные мастер-классы, тематические экскурсии, различные фестивали (гастрономические, народные и др.)</a:t>
            </a:r>
          </a:p>
          <a:p>
            <a:pPr lvl="0">
              <a:lnSpc>
                <a:spcPct val="120000"/>
              </a:lnSpc>
              <a:buClr>
                <a:srgbClr val="FECE00"/>
              </a:buClr>
              <a:buSzPts val="2400"/>
            </a:pPr>
            <a:endParaRPr lang="ru-RU" sz="1200" dirty="0">
              <a:solidFill>
                <a:srgbClr val="4F4F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>
              <a:lnSpc>
                <a:spcPct val="120000"/>
              </a:lnSpc>
              <a:buClr>
                <a:srgbClr val="FECE00"/>
              </a:buClr>
              <a:buSzPts val="2400"/>
              <a:buFont typeface="Arial"/>
              <a:buChar char="•"/>
            </a:pPr>
            <a:r>
              <a:rPr lang="ru-RU" sz="1200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 Партнеры по активностям это Городской центр досуга им. И. П. Романенко г. Сысерть.</a:t>
            </a:r>
            <a:endParaRPr dirty="0"/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 amt="20000"/>
          </a:blip>
          <a:srcRect l="-49" r="-266" b="65371"/>
          <a:stretch/>
        </p:blipFill>
        <p:spPr>
          <a:xfrm>
            <a:off x="-28803" y="3876201"/>
            <a:ext cx="9172803" cy="12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0" y="147440"/>
            <a:ext cx="701101" cy="695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540000" y="927065"/>
            <a:ext cx="5750009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8100"/>
                </a:solidFill>
                <a:latin typeface="Verdana"/>
                <a:ea typeface="Verdana"/>
                <a:cs typeface="Verdana"/>
                <a:sym typeface="Verdana"/>
              </a:rPr>
              <a:t>ЭФФЕКТЫ ОТ РЕАЛИЗАЦИИ</a:t>
            </a:r>
            <a:endParaRPr sz="1800" dirty="0">
              <a:solidFill>
                <a:srgbClr val="FF81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401806" y="1315721"/>
            <a:ext cx="4959759" cy="24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Проект привлечет новые целевые группы туристов, которые интересуются инклюзивным  эко-, </a:t>
            </a:r>
            <a:r>
              <a:rPr lang="ru-RU" dirty="0" err="1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агро</a:t>
            </a:r>
            <a:r>
              <a:rPr lang="ru-RU" dirty="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rPr>
              <a:t>- и активным туризмом. 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solidFill>
                  <a:srgbClr val="4F4F4F"/>
                </a:solidFill>
                <a:latin typeface="Verdana"/>
                <a:ea typeface="Verdana"/>
                <a:cs typeface="Verdana"/>
              </a:rPr>
              <a:t>Развитие инфраструктуры  оздоровительного загородного отдыха для людей с ОВЗ.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ru-RU" dirty="0">
                <a:solidFill>
                  <a:srgbClr val="4F4F4F"/>
                </a:solidFill>
                <a:latin typeface="Verdana"/>
                <a:ea typeface="Verdana"/>
                <a:cs typeface="Verdana"/>
              </a:rPr>
              <a:t>Повышение посещаемости туристического маршрута «Бажовское путешествие» , туркластера «Большая Сысерть» и тропы «Сысертская сотня». </a:t>
            </a:r>
            <a:endParaRPr lang="ru-RU" dirty="0">
              <a:solidFill>
                <a:srgbClr val="4F4F4F"/>
              </a:solidFill>
              <a:latin typeface="Verdana"/>
              <a:ea typeface="Verdana"/>
              <a:sym typeface="Verdana"/>
            </a:endParaRPr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09" y="285550"/>
            <a:ext cx="2313990" cy="19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/>
          <p:cNvPicPr preferRelativeResize="0"/>
          <p:nvPr/>
        </p:nvPicPr>
        <p:blipFill rotWithShape="1">
          <a:blip r:embed="rId4">
            <a:alphaModFix amt="20000"/>
          </a:blip>
          <a:srcRect l="-49" r="-266" b="65371"/>
          <a:stretch/>
        </p:blipFill>
        <p:spPr>
          <a:xfrm>
            <a:off x="-28803" y="3876201"/>
            <a:ext cx="9172803" cy="12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65" y="927065"/>
            <a:ext cx="3371417" cy="2552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50" y="95101"/>
            <a:ext cx="701101" cy="695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418</Words>
  <Application>Microsoft Office PowerPoint</Application>
  <PresentationFormat>Экран (16:9)</PresentationFormat>
  <Paragraphs>62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15</cp:revision>
  <dcterms:created xsi:type="dcterms:W3CDTF">2022-08-21T12:36:01Z</dcterms:created>
  <dcterms:modified xsi:type="dcterms:W3CDTF">2023-04-13T07:09:02Z</dcterms:modified>
</cp:coreProperties>
</file>