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Default Extension="svg" ContentType="image/svg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3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quickStyle3.xml" ContentType="application/vnd.openxmlformats-officedocument.drawingml.diagramStyle+xml"/>
  <Override PartName="/ppt/diagrams/drawing1.xml" ContentType="application/vnd.ms-office.drawingml.diagramDrawing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4" r:id="rId16"/>
    <p:sldId id="270" r:id="rId17"/>
    <p:sldId id="271" r:id="rId18"/>
    <p:sldId id="272" r:id="rId19"/>
    <p:sldId id="275" r:id="rId20"/>
    <p:sldId id="27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C4C0A4F-EF93-F138-B31A-1586C69ED85F}" v="367" dt="2023-10-11T07:07:24.238"/>
    <p1510:client id="{8F151937-F063-6358-2B2B-E1C635C7A7B0}" v="107" dt="2023-10-12T07:42:04.455"/>
    <p1510:client id="{CC54D292-9C19-4E23-A36E-6BEE95201329}" v="29" dt="2023-10-11T06:21:31.8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>
        <p:scale>
          <a:sx n="1" d="2"/>
          <a:sy n="1" d="2"/>
        </p:scale>
        <p:origin x="-1224" y="-123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2.svg"/><Relationship Id="rId1" Type="http://schemas.openxmlformats.org/officeDocument/2006/relationships/image" Target="../media/image11.png"/><Relationship Id="rId4" Type="http://schemas.openxmlformats.org/officeDocument/2006/relationships/image" Target="../media/image14.sv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svg"/><Relationship Id="rId1" Type="http://schemas.openxmlformats.org/officeDocument/2006/relationships/image" Target="../media/image13.png"/><Relationship Id="rId4" Type="http://schemas.openxmlformats.org/officeDocument/2006/relationships/image" Target="../media/image18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20.svg"/><Relationship Id="rId1" Type="http://schemas.openxmlformats.org/officeDocument/2006/relationships/image" Target="../media/image15.png"/><Relationship Id="rId6" Type="http://schemas.openxmlformats.org/officeDocument/2006/relationships/image" Target="../media/image24.svg"/><Relationship Id="rId5" Type="http://schemas.openxmlformats.org/officeDocument/2006/relationships/image" Target="../media/image17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1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2.svg"/><Relationship Id="rId1" Type="http://schemas.openxmlformats.org/officeDocument/2006/relationships/image" Target="../media/image111.png"/><Relationship Id="rId4" Type="http://schemas.openxmlformats.org/officeDocument/2006/relationships/image" Target="../media/image14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6.svg"/><Relationship Id="rId1" Type="http://schemas.openxmlformats.org/officeDocument/2006/relationships/image" Target="../media/image151.png"/><Relationship Id="rId4" Type="http://schemas.openxmlformats.org/officeDocument/2006/relationships/image" Target="../media/image18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svg"/><Relationship Id="rId1" Type="http://schemas.openxmlformats.org/officeDocument/2006/relationships/image" Target="../media/image191.png"/><Relationship Id="rId6" Type="http://schemas.openxmlformats.org/officeDocument/2006/relationships/image" Target="../media/image24.svg"/><Relationship Id="rId5" Type="http://schemas.openxmlformats.org/officeDocument/2006/relationships/image" Target="../media/image231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EE6DE7C-EAFD-4453-8E98-91EB652066FD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E51604DE-3771-44AE-85F1-0C8F0C9B9BFC}">
      <dgm:prSet custT="1"/>
      <dgm:spPr/>
      <dgm:t>
        <a:bodyPr/>
        <a:lstStyle/>
        <a:p>
          <a:pPr algn="just"/>
          <a:r>
            <a:rPr lang="ru-RU" sz="1300" dirty="0"/>
            <a:t>- </a:t>
          </a:r>
          <a:r>
            <a:rPr lang="ru-RU" sz="2000" dirty="0"/>
            <a:t>Одной из главных причин являются негативные установки и мысли, которые не являются объективными и вызывают страх. Эти мысли могут быть о себе, окружающих или о событиях. Они служат спусковым механизмом для панических атак.</a:t>
          </a:r>
          <a:endParaRPr lang="en-US" sz="1300" dirty="0"/>
        </a:p>
      </dgm:t>
    </dgm:pt>
    <dgm:pt modelId="{9C83DCB4-D9C1-475D-80E5-33339FDCBD1E}" type="parTrans" cxnId="{FA589D13-86C2-41DC-AB18-01BE5CBCDAA2}">
      <dgm:prSet/>
      <dgm:spPr/>
      <dgm:t>
        <a:bodyPr/>
        <a:lstStyle/>
        <a:p>
          <a:endParaRPr lang="en-US"/>
        </a:p>
      </dgm:t>
    </dgm:pt>
    <dgm:pt modelId="{6E78183C-661B-4953-8012-A6687967FDCE}" type="sibTrans" cxnId="{FA589D13-86C2-41DC-AB18-01BE5CBCDAA2}">
      <dgm:prSet/>
      <dgm:spPr/>
      <dgm:t>
        <a:bodyPr/>
        <a:lstStyle/>
        <a:p>
          <a:endParaRPr lang="en-US"/>
        </a:p>
      </dgm:t>
    </dgm:pt>
    <dgm:pt modelId="{1EE253B2-40B4-4E8B-9EC8-E92A79F1810B}">
      <dgm:prSet custT="1"/>
      <dgm:spPr/>
      <dgm:t>
        <a:bodyPr/>
        <a:lstStyle/>
        <a:p>
          <a:pPr algn="just"/>
          <a:r>
            <a:rPr lang="ru-RU" sz="1700" dirty="0"/>
            <a:t>- </a:t>
          </a:r>
          <a:r>
            <a:rPr lang="ru-RU" sz="2000" dirty="0"/>
            <a:t>Восприятие панических атак как неотвратимых и катастрофичных событий, например мысли о смерти, потере сознания или потере контроля над собой.</a:t>
          </a:r>
          <a:endParaRPr lang="en-US" sz="1700" dirty="0"/>
        </a:p>
      </dgm:t>
    </dgm:pt>
    <dgm:pt modelId="{A7E2AA7E-3EEE-4F1A-8C4D-B3C8F259F4FF}" type="parTrans" cxnId="{BBF32643-096C-4B52-A78D-22AC6A8C5BC2}">
      <dgm:prSet/>
      <dgm:spPr/>
      <dgm:t>
        <a:bodyPr/>
        <a:lstStyle/>
        <a:p>
          <a:endParaRPr lang="en-US"/>
        </a:p>
      </dgm:t>
    </dgm:pt>
    <dgm:pt modelId="{BCE28882-E5DF-41F1-A3B3-FD0F0AAF2BAE}" type="sibTrans" cxnId="{BBF32643-096C-4B52-A78D-22AC6A8C5BC2}">
      <dgm:prSet/>
      <dgm:spPr/>
      <dgm:t>
        <a:bodyPr/>
        <a:lstStyle/>
        <a:p>
          <a:endParaRPr lang="en-US"/>
        </a:p>
      </dgm:t>
    </dgm:pt>
    <dgm:pt modelId="{1C25833E-4F65-4D09-B925-F8D610A9196F}" type="pres">
      <dgm:prSet presAssocID="{9EE6DE7C-EAFD-4453-8E98-91EB652066F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C00668C-72EB-4201-8DD7-156FEED61D46}" type="pres">
      <dgm:prSet presAssocID="{9EE6DE7C-EAFD-4453-8E98-91EB652066FD}" presName="container" presStyleCnt="0">
        <dgm:presLayoutVars>
          <dgm:dir/>
          <dgm:resizeHandles val="exact"/>
        </dgm:presLayoutVars>
      </dgm:prSet>
      <dgm:spPr/>
    </dgm:pt>
    <dgm:pt modelId="{F7637DB4-EBC1-4280-B68D-0ABC2726664F}" type="pres">
      <dgm:prSet presAssocID="{E51604DE-3771-44AE-85F1-0C8F0C9B9BFC}" presName="compNode" presStyleCnt="0"/>
      <dgm:spPr/>
    </dgm:pt>
    <dgm:pt modelId="{63014536-4D9D-40C0-BA02-8B5B18154477}" type="pres">
      <dgm:prSet presAssocID="{E51604DE-3771-44AE-85F1-0C8F0C9B9BFC}" presName="iconBgRect" presStyleLbl="bgShp" presStyleIdx="0" presStyleCnt="2"/>
      <dgm:spPr/>
    </dgm:pt>
    <dgm:pt modelId="{00E2A776-0F1C-45D5-A057-BE08E0063CA1}" type="pres">
      <dgm:prSet presAssocID="{E51604DE-3771-44AE-85F1-0C8F0C9B9BF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High Voltage"/>
        </a:ext>
      </dgm:extLst>
    </dgm:pt>
    <dgm:pt modelId="{EAF2C7C6-327C-4F7A-8A43-3DD181DE64D2}" type="pres">
      <dgm:prSet presAssocID="{E51604DE-3771-44AE-85F1-0C8F0C9B9BFC}" presName="spaceRect" presStyleCnt="0"/>
      <dgm:spPr/>
    </dgm:pt>
    <dgm:pt modelId="{48AF5990-AF64-47C8-96C7-70C363A99443}" type="pres">
      <dgm:prSet presAssocID="{E51604DE-3771-44AE-85F1-0C8F0C9B9BFC}" presName="textRect" presStyleLbl="revTx" presStyleIdx="0" presStyleCnt="2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B2900BE5-AD15-45AE-89F4-2C3A025717F6}" type="pres">
      <dgm:prSet presAssocID="{6E78183C-661B-4953-8012-A6687967FDC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3E6372D-307C-4DF3-BFC2-BD82E400FE10}" type="pres">
      <dgm:prSet presAssocID="{1EE253B2-40B4-4E8B-9EC8-E92A79F1810B}" presName="compNode" presStyleCnt="0"/>
      <dgm:spPr/>
    </dgm:pt>
    <dgm:pt modelId="{B40AAB84-9152-49E0-9825-4D527774EBD2}" type="pres">
      <dgm:prSet presAssocID="{1EE253B2-40B4-4E8B-9EC8-E92A79F1810B}" presName="iconBgRect" presStyleLbl="bgShp" presStyleIdx="1" presStyleCnt="2"/>
      <dgm:spPr/>
    </dgm:pt>
    <dgm:pt modelId="{83F59C00-16B8-4E5C-8BB1-F7E7D5C87238}" type="pres">
      <dgm:prSet presAssocID="{1EE253B2-40B4-4E8B-9EC8-E92A79F1810B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Thought bubble"/>
        </a:ext>
      </dgm:extLst>
    </dgm:pt>
    <dgm:pt modelId="{577E9B06-E2B5-4B2A-BE6C-6DFB473B18DE}" type="pres">
      <dgm:prSet presAssocID="{1EE253B2-40B4-4E8B-9EC8-E92A79F1810B}" presName="spaceRect" presStyleCnt="0"/>
      <dgm:spPr/>
    </dgm:pt>
    <dgm:pt modelId="{4AF9EFDF-FFD5-44D6-BFF4-8F97B2D57E8C}" type="pres">
      <dgm:prSet presAssocID="{1EE253B2-40B4-4E8B-9EC8-E92A79F1810B}" presName="textRect" presStyleLbl="revTx" presStyleIdx="1" presStyleCnt="2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8CB9B9-A7F3-4FB6-B851-C5ABCDDFE684}" type="presOf" srcId="{1EE253B2-40B4-4E8B-9EC8-E92A79F1810B}" destId="{4AF9EFDF-FFD5-44D6-BFF4-8F97B2D57E8C}" srcOrd="0" destOrd="0" presId="urn:microsoft.com/office/officeart/2018/2/layout/IconCircleList"/>
    <dgm:cxn modelId="{B42841C6-3414-4BA0-8CD9-872A9CB4627C}" type="presOf" srcId="{6E78183C-661B-4953-8012-A6687967FDCE}" destId="{B2900BE5-AD15-45AE-89F4-2C3A025717F6}" srcOrd="0" destOrd="0" presId="urn:microsoft.com/office/officeart/2018/2/layout/IconCircleList"/>
    <dgm:cxn modelId="{7F9855AC-C143-48E4-A920-A3DE493C39CC}" type="presOf" srcId="{E51604DE-3771-44AE-85F1-0C8F0C9B9BFC}" destId="{48AF5990-AF64-47C8-96C7-70C363A99443}" srcOrd="0" destOrd="0" presId="urn:microsoft.com/office/officeart/2018/2/layout/IconCircleList"/>
    <dgm:cxn modelId="{FA589D13-86C2-41DC-AB18-01BE5CBCDAA2}" srcId="{9EE6DE7C-EAFD-4453-8E98-91EB652066FD}" destId="{E51604DE-3771-44AE-85F1-0C8F0C9B9BFC}" srcOrd="0" destOrd="0" parTransId="{9C83DCB4-D9C1-475D-80E5-33339FDCBD1E}" sibTransId="{6E78183C-661B-4953-8012-A6687967FDCE}"/>
    <dgm:cxn modelId="{BBF32643-096C-4B52-A78D-22AC6A8C5BC2}" srcId="{9EE6DE7C-EAFD-4453-8E98-91EB652066FD}" destId="{1EE253B2-40B4-4E8B-9EC8-E92A79F1810B}" srcOrd="1" destOrd="0" parTransId="{A7E2AA7E-3EEE-4F1A-8C4D-B3C8F259F4FF}" sibTransId="{BCE28882-E5DF-41F1-A3B3-FD0F0AAF2BAE}"/>
    <dgm:cxn modelId="{DD125718-0335-4F4A-A3F7-33EC545CF882}" type="presOf" srcId="{9EE6DE7C-EAFD-4453-8E98-91EB652066FD}" destId="{1C25833E-4F65-4D09-B925-F8D610A9196F}" srcOrd="0" destOrd="0" presId="urn:microsoft.com/office/officeart/2018/2/layout/IconCircleList"/>
    <dgm:cxn modelId="{6FD9A32A-6177-4B1A-9733-B964D06B1B37}" type="presParOf" srcId="{1C25833E-4F65-4D09-B925-F8D610A9196F}" destId="{0C00668C-72EB-4201-8DD7-156FEED61D46}" srcOrd="0" destOrd="0" presId="urn:microsoft.com/office/officeart/2018/2/layout/IconCircleList"/>
    <dgm:cxn modelId="{629FDFAE-967C-4225-A9A7-38A6777A4E55}" type="presParOf" srcId="{0C00668C-72EB-4201-8DD7-156FEED61D46}" destId="{F7637DB4-EBC1-4280-B68D-0ABC2726664F}" srcOrd="0" destOrd="0" presId="urn:microsoft.com/office/officeart/2018/2/layout/IconCircleList"/>
    <dgm:cxn modelId="{CE2BB067-D199-45D0-BDCF-E20C4D687E40}" type="presParOf" srcId="{F7637DB4-EBC1-4280-B68D-0ABC2726664F}" destId="{63014536-4D9D-40C0-BA02-8B5B18154477}" srcOrd="0" destOrd="0" presId="urn:microsoft.com/office/officeart/2018/2/layout/IconCircleList"/>
    <dgm:cxn modelId="{19A515E7-99A8-4CF8-BF4E-E74374E65259}" type="presParOf" srcId="{F7637DB4-EBC1-4280-B68D-0ABC2726664F}" destId="{00E2A776-0F1C-45D5-A057-BE08E0063CA1}" srcOrd="1" destOrd="0" presId="urn:microsoft.com/office/officeart/2018/2/layout/IconCircleList"/>
    <dgm:cxn modelId="{F45EB90C-1C28-4DEC-8219-A8EF2B8A2167}" type="presParOf" srcId="{F7637DB4-EBC1-4280-B68D-0ABC2726664F}" destId="{EAF2C7C6-327C-4F7A-8A43-3DD181DE64D2}" srcOrd="2" destOrd="0" presId="urn:microsoft.com/office/officeart/2018/2/layout/IconCircleList"/>
    <dgm:cxn modelId="{54301BB2-0AB1-4E1B-A726-17840251C37D}" type="presParOf" srcId="{F7637DB4-EBC1-4280-B68D-0ABC2726664F}" destId="{48AF5990-AF64-47C8-96C7-70C363A99443}" srcOrd="3" destOrd="0" presId="urn:microsoft.com/office/officeart/2018/2/layout/IconCircleList"/>
    <dgm:cxn modelId="{87F5C891-A2AB-4211-B799-97E083C24C7B}" type="presParOf" srcId="{0C00668C-72EB-4201-8DD7-156FEED61D46}" destId="{B2900BE5-AD15-45AE-89F4-2C3A025717F6}" srcOrd="1" destOrd="0" presId="urn:microsoft.com/office/officeart/2018/2/layout/IconCircleList"/>
    <dgm:cxn modelId="{852F2921-CD7B-4600-8647-82CDA8928A8F}" type="presParOf" srcId="{0C00668C-72EB-4201-8DD7-156FEED61D46}" destId="{63E6372D-307C-4DF3-BFC2-BD82E400FE10}" srcOrd="2" destOrd="0" presId="urn:microsoft.com/office/officeart/2018/2/layout/IconCircleList"/>
    <dgm:cxn modelId="{336A2852-7D3F-4230-97AA-BEE71FFD077C}" type="presParOf" srcId="{63E6372D-307C-4DF3-BFC2-BD82E400FE10}" destId="{B40AAB84-9152-49E0-9825-4D527774EBD2}" srcOrd="0" destOrd="0" presId="urn:microsoft.com/office/officeart/2018/2/layout/IconCircleList"/>
    <dgm:cxn modelId="{499C97C1-D82D-481B-8685-223EC5E576FD}" type="presParOf" srcId="{63E6372D-307C-4DF3-BFC2-BD82E400FE10}" destId="{83F59C00-16B8-4E5C-8BB1-F7E7D5C87238}" srcOrd="1" destOrd="0" presId="urn:microsoft.com/office/officeart/2018/2/layout/IconCircleList"/>
    <dgm:cxn modelId="{50E58E66-11B5-4402-ACCB-2D30E46B2F23}" type="presParOf" srcId="{63E6372D-307C-4DF3-BFC2-BD82E400FE10}" destId="{577E9B06-E2B5-4B2A-BE6C-6DFB473B18DE}" srcOrd="2" destOrd="0" presId="urn:microsoft.com/office/officeart/2018/2/layout/IconCircleList"/>
    <dgm:cxn modelId="{2F570E0E-00F2-490B-B396-44BE72F3FF5E}" type="presParOf" srcId="{63E6372D-307C-4DF3-BFC2-BD82E400FE10}" destId="{4AF9EFDF-FFD5-44D6-BFF4-8F97B2D57E8C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1570332-37D0-448F-B8FB-8E2C781FA28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B77D9B6-C283-479A-BE07-611ECCE9980F}">
      <dgm:prSet/>
      <dgm:spPr/>
      <dgm:t>
        <a:bodyPr/>
        <a:lstStyle/>
        <a:p>
          <a:r>
            <a:rPr lang="ru-RU"/>
            <a:t>- Гипервентиляция, которая происходит при стрессе. В таких случаях дыхание становится поверхностным, и кажется, что воздуха не хватает. Это может привести к усилению тревоги и страху удушья. В целом, около 60% панических атак связаны с гипервентиляцией и снижением уровня углекислого газа в крови.</a:t>
          </a:r>
          <a:endParaRPr lang="en-US"/>
        </a:p>
      </dgm:t>
    </dgm:pt>
    <dgm:pt modelId="{AEC88372-D292-4473-B8B8-B9DD3FB942D2}" type="parTrans" cxnId="{5AA111ED-464F-44A6-8B5F-D002F192A955}">
      <dgm:prSet/>
      <dgm:spPr/>
      <dgm:t>
        <a:bodyPr/>
        <a:lstStyle/>
        <a:p>
          <a:endParaRPr lang="en-US"/>
        </a:p>
      </dgm:t>
    </dgm:pt>
    <dgm:pt modelId="{61B19A70-F43D-4366-9A13-6DD2023F4837}" type="sibTrans" cxnId="{5AA111ED-464F-44A6-8B5F-D002F192A955}">
      <dgm:prSet/>
      <dgm:spPr/>
      <dgm:t>
        <a:bodyPr/>
        <a:lstStyle/>
        <a:p>
          <a:endParaRPr lang="en-US"/>
        </a:p>
      </dgm:t>
    </dgm:pt>
    <dgm:pt modelId="{FBE066ED-B732-43AA-8192-0E4B1B23E7C2}">
      <dgm:prSet/>
      <dgm:spPr/>
      <dgm:t>
        <a:bodyPr/>
        <a:lstStyle/>
        <a:p>
          <a:r>
            <a:rPr lang="ru-RU"/>
            <a:t>- Риск повторных приступов панических атак выше у людей, которые часто находятся в стрессовых ситуациях, быстро переутомляются из-за слабости нервной системы и обладают чертами характера, такими как гиперчувствительность и мнительность.</a:t>
          </a:r>
          <a:endParaRPr lang="en-US"/>
        </a:p>
      </dgm:t>
    </dgm:pt>
    <dgm:pt modelId="{9E32C8EC-017E-4F40-9765-F912B5660D2B}" type="parTrans" cxnId="{F32CD425-31AB-4B6E-BB16-C30BE38361E6}">
      <dgm:prSet/>
      <dgm:spPr/>
      <dgm:t>
        <a:bodyPr/>
        <a:lstStyle/>
        <a:p>
          <a:endParaRPr lang="en-US"/>
        </a:p>
      </dgm:t>
    </dgm:pt>
    <dgm:pt modelId="{C5D249CF-90A9-4A9D-AB79-F701ECE2925A}" type="sibTrans" cxnId="{F32CD425-31AB-4B6E-BB16-C30BE38361E6}">
      <dgm:prSet/>
      <dgm:spPr/>
      <dgm:t>
        <a:bodyPr/>
        <a:lstStyle/>
        <a:p>
          <a:endParaRPr lang="en-US"/>
        </a:p>
      </dgm:t>
    </dgm:pt>
    <dgm:pt modelId="{171C37C6-E708-4BB3-B26A-71D2176A4154}" type="pres">
      <dgm:prSet presAssocID="{E1570332-37D0-448F-B8FB-8E2C781FA28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3F43BE-435E-43D5-A618-B15F8A1D3564}" type="pres">
      <dgm:prSet presAssocID="{5B77D9B6-C283-479A-BE07-611ECCE9980F}" presName="compNode" presStyleCnt="0"/>
      <dgm:spPr/>
    </dgm:pt>
    <dgm:pt modelId="{F23968A2-5310-499F-ADF1-1DC272994C88}" type="pres">
      <dgm:prSet presAssocID="{5B77D9B6-C283-479A-BE07-611ECCE9980F}" presName="bgRect" presStyleLbl="bgShp" presStyleIdx="0" presStyleCnt="2"/>
      <dgm:spPr/>
    </dgm:pt>
    <dgm:pt modelId="{ABF71E9E-52E6-4C7B-B779-8DB3C31761E5}" type="pres">
      <dgm:prSet presAssocID="{5B77D9B6-C283-479A-BE07-611ECCE9980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Стетоскоп"/>
        </a:ext>
      </dgm:extLst>
    </dgm:pt>
    <dgm:pt modelId="{674C78F0-F1A7-433E-9B6F-C05C9F941AAF}" type="pres">
      <dgm:prSet presAssocID="{5B77D9B6-C283-479A-BE07-611ECCE9980F}" presName="spaceRect" presStyleCnt="0"/>
      <dgm:spPr/>
    </dgm:pt>
    <dgm:pt modelId="{58D12A98-D3CC-4B6B-91C3-8A13E20901C6}" type="pres">
      <dgm:prSet presAssocID="{5B77D9B6-C283-479A-BE07-611ECCE9980F}" presName="parTx" presStyleLbl="revTx" presStyleIdx="0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  <dgm:pt modelId="{18E47E6C-1F28-4F0B-9775-91ADF6898175}" type="pres">
      <dgm:prSet presAssocID="{61B19A70-F43D-4366-9A13-6DD2023F4837}" presName="sibTrans" presStyleCnt="0"/>
      <dgm:spPr/>
    </dgm:pt>
    <dgm:pt modelId="{C007B3FA-D3C9-48D3-89B1-BB70AD7C9A0C}" type="pres">
      <dgm:prSet presAssocID="{FBE066ED-B732-43AA-8192-0E4B1B23E7C2}" presName="compNode" presStyleCnt="0"/>
      <dgm:spPr/>
    </dgm:pt>
    <dgm:pt modelId="{947B0D83-CBC9-4AA4-AE4A-E7B7ADDCF3BA}" type="pres">
      <dgm:prSet presAssocID="{FBE066ED-B732-43AA-8192-0E4B1B23E7C2}" presName="bgRect" presStyleLbl="bgShp" presStyleIdx="1" presStyleCnt="2"/>
      <dgm:spPr/>
    </dgm:pt>
    <dgm:pt modelId="{889A4803-503C-4804-9349-D898A629B998}" type="pres">
      <dgm:prSet presAssocID="{FBE066ED-B732-43AA-8192-0E4B1B23E7C2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Speed Bump"/>
        </a:ext>
      </dgm:extLst>
    </dgm:pt>
    <dgm:pt modelId="{B42FDCD0-1052-41FF-ADCB-DD7B605C03C2}" type="pres">
      <dgm:prSet presAssocID="{FBE066ED-B732-43AA-8192-0E4B1B23E7C2}" presName="spaceRect" presStyleCnt="0"/>
      <dgm:spPr/>
    </dgm:pt>
    <dgm:pt modelId="{03EAC036-C047-427E-9FCB-430AF140606F}" type="pres">
      <dgm:prSet presAssocID="{FBE066ED-B732-43AA-8192-0E4B1B23E7C2}" presName="parTx" presStyleLbl="revTx" presStyleIdx="1" presStyleCnt="2">
        <dgm:presLayoutVars>
          <dgm:chMax val="0"/>
          <dgm:chPref val="0"/>
        </dgm:presLayoutVars>
      </dgm:prSet>
      <dgm:spPr/>
      <dgm:t>
        <a:bodyPr/>
        <a:lstStyle/>
        <a:p>
          <a:endParaRPr lang="ru-RU"/>
        </a:p>
      </dgm:t>
    </dgm:pt>
  </dgm:ptLst>
  <dgm:cxnLst>
    <dgm:cxn modelId="{B935D57E-477D-41B2-A9FF-C24BD4AA4ED2}" type="presOf" srcId="{5B77D9B6-C283-479A-BE07-611ECCE9980F}" destId="{58D12A98-D3CC-4B6B-91C3-8A13E20901C6}" srcOrd="0" destOrd="0" presId="urn:microsoft.com/office/officeart/2018/2/layout/IconVerticalSolidList"/>
    <dgm:cxn modelId="{5AA111ED-464F-44A6-8B5F-D002F192A955}" srcId="{E1570332-37D0-448F-B8FB-8E2C781FA288}" destId="{5B77D9B6-C283-479A-BE07-611ECCE9980F}" srcOrd="0" destOrd="0" parTransId="{AEC88372-D292-4473-B8B8-B9DD3FB942D2}" sibTransId="{61B19A70-F43D-4366-9A13-6DD2023F4837}"/>
    <dgm:cxn modelId="{FA3874E6-52F5-43C9-9EA7-9D13EF0CD2B3}" type="presOf" srcId="{FBE066ED-B732-43AA-8192-0E4B1B23E7C2}" destId="{03EAC036-C047-427E-9FCB-430AF140606F}" srcOrd="0" destOrd="0" presId="urn:microsoft.com/office/officeart/2018/2/layout/IconVerticalSolidList"/>
    <dgm:cxn modelId="{F32CD425-31AB-4B6E-BB16-C30BE38361E6}" srcId="{E1570332-37D0-448F-B8FB-8E2C781FA288}" destId="{FBE066ED-B732-43AA-8192-0E4B1B23E7C2}" srcOrd="1" destOrd="0" parTransId="{9E32C8EC-017E-4F40-9765-F912B5660D2B}" sibTransId="{C5D249CF-90A9-4A9D-AB79-F701ECE2925A}"/>
    <dgm:cxn modelId="{1B52171B-37C6-43EE-93C8-CC0425A0C908}" type="presOf" srcId="{E1570332-37D0-448F-B8FB-8E2C781FA288}" destId="{171C37C6-E708-4BB3-B26A-71D2176A4154}" srcOrd="0" destOrd="0" presId="urn:microsoft.com/office/officeart/2018/2/layout/IconVerticalSolidList"/>
    <dgm:cxn modelId="{676BAECF-8936-4437-AEB2-B4A12F46E169}" type="presParOf" srcId="{171C37C6-E708-4BB3-B26A-71D2176A4154}" destId="{B63F43BE-435E-43D5-A618-B15F8A1D3564}" srcOrd="0" destOrd="0" presId="urn:microsoft.com/office/officeart/2018/2/layout/IconVerticalSolidList"/>
    <dgm:cxn modelId="{8DE88925-BA36-4BCD-AB18-95F222031A52}" type="presParOf" srcId="{B63F43BE-435E-43D5-A618-B15F8A1D3564}" destId="{F23968A2-5310-499F-ADF1-1DC272994C88}" srcOrd="0" destOrd="0" presId="urn:microsoft.com/office/officeart/2018/2/layout/IconVerticalSolidList"/>
    <dgm:cxn modelId="{80FFED3B-CC76-4D14-8575-789BF18B31FB}" type="presParOf" srcId="{B63F43BE-435E-43D5-A618-B15F8A1D3564}" destId="{ABF71E9E-52E6-4C7B-B779-8DB3C31761E5}" srcOrd="1" destOrd="0" presId="urn:microsoft.com/office/officeart/2018/2/layout/IconVerticalSolidList"/>
    <dgm:cxn modelId="{5016750A-B5CF-43E5-A015-09C15BFFB67A}" type="presParOf" srcId="{B63F43BE-435E-43D5-A618-B15F8A1D3564}" destId="{674C78F0-F1A7-433E-9B6F-C05C9F941AAF}" srcOrd="2" destOrd="0" presId="urn:microsoft.com/office/officeart/2018/2/layout/IconVerticalSolidList"/>
    <dgm:cxn modelId="{80C42028-EEDA-404D-867C-695E28BE78B5}" type="presParOf" srcId="{B63F43BE-435E-43D5-A618-B15F8A1D3564}" destId="{58D12A98-D3CC-4B6B-91C3-8A13E20901C6}" srcOrd="3" destOrd="0" presId="urn:microsoft.com/office/officeart/2018/2/layout/IconVerticalSolidList"/>
    <dgm:cxn modelId="{7764957B-0862-4548-B773-15DDD0D24A0A}" type="presParOf" srcId="{171C37C6-E708-4BB3-B26A-71D2176A4154}" destId="{18E47E6C-1F28-4F0B-9775-91ADF6898175}" srcOrd="1" destOrd="0" presId="urn:microsoft.com/office/officeart/2018/2/layout/IconVerticalSolidList"/>
    <dgm:cxn modelId="{A4138070-B317-4E87-8467-B437085A8FC0}" type="presParOf" srcId="{171C37C6-E708-4BB3-B26A-71D2176A4154}" destId="{C007B3FA-D3C9-48D3-89B1-BB70AD7C9A0C}" srcOrd="2" destOrd="0" presId="urn:microsoft.com/office/officeart/2018/2/layout/IconVerticalSolidList"/>
    <dgm:cxn modelId="{6C57EEE3-BE06-480B-AB01-FB82F51FAE38}" type="presParOf" srcId="{C007B3FA-D3C9-48D3-89B1-BB70AD7C9A0C}" destId="{947B0D83-CBC9-4AA4-AE4A-E7B7ADDCF3BA}" srcOrd="0" destOrd="0" presId="urn:microsoft.com/office/officeart/2018/2/layout/IconVerticalSolidList"/>
    <dgm:cxn modelId="{276ECD76-C481-4C7D-807A-1543EA7D8854}" type="presParOf" srcId="{C007B3FA-D3C9-48D3-89B1-BB70AD7C9A0C}" destId="{889A4803-503C-4804-9349-D898A629B998}" srcOrd="1" destOrd="0" presId="urn:microsoft.com/office/officeart/2018/2/layout/IconVerticalSolidList"/>
    <dgm:cxn modelId="{F1E0F0E5-E5A5-4F61-BC27-A1833D3809C9}" type="presParOf" srcId="{C007B3FA-D3C9-48D3-89B1-BB70AD7C9A0C}" destId="{B42FDCD0-1052-41FF-ADCB-DD7B605C03C2}" srcOrd="2" destOrd="0" presId="urn:microsoft.com/office/officeart/2018/2/layout/IconVerticalSolidList"/>
    <dgm:cxn modelId="{D7782853-CF4C-40A2-844C-14CD9C3FF8AB}" type="presParOf" srcId="{C007B3FA-D3C9-48D3-89B1-BB70AD7C9A0C}" destId="{03EAC036-C047-427E-9FCB-430AF14060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42D6B4-74BA-4CE0-8F63-0D24BC66D56B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02D8CABA-EA42-457C-A7D4-17C45ED82040}">
      <dgm:prSet/>
      <dgm:spPr/>
      <dgm:t>
        <a:bodyPr/>
        <a:lstStyle/>
        <a:p>
          <a:r>
            <a:rPr lang="ru-RU"/>
            <a:t>Избегайте стимуляторов, таких как кофеин, алкоголь, сигареты и другие вещества, которые возбуждают нервную систему. </a:t>
          </a:r>
          <a:endParaRPr lang="en-US"/>
        </a:p>
      </dgm:t>
    </dgm:pt>
    <dgm:pt modelId="{B3F66CEC-22DF-4493-9007-B0006E8A2F64}" type="parTrans" cxnId="{98895869-45DA-42AA-99D6-5ACEA345616B}">
      <dgm:prSet/>
      <dgm:spPr/>
      <dgm:t>
        <a:bodyPr/>
        <a:lstStyle/>
        <a:p>
          <a:endParaRPr lang="en-US"/>
        </a:p>
      </dgm:t>
    </dgm:pt>
    <dgm:pt modelId="{D8646252-0417-4A6C-A316-012A98CCA08D}" type="sibTrans" cxnId="{98895869-45DA-42AA-99D6-5ACEA345616B}">
      <dgm:prSet/>
      <dgm:spPr/>
      <dgm:t>
        <a:bodyPr/>
        <a:lstStyle/>
        <a:p>
          <a:endParaRPr lang="en-US"/>
        </a:p>
      </dgm:t>
    </dgm:pt>
    <dgm:pt modelId="{DA326C3A-FB48-4793-AE85-FC3DFE330290}">
      <dgm:prSet/>
      <dgm:spPr/>
      <dgm:t>
        <a:bodyPr/>
        <a:lstStyle/>
        <a:p>
          <a:r>
            <a:rPr lang="ru-RU"/>
            <a:t>Записывайте свои автоматические мысли в дневнике и проводите логическую анализ. Поставьте под сомнение свои негативные установки и проведите эксперименты, чтобы проверить, насколько они соответствуют действительности. Запишите в дневнике результаты, чтобы оценить объективность первоначального утверждения. </a:t>
          </a:r>
          <a:endParaRPr lang="en-US"/>
        </a:p>
      </dgm:t>
    </dgm:pt>
    <dgm:pt modelId="{290096D0-8EAE-4CE0-B7B5-33817D157E8F}" type="parTrans" cxnId="{67F20ADC-252C-4692-9C3E-BED8A8648E7A}">
      <dgm:prSet/>
      <dgm:spPr/>
      <dgm:t>
        <a:bodyPr/>
        <a:lstStyle/>
        <a:p>
          <a:endParaRPr lang="en-US"/>
        </a:p>
      </dgm:t>
    </dgm:pt>
    <dgm:pt modelId="{327DCCED-843F-4A6C-B409-4D16034075C0}" type="sibTrans" cxnId="{67F20ADC-252C-4692-9C3E-BED8A8648E7A}">
      <dgm:prSet/>
      <dgm:spPr/>
      <dgm:t>
        <a:bodyPr/>
        <a:lstStyle/>
        <a:p>
          <a:endParaRPr lang="en-US"/>
        </a:p>
      </dgm:t>
    </dgm:pt>
    <dgm:pt modelId="{6F4021F9-AC49-486D-A216-8AF99CEABBB4}">
      <dgm:prSet/>
      <dgm:spPr/>
      <dgm:t>
        <a:bodyPr/>
        <a:lstStyle/>
        <a:p>
          <a:r>
            <a:rPr lang="ru-RU"/>
            <a:t>Если возникает паника, сосредоточьтесь на восстановлении дыхания. Делайте выдохи длиннее вдохов. </a:t>
          </a:r>
          <a:endParaRPr lang="en-US"/>
        </a:p>
      </dgm:t>
    </dgm:pt>
    <dgm:pt modelId="{6DB899D9-7442-49EE-B9F5-A9F553EAFDF9}" type="parTrans" cxnId="{D286C543-9661-4AE1-9186-C3D381271D22}">
      <dgm:prSet/>
      <dgm:spPr/>
      <dgm:t>
        <a:bodyPr/>
        <a:lstStyle/>
        <a:p>
          <a:endParaRPr lang="en-US"/>
        </a:p>
      </dgm:t>
    </dgm:pt>
    <dgm:pt modelId="{5A21B13A-9633-4BB7-84A2-59B7814D8BCD}" type="sibTrans" cxnId="{D286C543-9661-4AE1-9186-C3D381271D22}">
      <dgm:prSet/>
      <dgm:spPr/>
      <dgm:t>
        <a:bodyPr/>
        <a:lstStyle/>
        <a:p>
          <a:endParaRPr lang="en-US"/>
        </a:p>
      </dgm:t>
    </dgm:pt>
    <dgm:pt modelId="{8C5169DC-E22A-4319-B96C-F591AA186121}">
      <dgm:prSet/>
      <dgm:spPr/>
      <dgm:t>
        <a:bodyPr/>
        <a:lstStyle/>
        <a:p>
          <a:r>
            <a:rPr lang="ru-RU"/>
            <a:t>Переключите свое внимание на предметы вокруг. Перечисляйте про себя, что вы видите, и делайте подсчет, например: "Я вижу одну красную сумку, две черные клавиатуры, три бумажных стикера" и так далее. </a:t>
          </a:r>
          <a:endParaRPr lang="en-US"/>
        </a:p>
      </dgm:t>
    </dgm:pt>
    <dgm:pt modelId="{70203438-82EE-40F5-B8FD-C56D3DC4E092}" type="parTrans" cxnId="{CF3F3098-E679-417D-A309-DFA5F89B73E9}">
      <dgm:prSet/>
      <dgm:spPr/>
      <dgm:t>
        <a:bodyPr/>
        <a:lstStyle/>
        <a:p>
          <a:endParaRPr lang="en-US"/>
        </a:p>
      </dgm:t>
    </dgm:pt>
    <dgm:pt modelId="{B1DDB9FC-D3D8-4995-91CB-DE3055246679}" type="sibTrans" cxnId="{CF3F3098-E679-417D-A309-DFA5F89B73E9}">
      <dgm:prSet/>
      <dgm:spPr/>
      <dgm:t>
        <a:bodyPr/>
        <a:lstStyle/>
        <a:p>
          <a:endParaRPr lang="en-US"/>
        </a:p>
      </dgm:t>
    </dgm:pt>
    <dgm:pt modelId="{F297D7F1-5255-4939-81C6-425CFCEA85D1}">
      <dgm:prSet/>
      <dgm:spPr/>
      <dgm:t>
        <a:bodyPr/>
        <a:lstStyle/>
        <a:p>
          <a:r>
            <a:rPr lang="ru-RU"/>
            <a:t>Изучайте методы релаксации и медитации, чтобы научиться расслабляться и снижать уровень тревоги.</a:t>
          </a:r>
          <a:endParaRPr lang="en-US"/>
        </a:p>
      </dgm:t>
    </dgm:pt>
    <dgm:pt modelId="{5A747DF2-FBF8-4C73-A705-EBBFE0E8FB3D}" type="parTrans" cxnId="{FCBFFC7B-E1EC-459D-B471-D6B8C761E633}">
      <dgm:prSet/>
      <dgm:spPr/>
      <dgm:t>
        <a:bodyPr/>
        <a:lstStyle/>
        <a:p>
          <a:endParaRPr lang="en-US"/>
        </a:p>
      </dgm:t>
    </dgm:pt>
    <dgm:pt modelId="{B15D0075-46B6-41DF-A481-99345DE133C0}" type="sibTrans" cxnId="{FCBFFC7B-E1EC-459D-B471-D6B8C761E633}">
      <dgm:prSet/>
      <dgm:spPr/>
      <dgm:t>
        <a:bodyPr/>
        <a:lstStyle/>
        <a:p>
          <a:endParaRPr lang="en-US"/>
        </a:p>
      </dgm:t>
    </dgm:pt>
    <dgm:pt modelId="{FD684635-721C-4A15-BA1E-FED9F26F5E1D}" type="pres">
      <dgm:prSet presAssocID="{9B42D6B4-74BA-4CE0-8F63-0D24BC66D56B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C5C301-86F0-4240-9CF1-1B390DB88D04}" type="pres">
      <dgm:prSet presAssocID="{9B42D6B4-74BA-4CE0-8F63-0D24BC66D56B}" presName="container" presStyleCnt="0">
        <dgm:presLayoutVars>
          <dgm:dir/>
          <dgm:resizeHandles val="exact"/>
        </dgm:presLayoutVars>
      </dgm:prSet>
      <dgm:spPr/>
    </dgm:pt>
    <dgm:pt modelId="{418FBB76-996C-4E15-9DF2-BA24D412BF55}" type="pres">
      <dgm:prSet presAssocID="{02D8CABA-EA42-457C-A7D4-17C45ED82040}" presName="compNode" presStyleCnt="0"/>
      <dgm:spPr/>
    </dgm:pt>
    <dgm:pt modelId="{1A75AEC5-B554-474A-83B2-5E533A3DC80A}" type="pres">
      <dgm:prSet presAssocID="{02D8CABA-EA42-457C-A7D4-17C45ED82040}" presName="iconBgRect" presStyleLbl="bgShp" presStyleIdx="0" presStyleCnt="5"/>
      <dgm:spPr/>
    </dgm:pt>
    <dgm:pt modelId="{B681212E-D86B-4D69-8C4F-B053BC1BF8B9}" type="pres">
      <dgm:prSet presAssocID="{02D8CABA-EA42-457C-A7D4-17C45ED82040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Курение"/>
        </a:ext>
      </dgm:extLst>
    </dgm:pt>
    <dgm:pt modelId="{B643B763-04E8-4718-ADCB-62E52F434D07}" type="pres">
      <dgm:prSet presAssocID="{02D8CABA-EA42-457C-A7D4-17C45ED82040}" presName="spaceRect" presStyleCnt="0"/>
      <dgm:spPr/>
    </dgm:pt>
    <dgm:pt modelId="{9082D95A-FED8-415E-BA83-7CDA744689F2}" type="pres">
      <dgm:prSet presAssocID="{02D8CABA-EA42-457C-A7D4-17C45ED82040}" presName="textRect" presStyleLbl="revTx" presStyleIdx="0" presStyleCnt="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1C04AFF-A5C3-4A4A-8E0D-4833E7F7CAA5}" type="pres">
      <dgm:prSet presAssocID="{D8646252-0417-4A6C-A316-012A98CCA0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413EDE0-A5D0-40FA-BC1D-098CD7467295}" type="pres">
      <dgm:prSet presAssocID="{DA326C3A-FB48-4793-AE85-FC3DFE330290}" presName="compNode" presStyleCnt="0"/>
      <dgm:spPr/>
    </dgm:pt>
    <dgm:pt modelId="{28C56C90-4D1E-46AB-8AF4-D0A138A12C8A}" type="pres">
      <dgm:prSet presAssocID="{DA326C3A-FB48-4793-AE85-FC3DFE330290}" presName="iconBgRect" presStyleLbl="bgShp" presStyleIdx="1" presStyleCnt="5"/>
      <dgm:spPr/>
    </dgm:pt>
    <dgm:pt modelId="{54162C90-A59E-4792-AE19-B3A9BF9D0B9A}" type="pres">
      <dgm:prSet presAssocID="{DA326C3A-FB48-4793-AE85-FC3DFE330290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Колба"/>
        </a:ext>
      </dgm:extLst>
    </dgm:pt>
    <dgm:pt modelId="{ED3BDDB8-A899-42FA-BBBB-B0F6FF0B60C2}" type="pres">
      <dgm:prSet presAssocID="{DA326C3A-FB48-4793-AE85-FC3DFE330290}" presName="spaceRect" presStyleCnt="0"/>
      <dgm:spPr/>
    </dgm:pt>
    <dgm:pt modelId="{A4249314-A4BC-4948-A259-26BBBB0B2ED2}" type="pres">
      <dgm:prSet presAssocID="{DA326C3A-FB48-4793-AE85-FC3DFE330290}" presName="textRect" presStyleLbl="revTx" presStyleIdx="1" presStyleCnt="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046D9C8-D710-4D10-AB22-CAEBEE70A038}" type="pres">
      <dgm:prSet presAssocID="{327DCCED-843F-4A6C-B409-4D16034075C0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EB0207-1AA2-4A66-960F-2657E66B7AD7}" type="pres">
      <dgm:prSet presAssocID="{6F4021F9-AC49-486D-A216-8AF99CEABBB4}" presName="compNode" presStyleCnt="0"/>
      <dgm:spPr/>
    </dgm:pt>
    <dgm:pt modelId="{E4CE468B-64CA-4A09-AFCB-DE07D98B0618}" type="pres">
      <dgm:prSet presAssocID="{6F4021F9-AC49-486D-A216-8AF99CEABBB4}" presName="iconBgRect" presStyleLbl="bgShp" presStyleIdx="2" presStyleCnt="5"/>
      <dgm:spPr/>
    </dgm:pt>
    <dgm:pt modelId="{C1BD777E-967F-40B8-B804-7C0FAD676080}" type="pres">
      <dgm:prSet presAssocID="{6F4021F9-AC49-486D-A216-8AF99CEABBB4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Взрыв"/>
        </a:ext>
      </dgm:extLst>
    </dgm:pt>
    <dgm:pt modelId="{0FD87901-AC80-4D89-AE6F-C1E80B96F3AE}" type="pres">
      <dgm:prSet presAssocID="{6F4021F9-AC49-486D-A216-8AF99CEABBB4}" presName="spaceRect" presStyleCnt="0"/>
      <dgm:spPr/>
    </dgm:pt>
    <dgm:pt modelId="{8CD2D850-DD35-443A-8532-53A8CBC8D512}" type="pres">
      <dgm:prSet presAssocID="{6F4021F9-AC49-486D-A216-8AF99CEABBB4}" presName="textRect" presStyleLbl="revTx" presStyleIdx="2" presStyleCnt="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7DE401E9-F601-4027-9B81-6E1FA3FF29EC}" type="pres">
      <dgm:prSet presAssocID="{5A21B13A-9633-4BB7-84A2-59B7814D8BC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E618DFE-C144-4A0A-AB14-D0D8B6D21D73}" type="pres">
      <dgm:prSet presAssocID="{8C5169DC-E22A-4319-B96C-F591AA186121}" presName="compNode" presStyleCnt="0"/>
      <dgm:spPr/>
    </dgm:pt>
    <dgm:pt modelId="{D4E989DF-FFCE-45AD-9DB5-F77D8E34C430}" type="pres">
      <dgm:prSet presAssocID="{8C5169DC-E22A-4319-B96C-F591AA186121}" presName="iconBgRect" presStyleLbl="bgShp" presStyleIdx="3" presStyleCnt="5"/>
      <dgm:spPr/>
    </dgm:pt>
    <dgm:pt modelId="{CD23F6B9-0CEB-4F45-A85C-DD61F52AEE14}" type="pres">
      <dgm:prSet presAssocID="{8C5169DC-E22A-4319-B96C-F591AA186121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Танец"/>
        </a:ext>
      </dgm:extLst>
    </dgm:pt>
    <dgm:pt modelId="{689FBE24-AC26-478D-ADE8-9005AFFB7771}" type="pres">
      <dgm:prSet presAssocID="{8C5169DC-E22A-4319-B96C-F591AA186121}" presName="spaceRect" presStyleCnt="0"/>
      <dgm:spPr/>
    </dgm:pt>
    <dgm:pt modelId="{542D192E-A8A1-40F2-AB92-17296516DF9C}" type="pres">
      <dgm:prSet presAssocID="{8C5169DC-E22A-4319-B96C-F591AA186121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  <dgm:pt modelId="{EB010EDB-DAEB-4168-8A2D-203BBBF72967}" type="pres">
      <dgm:prSet presAssocID="{B1DDB9FC-D3D8-4995-91CB-DE305524667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D6E41A9-6FB5-4038-A0B8-31408966E07A}" type="pres">
      <dgm:prSet presAssocID="{F297D7F1-5255-4939-81C6-425CFCEA85D1}" presName="compNode" presStyleCnt="0"/>
      <dgm:spPr/>
    </dgm:pt>
    <dgm:pt modelId="{8FC1394D-E63C-4335-8662-C49434865980}" type="pres">
      <dgm:prSet presAssocID="{F297D7F1-5255-4939-81C6-425CFCEA85D1}" presName="iconBgRect" presStyleLbl="bgShp" presStyleIdx="4" presStyleCnt="5"/>
      <dgm:spPr/>
    </dgm:pt>
    <dgm:pt modelId="{ECFAFFD5-D392-422B-9AB1-C73AE9AA475F}" type="pres">
      <dgm:prSet presAssocID="{F297D7F1-5255-4939-81C6-425CFCEA85D1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xmlns="" id="0" name="" descr="Флажок"/>
        </a:ext>
      </dgm:extLst>
    </dgm:pt>
    <dgm:pt modelId="{8911BDAE-B948-4408-AF0D-CB93A59D2BB3}" type="pres">
      <dgm:prSet presAssocID="{F297D7F1-5255-4939-81C6-425CFCEA85D1}" presName="spaceRect" presStyleCnt="0"/>
      <dgm:spPr/>
    </dgm:pt>
    <dgm:pt modelId="{32D8948A-D1B6-4156-820E-4F1210F45620}" type="pres">
      <dgm:prSet presAssocID="{F297D7F1-5255-4939-81C6-425CFCEA85D1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86AF9FA-0132-44A5-9AC9-C0873DC1A97D}" type="presOf" srcId="{8C5169DC-E22A-4319-B96C-F591AA186121}" destId="{542D192E-A8A1-40F2-AB92-17296516DF9C}" srcOrd="0" destOrd="0" presId="urn:microsoft.com/office/officeart/2018/2/layout/IconCircleList"/>
    <dgm:cxn modelId="{60CDC5DE-7BC0-4038-AFC4-F3CD4368E43D}" type="presOf" srcId="{327DCCED-843F-4A6C-B409-4D16034075C0}" destId="{E046D9C8-D710-4D10-AB22-CAEBEE70A038}" srcOrd="0" destOrd="0" presId="urn:microsoft.com/office/officeart/2018/2/layout/IconCircleList"/>
    <dgm:cxn modelId="{8CDE2C11-5622-4F4C-B4FE-3D58A1CC581E}" type="presOf" srcId="{B1DDB9FC-D3D8-4995-91CB-DE3055246679}" destId="{EB010EDB-DAEB-4168-8A2D-203BBBF72967}" srcOrd="0" destOrd="0" presId="urn:microsoft.com/office/officeart/2018/2/layout/IconCircleList"/>
    <dgm:cxn modelId="{BC7C30AA-85C5-4CAF-A090-A4DC11603A2E}" type="presOf" srcId="{02D8CABA-EA42-457C-A7D4-17C45ED82040}" destId="{9082D95A-FED8-415E-BA83-7CDA744689F2}" srcOrd="0" destOrd="0" presId="urn:microsoft.com/office/officeart/2018/2/layout/IconCircleList"/>
    <dgm:cxn modelId="{A3B50DC0-C42C-4FF2-ADD7-B26203703A66}" type="presOf" srcId="{DA326C3A-FB48-4793-AE85-FC3DFE330290}" destId="{A4249314-A4BC-4948-A259-26BBBB0B2ED2}" srcOrd="0" destOrd="0" presId="urn:microsoft.com/office/officeart/2018/2/layout/IconCircleList"/>
    <dgm:cxn modelId="{98895869-45DA-42AA-99D6-5ACEA345616B}" srcId="{9B42D6B4-74BA-4CE0-8F63-0D24BC66D56B}" destId="{02D8CABA-EA42-457C-A7D4-17C45ED82040}" srcOrd="0" destOrd="0" parTransId="{B3F66CEC-22DF-4493-9007-B0006E8A2F64}" sibTransId="{D8646252-0417-4A6C-A316-012A98CCA08D}"/>
    <dgm:cxn modelId="{75186BF8-B6BE-481F-8FF3-78334E384982}" type="presOf" srcId="{9B42D6B4-74BA-4CE0-8F63-0D24BC66D56B}" destId="{FD684635-721C-4A15-BA1E-FED9F26F5E1D}" srcOrd="0" destOrd="0" presId="urn:microsoft.com/office/officeart/2018/2/layout/IconCircleList"/>
    <dgm:cxn modelId="{2B9AC19A-5487-41CE-AFF8-334044BD7244}" type="presOf" srcId="{5A21B13A-9633-4BB7-84A2-59B7814D8BCD}" destId="{7DE401E9-F601-4027-9B81-6E1FA3FF29EC}" srcOrd="0" destOrd="0" presId="urn:microsoft.com/office/officeart/2018/2/layout/IconCircleList"/>
    <dgm:cxn modelId="{99C39290-8BA4-498B-87A8-442970795BAB}" type="presOf" srcId="{6F4021F9-AC49-486D-A216-8AF99CEABBB4}" destId="{8CD2D850-DD35-443A-8532-53A8CBC8D512}" srcOrd="0" destOrd="0" presId="urn:microsoft.com/office/officeart/2018/2/layout/IconCircleList"/>
    <dgm:cxn modelId="{CF3F3098-E679-417D-A309-DFA5F89B73E9}" srcId="{9B42D6B4-74BA-4CE0-8F63-0D24BC66D56B}" destId="{8C5169DC-E22A-4319-B96C-F591AA186121}" srcOrd="3" destOrd="0" parTransId="{70203438-82EE-40F5-B8FD-C56D3DC4E092}" sibTransId="{B1DDB9FC-D3D8-4995-91CB-DE3055246679}"/>
    <dgm:cxn modelId="{82ACC392-FFF0-41C7-AAAE-7E2E7F007F57}" type="presOf" srcId="{D8646252-0417-4A6C-A316-012A98CCA08D}" destId="{E1C04AFF-A5C3-4A4A-8E0D-4833E7F7CAA5}" srcOrd="0" destOrd="0" presId="urn:microsoft.com/office/officeart/2018/2/layout/IconCircleList"/>
    <dgm:cxn modelId="{67F20ADC-252C-4692-9C3E-BED8A8648E7A}" srcId="{9B42D6B4-74BA-4CE0-8F63-0D24BC66D56B}" destId="{DA326C3A-FB48-4793-AE85-FC3DFE330290}" srcOrd="1" destOrd="0" parTransId="{290096D0-8EAE-4CE0-B7B5-33817D157E8F}" sibTransId="{327DCCED-843F-4A6C-B409-4D16034075C0}"/>
    <dgm:cxn modelId="{FCBFFC7B-E1EC-459D-B471-D6B8C761E633}" srcId="{9B42D6B4-74BA-4CE0-8F63-0D24BC66D56B}" destId="{F297D7F1-5255-4939-81C6-425CFCEA85D1}" srcOrd="4" destOrd="0" parTransId="{5A747DF2-FBF8-4C73-A705-EBBFE0E8FB3D}" sibTransId="{B15D0075-46B6-41DF-A481-99345DE133C0}"/>
    <dgm:cxn modelId="{97F772F6-8CB3-484F-81B8-8AAEBD652D6D}" type="presOf" srcId="{F297D7F1-5255-4939-81C6-425CFCEA85D1}" destId="{32D8948A-D1B6-4156-820E-4F1210F45620}" srcOrd="0" destOrd="0" presId="urn:microsoft.com/office/officeart/2018/2/layout/IconCircleList"/>
    <dgm:cxn modelId="{D286C543-9661-4AE1-9186-C3D381271D22}" srcId="{9B42D6B4-74BA-4CE0-8F63-0D24BC66D56B}" destId="{6F4021F9-AC49-486D-A216-8AF99CEABBB4}" srcOrd="2" destOrd="0" parTransId="{6DB899D9-7442-49EE-B9F5-A9F553EAFDF9}" sibTransId="{5A21B13A-9633-4BB7-84A2-59B7814D8BCD}"/>
    <dgm:cxn modelId="{9BE847E2-D697-4072-B01C-11768F54922A}" type="presParOf" srcId="{FD684635-721C-4A15-BA1E-FED9F26F5E1D}" destId="{CDC5C301-86F0-4240-9CF1-1B390DB88D04}" srcOrd="0" destOrd="0" presId="urn:microsoft.com/office/officeart/2018/2/layout/IconCircleList"/>
    <dgm:cxn modelId="{805287AD-7045-40AD-B568-B6169A38DBAD}" type="presParOf" srcId="{CDC5C301-86F0-4240-9CF1-1B390DB88D04}" destId="{418FBB76-996C-4E15-9DF2-BA24D412BF55}" srcOrd="0" destOrd="0" presId="urn:microsoft.com/office/officeart/2018/2/layout/IconCircleList"/>
    <dgm:cxn modelId="{E05ADD30-F666-41F1-9B15-8CD5819F2743}" type="presParOf" srcId="{418FBB76-996C-4E15-9DF2-BA24D412BF55}" destId="{1A75AEC5-B554-474A-83B2-5E533A3DC80A}" srcOrd="0" destOrd="0" presId="urn:microsoft.com/office/officeart/2018/2/layout/IconCircleList"/>
    <dgm:cxn modelId="{78A1EFA5-E6AC-497C-BAF5-57031D18F123}" type="presParOf" srcId="{418FBB76-996C-4E15-9DF2-BA24D412BF55}" destId="{B681212E-D86B-4D69-8C4F-B053BC1BF8B9}" srcOrd="1" destOrd="0" presId="urn:microsoft.com/office/officeart/2018/2/layout/IconCircleList"/>
    <dgm:cxn modelId="{DB219B30-9D40-4D89-AB51-060EAFC2BEE8}" type="presParOf" srcId="{418FBB76-996C-4E15-9DF2-BA24D412BF55}" destId="{B643B763-04E8-4718-ADCB-62E52F434D07}" srcOrd="2" destOrd="0" presId="urn:microsoft.com/office/officeart/2018/2/layout/IconCircleList"/>
    <dgm:cxn modelId="{FEEE50E3-6347-4386-942C-D257E1F5F6E4}" type="presParOf" srcId="{418FBB76-996C-4E15-9DF2-BA24D412BF55}" destId="{9082D95A-FED8-415E-BA83-7CDA744689F2}" srcOrd="3" destOrd="0" presId="urn:microsoft.com/office/officeart/2018/2/layout/IconCircleList"/>
    <dgm:cxn modelId="{6AEEA45A-8D3E-40C5-9401-4DC08CC3A60A}" type="presParOf" srcId="{CDC5C301-86F0-4240-9CF1-1B390DB88D04}" destId="{E1C04AFF-A5C3-4A4A-8E0D-4833E7F7CAA5}" srcOrd="1" destOrd="0" presId="urn:microsoft.com/office/officeart/2018/2/layout/IconCircleList"/>
    <dgm:cxn modelId="{FF80BF83-F7DE-4A00-8917-CD94E8A2603F}" type="presParOf" srcId="{CDC5C301-86F0-4240-9CF1-1B390DB88D04}" destId="{6413EDE0-A5D0-40FA-BC1D-098CD7467295}" srcOrd="2" destOrd="0" presId="urn:microsoft.com/office/officeart/2018/2/layout/IconCircleList"/>
    <dgm:cxn modelId="{DC1FC525-D678-48C4-848D-C67F1823B043}" type="presParOf" srcId="{6413EDE0-A5D0-40FA-BC1D-098CD7467295}" destId="{28C56C90-4D1E-46AB-8AF4-D0A138A12C8A}" srcOrd="0" destOrd="0" presId="urn:microsoft.com/office/officeart/2018/2/layout/IconCircleList"/>
    <dgm:cxn modelId="{2EF34365-1AE6-41F4-A3F5-B42294021858}" type="presParOf" srcId="{6413EDE0-A5D0-40FA-BC1D-098CD7467295}" destId="{54162C90-A59E-4792-AE19-B3A9BF9D0B9A}" srcOrd="1" destOrd="0" presId="urn:microsoft.com/office/officeart/2018/2/layout/IconCircleList"/>
    <dgm:cxn modelId="{C9EF3EC7-8A74-4DF8-9742-D2022F0FFDE9}" type="presParOf" srcId="{6413EDE0-A5D0-40FA-BC1D-098CD7467295}" destId="{ED3BDDB8-A899-42FA-BBBB-B0F6FF0B60C2}" srcOrd="2" destOrd="0" presId="urn:microsoft.com/office/officeart/2018/2/layout/IconCircleList"/>
    <dgm:cxn modelId="{321E5263-1D7B-44EE-9B34-21619CE3903B}" type="presParOf" srcId="{6413EDE0-A5D0-40FA-BC1D-098CD7467295}" destId="{A4249314-A4BC-4948-A259-26BBBB0B2ED2}" srcOrd="3" destOrd="0" presId="urn:microsoft.com/office/officeart/2018/2/layout/IconCircleList"/>
    <dgm:cxn modelId="{C20B367C-D9D9-423E-AFB1-069BCF73E388}" type="presParOf" srcId="{CDC5C301-86F0-4240-9CF1-1B390DB88D04}" destId="{E046D9C8-D710-4D10-AB22-CAEBEE70A038}" srcOrd="3" destOrd="0" presId="urn:microsoft.com/office/officeart/2018/2/layout/IconCircleList"/>
    <dgm:cxn modelId="{259AED16-A448-4D8C-B728-B92E95D547E0}" type="presParOf" srcId="{CDC5C301-86F0-4240-9CF1-1B390DB88D04}" destId="{E1EB0207-1AA2-4A66-960F-2657E66B7AD7}" srcOrd="4" destOrd="0" presId="urn:microsoft.com/office/officeart/2018/2/layout/IconCircleList"/>
    <dgm:cxn modelId="{B7509D1B-2DF9-48DA-BC38-4CA9ACF15297}" type="presParOf" srcId="{E1EB0207-1AA2-4A66-960F-2657E66B7AD7}" destId="{E4CE468B-64CA-4A09-AFCB-DE07D98B0618}" srcOrd="0" destOrd="0" presId="urn:microsoft.com/office/officeart/2018/2/layout/IconCircleList"/>
    <dgm:cxn modelId="{28B763C2-1A18-43A8-9AEC-AF50C02A3B7B}" type="presParOf" srcId="{E1EB0207-1AA2-4A66-960F-2657E66B7AD7}" destId="{C1BD777E-967F-40B8-B804-7C0FAD676080}" srcOrd="1" destOrd="0" presId="urn:microsoft.com/office/officeart/2018/2/layout/IconCircleList"/>
    <dgm:cxn modelId="{2EED96EB-5802-499D-BA9A-3F12439F6E3D}" type="presParOf" srcId="{E1EB0207-1AA2-4A66-960F-2657E66B7AD7}" destId="{0FD87901-AC80-4D89-AE6F-C1E80B96F3AE}" srcOrd="2" destOrd="0" presId="urn:microsoft.com/office/officeart/2018/2/layout/IconCircleList"/>
    <dgm:cxn modelId="{AB524E69-A4A8-48CE-A749-C0BAB55ED353}" type="presParOf" srcId="{E1EB0207-1AA2-4A66-960F-2657E66B7AD7}" destId="{8CD2D850-DD35-443A-8532-53A8CBC8D512}" srcOrd="3" destOrd="0" presId="urn:microsoft.com/office/officeart/2018/2/layout/IconCircleList"/>
    <dgm:cxn modelId="{6540C95A-642F-416A-9D6F-D00E822A7037}" type="presParOf" srcId="{CDC5C301-86F0-4240-9CF1-1B390DB88D04}" destId="{7DE401E9-F601-4027-9B81-6E1FA3FF29EC}" srcOrd="5" destOrd="0" presId="urn:microsoft.com/office/officeart/2018/2/layout/IconCircleList"/>
    <dgm:cxn modelId="{E7E4F02C-B80C-4047-9DF5-3BBDE4ECC223}" type="presParOf" srcId="{CDC5C301-86F0-4240-9CF1-1B390DB88D04}" destId="{EE618DFE-C144-4A0A-AB14-D0D8B6D21D73}" srcOrd="6" destOrd="0" presId="urn:microsoft.com/office/officeart/2018/2/layout/IconCircleList"/>
    <dgm:cxn modelId="{BE0C47E9-ED91-4988-8CF1-D4693C032F7F}" type="presParOf" srcId="{EE618DFE-C144-4A0A-AB14-D0D8B6D21D73}" destId="{D4E989DF-FFCE-45AD-9DB5-F77D8E34C430}" srcOrd="0" destOrd="0" presId="urn:microsoft.com/office/officeart/2018/2/layout/IconCircleList"/>
    <dgm:cxn modelId="{42368FD1-4E74-4B66-92B9-5A675874E17F}" type="presParOf" srcId="{EE618DFE-C144-4A0A-AB14-D0D8B6D21D73}" destId="{CD23F6B9-0CEB-4F45-A85C-DD61F52AEE14}" srcOrd="1" destOrd="0" presId="urn:microsoft.com/office/officeart/2018/2/layout/IconCircleList"/>
    <dgm:cxn modelId="{379AF00F-A4E2-4619-A3F4-BBFA9E1CCE62}" type="presParOf" srcId="{EE618DFE-C144-4A0A-AB14-D0D8B6D21D73}" destId="{689FBE24-AC26-478D-ADE8-9005AFFB7771}" srcOrd="2" destOrd="0" presId="urn:microsoft.com/office/officeart/2018/2/layout/IconCircleList"/>
    <dgm:cxn modelId="{75417ADA-6883-4168-AAF3-5632488E8BE6}" type="presParOf" srcId="{EE618DFE-C144-4A0A-AB14-D0D8B6D21D73}" destId="{542D192E-A8A1-40F2-AB92-17296516DF9C}" srcOrd="3" destOrd="0" presId="urn:microsoft.com/office/officeart/2018/2/layout/IconCircleList"/>
    <dgm:cxn modelId="{13E86128-E5FB-424A-89D3-73A6EB5563A6}" type="presParOf" srcId="{CDC5C301-86F0-4240-9CF1-1B390DB88D04}" destId="{EB010EDB-DAEB-4168-8A2D-203BBBF72967}" srcOrd="7" destOrd="0" presId="urn:microsoft.com/office/officeart/2018/2/layout/IconCircleList"/>
    <dgm:cxn modelId="{6BFC3A24-DC1D-4F05-BECA-38030C95B999}" type="presParOf" srcId="{CDC5C301-86F0-4240-9CF1-1B390DB88D04}" destId="{4D6E41A9-6FB5-4038-A0B8-31408966E07A}" srcOrd="8" destOrd="0" presId="urn:microsoft.com/office/officeart/2018/2/layout/IconCircleList"/>
    <dgm:cxn modelId="{1B93EC8D-106E-4D88-BEEE-85617F05E0AE}" type="presParOf" srcId="{4D6E41A9-6FB5-4038-A0B8-31408966E07A}" destId="{8FC1394D-E63C-4335-8662-C49434865980}" srcOrd="0" destOrd="0" presId="urn:microsoft.com/office/officeart/2018/2/layout/IconCircleList"/>
    <dgm:cxn modelId="{2BA21A93-C75F-40C9-8796-CCFDA06A4B9C}" type="presParOf" srcId="{4D6E41A9-6FB5-4038-A0B8-31408966E07A}" destId="{ECFAFFD5-D392-422B-9AB1-C73AE9AA475F}" srcOrd="1" destOrd="0" presId="urn:microsoft.com/office/officeart/2018/2/layout/IconCircleList"/>
    <dgm:cxn modelId="{404A501D-02DD-414E-BD36-B6373A5CF6D9}" type="presParOf" srcId="{4D6E41A9-6FB5-4038-A0B8-31408966E07A}" destId="{8911BDAE-B948-4408-AF0D-CB93A59D2BB3}" srcOrd="2" destOrd="0" presId="urn:microsoft.com/office/officeart/2018/2/layout/IconCircleList"/>
    <dgm:cxn modelId="{01EF5E3D-C83C-488D-BD8D-94DFC9502874}" type="presParOf" srcId="{4D6E41A9-6FB5-4038-A0B8-31408966E07A}" destId="{32D8948A-D1B6-4156-820E-4F1210F45620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014536-4D9D-40C0-BA02-8B5B18154477}">
      <dsp:nvSpPr>
        <dsp:cNvPr id="0" name=""/>
        <dsp:cNvSpPr/>
      </dsp:nvSpPr>
      <dsp:spPr>
        <a:xfrm>
          <a:off x="212335" y="1507711"/>
          <a:ext cx="1335915" cy="13359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2A776-0F1C-45D5-A057-BE08E0063CA1}">
      <dsp:nvSpPr>
        <dsp:cNvPr id="0" name=""/>
        <dsp:cNvSpPr/>
      </dsp:nvSpPr>
      <dsp:spPr>
        <a:xfrm>
          <a:off x="492877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F5990-AF64-47C8-96C7-70C363A99443}">
      <dsp:nvSpPr>
        <dsp:cNvPr id="0" name=""/>
        <dsp:cNvSpPr/>
      </dsp:nvSpPr>
      <dsp:spPr>
        <a:xfrm>
          <a:off x="1834517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Одной из главных причин являются негативные установки и мысли, которые не являются объективными и вызывают страх. Эти мысли могут быть о себе, окружающих или о событиях. Они служат спусковым механизмом для панических атак.</a:t>
          </a:r>
          <a:endParaRPr lang="en-US" sz="1300" kern="1200"/>
        </a:p>
      </dsp:txBody>
      <dsp:txXfrm>
        <a:off x="1834517" y="1507711"/>
        <a:ext cx="3148942" cy="1335915"/>
      </dsp:txXfrm>
    </dsp:sp>
    <dsp:sp modelId="{B40AAB84-9152-49E0-9825-4D527774EBD2}">
      <dsp:nvSpPr>
        <dsp:cNvPr id="0" name=""/>
        <dsp:cNvSpPr/>
      </dsp:nvSpPr>
      <dsp:spPr>
        <a:xfrm>
          <a:off x="5532139" y="1507711"/>
          <a:ext cx="1335915" cy="133591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3F59C00-16B8-4E5C-8BB1-F7E7D5C87238}">
      <dsp:nvSpPr>
        <dsp:cNvPr id="0" name=""/>
        <dsp:cNvSpPr/>
      </dsp:nvSpPr>
      <dsp:spPr>
        <a:xfrm>
          <a:off x="5812681" y="1788253"/>
          <a:ext cx="774830" cy="77483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F9EFDF-FFD5-44D6-BFF4-8F97B2D57E8C}">
      <dsp:nvSpPr>
        <dsp:cNvPr id="0" name=""/>
        <dsp:cNvSpPr/>
      </dsp:nvSpPr>
      <dsp:spPr>
        <a:xfrm>
          <a:off x="7154322" y="1507711"/>
          <a:ext cx="3148942" cy="1335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300" kern="1200"/>
            <a:t>- Восприятие панических атак как неотвратимых и катастрофичных событий, например мысли о смерти, потере сознания или потере контроля над собой.</a:t>
          </a:r>
          <a:endParaRPr lang="en-US" sz="1300" kern="1200"/>
        </a:p>
      </dsp:txBody>
      <dsp:txXfrm>
        <a:off x="7154322" y="1507711"/>
        <a:ext cx="3148942" cy="1335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3968A2-5310-499F-ADF1-1DC272994C88}">
      <dsp:nvSpPr>
        <dsp:cNvPr id="0" name=""/>
        <dsp:cNvSpPr/>
      </dsp:nvSpPr>
      <dsp:spPr>
        <a:xfrm>
          <a:off x="0" y="745053"/>
          <a:ext cx="10506456" cy="137548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F71E9E-52E6-4C7B-B779-8DB3C31761E5}">
      <dsp:nvSpPr>
        <dsp:cNvPr id="0" name=""/>
        <dsp:cNvSpPr/>
      </dsp:nvSpPr>
      <dsp:spPr>
        <a:xfrm>
          <a:off x="416083" y="1054537"/>
          <a:ext cx="756516" cy="756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D12A98-D3CC-4B6B-91C3-8A13E20901C6}">
      <dsp:nvSpPr>
        <dsp:cNvPr id="0" name=""/>
        <dsp:cNvSpPr/>
      </dsp:nvSpPr>
      <dsp:spPr>
        <a:xfrm>
          <a:off x="1588683" y="745053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 Гипервентиляция, которая происходит при стрессе. В таких случаях дыхание становится поверхностным, и кажется, что воздуха не хватает. Это может привести к усилению тревоги и страху удушья. В целом, около 60% панических атак связаны с гипервентиляцией и снижением уровня углекислого газа в крови.</a:t>
          </a:r>
          <a:endParaRPr lang="en-US" sz="1900" kern="1200"/>
        </a:p>
      </dsp:txBody>
      <dsp:txXfrm>
        <a:off x="1588683" y="745053"/>
        <a:ext cx="8917772" cy="1375483"/>
      </dsp:txXfrm>
    </dsp:sp>
    <dsp:sp modelId="{947B0D83-CBC9-4AA4-AE4A-E7B7ADDCF3BA}">
      <dsp:nvSpPr>
        <dsp:cNvPr id="0" name=""/>
        <dsp:cNvSpPr/>
      </dsp:nvSpPr>
      <dsp:spPr>
        <a:xfrm>
          <a:off x="0" y="2464408"/>
          <a:ext cx="10506456" cy="13754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9A4803-503C-4804-9349-D898A629B998}">
      <dsp:nvSpPr>
        <dsp:cNvPr id="0" name=""/>
        <dsp:cNvSpPr/>
      </dsp:nvSpPr>
      <dsp:spPr>
        <a:xfrm>
          <a:off x="416083" y="2773892"/>
          <a:ext cx="756516" cy="756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EAC036-C047-427E-9FCB-430AF140606F}">
      <dsp:nvSpPr>
        <dsp:cNvPr id="0" name=""/>
        <dsp:cNvSpPr/>
      </dsp:nvSpPr>
      <dsp:spPr>
        <a:xfrm>
          <a:off x="1588683" y="2464408"/>
          <a:ext cx="8917772" cy="13754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572" tIns="145572" rIns="145572" bIns="145572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kern="1200"/>
            <a:t>- Риск повторных приступов панических атак выше у людей, которые часто находятся в стрессовых ситуациях, быстро переутомляются из-за слабости нервной системы и обладают чертами характера, такими как гиперчувствительность и мнительность.</a:t>
          </a:r>
          <a:endParaRPr lang="en-US" sz="1900" kern="1200"/>
        </a:p>
      </dsp:txBody>
      <dsp:txXfrm>
        <a:off x="1588683" y="2464408"/>
        <a:ext cx="8917772" cy="1375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75AEC5-B554-474A-83B2-5E533A3DC80A}">
      <dsp:nvSpPr>
        <dsp:cNvPr id="0" name=""/>
        <dsp:cNvSpPr/>
      </dsp:nvSpPr>
      <dsp:spPr>
        <a:xfrm>
          <a:off x="82613" y="741537"/>
          <a:ext cx="897246" cy="8972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1212E-D86B-4D69-8C4F-B053BC1BF8B9}">
      <dsp:nvSpPr>
        <dsp:cNvPr id="0" name=""/>
        <dsp:cNvSpPr/>
      </dsp:nvSpPr>
      <dsp:spPr>
        <a:xfrm>
          <a:off x="271034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082D95A-FED8-415E-BA83-7CDA744689F2}">
      <dsp:nvSpPr>
        <dsp:cNvPr id="0" name=""/>
        <dsp:cNvSpPr/>
      </dsp:nvSpPr>
      <dsp:spPr>
        <a:xfrm>
          <a:off x="1172126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Избегайте стимуляторов, таких как кофеин, алкоголь, сигареты и другие вещества, которые возбуждают нервную систему. </a:t>
          </a:r>
          <a:endParaRPr lang="en-US" sz="1100" kern="1200"/>
        </a:p>
      </dsp:txBody>
      <dsp:txXfrm>
        <a:off x="1172126" y="741537"/>
        <a:ext cx="2114937" cy="897246"/>
      </dsp:txXfrm>
    </dsp:sp>
    <dsp:sp modelId="{28C56C90-4D1E-46AB-8AF4-D0A138A12C8A}">
      <dsp:nvSpPr>
        <dsp:cNvPr id="0" name=""/>
        <dsp:cNvSpPr/>
      </dsp:nvSpPr>
      <dsp:spPr>
        <a:xfrm>
          <a:off x="3655575" y="741537"/>
          <a:ext cx="897246" cy="897246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162C90-A59E-4792-AE19-B3A9BF9D0B9A}">
      <dsp:nvSpPr>
        <dsp:cNvPr id="0" name=""/>
        <dsp:cNvSpPr/>
      </dsp:nvSpPr>
      <dsp:spPr>
        <a:xfrm>
          <a:off x="3843996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249314-A4BC-4948-A259-26BBBB0B2ED2}">
      <dsp:nvSpPr>
        <dsp:cNvPr id="0" name=""/>
        <dsp:cNvSpPr/>
      </dsp:nvSpPr>
      <dsp:spPr>
        <a:xfrm>
          <a:off x="4745088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Записывайте свои автоматические мысли в дневнике и проводите логическую анализ. Поставьте под сомнение свои негативные установки и проведите эксперименты, чтобы проверить, насколько они соответствуют действительности. Запишите в дневнике результаты, чтобы оценить объективность первоначального утверждения. </a:t>
          </a:r>
          <a:endParaRPr lang="en-US" sz="1100" kern="1200"/>
        </a:p>
      </dsp:txBody>
      <dsp:txXfrm>
        <a:off x="4745088" y="741537"/>
        <a:ext cx="2114937" cy="897246"/>
      </dsp:txXfrm>
    </dsp:sp>
    <dsp:sp modelId="{E4CE468B-64CA-4A09-AFCB-DE07D98B0618}">
      <dsp:nvSpPr>
        <dsp:cNvPr id="0" name=""/>
        <dsp:cNvSpPr/>
      </dsp:nvSpPr>
      <dsp:spPr>
        <a:xfrm>
          <a:off x="7228536" y="741537"/>
          <a:ext cx="897246" cy="8972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BD777E-967F-40B8-B804-7C0FAD676080}">
      <dsp:nvSpPr>
        <dsp:cNvPr id="0" name=""/>
        <dsp:cNvSpPr/>
      </dsp:nvSpPr>
      <dsp:spPr>
        <a:xfrm>
          <a:off x="7416958" y="929959"/>
          <a:ext cx="520402" cy="5204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D2D850-DD35-443A-8532-53A8CBC8D512}">
      <dsp:nvSpPr>
        <dsp:cNvPr id="0" name=""/>
        <dsp:cNvSpPr/>
      </dsp:nvSpPr>
      <dsp:spPr>
        <a:xfrm>
          <a:off x="8318049" y="741537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Если возникает паника, сосредоточьтесь на восстановлении дыхания. Делайте выдохи длиннее вдохов. </a:t>
          </a:r>
          <a:endParaRPr lang="en-US" sz="1100" kern="1200"/>
        </a:p>
      </dsp:txBody>
      <dsp:txXfrm>
        <a:off x="8318049" y="741537"/>
        <a:ext cx="2114937" cy="897246"/>
      </dsp:txXfrm>
    </dsp:sp>
    <dsp:sp modelId="{D4E989DF-FFCE-45AD-9DB5-F77D8E34C430}">
      <dsp:nvSpPr>
        <dsp:cNvPr id="0" name=""/>
        <dsp:cNvSpPr/>
      </dsp:nvSpPr>
      <dsp:spPr>
        <a:xfrm>
          <a:off x="82613" y="2310092"/>
          <a:ext cx="897246" cy="897246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3F6B9-0CEB-4F45-A85C-DD61F52AEE14}">
      <dsp:nvSpPr>
        <dsp:cNvPr id="0" name=""/>
        <dsp:cNvSpPr/>
      </dsp:nvSpPr>
      <dsp:spPr>
        <a:xfrm>
          <a:off x="271034" y="2498514"/>
          <a:ext cx="520402" cy="52040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2D192E-A8A1-40F2-AB92-17296516DF9C}">
      <dsp:nvSpPr>
        <dsp:cNvPr id="0" name=""/>
        <dsp:cNvSpPr/>
      </dsp:nvSpPr>
      <dsp:spPr>
        <a:xfrm>
          <a:off x="1172126" y="23100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Переключите свое внимание на предметы вокруг. Перечисляйте про себя, что вы видите, и делайте подсчет, например: "Я вижу одну красную сумку, две черные клавиатуры, три бумажных стикера" и так далее. </a:t>
          </a:r>
          <a:endParaRPr lang="en-US" sz="1100" kern="1200"/>
        </a:p>
      </dsp:txBody>
      <dsp:txXfrm>
        <a:off x="1172126" y="2310092"/>
        <a:ext cx="2114937" cy="897246"/>
      </dsp:txXfrm>
    </dsp:sp>
    <dsp:sp modelId="{8FC1394D-E63C-4335-8662-C49434865980}">
      <dsp:nvSpPr>
        <dsp:cNvPr id="0" name=""/>
        <dsp:cNvSpPr/>
      </dsp:nvSpPr>
      <dsp:spPr>
        <a:xfrm>
          <a:off x="3655575" y="2310092"/>
          <a:ext cx="897246" cy="8972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FAFFD5-D392-422B-9AB1-C73AE9AA475F}">
      <dsp:nvSpPr>
        <dsp:cNvPr id="0" name=""/>
        <dsp:cNvSpPr/>
      </dsp:nvSpPr>
      <dsp:spPr>
        <a:xfrm>
          <a:off x="3843996" y="2498514"/>
          <a:ext cx="520402" cy="52040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D8948A-D1B6-4156-820E-4F1210F45620}">
      <dsp:nvSpPr>
        <dsp:cNvPr id="0" name=""/>
        <dsp:cNvSpPr/>
      </dsp:nvSpPr>
      <dsp:spPr>
        <a:xfrm>
          <a:off x="4745088" y="231009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/>
            <a:t>Изучайте методы релаксации и медитации, чтобы научиться расслабляться и снижать уровень тревоги.</a:t>
          </a:r>
          <a:endParaRPr lang="en-US" sz="1100" kern="1200"/>
        </a:p>
      </dsp:txBody>
      <dsp:txXfrm>
        <a:off x="4745088" y="2310092"/>
        <a:ext cx="2114937" cy="8972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1304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8946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55968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0253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78295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36783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3299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1644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7478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66136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182241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pPr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480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8">
            <a:extLst>
              <a:ext uri="{FF2B5EF4-FFF2-40B4-BE49-F238E27FC236}">
                <a16:creationId xmlns:a16="http://schemas.microsoft.com/office/drawing/2014/main" xmlns="" id="{47942995-B07F-4636-9A06-C6A104B260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0460" y="1474816"/>
            <a:ext cx="4036334" cy="2387600"/>
          </a:xfrm>
        </p:spPr>
        <p:txBody>
          <a:bodyPr anchor="t">
            <a:normAutofit/>
          </a:bodyPr>
          <a:lstStyle/>
          <a:p>
            <a:r>
              <a:rPr lang="ru-RU" b="1" dirty="0">
                <a:cs typeface="Calibri Light"/>
              </a:rPr>
              <a:t>Панические атаки</a:t>
            </a: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32859" y="4096287"/>
            <a:ext cx="4315441" cy="17098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ru-RU" dirty="0" smtClean="0">
                <a:cs typeface="Calibri"/>
              </a:rPr>
              <a:t>Подготовила: психолог  ГКУ СО «КЦСОН Восточного округа»  </a:t>
            </a:r>
            <a:r>
              <a:rPr lang="ru-RU" b="1" dirty="0" err="1">
                <a:cs typeface="Calibri"/>
              </a:rPr>
              <a:t>Ходкова</a:t>
            </a:r>
            <a:r>
              <a:rPr lang="ru-RU" b="1" dirty="0">
                <a:cs typeface="Calibri"/>
              </a:rPr>
              <a:t> </a:t>
            </a:r>
            <a:r>
              <a:rPr lang="ru-RU" b="1" dirty="0" smtClean="0">
                <a:cs typeface="Calibri"/>
              </a:rPr>
              <a:t>А.С.</a:t>
            </a:r>
            <a:endParaRPr lang="ru-RU" b="1" dirty="0"/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xmlns="" id="{032D8612-31EB-44CF-A1D0-14FD4C70542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9A4A0F-1B59-4DB0-9764-D10936E987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xmlns="" id="{F399A70F-F8CD-4992-9EF5-6CF15472E73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8F4FEDC-6D80-458C-A665-075D9B9500F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B81933D1-5615-42C7-9C0B-4EB7105CCE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19C9EAEA-39D0-4B0E-A0EB-51E7B26740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Scared Afraid GIF - Scared Afraid Snoopy GIFs">
            <a:extLst>
              <a:ext uri="{FF2B5EF4-FFF2-40B4-BE49-F238E27FC236}">
                <a16:creationId xmlns:a16="http://schemas.microsoft.com/office/drawing/2014/main" xmlns="" id="{C0720F68-7E93-5B32-920B-94C605756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492" y="1326402"/>
            <a:ext cx="5536001" cy="414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04C25CD-DB85-4039-5DCC-A8B5684DB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ru-RU" sz="3700" b="1">
                <a:latin typeface="Calibri"/>
                <a:cs typeface="Calibri"/>
              </a:rPr>
              <a:t>Симптомы панической атаки:</a:t>
            </a:r>
            <a:endParaRPr lang="ru-RU" sz="3700"/>
          </a:p>
        </p:txBody>
      </p:sp>
      <p:pic>
        <p:nvPicPr>
          <p:cNvPr id="4" name="Рисунок 3" descr="Изображение выглядит как мультфильм, Мультфильм, Анимация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83A73B15-0FEA-C221-DEE1-E41036A27B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32" r="31226" b="-1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178E14E-D6ED-8F5D-1098-AEF62ECA9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400">
                <a:cs typeface="Calibri"/>
              </a:rPr>
              <a:t>головокружение, ощущение надвигающегося обморока;</a:t>
            </a:r>
          </a:p>
          <a:p>
            <a:r>
              <a:rPr lang="ru-RU" sz="1400">
                <a:cs typeface="Calibri"/>
              </a:rPr>
              <a:t>сердцебиение;</a:t>
            </a:r>
          </a:p>
          <a:p>
            <a:r>
              <a:rPr lang="ru-RU" sz="1400">
                <a:cs typeface="Calibri"/>
              </a:rPr>
              <a:t> ощущение нехватки воздуха, удушья;</a:t>
            </a:r>
          </a:p>
          <a:p>
            <a:r>
              <a:rPr lang="ru-RU" sz="1400">
                <a:cs typeface="Calibri"/>
              </a:rPr>
              <a:t>потливость и озноб;</a:t>
            </a:r>
          </a:p>
          <a:p>
            <a:r>
              <a:rPr lang="ru-RU" sz="1400">
                <a:cs typeface="Calibri"/>
              </a:rPr>
              <a:t>дрожь в конечностях, внутренняя дрожь, чувство онемения;</a:t>
            </a:r>
          </a:p>
          <a:p>
            <a:r>
              <a:rPr lang="ru-RU" sz="1400">
                <a:cs typeface="Calibri"/>
              </a:rPr>
              <a:t> страх смерти или безумия;</a:t>
            </a:r>
          </a:p>
          <a:p>
            <a:r>
              <a:rPr lang="ru-RU" sz="1400">
                <a:cs typeface="Calibri"/>
              </a:rPr>
              <a:t> дереализация (происходящее кажется нереальным);</a:t>
            </a:r>
          </a:p>
          <a:p>
            <a:r>
              <a:rPr lang="ru-RU" sz="1400">
                <a:cs typeface="Calibri"/>
              </a:rPr>
              <a:t> деперсонализация</a:t>
            </a:r>
          </a:p>
          <a:p>
            <a:r>
              <a:rPr lang="ru-RU" sz="1400">
                <a:cs typeface="Calibri"/>
              </a:rPr>
              <a:t> страх совершить неконтролируемый поступок;</a:t>
            </a:r>
          </a:p>
          <a:p>
            <a:r>
              <a:rPr lang="ru-RU" sz="1400">
                <a:cs typeface="Calibri"/>
              </a:rPr>
              <a:t> сужение восприятия — «туннельное зрение»</a:t>
            </a:r>
          </a:p>
        </p:txBody>
      </p:sp>
    </p:spTree>
    <p:extLst>
      <p:ext uri="{BB962C8B-B14F-4D97-AF65-F5344CB8AC3E}">
        <p14:creationId xmlns:p14="http://schemas.microsoft.com/office/powerpoint/2010/main" xmlns="" val="16895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AE2B703B-46F9-481A-A605-82E2A828C4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876A31-3129-C177-9C10-3CF1FC4A3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9863"/>
            <a:ext cx="10515600" cy="1004594"/>
          </a:xfrm>
        </p:spPr>
        <p:txBody>
          <a:bodyPr>
            <a:normAutofit/>
          </a:bodyPr>
          <a:lstStyle/>
          <a:p>
            <a:pPr algn="ctr"/>
            <a:r>
              <a:rPr lang="ru-RU" sz="3400" b="1">
                <a:solidFill>
                  <a:srgbClr val="FFFFFF"/>
                </a:solidFill>
                <a:latin typeface="Calibri"/>
                <a:cs typeface="Calibri"/>
              </a:rPr>
              <a:t>Почему возникает паника? Причины панических атак:</a:t>
            </a:r>
            <a:endParaRPr lang="ru-RU" sz="3400">
              <a:solidFill>
                <a:srgbClr val="FFFFFF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F13BE4D7-0C3D-4906-B230-A1C5B4665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79496" y="1587970"/>
            <a:ext cx="11033008" cy="4768380"/>
          </a:xfrm>
          <a:prstGeom prst="roundRect">
            <a:avLst>
              <a:gd name="adj" fmla="val 3174"/>
            </a:avLst>
          </a:pr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3986D77C-DA04-9A9C-7233-5AD844711ED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505636945"/>
              </p:ext>
            </p:extLst>
          </p:nvPr>
        </p:nvGraphicFramePr>
        <p:xfrm>
          <a:off x="838200" y="1800911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0788685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AFF8D2E5-2C4E-47B1-930B-6C82B7C313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8EC98E-94D6-59CF-D0FF-B2E65559F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251312"/>
            <a:ext cx="10506456" cy="1010264"/>
          </a:xfrm>
        </p:spPr>
        <p:txBody>
          <a:bodyPr anchor="ctr">
            <a:normAutofit/>
          </a:bodyPr>
          <a:lstStyle/>
          <a:p>
            <a:r>
              <a:rPr lang="ru-RU" sz="3400" b="1">
                <a:latin typeface="Calibri"/>
                <a:cs typeface="Calibri"/>
              </a:rPr>
              <a:t>Почему возникает паника? Причины панических атак:</a:t>
            </a:r>
            <a:endParaRPr lang="ru-RU" sz="340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801E4ADA-0EA9-4930-846E-3C11E8BED6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17618"/>
            <a:ext cx="128016" cy="63141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FB92FFCE-0C90-454E-AA25-D4EE9A6C39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41248" y="1380864"/>
            <a:ext cx="10506456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392E45C5-5DA4-A378-9DA5-85F3B60AC9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68128279"/>
              </p:ext>
            </p:extLst>
          </p:nvPr>
        </p:nvGraphicFramePr>
        <p:xfrm>
          <a:off x="838200" y="1650222"/>
          <a:ext cx="10506456" cy="4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42098619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35DB3719-6FDC-4E5D-891D-FF40B7300F6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AF8C5B-4E9F-121C-BD6E-210151A8E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b="1">
                <a:latin typeface="Calibri"/>
                <a:cs typeface="Calibri"/>
              </a:rPr>
              <a:t>Как справиться с паническими атаками: </a:t>
            </a:r>
            <a:endParaRPr lang="ru-RU" sz="4200">
              <a:latin typeface="Calibri"/>
              <a:cs typeface="Calibri"/>
            </a:endParaRPr>
          </a:p>
          <a:p>
            <a:endParaRPr lang="ru-RU" sz="4200">
              <a:cs typeface="Calibri Light"/>
            </a:endParaRP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xmlns="" id="{E0CBAC23-2E3F-4A90-BA59-F8299F6A5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xmlns="" id="{FE3152DC-1AFE-DFB6-EA76-C40FE48D74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03244853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78877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5116E49A-CA4D-4983-969D-19FE3C55F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C2590F-70A3-978D-391A-F73542F1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533" y="978619"/>
            <a:ext cx="3404594" cy="1106424"/>
          </a:xfrm>
        </p:spPr>
        <p:txBody>
          <a:bodyPr>
            <a:normAutofit/>
          </a:bodyPr>
          <a:lstStyle/>
          <a:p>
            <a:r>
              <a:rPr lang="ru-RU" sz="1800" b="1">
                <a:latin typeface="Calibri"/>
                <a:cs typeface="Calibri"/>
              </a:rPr>
              <a:t>Если вы подвергаетесь внезапной неконтролируемой панике, попытайтесь следовать этим рекомендациям:</a:t>
            </a:r>
            <a:endParaRPr lang="ru-RU" sz="1800">
              <a:latin typeface="Calibri"/>
              <a:cs typeface="Calibri"/>
            </a:endParaRPr>
          </a:p>
          <a:p>
            <a:endParaRPr lang="ru-RU" sz="1800">
              <a:cs typeface="Calibri Ligh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6BB22E-DA10-D785-6344-8597C9F729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1509046"/>
            <a:ext cx="6647688" cy="373932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39033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81E2DF8-F6D8-4E5C-B76E-E082FD8C1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65691" y="2095174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7608DFE-3DF7-FA0A-5A63-DC19309C9E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32" y="2252870"/>
            <a:ext cx="3404594" cy="35570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300" dirty="0">
                <a:cs typeface="Calibri"/>
              </a:rPr>
              <a:t>Приостановитесь, проведите глубокий вдох и сфокусируйтесь на своих внутренних ощущениях.</a:t>
            </a:r>
          </a:p>
          <a:p>
            <a:r>
              <a:rPr lang="ru-RU" sz="1300" dirty="0">
                <a:cs typeface="Calibri"/>
              </a:rPr>
              <a:t>Старайтесь сохранять ясность мысли.</a:t>
            </a:r>
          </a:p>
          <a:p>
            <a:r>
              <a:rPr lang="ru-RU" sz="1300" dirty="0">
                <a:cs typeface="Calibri"/>
              </a:rPr>
              <a:t> Подходите к ситуации осознанно и рационально. </a:t>
            </a:r>
          </a:p>
          <a:p>
            <a:r>
              <a:rPr lang="ru-RU" sz="1300" dirty="0">
                <a:cs typeface="Calibri"/>
              </a:rPr>
              <a:t>Отвлекитесь на что-то окружающее. </a:t>
            </a:r>
          </a:p>
          <a:p>
            <a:r>
              <a:rPr lang="ru-RU" sz="1300" dirty="0">
                <a:cs typeface="Calibri"/>
              </a:rPr>
              <a:t>Если не можете справиться в одиночку, попросите помощи у других людей.</a:t>
            </a:r>
            <a:br>
              <a:rPr lang="ru-RU" sz="1300" dirty="0">
                <a:cs typeface="Calibri"/>
              </a:rPr>
            </a:br>
            <a:r>
              <a:rPr lang="ru-RU" sz="1300" dirty="0">
                <a:cs typeface="Calibri"/>
              </a:rPr>
              <a:t>Если вы испытываете страх или не можете сдержать слезы, позвоните близкому человеку. Это поможет вам почувствовать себя комфортно и не оставит вас один на один со своими страхами. Услышав знакомый голос, вы успокоитесь и начнете приходить в себя.</a:t>
            </a:r>
          </a:p>
          <a:p>
            <a:endParaRPr lang="ru-RU" sz="13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902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xmlns="" id="{889D5D69-307E-4862-950C-1A7CC8A22B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!!Rectangle">
            <a:extLst>
              <a:ext uri="{FF2B5EF4-FFF2-40B4-BE49-F238E27FC236}">
                <a16:creationId xmlns:a16="http://schemas.microsoft.com/office/drawing/2014/main" xmlns="" id="{2100E061-779B-4006-BC39-114A057A71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189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 descr="Шоколадный трюфель в форме сердечка">
            <a:extLst>
              <a:ext uri="{FF2B5EF4-FFF2-40B4-BE49-F238E27FC236}">
                <a16:creationId xmlns:a16="http://schemas.microsoft.com/office/drawing/2014/main" xmlns="" id="{100298EC-821E-B82A-0194-E00596A7D2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 amt="35000"/>
          </a:blip>
          <a:srcRect t="7061" r="-2" b="8542"/>
          <a:stretch/>
        </p:blipFill>
        <p:spPr>
          <a:xfrm>
            <a:off x="20" y="10"/>
            <a:ext cx="12191981" cy="685798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60B6C6F-1E84-C75F-F2DB-152DA8933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8643"/>
            <a:ext cx="5243394" cy="5189746"/>
          </a:xfrm>
        </p:spPr>
        <p:txBody>
          <a:bodyPr anchor="t">
            <a:normAutofit/>
          </a:bodyPr>
          <a:lstStyle/>
          <a:p>
            <a:r>
              <a:rPr lang="ru-RU" sz="6800">
                <a:solidFill>
                  <a:srgbClr val="FFFFFF"/>
                </a:solidFill>
                <a:cs typeface="Calibri Light"/>
              </a:rPr>
              <a:t>Упражнение "Заземление"</a:t>
            </a:r>
            <a:endParaRPr lang="ru-RU" sz="6800">
              <a:solidFill>
                <a:srgbClr val="FFFFFF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23622" y="373056"/>
            <a:ext cx="0" cy="6476066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Graphic 11">
            <a:extLst>
              <a:ext uri="{FF2B5EF4-FFF2-40B4-BE49-F238E27FC236}">
                <a16:creationId xmlns:a16="http://schemas.microsoft.com/office/drawing/2014/main" xmlns="" id="{6CB927A4-E432-4310-9CD5-E89FF50631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25948" y="74031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Graphic 10">
            <a:extLst>
              <a:ext uri="{FF2B5EF4-FFF2-40B4-BE49-F238E27FC236}">
                <a16:creationId xmlns:a16="http://schemas.microsoft.com/office/drawing/2014/main" xmlns="" id="{E3020543-B24B-4EC4-8FFC-8DD88EEA91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84728" y="969611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Graphic 12">
            <a:extLst>
              <a:ext uri="{FF2B5EF4-FFF2-40B4-BE49-F238E27FC236}">
                <a16:creationId xmlns:a16="http://schemas.microsoft.com/office/drawing/2014/main" xmlns="" id="{1453BF6C-B012-48B7-B4E8-6D7AC7C27D0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110408" y="1484755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3129ED-1779-00B1-5867-96DC77E77D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9042" y="698643"/>
            <a:ext cx="4124758" cy="53014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z="2000" dirty="0">
                <a:solidFill>
                  <a:srgbClr val="FFFFFF"/>
                </a:solidFill>
                <a:ea typeface="+mn-lt"/>
                <a:cs typeface="+mn-lt"/>
              </a:rPr>
              <a:t>Найдите и назовите 5 предметов вокруг себя</a:t>
            </a:r>
          </a:p>
          <a:p>
            <a:r>
              <a:rPr lang="ru-RU" sz="2000" dirty="0">
                <a:solidFill>
                  <a:srgbClr val="FFFFFF"/>
                </a:solidFill>
                <a:cs typeface="Calibri"/>
              </a:rPr>
              <a:t>Назовите 4 вещи, которые вы физически чувствуете (одежда на теле, ветерок на лице, сиденье под вами и т.п.)</a:t>
            </a:r>
          </a:p>
          <a:p>
            <a:r>
              <a:rPr lang="ru-RU" sz="2000" dirty="0">
                <a:solidFill>
                  <a:srgbClr val="FFFFFF"/>
                </a:solidFill>
                <a:cs typeface="Calibri"/>
              </a:rPr>
              <a:t>Назовите 3 вещи, которые вы слышите</a:t>
            </a:r>
          </a:p>
          <a:p>
            <a:r>
              <a:rPr lang="ru-RU" sz="2000" dirty="0">
                <a:solidFill>
                  <a:srgbClr val="FFFFFF"/>
                </a:solidFill>
                <a:cs typeface="Calibri"/>
              </a:rPr>
              <a:t>Назовите 2 вещи (еда, напитки и т.п.), которые вы можете попробовать на вкус или хотели бы попробовать на вкус</a:t>
            </a:r>
          </a:p>
          <a:p>
            <a:r>
              <a:rPr lang="ru-RU" sz="2000" dirty="0">
                <a:solidFill>
                  <a:srgbClr val="FFFFFF"/>
                </a:solidFill>
                <a:cs typeface="Calibri"/>
              </a:rPr>
              <a:t>Назовите одну вещь, которая вам в себе нравится</a:t>
            </a:r>
          </a:p>
        </p:txBody>
      </p:sp>
    </p:spTree>
    <p:extLst>
      <p:ext uri="{BB962C8B-B14F-4D97-AF65-F5344CB8AC3E}">
        <p14:creationId xmlns:p14="http://schemas.microsoft.com/office/powerpoint/2010/main" xmlns="" val="99797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DCD9C319-51C4-4B3F-AEB3-47BB3616FF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A2F363-C789-B52E-1073-76CC0F28D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1933" y="365125"/>
            <a:ext cx="3952071" cy="55303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/>
              <a:t>Отдельные методы</a:t>
            </a:r>
          </a:p>
        </p:txBody>
      </p:sp>
      <p:pic>
        <p:nvPicPr>
          <p:cNvPr id="5" name="Picture 4" descr="Крупный план деревянной бело-желтой линейки">
            <a:extLst>
              <a:ext uri="{FF2B5EF4-FFF2-40B4-BE49-F238E27FC236}">
                <a16:creationId xmlns:a16="http://schemas.microsoft.com/office/drawing/2014/main" xmlns="" id="{C6B01781-5AE2-FC94-EB61-C920501841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53" r="10934" b="4"/>
          <a:stretch/>
        </p:blipFill>
        <p:spPr>
          <a:xfrm>
            <a:off x="20" y="10"/>
            <a:ext cx="718857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403521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xmlns="" id="{23E547B5-89CF-4EC0-96DE-25771AED079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xmlns="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xmlns="" id="{3F0B8CEB-8279-4E5E-A0CE-1FC9F71736F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5DCF7F-C8E0-1188-0706-48C50C805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0466" y="609600"/>
            <a:ext cx="4140014" cy="1330839"/>
          </a:xfrm>
        </p:spPr>
        <p:txBody>
          <a:bodyPr>
            <a:normAutofit/>
          </a:bodyPr>
          <a:lstStyle/>
          <a:p>
            <a:r>
              <a:rPr lang="ru-RU" sz="2800">
                <a:latin typeface="Calibri"/>
                <a:cs typeface="Calibri"/>
              </a:rPr>
              <a:t>Метод "Когнитивное расцепление" или "отдаление"</a:t>
            </a:r>
            <a:endParaRPr lang="ru-RU" sz="2800"/>
          </a:p>
        </p:txBody>
      </p:sp>
      <p:pic>
        <p:nvPicPr>
          <p:cNvPr id="4" name="Рисунок 3" descr="Изображение выглядит как Анимация, Мультфильм, аниме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xmlns="" id="{C082144B-A740-10CB-7582-4AE8D2F70C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49" r="22542"/>
          <a:stretch/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3E0893C-8CE6-DA68-8513-9847B549A2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20465" y="2194102"/>
            <a:ext cx="4140013" cy="390858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400">
                <a:cs typeface="Calibri"/>
              </a:rPr>
              <a:t>Это означает осознавать, что пугающие мысли (например, "Я не смогу справиться с еще одним приступом паники") могут быть неправильными.</a:t>
            </a:r>
          </a:p>
          <a:p>
            <a:r>
              <a:rPr lang="ru-RU" sz="1400">
                <a:cs typeface="Calibri"/>
              </a:rPr>
              <a:t>При использовании метода расцепления пациент наблюдает за своими мыслями ("Я заметил, что эта мысль снова появилась"), удаляется от них и напоминает себе, что это всего лишь мысли, не отображающие реальность, и что они не приносят пользы; наоборот, они только усиливают страх. Часто приступы паники усиливаются боязнью сердечного приступа, сходить с ума и так далее. В таких случаях полезно напоминать себе: "Это всего лишь паника. Это неприятное переживание, но оно не представляет опасности для меня". </a:t>
            </a:r>
            <a:endParaRPr lang="ru-RU" sz="1400"/>
          </a:p>
          <a:p>
            <a:endParaRPr lang="ru-RU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24428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CCB2B0-13D1-BACA-35F1-195302E1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anchor="b">
            <a:normAutofit/>
          </a:bodyPr>
          <a:lstStyle/>
          <a:p>
            <a:r>
              <a:rPr lang="ru-RU" sz="3800">
                <a:latin typeface="Calibri"/>
                <a:cs typeface="Calibri"/>
              </a:rPr>
              <a:t>Метод "Осознанного самонаблюдения" и "Остановка мысли"</a:t>
            </a:r>
            <a:endParaRPr lang="ru-RU" sz="3800"/>
          </a:p>
        </p:txBody>
      </p:sp>
      <p:pic>
        <p:nvPicPr>
          <p:cNvPr id="4" name="Рисунок 3" descr="Изображение выглядит как иллюстрация, графическая вставка, мультфильм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xmlns="" id="{AACE9EE5-93D4-448F-DDDA-DABF8B3649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868" r="2493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xmlns="" id="{21540236-BFD5-4A9D-8840-4703E7F768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4A603F3-8B30-C7EB-927F-91955CFA5F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400">
                <a:cs typeface="Calibri"/>
              </a:rPr>
              <a:t>Важно находиться в состоянии наблюдения и принятия происходящего без сопротивления, открытым к своим мыслям и ощущениям. </a:t>
            </a:r>
          </a:p>
          <a:p>
            <a:r>
              <a:rPr lang="ru-RU" sz="1400">
                <a:cs typeface="Calibri"/>
              </a:rPr>
              <a:t>Отвлечься от источника тревоги. Часто люди, переживающие приступы паники, беспокоятся о том, что окружающие подумают о них, что добавляет дополнительный стресс и усиливает панику. Замените  тревожные мысли на успокаивающие. </a:t>
            </a:r>
          </a:p>
          <a:p>
            <a:r>
              <a:rPr lang="ru-RU" sz="1400">
                <a:cs typeface="Calibri"/>
              </a:rPr>
              <a:t>Используйте метод "остановка мысли", который заключается в том, чтобы сказать себе "Стоп" и затем начать думать о чем-то приятном и увлекательном. Также полезно отвлечься игровой активностью или применить чувство юмора, так как это способствует расслаблению. </a:t>
            </a:r>
            <a:endParaRPr lang="ru-RU" sz="1400"/>
          </a:p>
          <a:p>
            <a:r>
              <a:rPr lang="ru-RU" sz="1400">
                <a:cs typeface="Calibri"/>
              </a:rPr>
              <a:t>Подготовьте  позитивное утверждение, которое будет нейтрализовать тревожную мысль.(например, «Я способен справиться с этим»). Рекомендуется повторять это утверждение при каждой возможности, чтобы создать паттерн в мозгу, который активирует позитивную мысль в момент появления тревоги.</a:t>
            </a:r>
          </a:p>
          <a:p>
            <a:endParaRPr lang="ru-RU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69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xmlns="" id="{A2679492-7988-4050-9056-542444452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B35C98-37A0-D456-4718-7CEB5139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ru-RU" sz="3900">
                <a:latin typeface="Calibri"/>
                <a:cs typeface="Calibri"/>
              </a:rPr>
              <a:t>Упражнение «Волшебная надпись».</a:t>
            </a:r>
            <a:endParaRPr lang="ru-RU" sz="39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091B163-7D61-4891-ABCF-5C13D9C418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 descr="Три дротика в центре мишени">
            <a:extLst>
              <a:ext uri="{FF2B5EF4-FFF2-40B4-BE49-F238E27FC236}">
                <a16:creationId xmlns:a16="http://schemas.microsoft.com/office/drawing/2014/main" xmlns="" id="{BE100534-F6FC-1D64-CFFA-F3F1BB973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828" r="1694"/>
          <a:stretch/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EA0B58A-0A02-6F0A-0E12-FF09A1B47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ru-RU" sz="1700">
              <a:solidFill>
                <a:schemeClr val="tx1">
                  <a:alpha val="80000"/>
                </a:schemeClr>
              </a:solidFill>
              <a:cs typeface="Calibri" panose="020F0502020204030204"/>
            </a:endParaRPr>
          </a:p>
          <a:p>
            <a:r>
              <a:rPr lang="ru-RU" sz="17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Напишите на бумаге фразу, обозначающую суть вашего страха. </a:t>
            </a:r>
          </a:p>
          <a:p>
            <a:endParaRPr lang="ru-RU" sz="17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r>
              <a:rPr lang="ru-RU" sz="17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 Сейчас вам нужно из вашего страха сделать желание или цель.</a:t>
            </a:r>
            <a:endParaRPr lang="ru-RU" sz="1700">
              <a:solidFill>
                <a:schemeClr val="tx1">
                  <a:alpha val="80000"/>
                </a:schemeClr>
              </a:solidFill>
              <a:cs typeface="Calibri"/>
            </a:endParaRPr>
          </a:p>
          <a:p>
            <a:endParaRPr lang="ru-RU" sz="17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r>
              <a:rPr lang="ru-RU" sz="1700" i="1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Например:</a:t>
            </a:r>
            <a:r>
              <a:rPr lang="ru-RU" sz="17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/>
            </a:r>
            <a:br>
              <a:rPr lang="ru-RU" sz="17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</a:br>
            <a:r>
              <a:rPr lang="ru-RU" sz="1700">
                <a:solidFill>
                  <a:schemeClr val="tx1">
                    <a:alpha val="80000"/>
                  </a:schemeClr>
                </a:solidFill>
                <a:ea typeface="+mn-lt"/>
                <a:cs typeface="+mn-lt"/>
              </a:rPr>
              <a:t>Я боюсь за свое здоровье - Я хочу жить и прекрасно себя чувствовать –Я ставлю себе цель…. (цель должна быть самой главной для вас)</a:t>
            </a:r>
          </a:p>
          <a:p>
            <a:endParaRPr lang="ru-RU" sz="1700">
              <a:solidFill>
                <a:schemeClr val="tx1">
                  <a:alpha val="80000"/>
                </a:schemeClr>
              </a:solidFill>
              <a:ea typeface="+mn-lt"/>
              <a:cs typeface="+mn-lt"/>
            </a:endParaRPr>
          </a:p>
          <a:p>
            <a:endParaRPr lang="ru-RU" sz="1700">
              <a:solidFill>
                <a:schemeClr val="tx1">
                  <a:alpha val="80000"/>
                </a:schemeClr>
              </a:solidFill>
              <a:cs typeface="Calibri"/>
            </a:endParaRP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xmlns="" id="{C49DA8F6-BCC1-4447-B54C-57856834B9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5337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94714483-7072-431F-9DBE-87F44E4D4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xmlns="" id="{495892E1-F4A5-4991-AC52-4F417B14A2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2">
            <a:extLst>
              <a:ext uri="{FF2B5EF4-FFF2-40B4-BE49-F238E27FC236}">
                <a16:creationId xmlns:a16="http://schemas.microsoft.com/office/drawing/2014/main" xmlns="" id="{ACF597F8-76AA-44FA-8E6A-06223B66C0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A6E12753-0A63-43EE-B28A-C989D033EA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14">
              <a:extLst>
                <a:ext uri="{FF2B5EF4-FFF2-40B4-BE49-F238E27FC236}">
                  <a16:creationId xmlns:a16="http://schemas.microsoft.com/office/drawing/2014/main" xmlns="" id="{B26FA385-76DA-40E9-9257-AA3E07FF61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262D75CA-F374-4878-8106-3EA5E970D6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6">
              <a:extLst>
                <a:ext uri="{FF2B5EF4-FFF2-40B4-BE49-F238E27FC236}">
                  <a16:creationId xmlns:a16="http://schemas.microsoft.com/office/drawing/2014/main" xmlns="" id="{938667A5-74E3-4EFD-8C45-F48F47427C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31512EE2-F4CC-4E18-9CDA-B92C11122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B99E503B-9B4D-4EE3-A50F-15AC374F61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E2683E3F-F855-4549-84F8-42064EC0F2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8FC90B1E-0223-4440-AF22-8F32F6F0C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A2D2E879-0004-4D84-8137-1C09334038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43BE75A2-0D83-4F8E-84CC-D3BCD565B1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25">
              <a:extLst>
                <a:ext uri="{FF2B5EF4-FFF2-40B4-BE49-F238E27FC236}">
                  <a16:creationId xmlns:a16="http://schemas.microsoft.com/office/drawing/2014/main" xmlns="" id="{E90F7F49-1039-49EF-A9BD-153DB590B6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9E85F508-9EA4-4B4D-8171-648670650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32F3179-0CD5-40C8-9939-D8355006F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11CE155D-684B-4F5E-B835-C52765E310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22" name="Straight Connector 31">
              <a:extLst>
                <a:ext uri="{FF2B5EF4-FFF2-40B4-BE49-F238E27FC236}">
                  <a16:creationId xmlns:a16="http://schemas.microsoft.com/office/drawing/2014/main" xmlns="" id="{04F84AF8-E1A7-41D4-A102-8F87CAE37E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4ED126F1-DB23-4314-B6C7-FE89E3C58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3">
              <a:extLst>
                <a:ext uri="{FF2B5EF4-FFF2-40B4-BE49-F238E27FC236}">
                  <a16:creationId xmlns:a16="http://schemas.microsoft.com/office/drawing/2014/main" xmlns="" id="{8ACB2B6F-8883-4A00-88DD-98CDDD46B8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3B9A2180-808A-4423-BB2B-6464B29000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Рисунок 3" descr="The Muppets Kermit The Frog GIF - The Muppets Kermit The Frog Smh GIFs">
            <a:extLst>
              <a:ext uri="{FF2B5EF4-FFF2-40B4-BE49-F238E27FC236}">
                <a16:creationId xmlns:a16="http://schemas.microsoft.com/office/drawing/2014/main" xmlns="" id="{F153D147-16B3-DB80-27B3-B4F42E2828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tretch>
            <a:fillRect/>
          </a:stretch>
        </p:blipFill>
        <p:spPr>
          <a:xfrm rot="21600000">
            <a:off x="780283" y="29548"/>
            <a:ext cx="10696052" cy="60138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58DBEF1-E9DE-F6A4-ED67-34B968BE71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173" y="630936"/>
            <a:ext cx="7315200" cy="2702018"/>
          </a:xfrm>
          <a:noFill/>
        </p:spPr>
        <p:txBody>
          <a:bodyPr anchor="b">
            <a:normAutofit/>
          </a:bodyPr>
          <a:lstStyle/>
          <a:p>
            <a:r>
              <a:rPr lang="ru-RU" sz="4800">
                <a:solidFill>
                  <a:schemeClr val="bg1"/>
                </a:solidFill>
              </a:rPr>
              <a:t>Определение 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B631174-2CC2-AC32-7C5B-E05CFC17B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174" y="3427487"/>
            <a:ext cx="7315200" cy="261590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ru-RU" b="1">
                <a:solidFill>
                  <a:schemeClr val="bg1"/>
                </a:solidFill>
                <a:latin typeface="Calibri"/>
                <a:cs typeface="Calibri"/>
              </a:rPr>
              <a:t>Паническая атака </a:t>
            </a:r>
            <a:r>
              <a:rPr lang="ru-RU">
                <a:solidFill>
                  <a:schemeClr val="bg1"/>
                </a:solidFill>
                <a:latin typeface="Calibri"/>
                <a:cs typeface="Calibri"/>
              </a:rPr>
              <a:t>— это резкий всплеск сильного страха, который бурно развивается и достигает пика в течение минуты. </a:t>
            </a:r>
            <a:endParaRPr lang="ru-RU">
              <a:solidFill>
                <a:schemeClr val="bg1"/>
              </a:solidFill>
              <a:cs typeface="Calibri"/>
            </a:endParaRPr>
          </a:p>
          <a:p>
            <a:endParaRPr lang="ru-RU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8685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xmlns="" id="{50A3C1AB-1153-42D2-8378-34B849C1C4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1" name="Rectangle 10">
            <a:extLst>
              <a:ext uri="{FF2B5EF4-FFF2-40B4-BE49-F238E27FC236}">
                <a16:creationId xmlns:a16="http://schemas.microsoft.com/office/drawing/2014/main" xmlns="" id="{A3473CF9-37EB-43E7-89EF-D2D1C53D1DA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903615" y="4638503"/>
            <a:ext cx="8384770" cy="1332634"/>
          </a:xfrm>
          <a:prstGeom prst="rect">
            <a:avLst/>
          </a:prstGeom>
          <a:ln w="12700">
            <a:solidFill>
              <a:srgbClr val="E1E1E1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90E14F8-6D75-1FE2-A5A0-2E220DCBBF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121" y="4727173"/>
            <a:ext cx="7985759" cy="868823"/>
          </a:xfrm>
        </p:spPr>
        <p:txBody>
          <a:bodyPr anchor="ctr">
            <a:normAutofit/>
          </a:bodyPr>
          <a:lstStyle/>
          <a:p>
            <a:r>
              <a:rPr lang="ru-RU" sz="4000">
                <a:cs typeface="Calibri Light"/>
              </a:rPr>
              <a:t>Спасибо за внимание! </a:t>
            </a:r>
            <a:endParaRPr lang="ru-RU" sz="4000"/>
          </a:p>
        </p:txBody>
      </p:sp>
      <p:sp>
        <p:nvSpPr>
          <p:cNvPr id="22" name="Rectangle: Rounded Corners 12">
            <a:extLst>
              <a:ext uri="{FF2B5EF4-FFF2-40B4-BE49-F238E27FC236}">
                <a16:creationId xmlns:a16="http://schemas.microsoft.com/office/drawing/2014/main" xmlns="" id="{586B4EF9-43BA-4655-A6FF-1D8E21574C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83110" y="5628237"/>
            <a:ext cx="7225780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Рисунок 3" descr="Funny Animals Cute GIF - Funny Animals Cute Animal GIFs">
            <a:extLst>
              <a:ext uri="{FF2B5EF4-FFF2-40B4-BE49-F238E27FC236}">
                <a16:creationId xmlns:a16="http://schemas.microsoft.com/office/drawing/2014/main" xmlns="" id="{07A48869-88AD-C806-ED55-1869C9E1E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1411" y="299258"/>
            <a:ext cx="5469179" cy="4094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4137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xmlns="" id="{2C61293E-6EBE-43EF-A52C-9BEBFD7679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C994846-C042-FB99-8D18-461E4B56A3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54296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5400"/>
              <a:t>Факты из статистических данных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1502E2A-628D-83A3-6C5F-29AB2F704E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5" r="57139" b="4"/>
          <a:stretch/>
        </p:blipFill>
        <p:spPr>
          <a:xfrm>
            <a:off x="20" y="1"/>
            <a:ext cx="4052522" cy="6858000"/>
          </a:xfrm>
          <a:custGeom>
            <a:avLst/>
            <a:gdLst/>
            <a:ahLst/>
            <a:cxnLst/>
            <a:rect l="l" t="t" r="r" b="b"/>
            <a:pathLst>
              <a:path w="4052542" h="6858000">
                <a:moveTo>
                  <a:pt x="0" y="0"/>
                </a:moveTo>
                <a:lnTo>
                  <a:pt x="4020923" y="0"/>
                </a:lnTo>
                <a:lnTo>
                  <a:pt x="4022656" y="14697"/>
                </a:lnTo>
                <a:cubicBezTo>
                  <a:pt x="4037606" y="98462"/>
                  <a:pt x="4035072" y="183369"/>
                  <a:pt x="4039126" y="267642"/>
                </a:cubicBezTo>
                <a:cubicBezTo>
                  <a:pt x="4043941" y="370699"/>
                  <a:pt x="4037860" y="474136"/>
                  <a:pt x="4035579" y="577446"/>
                </a:cubicBezTo>
                <a:cubicBezTo>
                  <a:pt x="4033805" y="665399"/>
                  <a:pt x="4025063" y="753226"/>
                  <a:pt x="4027724" y="841306"/>
                </a:cubicBezTo>
                <a:cubicBezTo>
                  <a:pt x="4027914" y="844352"/>
                  <a:pt x="4027914" y="847398"/>
                  <a:pt x="4027724" y="850444"/>
                </a:cubicBezTo>
                <a:cubicBezTo>
                  <a:pt x="4019615" y="947281"/>
                  <a:pt x="4019615" y="1044626"/>
                  <a:pt x="4027724" y="1141464"/>
                </a:cubicBezTo>
                <a:cubicBezTo>
                  <a:pt x="4030296" y="1181772"/>
                  <a:pt x="4029574" y="1222221"/>
                  <a:pt x="4025570" y="1262415"/>
                </a:cubicBezTo>
                <a:cubicBezTo>
                  <a:pt x="4021769" y="1313563"/>
                  <a:pt x="4009606" y="1365472"/>
                  <a:pt x="4018348" y="1416238"/>
                </a:cubicBezTo>
                <a:cubicBezTo>
                  <a:pt x="4024037" y="1458058"/>
                  <a:pt x="4027166" y="1500194"/>
                  <a:pt x="4027724" y="1542394"/>
                </a:cubicBezTo>
                <a:cubicBezTo>
                  <a:pt x="4032158" y="1636820"/>
                  <a:pt x="4027977" y="1731753"/>
                  <a:pt x="4026330" y="1826433"/>
                </a:cubicBezTo>
                <a:cubicBezTo>
                  <a:pt x="4024556" y="1936724"/>
                  <a:pt x="4027344" y="2047015"/>
                  <a:pt x="4018475" y="2157432"/>
                </a:cubicBezTo>
                <a:cubicBezTo>
                  <a:pt x="4013597" y="2246629"/>
                  <a:pt x="4013597" y="2336029"/>
                  <a:pt x="4018475" y="2425226"/>
                </a:cubicBezTo>
                <a:cubicBezTo>
                  <a:pt x="4020882" y="2506961"/>
                  <a:pt x="4033172" y="2587934"/>
                  <a:pt x="4031145" y="2670557"/>
                </a:cubicBezTo>
                <a:cubicBezTo>
                  <a:pt x="4028737" y="2766886"/>
                  <a:pt x="4017335" y="2862962"/>
                  <a:pt x="4020882" y="2959546"/>
                </a:cubicBezTo>
                <a:cubicBezTo>
                  <a:pt x="4022529" y="3005617"/>
                  <a:pt x="4022656" y="3051688"/>
                  <a:pt x="4023543" y="3097758"/>
                </a:cubicBezTo>
                <a:cubicBezTo>
                  <a:pt x="4024683" y="3153221"/>
                  <a:pt x="4034692" y="3208556"/>
                  <a:pt x="4029117" y="3263892"/>
                </a:cubicBezTo>
                <a:cubicBezTo>
                  <a:pt x="4019869" y="3356161"/>
                  <a:pt x="3995923" y="3446906"/>
                  <a:pt x="4010873" y="3541459"/>
                </a:cubicBezTo>
                <a:cubicBezTo>
                  <a:pt x="4019108" y="3593495"/>
                  <a:pt x="4028357" y="3645658"/>
                  <a:pt x="4033172" y="3698201"/>
                </a:cubicBezTo>
                <a:cubicBezTo>
                  <a:pt x="4037353" y="3745160"/>
                  <a:pt x="4047868" y="3792881"/>
                  <a:pt x="4039886" y="3839586"/>
                </a:cubicBezTo>
                <a:cubicBezTo>
                  <a:pt x="4033045" y="3879565"/>
                  <a:pt x="4036592" y="3919544"/>
                  <a:pt x="4031271" y="3959523"/>
                </a:cubicBezTo>
                <a:cubicBezTo>
                  <a:pt x="4024303" y="4011939"/>
                  <a:pt x="4020629" y="4065244"/>
                  <a:pt x="4015308" y="4118042"/>
                </a:cubicBezTo>
                <a:cubicBezTo>
                  <a:pt x="4010620" y="4165889"/>
                  <a:pt x="4006946" y="4213610"/>
                  <a:pt x="4019615" y="4258539"/>
                </a:cubicBezTo>
                <a:cubicBezTo>
                  <a:pt x="4050656" y="4371622"/>
                  <a:pt x="4033679" y="4484070"/>
                  <a:pt x="4022023" y="4596391"/>
                </a:cubicBezTo>
                <a:cubicBezTo>
                  <a:pt x="4016321" y="4650965"/>
                  <a:pt x="4007959" y="4708712"/>
                  <a:pt x="4020629" y="4758718"/>
                </a:cubicBezTo>
                <a:cubicBezTo>
                  <a:pt x="4043941" y="4847432"/>
                  <a:pt x="4025697" y="4931705"/>
                  <a:pt x="4015561" y="5016866"/>
                </a:cubicBezTo>
                <a:cubicBezTo>
                  <a:pt x="4003335" y="5100174"/>
                  <a:pt x="4005096" y="5184929"/>
                  <a:pt x="4020756" y="5267654"/>
                </a:cubicBezTo>
                <a:cubicBezTo>
                  <a:pt x="4033172" y="5326035"/>
                  <a:pt x="4033172" y="5385432"/>
                  <a:pt x="4034692" y="5444194"/>
                </a:cubicBezTo>
                <a:cubicBezTo>
                  <a:pt x="4035579" y="5481001"/>
                  <a:pt x="4022023" y="5518441"/>
                  <a:pt x="4013027" y="5555120"/>
                </a:cubicBezTo>
                <a:cubicBezTo>
                  <a:pt x="3996937" y="5621371"/>
                  <a:pt x="3991109" y="5688636"/>
                  <a:pt x="4013027" y="5753237"/>
                </a:cubicBezTo>
                <a:cubicBezTo>
                  <a:pt x="4043561" y="5842713"/>
                  <a:pt x="4061045" y="5932189"/>
                  <a:pt x="4048375" y="6026870"/>
                </a:cubicBezTo>
                <a:cubicBezTo>
                  <a:pt x="4041027" y="6085251"/>
                  <a:pt x="4039380" y="6144902"/>
                  <a:pt x="4028357" y="6202522"/>
                </a:cubicBezTo>
                <a:cubicBezTo>
                  <a:pt x="4010240" y="6298091"/>
                  <a:pt x="4016701" y="6393024"/>
                  <a:pt x="4031145" y="6487196"/>
                </a:cubicBezTo>
                <a:cubicBezTo>
                  <a:pt x="4041293" y="6565885"/>
                  <a:pt x="4042395" y="6645474"/>
                  <a:pt x="4034439" y="6724403"/>
                </a:cubicBezTo>
                <a:lnTo>
                  <a:pt x="402520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1" name="sketchy line">
            <a:extLst>
              <a:ext uri="{FF2B5EF4-FFF2-40B4-BE49-F238E27FC236}">
                <a16:creationId xmlns:a16="http://schemas.microsoft.com/office/drawing/2014/main" xmlns="" id="{3FCFB1DE-0B7E-48CC-BA90-B2AB0889F9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54296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16FF417D-4225-03BE-9115-057A7F04CD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54296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35,9—46 % населения хотя бы раз в жизни испытали паническую атаку.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10% населения периодически испытывают атаки, но без долгосрочных последствий.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 Паническое расстройство встречается у примерно 1-5% взрослого населения. Факторами риска являются женский пол и тревожность в детском возрасте.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Женщинам панические атаки происходят в 3-4 раза чаще, чем мужчинам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1900"/>
              <a:t>Панические атаки обычно начинаются в возрасте от 15 до 25 лет и наиболее распространены в группе 25-44 лет.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xmlns="" val="147933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4714483-7072-431F-9DBE-87F44E4D44B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495892E1-F4A5-4991-AC52-4F417B14A2A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ACF597F8-76AA-44FA-8E6A-06223B66C0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A6E12753-0A63-43EE-B28A-C989D033EAD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B26FA385-76DA-40E9-9257-AA3E07FF61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262D75CA-F374-4878-8106-3EA5E970D63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938667A5-74E3-4EFD-8C45-F48F47427C7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31512EE2-F4CC-4E18-9CDA-B92C1112248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xmlns="" id="{B99E503B-9B4D-4EE3-A50F-15AC374F611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2683E3F-F855-4549-84F8-42064EC0F2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8FC90B1E-0223-4440-AF22-8F32F6F0C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A2D2E879-0004-4D84-8137-1C09334038A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43BE75A2-0D83-4F8E-84CC-D3BCD565B1B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E90F7F49-1039-49EF-A9BD-153DB590B68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9E85F508-9EA4-4B4D-8171-648670650E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32F3179-0CD5-40C8-9939-D8355006F7B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11CE155D-684B-4F5E-B835-C52765E310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04F84AF8-E1A7-41D4-A102-8F87CAE37E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4ED126F1-DB23-4314-B6C7-FE89E3C581A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8ACB2B6F-8883-4A00-88DD-98CDDD46B8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3B9A2180-808A-4423-BB2B-6464B290007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Буквы в шелвес">
            <a:extLst>
              <a:ext uri="{FF2B5EF4-FFF2-40B4-BE49-F238E27FC236}">
                <a16:creationId xmlns:a16="http://schemas.microsoft.com/office/drawing/2014/main" xmlns="" id="{48ABB37E-AF58-3C8B-19AA-7EBE0D2FB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alphaModFix amt="25000"/>
          </a:blip>
          <a:srcRect t="1530" r="-2" b="13949"/>
          <a:stretch/>
        </p:blipFill>
        <p:spPr>
          <a:xfrm>
            <a:off x="778424" y="29548"/>
            <a:ext cx="10699770" cy="601384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9C42E5-088C-BC23-86D9-147659D092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8173" y="630936"/>
            <a:ext cx="7315200" cy="2702018"/>
          </a:xfrm>
          <a:noFill/>
        </p:spPr>
        <p:txBody>
          <a:bodyPr anchor="b">
            <a:normAutofit/>
          </a:bodyPr>
          <a:lstStyle/>
          <a:p>
            <a:r>
              <a:rPr lang="ru-RU" sz="4800">
                <a:solidFill>
                  <a:schemeClr val="bg1"/>
                </a:solidFill>
                <a:latin typeface="Calibri"/>
                <a:cs typeface="Calibri"/>
              </a:rPr>
              <a:t>Из истории</a:t>
            </a:r>
            <a:endParaRPr lang="ru-RU" sz="4800">
              <a:solidFill>
                <a:schemeClr val="bg1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939FE8D-4C74-8C38-DFA2-67ACFE666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18174" y="3427487"/>
            <a:ext cx="7315200" cy="2615906"/>
          </a:xfrm>
          <a:noFill/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>
                <a:solidFill>
                  <a:schemeClr val="bg1"/>
                </a:solidFill>
              </a:rPr>
              <a:t>О панических атаках через время</a:t>
            </a:r>
          </a:p>
        </p:txBody>
      </p:sp>
    </p:spTree>
    <p:extLst>
      <p:ext uri="{BB962C8B-B14F-4D97-AF65-F5344CB8AC3E}">
        <p14:creationId xmlns:p14="http://schemas.microsoft.com/office/powerpoint/2010/main" xmlns="" val="361562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xmlns="" id="{32E62931-8EB4-42BB-BAAB-D8757BE66D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4F2BAAC-3558-DE72-A9AC-07F4FDFD88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7461" y="728664"/>
            <a:ext cx="4984813" cy="3157080"/>
          </a:xfrm>
          <a:noFill/>
        </p:spPr>
        <p:txBody>
          <a:bodyPr>
            <a:normAutofit/>
          </a:bodyPr>
          <a:lstStyle/>
          <a:p>
            <a:pPr algn="l"/>
            <a:r>
              <a:rPr lang="ru-RU" sz="5200"/>
              <a:t>Значение слова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23320E5-5C77-8030-158B-001F3BA81D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7461" y="4072045"/>
            <a:ext cx="4984813" cy="2057289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ru-RU" sz="2000">
                <a:latin typeface="Calibri"/>
                <a:cs typeface="Calibri"/>
              </a:rPr>
              <a:t>Слово "паника" происходит от древнегреческого слова "πανικός", которое связано с именем бога Пана. Согласно мифологии, Пан был пугающим богом, который часто появлялся перед путниками и вызывал у них сильный страх.</a:t>
            </a:r>
          </a:p>
          <a:p>
            <a:pPr algn="l"/>
            <a:endParaRPr lang="ru-RU" sz="2000"/>
          </a:p>
        </p:txBody>
      </p:sp>
      <p:pic>
        <p:nvPicPr>
          <p:cNvPr id="4" name="Рисунок 3" descr="Как связаны Питер Пэн, Лавкрафт и Средиземье? | Блоги | Мир фантастики и  фэнтези">
            <a:extLst>
              <a:ext uri="{FF2B5EF4-FFF2-40B4-BE49-F238E27FC236}">
                <a16:creationId xmlns:a16="http://schemas.microsoft.com/office/drawing/2014/main" xmlns="" id="{22347765-34D2-9935-9A7C-521002F66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66"/>
          <a:stretch/>
        </p:blipFill>
        <p:spPr>
          <a:xfrm>
            <a:off x="1" y="10"/>
            <a:ext cx="6005512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073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xmlns="" id="{2F687420-BEB4-45CD-8226-339BE553B8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3CDC57-A823-B749-1784-82557A2B7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>
                <a:cs typeface="Calibri Light"/>
              </a:rPr>
              <a:t>Суждения Гиппократа </a:t>
            </a:r>
            <a:endParaRPr lang="ru-RU" sz="36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1683053-7106-8959-3E87-4C02DC4C0D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>
                <a:cs typeface="Calibri"/>
              </a:rPr>
              <a:t>Врач Гиппократ, живший в Древней Греции, связывал тревожные симптомы с теорией о темпераменте, основанной на балансе четырех элементов в организме. Он объяснял тревожные симптомы состоянием меланхолии, связанной с разлитием "черной желчи".</a:t>
            </a:r>
          </a:p>
          <a:p>
            <a:endParaRPr lang="ru-RU" sz="1800">
              <a:cs typeface="Calibri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Гиппократ – биография, фото, личная жизнь, работы и клятва - 24СМИ">
            <a:extLst>
              <a:ext uri="{FF2B5EF4-FFF2-40B4-BE49-F238E27FC236}">
                <a16:creationId xmlns:a16="http://schemas.microsoft.com/office/drawing/2014/main" xmlns="" id="{13ADAA17-18B5-D9B4-5A9E-F08D53A11B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13" r="17144" b="1"/>
          <a:stretch/>
        </p:blipFill>
        <p:spPr>
          <a:xfrm>
            <a:off x="5987738" y="650494"/>
            <a:ext cx="5628018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98900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DBC6133C-0615-4CE4-9132-37E609A9BD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622888E-D869-4B95-EE24-52AD728E3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>
                <a:latin typeface="Calibri"/>
                <a:cs typeface="Calibri"/>
              </a:rPr>
              <a:t>XIX век</a:t>
            </a:r>
            <a:endParaRPr lang="ru-RU" sz="36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616533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B5A10C5-8BBE-126D-E6DC-84EE57245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066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>
                <a:cs typeface="Calibri"/>
              </a:rPr>
              <a:t>До XIX века панические симптомы расценивались как проявление заболеваний соответствующих органов, например нарушения сердечного ритма считались сердечным заболеванием. Поэтому лечением тревожных симптомов занимались врачи общего профиля, а не психиатры.</a:t>
            </a:r>
          </a:p>
          <a:p>
            <a:endParaRPr lang="ru-RU" sz="1800"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225843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90492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96793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The Doctor Is Here Viralhog GIF - The Doctor Is Here Viralhog I Have Arrived GIFs">
            <a:extLst>
              <a:ext uri="{FF2B5EF4-FFF2-40B4-BE49-F238E27FC236}">
                <a16:creationId xmlns:a16="http://schemas.microsoft.com/office/drawing/2014/main" xmlns="" id="{473744EF-C4E9-6215-5450-7B99C7CD9C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676" y="650494"/>
            <a:ext cx="5324142" cy="532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48114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9A724DBA-D2D9-471E-8ED7-2015DDD950D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6B0D6E-E41B-9219-68F2-BE99ACD3E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14" y="525982"/>
            <a:ext cx="4282983" cy="1200361"/>
          </a:xfrm>
        </p:spPr>
        <p:txBody>
          <a:bodyPr anchor="b">
            <a:normAutofit/>
          </a:bodyPr>
          <a:lstStyle/>
          <a:p>
            <a:r>
              <a:rPr lang="ru-RU" sz="3600">
                <a:cs typeface="Calibri Light"/>
              </a:rPr>
              <a:t>Психиатрия</a:t>
            </a:r>
            <a:endParaRPr lang="ru-RU" sz="36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8980754-6F4B-43C9-B9BE-127B6BED65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5546413" y="215201"/>
            <a:ext cx="740664" cy="1183349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C1BBA94-3F40-40AA-8BB9-E69E25E537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10234" y="354959"/>
            <a:ext cx="6184973" cy="591521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 descr="Sesión Con El Psicologo GIF - Lilo And Stitch Psychologist GIFs">
            <a:extLst>
              <a:ext uri="{FF2B5EF4-FFF2-40B4-BE49-F238E27FC236}">
                <a16:creationId xmlns:a16="http://schemas.microsoft.com/office/drawing/2014/main" xmlns="" id="{193643EC-48AB-29C4-41B4-D733ADC1D0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244" y="1866006"/>
            <a:ext cx="5628018" cy="2893117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169CC832-2974-4E8D-90ED-3E2941BA73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7277786" y="1944913"/>
            <a:ext cx="402336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D1893E8-C545-49CB-A762-DD5EDA78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12" y="2031101"/>
            <a:ext cx="4282984" cy="351194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1800">
                <a:cs typeface="Calibri"/>
              </a:rPr>
              <a:t>В середине XIX века была установлена связь панических симптомов с психологическими факторами, и их изучение и лечение стали важной областью психиатрии. </a:t>
            </a:r>
          </a:p>
          <a:p>
            <a:r>
              <a:rPr lang="ru-RU" sz="1800">
                <a:cs typeface="Calibri"/>
              </a:rPr>
              <a:t>Паническое расстройство впервые было признано отдельным психиатрическим диагнозом в 1980 году.</a:t>
            </a:r>
          </a:p>
          <a:p>
            <a:endParaRPr lang="ru-RU" sz="1800">
              <a:cs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5222F96-971A-4F90-B841-6BAB416C7A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11677179" y="6053360"/>
            <a:ext cx="740664" cy="15412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91656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2">
            <a:extLst>
              <a:ext uri="{FF2B5EF4-FFF2-40B4-BE49-F238E27FC236}">
                <a16:creationId xmlns:a16="http://schemas.microsoft.com/office/drawing/2014/main" xmlns="" id="{5116E49A-CA4D-4983-969D-19FE3C55F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Rectangle 34">
            <a:extLst>
              <a:ext uri="{FF2B5EF4-FFF2-40B4-BE49-F238E27FC236}">
                <a16:creationId xmlns:a16="http://schemas.microsoft.com/office/drawing/2014/main" xmlns="" id="{57F6BDD4-E066-4008-8011-6CC31AEB4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503041" y="633619"/>
            <a:ext cx="427938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886746-6503-4EF2-A1C9-12866C56D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8533" y="978619"/>
            <a:ext cx="3404594" cy="1106424"/>
          </a:xfrm>
        </p:spPr>
        <p:txBody>
          <a:bodyPr>
            <a:normAutofit/>
          </a:bodyPr>
          <a:lstStyle/>
          <a:p>
            <a:r>
              <a:rPr lang="ru-RU" sz="2400" b="1">
                <a:latin typeface="Calibri"/>
                <a:cs typeface="Calibri"/>
              </a:rPr>
              <a:t>Панические атаки являются следствием таких расстройств как:</a:t>
            </a:r>
            <a:endParaRPr lang="ru-RU" sz="2400">
              <a:latin typeface="Calibri"/>
              <a:cs typeface="Calibri"/>
            </a:endParaRPr>
          </a:p>
          <a:p>
            <a:endParaRPr lang="ru-RU" sz="2400">
              <a:cs typeface="Calibri Light"/>
            </a:endParaRPr>
          </a:p>
        </p:txBody>
      </p:sp>
      <p:pic>
        <p:nvPicPr>
          <p:cNvPr id="5" name="Рисунок 4" descr="Funny Sponge Bob Square Pants GIF - Funny Sponge Bob Square Pants Sponge Bob GIFs">
            <a:extLst>
              <a:ext uri="{FF2B5EF4-FFF2-40B4-BE49-F238E27FC236}">
                <a16:creationId xmlns:a16="http://schemas.microsoft.com/office/drawing/2014/main" xmlns="" id="{F4472646-E9EA-48BE-90EE-6AC625939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" y="942557"/>
            <a:ext cx="6647688" cy="4872301"/>
          </a:xfrm>
          <a:prstGeom prst="rect">
            <a:avLst/>
          </a:prstGeom>
        </p:spPr>
      </p:pic>
      <p:sp>
        <p:nvSpPr>
          <p:cNvPr id="42" name="Rectangle 36">
            <a:extLst>
              <a:ext uri="{FF2B5EF4-FFF2-40B4-BE49-F238E27FC236}">
                <a16:creationId xmlns:a16="http://schemas.microsoft.com/office/drawing/2014/main" xmlns="" id="{2711A8FB-68FC-45FC-B01E-38F809E2D43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439033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281E2DF8-F6D8-4E5C-B76E-E082FD8C1F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965691" y="2095174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48788C1-ADCE-EA3C-A7CA-4947FAA741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38532" y="2252870"/>
            <a:ext cx="3404594" cy="3557016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1700">
                <a:cs typeface="Calibri"/>
              </a:rPr>
              <a:t>фобии разных видов;</a:t>
            </a:r>
            <a:endParaRPr lang="ru-RU" sz="1700"/>
          </a:p>
          <a:p>
            <a:r>
              <a:rPr lang="ru-RU" sz="1700">
                <a:cs typeface="Calibri"/>
              </a:rPr>
              <a:t>депрессивные состояния; </a:t>
            </a:r>
          </a:p>
          <a:p>
            <a:r>
              <a:rPr lang="ru-RU" sz="1700">
                <a:cs typeface="Calibri"/>
              </a:rPr>
              <a:t>посттравматический синдром; </a:t>
            </a:r>
          </a:p>
          <a:p>
            <a:r>
              <a:rPr lang="ru-RU" sz="1700">
                <a:cs typeface="Calibri"/>
              </a:rPr>
              <a:t>шизофрения; </a:t>
            </a:r>
          </a:p>
          <a:p>
            <a:r>
              <a:rPr lang="ru-RU" sz="1700">
                <a:cs typeface="Calibri"/>
              </a:rPr>
              <a:t>невроз навязчивых состояний.</a:t>
            </a:r>
          </a:p>
          <a:p>
            <a:endParaRPr lang="ru-RU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141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740</Words>
  <Application>Microsoft Office PowerPoint</Application>
  <PresentationFormat>Произвольный</PresentationFormat>
  <Paragraphs>79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Office Theme</vt:lpstr>
      <vt:lpstr>Панические атаки</vt:lpstr>
      <vt:lpstr>Определение </vt:lpstr>
      <vt:lpstr>Факты из статистических данных</vt:lpstr>
      <vt:lpstr>Из истории</vt:lpstr>
      <vt:lpstr>Значение слова</vt:lpstr>
      <vt:lpstr>Суждения Гиппократа </vt:lpstr>
      <vt:lpstr>XIX век</vt:lpstr>
      <vt:lpstr>Психиатрия</vt:lpstr>
      <vt:lpstr>Панические атаки являются следствием таких расстройств как: </vt:lpstr>
      <vt:lpstr>Симптомы панической атаки:</vt:lpstr>
      <vt:lpstr>Почему возникает паника? Причины панических атак:</vt:lpstr>
      <vt:lpstr>Почему возникает паника? Причины панических атак:</vt:lpstr>
      <vt:lpstr>Как справиться с паническими атаками:  </vt:lpstr>
      <vt:lpstr>Если вы подвергаетесь внезапной неконтролируемой панике, попытайтесь следовать этим рекомендациям: </vt:lpstr>
      <vt:lpstr>Упражнение "Заземление"</vt:lpstr>
      <vt:lpstr>Отдельные методы</vt:lpstr>
      <vt:lpstr>Метод "Когнитивное расцепление" или "отдаление"</vt:lpstr>
      <vt:lpstr>Метод "Осознанного самонаблюдения" и "Остановка мысли"</vt:lpstr>
      <vt:lpstr>Упражнение «Волшебная надпись».</vt:lpstr>
      <vt:lpstr>Спасибо за внимание!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expert</dc:creator>
  <cp:lastModifiedBy>expert</cp:lastModifiedBy>
  <cp:revision>47</cp:revision>
  <dcterms:created xsi:type="dcterms:W3CDTF">2023-10-11T06:19:52Z</dcterms:created>
  <dcterms:modified xsi:type="dcterms:W3CDTF">2023-10-17T11:47:58Z</dcterms:modified>
</cp:coreProperties>
</file>