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4" r:id="rId1"/>
  </p:sldMasterIdLst>
  <p:notesMasterIdLst>
    <p:notesMasterId r:id="rId17"/>
  </p:notesMasterIdLst>
  <p:sldIdLst>
    <p:sldId id="257" r:id="rId2"/>
    <p:sldId id="269" r:id="rId3"/>
    <p:sldId id="259" r:id="rId4"/>
    <p:sldId id="258" r:id="rId5"/>
    <p:sldId id="264" r:id="rId6"/>
    <p:sldId id="262" r:id="rId7"/>
    <p:sldId id="271" r:id="rId8"/>
    <p:sldId id="261" r:id="rId9"/>
    <p:sldId id="266" r:id="rId10"/>
    <p:sldId id="267" r:id="rId11"/>
    <p:sldId id="272" r:id="rId12"/>
    <p:sldId id="268" r:id="rId13"/>
    <p:sldId id="263" r:id="rId14"/>
    <p:sldId id="275" r:id="rId15"/>
    <p:sldId id="274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86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322" y="-2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394BF2-0AFE-435E-94CC-6FAD3C12C137}" type="datetimeFigureOut">
              <a:rPr lang="ru-RU" smtClean="0"/>
              <a:t>06.08.2020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121806-9D84-4F86-B8E7-46C3EE191C2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01012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C947D-FE89-44C2-96B4-FCF27FBF2FE5}" type="datetimeFigureOut">
              <a:rPr lang="ru-RU" smtClean="0"/>
              <a:pPr/>
              <a:t>06.08.2020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3E04F25D-A975-4A0B-BFE4-D9A640879D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C947D-FE89-44C2-96B4-FCF27FBF2FE5}" type="datetimeFigureOut">
              <a:rPr lang="ru-RU" smtClean="0"/>
              <a:pPr/>
              <a:t>06.08.2020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4F25D-A975-4A0B-BFE4-D9A640879D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C947D-FE89-44C2-96B4-FCF27FBF2FE5}" type="datetimeFigureOut">
              <a:rPr lang="ru-RU" smtClean="0"/>
              <a:pPr/>
              <a:t>06.08.2020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4F25D-A975-4A0B-BFE4-D9A640879D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C947D-FE89-44C2-96B4-FCF27FBF2FE5}" type="datetimeFigureOut">
              <a:rPr lang="ru-RU" smtClean="0"/>
              <a:pPr/>
              <a:t>06.08.2020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3E04F25D-A975-4A0B-BFE4-D9A640879D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C947D-FE89-44C2-96B4-FCF27FBF2FE5}" type="datetimeFigureOut">
              <a:rPr lang="ru-RU" smtClean="0"/>
              <a:pPr/>
              <a:t>06.08.2020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4F25D-A975-4A0B-BFE4-D9A640879D1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C947D-FE89-44C2-96B4-FCF27FBF2FE5}" type="datetimeFigureOut">
              <a:rPr lang="ru-RU" smtClean="0"/>
              <a:pPr/>
              <a:t>06.08.2020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4F25D-A975-4A0B-BFE4-D9A640879D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C947D-FE89-44C2-96B4-FCF27FBF2FE5}" type="datetimeFigureOut">
              <a:rPr lang="ru-RU" smtClean="0"/>
              <a:pPr/>
              <a:t>06.08.2020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3E04F25D-A975-4A0B-BFE4-D9A640879D1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C947D-FE89-44C2-96B4-FCF27FBF2FE5}" type="datetimeFigureOut">
              <a:rPr lang="ru-RU" smtClean="0"/>
              <a:pPr/>
              <a:t>06.08.2020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4F25D-A975-4A0B-BFE4-D9A640879D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C947D-FE89-44C2-96B4-FCF27FBF2FE5}" type="datetimeFigureOut">
              <a:rPr lang="ru-RU" smtClean="0"/>
              <a:pPr/>
              <a:t>06.08.2020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4F25D-A975-4A0B-BFE4-D9A640879D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C947D-FE89-44C2-96B4-FCF27FBF2FE5}" type="datetimeFigureOut">
              <a:rPr lang="ru-RU" smtClean="0"/>
              <a:pPr/>
              <a:t>06.08.2020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4F25D-A975-4A0B-BFE4-D9A640879D1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C947D-FE89-44C2-96B4-FCF27FBF2FE5}" type="datetimeFigureOut">
              <a:rPr lang="ru-RU" smtClean="0"/>
              <a:pPr/>
              <a:t>06.08.2020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4F25D-A975-4A0B-BFE4-D9A640879D1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6FEC947D-FE89-44C2-96B4-FCF27FBF2FE5}" type="datetimeFigureOut">
              <a:rPr lang="ru-RU" smtClean="0"/>
              <a:pPr/>
              <a:t>06.08.2020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3E04F25D-A975-4A0B-BFE4-D9A640879D1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$RWJH0E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6784"/>
            <a:ext cx="9144000" cy="6874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0" y="428604"/>
            <a:ext cx="9001156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5400" b="1" cap="none" spc="30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 Black" pitchFamily="34" charset="0"/>
                <a:ea typeface="Batang" pitchFamily="18" charset="-127"/>
              </a:rPr>
              <a:t>             Клуб </a:t>
            </a:r>
          </a:p>
          <a:p>
            <a:r>
              <a:rPr lang="ru-RU" sz="20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Book Antiqua" pitchFamily="18" charset="0"/>
                <a:ea typeface="Batang" pitchFamily="18" charset="-127"/>
              </a:rPr>
              <a:t>          </a:t>
            </a:r>
            <a:r>
              <a:rPr lang="ru-RU" sz="2400" b="1" i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 Black" pitchFamily="34" charset="0"/>
                <a:ea typeface="Batang" pitchFamily="18" charset="-127"/>
              </a:rPr>
              <a:t>по улучшению психологического здоровья   </a:t>
            </a:r>
          </a:p>
          <a:p>
            <a:pPr algn="ctr"/>
            <a:r>
              <a:rPr lang="ru-RU" sz="2400" b="1" i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 Black" pitchFamily="34" charset="0"/>
                <a:ea typeface="Batang" pitchFamily="18" charset="-127"/>
              </a:rPr>
              <a:t> </a:t>
            </a:r>
            <a:r>
              <a:rPr lang="ru-RU" sz="2400" b="1" i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 Black" pitchFamily="34" charset="0"/>
                <a:ea typeface="Batang" pitchFamily="18" charset="-127"/>
              </a:rPr>
              <a:t>       </a:t>
            </a:r>
            <a:r>
              <a:rPr lang="ru-RU" sz="2400" b="1" i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Arial Black" pitchFamily="34" charset="0"/>
                <a:ea typeface="Batang" pitchFamily="18" charset="-127"/>
              </a:rPr>
              <a:t>граждан пожилого возраста  и лиц с ограниченными возможностями здоровья  </a:t>
            </a:r>
            <a:r>
              <a:rPr lang="ru-RU" sz="24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Book Antiqua" pitchFamily="18" charset="0"/>
                <a:ea typeface="Batang" pitchFamily="18" charset="-127"/>
              </a:rPr>
              <a:t> </a:t>
            </a:r>
          </a:p>
          <a:p>
            <a:pPr algn="ctr"/>
            <a:r>
              <a:rPr lang="ru-RU" sz="54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Book Antiqua" pitchFamily="18" charset="0"/>
                <a:ea typeface="Batang" pitchFamily="18" charset="-127"/>
              </a:rPr>
              <a:t> </a:t>
            </a:r>
            <a:r>
              <a:rPr lang="ru-RU" sz="54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Book Antiqua" pitchFamily="18" charset="0"/>
                <a:ea typeface="Batang" pitchFamily="18" charset="-127"/>
                <a:cs typeface="DokChampa" pitchFamily="34" charset="-34"/>
              </a:rPr>
              <a:t>«Гармония» </a:t>
            </a:r>
            <a:endParaRPr lang="ru-RU" sz="54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Book Antiqua" pitchFamily="18" charset="0"/>
              <a:ea typeface="Batang" pitchFamily="18" charset="-127"/>
              <a:cs typeface="DokChampa" pitchFamily="34" charset="-3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14480" y="6000768"/>
            <a:ext cx="63579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err="1" smtClean="0">
                <a:solidFill>
                  <a:srgbClr val="FFFF00"/>
                </a:solidFill>
              </a:rPr>
              <a:t>Дальнегорский</a:t>
            </a:r>
            <a:r>
              <a:rPr lang="ru-RU" sz="2000" dirty="0" smtClean="0">
                <a:solidFill>
                  <a:srgbClr val="FFFF00"/>
                </a:solidFill>
              </a:rPr>
              <a:t> филиал КГАУСО «ПЦСОН»</a:t>
            </a:r>
          </a:p>
          <a:p>
            <a:pPr algn="ctr"/>
            <a:r>
              <a:rPr lang="ru-RU" sz="2000" dirty="0" smtClean="0">
                <a:solidFill>
                  <a:srgbClr val="FFFF00"/>
                </a:solidFill>
              </a:rPr>
              <a:t>Отделение срочного социального обслуживания </a:t>
            </a:r>
            <a:endParaRPr lang="ru-RU" sz="20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4432" y="32960"/>
            <a:ext cx="83636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>
                <a:solidFill>
                  <a:srgbClr val="860000"/>
                </a:solidFill>
                <a:latin typeface="+mj-lt"/>
              </a:rPr>
              <a:t>Все работы, выполненные участниками клуба </a:t>
            </a:r>
          </a:p>
          <a:p>
            <a:pPr algn="ctr"/>
            <a:r>
              <a:rPr lang="ru-RU" sz="2000" b="1" i="1" dirty="0" smtClean="0">
                <a:solidFill>
                  <a:srgbClr val="860000"/>
                </a:solidFill>
                <a:latin typeface="+mj-lt"/>
              </a:rPr>
              <a:t>«Гармония»  принимают участие в выставках городского, регионального, краевого масштаба, занимают призовые места.  </a:t>
            </a:r>
          </a:p>
        </p:txBody>
      </p:sp>
      <p:pic>
        <p:nvPicPr>
          <p:cNvPr id="1026" name="Picture 2" descr="C:\Users\User\Desktop\i (4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10" t="7405" r="10237" b="20748"/>
          <a:stretch/>
        </p:blipFill>
        <p:spPr bwMode="auto">
          <a:xfrm>
            <a:off x="2630211" y="1340768"/>
            <a:ext cx="6513789" cy="39952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9" t="2547" r="1011" b="6816"/>
          <a:stretch/>
        </p:blipFill>
        <p:spPr>
          <a:xfrm>
            <a:off x="125117" y="3955024"/>
            <a:ext cx="2411760" cy="18924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 descr="C:\Users\User\Desktop\i (3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31" y="1537830"/>
            <a:ext cx="2400746" cy="18005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8" t="9046" r="35056" b="10215"/>
          <a:stretch/>
        </p:blipFill>
        <p:spPr>
          <a:xfrm>
            <a:off x="5004048" y="1464536"/>
            <a:ext cx="4054756" cy="39602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1" name="Picture 3" descr="C:\Users\User\Desktop\ОТЧЕТЫ\фотоотчеты\АРХИВ\2018 год\гармония\общество инвалидов\инвар2014 08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5" t="30262" r="7453" b="20450"/>
          <a:stretch/>
        </p:blipFill>
        <p:spPr bwMode="auto">
          <a:xfrm>
            <a:off x="179512" y="1479419"/>
            <a:ext cx="4706998" cy="39304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47664" y="188640"/>
            <a:ext cx="59766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+mj-lt"/>
              </a:rPr>
              <a:t>Участники клуба «Гармония</a:t>
            </a:r>
            <a:r>
              <a:rPr lang="ru-RU" sz="2400" b="1" i="1" dirty="0">
                <a:solidFill>
                  <a:srgbClr val="002060"/>
                </a:solidFill>
                <a:latin typeface="+mj-lt"/>
              </a:rPr>
              <a:t>» </a:t>
            </a:r>
            <a:r>
              <a:rPr lang="ru-RU" sz="2400" b="1" i="1" dirty="0" smtClean="0">
                <a:solidFill>
                  <a:srgbClr val="002060"/>
                </a:solidFill>
                <a:latin typeface="+mj-lt"/>
              </a:rPr>
              <a:t> выезжают на спортивные мероприятия города и района</a:t>
            </a:r>
            <a:endParaRPr lang="ru-RU" sz="24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72508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User\Desktop\ОТЧЕТЫ\фотоотчеты\2018 год\новый год клбы\IMG-20181224-WA0009.jpg"/>
          <p:cNvPicPr>
            <a:picLocks noChangeAspect="1" noChangeArrowheads="1"/>
          </p:cNvPicPr>
          <p:nvPr/>
        </p:nvPicPr>
        <p:blipFill>
          <a:blip r:embed="rId2"/>
          <a:srcRect t="19444" r="11718"/>
          <a:stretch>
            <a:fillRect/>
          </a:stretch>
        </p:blipFill>
        <p:spPr bwMode="auto">
          <a:xfrm>
            <a:off x="3071802" y="92419"/>
            <a:ext cx="6072198" cy="32651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4579" name="Picture 3" descr="C:\Users\User\Desktop\ОТЧЕТЫ\фотоотчеты\2017 год\Гармония 2016г\DSC00417.JPG"/>
          <p:cNvPicPr>
            <a:picLocks noChangeAspect="1" noChangeArrowheads="1"/>
          </p:cNvPicPr>
          <p:nvPr/>
        </p:nvPicPr>
        <p:blipFill>
          <a:blip r:embed="rId3" cstate="print"/>
          <a:srcRect l="10937" t="20833" r="2343"/>
          <a:stretch>
            <a:fillRect/>
          </a:stretch>
        </p:blipFill>
        <p:spPr bwMode="auto">
          <a:xfrm>
            <a:off x="0" y="3287425"/>
            <a:ext cx="5214942" cy="3570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5136043" y="3571876"/>
            <a:ext cx="377366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4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+mj-lt"/>
              </a:rPr>
              <a:t>Художественные номера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+mj-lt"/>
              </a:rPr>
              <a:t>для праздничных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+mj-lt"/>
              </a:rPr>
              <a:t>мероприятий готовят </a:t>
            </a:r>
          </a:p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+mj-lt"/>
              </a:rPr>
              <a:t>сами участники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-396552" y="404664"/>
            <a:ext cx="37147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860000"/>
                </a:solidFill>
                <a:latin typeface="+mj-lt"/>
              </a:rPr>
              <a:t>Вместе отмечаем</a:t>
            </a:r>
          </a:p>
          <a:p>
            <a:pPr algn="ctr"/>
            <a:r>
              <a:rPr lang="ru-RU" sz="2400" b="1" dirty="0" smtClean="0">
                <a:solidFill>
                  <a:srgbClr val="860000"/>
                </a:solidFill>
                <a:latin typeface="+mj-lt"/>
              </a:rPr>
              <a:t>различные </a:t>
            </a:r>
          </a:p>
          <a:p>
            <a:pPr algn="ctr"/>
            <a:r>
              <a:rPr lang="ru-RU" sz="2400" b="1" dirty="0" smtClean="0">
                <a:solidFill>
                  <a:srgbClr val="860000"/>
                </a:solidFill>
                <a:latin typeface="+mj-lt"/>
              </a:rPr>
              <a:t>праздники.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69875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9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Участники </a:t>
            </a:r>
            <a:r>
              <a:rPr lang="ru-RU" sz="19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клуба </a:t>
            </a:r>
            <a:r>
              <a:rPr lang="ru-RU" sz="19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«Гармония» </a:t>
            </a:r>
            <a:r>
              <a:rPr lang="ru-RU" sz="19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отмечают изменение своего внутреннего стояния, которое выражается в улучшении настроения, </a:t>
            </a:r>
            <a:endParaRPr lang="ru-RU" sz="1900" b="1" dirty="0" smtClean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indent="269875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9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</a:t>
            </a:r>
            <a:r>
              <a:rPr lang="ru-RU" sz="19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определении ближайших и перспективных планов, повышении психологической  </a:t>
            </a:r>
            <a:r>
              <a:rPr lang="ru-RU" sz="19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устойчивости</a:t>
            </a:r>
            <a:endParaRPr lang="ru-RU" sz="19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91401" y="5913532"/>
            <a:ext cx="9036496" cy="969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rgbClr val="86000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Выполняется одна из главных и основных задач клубной работы – межличностное общение людей с ограниченными возможностями здоровья </a:t>
            </a:r>
            <a:endParaRPr kumimoji="0" lang="ru-RU" sz="1900" b="1" i="0" u="none" strike="noStrike" cap="none" normalizeH="0" baseline="0" dirty="0" smtClean="0">
              <a:ln>
                <a:noFill/>
              </a:ln>
              <a:solidFill>
                <a:srgbClr val="860000"/>
              </a:solidFill>
              <a:effectLst/>
              <a:latin typeface="+mj-lt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rgbClr val="86000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и </a:t>
            </a:r>
            <a:r>
              <a:rPr kumimoji="0" lang="ru-RU" sz="1900" b="1" i="0" u="none" strike="noStrike" cap="none" normalizeH="0" baseline="0" dirty="0" smtClean="0">
                <a:ln>
                  <a:noFill/>
                </a:ln>
                <a:solidFill>
                  <a:srgbClr val="860000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гармонизация эмоционального здоровья</a:t>
            </a:r>
            <a:endParaRPr kumimoji="0" lang="ru-RU" sz="1900" b="1" i="0" u="none" strike="noStrike" cap="none" normalizeH="0" baseline="0" dirty="0" smtClean="0">
              <a:ln>
                <a:noFill/>
              </a:ln>
              <a:solidFill>
                <a:srgbClr val="860000"/>
              </a:solidFill>
              <a:effectLst/>
              <a:latin typeface="+mj-lt"/>
              <a:cs typeface="Arial" pitchFamily="34" charset="0"/>
            </a:endParaRPr>
          </a:p>
        </p:txBody>
      </p:sp>
      <p:pic>
        <p:nvPicPr>
          <p:cNvPr id="3074" name="Picture 2" descr="C:\Users\User\Desktop\i (7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0" t="20781" r="2247" b="6319"/>
          <a:stretch/>
        </p:blipFill>
        <p:spPr bwMode="auto">
          <a:xfrm>
            <a:off x="-9563" y="1186043"/>
            <a:ext cx="9153563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3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3250"/>
                                        <p:tgtEl>
                                          <p:spTgt spid="13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3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35150"/>
            <a:ext cx="9180512" cy="682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23963" y="1052736"/>
            <a:ext cx="7272808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i="1" spc="50" dirty="0">
                <a:ln w="13500">
                  <a:solidFill>
                    <a:srgbClr val="F0A22E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86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Клуб «Гармония» 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</a:rPr>
              <a:t>создан при отделении срочного социального обслуживания 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</a:rPr>
              <a:t>Дальнегорского филиала КГАУСО «ПЦСОН»,</a:t>
            </a:r>
          </a:p>
          <a:p>
            <a:pPr algn="ctr"/>
            <a:r>
              <a:rPr lang="ru-RU" sz="2000" b="1" i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осуществляет свою деятельность на базе Общественной организации «Общество инвалидов г. Дальнегорск»</a:t>
            </a:r>
          </a:p>
          <a:p>
            <a:pPr algn="ctr"/>
            <a:r>
              <a:rPr lang="ru-RU" sz="2000" b="1" i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</a:t>
            </a:r>
            <a:r>
              <a:rPr lang="ru-RU" sz="2000" b="1" i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86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по адресу: г. Дальнегорск, проспект 50 лет Октября, д.75»Б»</a:t>
            </a:r>
          </a:p>
          <a:p>
            <a:pPr algn="ctr"/>
            <a:r>
              <a:rPr lang="ru-RU" sz="2000" b="1" i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86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Тел: 8 (42373) 2-75-76</a:t>
            </a:r>
          </a:p>
          <a:p>
            <a:pPr algn="ctr"/>
            <a:endParaRPr lang="ru-RU" b="1" i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  <a:p>
            <a:pPr algn="ctr"/>
            <a:endParaRPr lang="ru-RU" b="1" dirty="0">
              <a:ln w="1905"/>
              <a:solidFill>
                <a:srgbClr val="86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05350" y="3645024"/>
            <a:ext cx="757235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i="1" spc="50" dirty="0" smtClean="0">
                <a:ln w="13500">
                  <a:solidFill>
                    <a:srgbClr val="F0A22E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Franklin Gothic Medium"/>
              </a:rPr>
              <a:t>Занятия проводит:</a:t>
            </a:r>
            <a:endParaRPr lang="ru-RU" b="1" i="1" spc="50" dirty="0">
              <a:ln w="13500">
                <a:solidFill>
                  <a:srgbClr val="F0A22E">
                    <a:shade val="2500"/>
                    <a:alpha val="6500"/>
                  </a:srgbClr>
                </a:solidFill>
                <a:prstDash val="solid"/>
              </a:ln>
              <a:solidFill>
                <a:srgbClr val="002060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Franklin Gothic Medium"/>
            </a:endParaRPr>
          </a:p>
          <a:p>
            <a:pPr lvl="0" algn="ctr"/>
            <a:r>
              <a:rPr lang="ru-RU" b="1" i="1" spc="50" dirty="0">
                <a:ln w="13500">
                  <a:solidFill>
                    <a:srgbClr val="F0A22E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Franklin Gothic Medium"/>
              </a:rPr>
              <a:t>Психолог отделения срочного социального обслуживания</a:t>
            </a:r>
          </a:p>
          <a:p>
            <a:pPr lvl="0" algn="ctr"/>
            <a:r>
              <a:rPr lang="ru-RU" sz="2400" b="1" i="1" spc="50" dirty="0">
                <a:ln w="13500">
                  <a:solidFill>
                    <a:srgbClr val="F0A22E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86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Овчинникова Жанна Владимировна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211995" y="4738219"/>
            <a:ext cx="69847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n w="1905"/>
                <a:solidFill>
                  <a:srgbClr val="86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</a:rPr>
              <a:t>Занятия проводятся 1 раз в месяц </a:t>
            </a:r>
          </a:p>
          <a:p>
            <a:pPr algn="ctr"/>
            <a:r>
              <a:rPr lang="ru-RU" sz="16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Количество </a:t>
            </a:r>
            <a:r>
              <a:rPr lang="ru-RU" sz="16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постоянных участников – 18 человек</a:t>
            </a:r>
            <a:endParaRPr lang="ru-RU" sz="16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7" name="Рисунок 6" descr="C:\Users\zZz\Desktop\пси.png"/>
          <p:cNvPicPr/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-100000" contrast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906180" y="5477737"/>
            <a:ext cx="136815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58054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75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6" y="0"/>
            <a:ext cx="9098092" cy="6813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43608" y="1124744"/>
            <a:ext cx="7416824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i="1" spc="50" dirty="0">
                <a:ln w="13500">
                  <a:solidFill>
                    <a:srgbClr val="F0A22E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Дальнегорский филиал </a:t>
            </a:r>
          </a:p>
          <a:p>
            <a:pPr lvl="0" algn="ctr"/>
            <a:r>
              <a:rPr lang="ru-RU" sz="2000" b="1" i="1" spc="50" dirty="0" smtClean="0">
                <a:ln w="13500">
                  <a:solidFill>
                    <a:srgbClr val="F0A22E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Приморского центра социального обслуживания населения</a:t>
            </a:r>
          </a:p>
          <a:p>
            <a:pPr lvl="0" algn="ctr"/>
            <a:endParaRPr lang="ru-RU" sz="2800" b="1" i="1" spc="50" dirty="0" smtClean="0">
              <a:ln w="13500">
                <a:solidFill>
                  <a:srgbClr val="F0A22E">
                    <a:shade val="2500"/>
                    <a:alpha val="6500"/>
                  </a:srgbClr>
                </a:solidFill>
                <a:prstDash val="solid"/>
              </a:ln>
              <a:solidFill>
                <a:srgbClr val="860000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+mj-lt"/>
            </a:endParaRPr>
          </a:p>
          <a:p>
            <a:pPr lvl="0" algn="ctr"/>
            <a:endParaRPr lang="ru-RU" b="1" i="1" spc="50" dirty="0">
              <a:ln w="13500">
                <a:solidFill>
                  <a:srgbClr val="F0A22E">
                    <a:shade val="2500"/>
                    <a:alpha val="6500"/>
                  </a:srgbClr>
                </a:solidFill>
                <a:prstDash val="solid"/>
              </a:ln>
              <a:solidFill>
                <a:srgbClr val="860000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+mj-lt"/>
            </a:endParaRPr>
          </a:p>
        </p:txBody>
      </p:sp>
      <p:pic>
        <p:nvPicPr>
          <p:cNvPr id="4" name="Рисунок 3" descr="C:\Users\zZz\Desktop\пси.png"/>
          <p:cNvPicPr/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bright="-100000" contrast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816094" y="5092247"/>
            <a:ext cx="136815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899592" y="2708920"/>
            <a:ext cx="75608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200" b="1" i="1" spc="50" dirty="0">
                <a:ln w="13500">
                  <a:solidFill>
                    <a:srgbClr val="F0A22E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86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ПРИГЛАШАЕМ  ВСЕХ ЖЕЛАЮЩИХ </a:t>
            </a:r>
          </a:p>
          <a:p>
            <a:pPr lvl="0" algn="ctr"/>
            <a:r>
              <a:rPr lang="ru-RU" sz="3200" b="1" i="1" spc="50" dirty="0">
                <a:ln w="13500">
                  <a:solidFill>
                    <a:srgbClr val="F0A22E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86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СТАТЬ УЧАСТНИКОМ КЛУБА </a:t>
            </a:r>
          </a:p>
          <a:p>
            <a:pPr lvl="0" algn="ctr"/>
            <a:r>
              <a:rPr lang="ru-RU" sz="3200" b="1" i="1" spc="50" dirty="0">
                <a:ln w="13500">
                  <a:solidFill>
                    <a:srgbClr val="F0A22E">
                      <a:shade val="2500"/>
                      <a:alpha val="6500"/>
                    </a:srgbClr>
                  </a:solidFill>
                  <a:prstDash val="solid"/>
                </a:ln>
                <a:solidFill>
                  <a:srgbClr val="86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«ГАРМОНИЯ» ! </a:t>
            </a:r>
          </a:p>
        </p:txBody>
      </p:sp>
    </p:spTree>
    <p:extLst>
      <p:ext uri="{BB962C8B-B14F-4D97-AF65-F5344CB8AC3E}">
        <p14:creationId xmlns:p14="http://schemas.microsoft.com/office/powerpoint/2010/main" val="1988380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3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5" y="2332"/>
            <a:ext cx="903649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                                                                                                            </a:t>
            </a:r>
            <a:r>
              <a:rPr lang="ru-RU" b="1" cap="none" spc="0" dirty="0" smtClean="0">
                <a:ln w="1905"/>
                <a:solidFill>
                  <a:srgbClr val="86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Клуб «Гармония»</a:t>
            </a:r>
          </a:p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Актуальность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235682"/>
            <a:ext cx="8784976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700" b="1" dirty="0">
                <a:solidFill>
                  <a:srgbClr val="002060"/>
                </a:solidFill>
              </a:rPr>
              <a:t> </a:t>
            </a:r>
            <a:r>
              <a:rPr lang="ru-RU" sz="1700" b="1" dirty="0" smtClean="0">
                <a:solidFill>
                  <a:srgbClr val="002060"/>
                </a:solidFill>
              </a:rPr>
              <a:t>           Сегодня все чаще люди</a:t>
            </a:r>
            <a:r>
              <a:rPr lang="ru-RU" sz="1700" b="1" dirty="0">
                <a:solidFill>
                  <a:srgbClr val="002060"/>
                </a:solidFill>
              </a:rPr>
              <a:t>, имеющие инвалидность, воспринимаются обществом как отдельная категория граждан, особая демографическая группа. </a:t>
            </a:r>
            <a:r>
              <a:rPr lang="ru-RU" sz="1700" b="1" dirty="0" smtClean="0">
                <a:solidFill>
                  <a:srgbClr val="002060"/>
                </a:solidFill>
              </a:rPr>
              <a:t>Социальная депривация, изменение эмоциональной </a:t>
            </a:r>
            <a:r>
              <a:rPr lang="ru-RU" sz="1700" b="1" dirty="0">
                <a:solidFill>
                  <a:srgbClr val="002060"/>
                </a:solidFill>
              </a:rPr>
              <a:t>сферы, развитие чувства неполноценности вследствие стигматизации – это наиболее характерно для людей с ОВЗ. </a:t>
            </a:r>
          </a:p>
          <a:p>
            <a:pPr algn="just"/>
            <a:r>
              <a:rPr lang="ru-RU" sz="1700" b="1" dirty="0" smtClean="0">
                <a:solidFill>
                  <a:srgbClr val="002060"/>
                </a:solidFill>
              </a:rPr>
              <a:t>           Организация </a:t>
            </a:r>
            <a:r>
              <a:rPr lang="ru-RU" sz="1700" b="1" dirty="0">
                <a:solidFill>
                  <a:srgbClr val="002060"/>
                </a:solidFill>
              </a:rPr>
              <a:t>мероприятий по реабилитации, психологической  и социальной адаптации инвалидов является  одной из задач, поставленных государством перед социальной защитой в целом и центрами социального обслуживания населения в частности, приобретая все большую актуальность в современном мире. Государством разрабатываются социальные программы поддержки людей с ограниченными возможностями здоровья, в том числе и программы по психологической реабилитации. </a:t>
            </a:r>
            <a:endParaRPr lang="ru-RU" sz="1700" b="1" dirty="0" smtClean="0">
              <a:solidFill>
                <a:srgbClr val="002060"/>
              </a:solidFill>
            </a:endParaRPr>
          </a:p>
          <a:p>
            <a:pPr algn="just"/>
            <a:r>
              <a:rPr lang="ru-RU" sz="1700" b="1" dirty="0" smtClean="0">
                <a:solidFill>
                  <a:srgbClr val="002060"/>
                </a:solidFill>
              </a:rPr>
              <a:t>              В рамках программы клуба «Гармония», предусматривается оказание </a:t>
            </a:r>
            <a:r>
              <a:rPr lang="ru-RU" sz="1700" b="1" dirty="0">
                <a:solidFill>
                  <a:srgbClr val="002060"/>
                </a:solidFill>
              </a:rPr>
              <a:t>психосоциальной </a:t>
            </a:r>
            <a:r>
              <a:rPr lang="ru-RU" sz="1700" b="1" dirty="0" smtClean="0">
                <a:solidFill>
                  <a:srgbClr val="002060"/>
                </a:solidFill>
              </a:rPr>
              <a:t>помощи гражданам пожилого возраста и лицам с ограниченными возможностями здоровья: оказание </a:t>
            </a:r>
            <a:r>
              <a:rPr lang="ru-RU" sz="1700" b="1" dirty="0">
                <a:solidFill>
                  <a:srgbClr val="002060"/>
                </a:solidFill>
              </a:rPr>
              <a:t>помощи в повышении уровня самооценки, </a:t>
            </a:r>
            <a:r>
              <a:rPr lang="ru-RU" sz="1700" b="1" dirty="0" smtClean="0">
                <a:solidFill>
                  <a:srgbClr val="002060"/>
                </a:solidFill>
              </a:rPr>
              <a:t>развитию способностей </a:t>
            </a:r>
            <a:r>
              <a:rPr lang="ru-RU" sz="1700" b="1" dirty="0">
                <a:solidFill>
                  <a:srgbClr val="002060"/>
                </a:solidFill>
              </a:rPr>
              <a:t>к преодолению жизненных трудностей, повышению способностей к самоконтролю и активным </a:t>
            </a:r>
            <a:r>
              <a:rPr lang="ru-RU" sz="1700" b="1" dirty="0" smtClean="0">
                <a:solidFill>
                  <a:srgbClr val="002060"/>
                </a:solidFill>
              </a:rPr>
              <a:t>действиям, в </a:t>
            </a:r>
            <a:r>
              <a:rPr lang="ru-RU" sz="1700" b="1" dirty="0">
                <a:solidFill>
                  <a:srgbClr val="002060"/>
                </a:solidFill>
              </a:rPr>
              <a:t>правильном понимании своих проблем, представлений о цели в жизни,  в правильной оценке собственных способностей к изменениям в поведении и к его адаптивным </a:t>
            </a:r>
            <a:r>
              <a:rPr lang="ru-RU" sz="1700" b="1" dirty="0" smtClean="0">
                <a:solidFill>
                  <a:srgbClr val="002060"/>
                </a:solidFill>
              </a:rPr>
              <a:t>формам.</a:t>
            </a:r>
            <a:endParaRPr lang="ru-RU" sz="1700" b="1" dirty="0">
              <a:solidFill>
                <a:srgbClr val="002060"/>
              </a:solidFill>
            </a:endParaRP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5839329"/>
            <a:ext cx="5780360" cy="906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5659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83715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i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86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Клуб «Гармония» </a:t>
            </a:r>
          </a:p>
          <a:p>
            <a:pPr algn="ctr"/>
            <a:r>
              <a:rPr lang="ru-RU" sz="3600" b="1" i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86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</a:t>
            </a:r>
            <a:r>
              <a:rPr lang="ru-RU" sz="2800" b="1" i="1" u="sng" dirty="0" smtClean="0">
                <a:solidFill>
                  <a:srgbClr val="860000"/>
                </a:solidFill>
              </a:rPr>
              <a:t>Основное </a:t>
            </a:r>
            <a:r>
              <a:rPr lang="ru-RU" sz="2800" b="1" i="1" u="sng" dirty="0">
                <a:solidFill>
                  <a:srgbClr val="860000"/>
                </a:solidFill>
              </a:rPr>
              <a:t>направление </a:t>
            </a:r>
            <a:r>
              <a:rPr lang="ru-RU" sz="2800" b="1" i="1" u="sng" dirty="0" smtClean="0">
                <a:solidFill>
                  <a:srgbClr val="860000"/>
                </a:solidFill>
              </a:rPr>
              <a:t>деятельности: </a:t>
            </a:r>
            <a:endParaRPr lang="ru-RU" sz="1000" b="1" i="1" u="sng" dirty="0" smtClean="0">
              <a:solidFill>
                <a:srgbClr val="860000"/>
              </a:solidFill>
            </a:endParaRPr>
          </a:p>
          <a:p>
            <a:pPr algn="ctr"/>
            <a:endParaRPr lang="ru-RU" sz="800" b="1" i="1" u="sng" dirty="0" smtClean="0">
              <a:solidFill>
                <a:srgbClr val="860000"/>
              </a:solidFill>
            </a:endParaRPr>
          </a:p>
          <a:p>
            <a:pPr algn="ctr"/>
            <a:r>
              <a:rPr lang="ru-RU" sz="2000" b="1" i="1" dirty="0" smtClean="0">
                <a:solidFill>
                  <a:srgbClr val="002060"/>
                </a:solidFill>
                <a:latin typeface="+mj-lt"/>
              </a:rPr>
              <a:t>улучшение </a:t>
            </a:r>
            <a:r>
              <a:rPr lang="ru-RU" sz="2000" b="1" i="1" dirty="0">
                <a:solidFill>
                  <a:srgbClr val="002060"/>
                </a:solidFill>
                <a:latin typeface="+mj-lt"/>
              </a:rPr>
              <a:t>психологического здоровья граждан пожилого возраста </a:t>
            </a:r>
            <a:r>
              <a:rPr lang="ru-RU" sz="2000" b="1" i="1" dirty="0" smtClean="0">
                <a:solidFill>
                  <a:srgbClr val="002060"/>
                </a:solidFill>
                <a:latin typeface="+mj-lt"/>
              </a:rPr>
              <a:t>и лиц с ограниченными возможностями здоровья, </a:t>
            </a:r>
            <a:r>
              <a:rPr lang="ru-RU" sz="2000" b="1" i="1" dirty="0">
                <a:solidFill>
                  <a:srgbClr val="002060"/>
                </a:solidFill>
                <a:latin typeface="+mj-lt"/>
              </a:rPr>
              <a:t>снятие остроты психологического напряжения </a:t>
            </a:r>
            <a:r>
              <a:rPr lang="ru-RU" sz="2000" b="1" i="1" dirty="0" smtClean="0">
                <a:solidFill>
                  <a:srgbClr val="002060"/>
                </a:solidFill>
                <a:latin typeface="+mj-lt"/>
              </a:rPr>
              <a:t>через групповые занятия. </a:t>
            </a:r>
            <a:endParaRPr lang="ru-RU" sz="2000" b="1" i="1" dirty="0">
              <a:solidFill>
                <a:srgbClr val="002060"/>
              </a:solidFill>
              <a:latin typeface="+mj-lt"/>
            </a:endParaRPr>
          </a:p>
          <a:p>
            <a:r>
              <a:rPr lang="ru-RU" sz="2400" i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86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+mj-lt"/>
              </a:rPr>
              <a:t>Основная цель : </a:t>
            </a:r>
          </a:p>
          <a:p>
            <a:r>
              <a:rPr lang="ru-RU" sz="2200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</a:t>
            </a:r>
            <a:r>
              <a:rPr lang="ru-RU" sz="2200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 </a:t>
            </a:r>
            <a:r>
              <a:rPr lang="ru-RU" sz="2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Гармонизация  психологического  и  эмоционального  здоровья </a:t>
            </a:r>
          </a:p>
          <a:p>
            <a:r>
              <a:rPr lang="ru-RU" sz="22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</a:t>
            </a:r>
            <a:r>
              <a:rPr lang="ru-RU" sz="2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 граждан пожилого возраста и лиц с ограниченными возможностями </a:t>
            </a:r>
          </a:p>
          <a:p>
            <a:r>
              <a:rPr lang="ru-RU" sz="22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</a:t>
            </a:r>
            <a:r>
              <a:rPr lang="ru-RU" sz="2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 здоровья.</a:t>
            </a:r>
          </a:p>
          <a:p>
            <a:r>
              <a:rPr lang="ru-RU" sz="2400" b="1" i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86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Задачи: </a:t>
            </a:r>
          </a:p>
          <a:p>
            <a:pPr marL="180975" lvl="2">
              <a:buFont typeface="Wingdings" pitchFamily="2" charset="2"/>
              <a:buChar char="Ø"/>
            </a:pPr>
            <a:r>
              <a:rPr lang="ru-RU" sz="2200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</a:t>
            </a:r>
            <a:r>
              <a:rPr lang="ru-RU" sz="2200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</a:t>
            </a:r>
            <a:r>
              <a:rPr lang="ru-RU" sz="2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Обучение  способам саморегуляции психического  состояния, способам  эффективного разрешения межличностных конфликтов;</a:t>
            </a:r>
            <a:endParaRPr lang="ru-RU" sz="800" b="1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  <a:p>
            <a:pPr marL="180975" lvl="2">
              <a:buFont typeface="Wingdings" pitchFamily="2" charset="2"/>
              <a:buChar char="Ø"/>
            </a:pPr>
            <a:r>
              <a:rPr lang="ru-RU" sz="2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 Снятие остроты психологического напряжения;</a:t>
            </a:r>
          </a:p>
          <a:p>
            <a:pPr marL="180975" lvl="2">
              <a:buFont typeface="Wingdings" pitchFamily="2" charset="2"/>
              <a:buChar char="Ø"/>
            </a:pPr>
            <a:r>
              <a:rPr lang="ru-RU" sz="22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 Восполнение дефицита общения у граждан пожилого возраста и  лиц с ограниченными возможностями здоровья. </a:t>
            </a:r>
            <a:endParaRPr lang="ru-RU" sz="800" b="1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  <a:p>
            <a:pPr marL="180975" lvl="2"/>
            <a:endParaRPr lang="ru-RU" sz="800" b="1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  <a:p>
            <a:pPr marL="85725" lvl="2"/>
            <a:r>
              <a:rPr lang="ru-RU" sz="2400" b="1" i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86000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Целевая аудитория: </a:t>
            </a:r>
          </a:p>
          <a:p>
            <a:pPr marL="85725" lvl="2"/>
            <a:r>
              <a:rPr lang="ru-RU" sz="21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граждане пожилого возраста и лица с ограниченными </a:t>
            </a:r>
            <a:endParaRPr lang="ru-RU" sz="2100" b="1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  <a:p>
            <a:pPr marL="85725" lvl="2"/>
            <a:r>
              <a:rPr lang="ru-RU" sz="21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возможностями </a:t>
            </a:r>
            <a:r>
              <a:rPr lang="ru-RU" sz="21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здоровья, имеющие способность к самообслуживанию </a:t>
            </a:r>
          </a:p>
          <a:p>
            <a:endParaRPr lang="ru-RU" sz="2000" b="1" spc="50" dirty="0" smtClean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  <a:p>
            <a:r>
              <a:rPr lang="ru-RU" sz="2000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</a:t>
            </a:r>
            <a:r>
              <a:rPr lang="ru-RU" sz="2000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               </a:t>
            </a:r>
          </a:p>
          <a:p>
            <a:r>
              <a:rPr lang="ru-RU" sz="28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</a:t>
            </a:r>
            <a:r>
              <a:rPr lang="ru-RU" sz="28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               </a:t>
            </a:r>
          </a:p>
          <a:p>
            <a:r>
              <a:rPr lang="ru-RU" sz="3200" b="1" cap="none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</a:t>
            </a:r>
            <a:r>
              <a:rPr lang="ru-RU" sz="32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        </a:t>
            </a:r>
            <a:endParaRPr lang="ru-RU" sz="32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3">
                  <a:lumMod val="20000"/>
                  <a:lumOff val="80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pic>
        <p:nvPicPr>
          <p:cNvPr id="8195" name="Picture 3" descr="C:\Users\User\Desktop\images (1)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637929" y="-294535"/>
            <a:ext cx="1248453" cy="1763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SC_0557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rcRect l="11858"/>
          <a:stretch>
            <a:fillRect/>
          </a:stretch>
        </p:blipFill>
        <p:spPr bwMode="auto">
          <a:xfrm>
            <a:off x="0" y="0"/>
            <a:ext cx="9144000" cy="58178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285720" y="5921660"/>
            <a:ext cx="89297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i="1" dirty="0" smtClean="0">
                <a:solidFill>
                  <a:srgbClr val="860000"/>
                </a:solidFill>
                <a:latin typeface="+mj-lt"/>
              </a:rPr>
              <a:t>Первое занятие в клубе «Гармония». Состоялось в марте 2015 года.  </a:t>
            </a:r>
            <a:endParaRPr lang="ru-RU" sz="2000" dirty="0">
              <a:solidFill>
                <a:srgbClr val="002060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0815.JPG"/>
          <p:cNvPicPr>
            <a:picLocks noChangeAspect="1"/>
          </p:cNvPicPr>
          <p:nvPr/>
        </p:nvPicPr>
        <p:blipFill rotWithShape="1">
          <a:blip r:embed="rId2" cstate="print"/>
          <a:srcRect l="7031" t="21875" r="16100" b="16666"/>
          <a:stretch/>
        </p:blipFill>
        <p:spPr>
          <a:xfrm>
            <a:off x="0" y="0"/>
            <a:ext cx="9144000" cy="54831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0" y="5805264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Задания, </a:t>
            </a:r>
            <a:r>
              <a:rPr lang="ru-RU" b="1" dirty="0" err="1" smtClean="0">
                <a:solidFill>
                  <a:srgbClr val="002060"/>
                </a:solidFill>
              </a:rPr>
              <a:t>тренинговые</a:t>
            </a:r>
            <a:r>
              <a:rPr lang="ru-RU" b="1" dirty="0" smtClean="0">
                <a:solidFill>
                  <a:srgbClr val="002060"/>
                </a:solidFill>
              </a:rPr>
              <a:t> упражнения, а так же упражнения на снятие мышечных зажимов, дыхательные упражнения, игры, применяемые в ходе занятий, обязательно  учитывают особенности категории участников клуба. </a:t>
            </a:r>
            <a:endParaRPr lang="ru-RU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ChangeArrowheads="1"/>
          </p:cNvSpPr>
          <p:nvPr/>
        </p:nvSpPr>
        <p:spPr bwMode="auto">
          <a:xfrm flipH="1">
            <a:off x="-72986" y="5805264"/>
            <a:ext cx="9144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69875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Беседы, лекции, дискуссии, практические упражнения, элементы релаксации, обучение практическим навыкам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саморегуляции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эмоционального состояния- это те методы, которые используются  в работе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32" b="25901"/>
          <a:stretch/>
        </p:blipFill>
        <p:spPr>
          <a:xfrm>
            <a:off x="-1" y="0"/>
            <a:ext cx="9111493" cy="5661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000"/>
                                        <p:tgtEl>
                                          <p:spTgt spid="4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92"/>
          <a:stretch/>
        </p:blipFill>
        <p:spPr>
          <a:xfrm>
            <a:off x="0" y="-1"/>
            <a:ext cx="9144000" cy="61040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431540" y="6104004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Занятия проходят в дружеской атмосфере. Через совместную творческую деятельность участники учатся </a:t>
            </a:r>
            <a:r>
              <a:rPr lang="ru-RU" b="1" dirty="0" smtClean="0">
                <a:solidFill>
                  <a:srgbClr val="002060"/>
                </a:solidFill>
              </a:rPr>
              <a:t>выстраивать доверительные отношения. 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336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SC007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89059" y="3153657"/>
            <a:ext cx="4896544" cy="36724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0" y="5842337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. 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571999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4704522" y="116632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</a:rPr>
              <a:t>Занятия, с применением  Арт-терапевтических </a:t>
            </a:r>
            <a:r>
              <a:rPr lang="ru-RU" sz="2400" b="1" dirty="0" smtClean="0">
                <a:solidFill>
                  <a:srgbClr val="002060"/>
                </a:solidFill>
              </a:rPr>
              <a:t>методик, </a:t>
            </a:r>
            <a:r>
              <a:rPr lang="ru-RU" sz="2400" b="1" dirty="0">
                <a:solidFill>
                  <a:srgbClr val="002060"/>
                </a:solidFill>
              </a:rPr>
              <a:t>по программе  «Эффект Мандалы» включены в плановую работу  клуба «Гармония</a:t>
            </a:r>
            <a:r>
              <a:rPr lang="ru-RU" sz="2400" b="1" dirty="0" smtClean="0">
                <a:solidFill>
                  <a:srgbClr val="002060"/>
                </a:solidFill>
              </a:rPr>
              <a:t>»  с целью повышения самооценки </a:t>
            </a:r>
            <a:endParaRPr lang="ru-RU" sz="24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31" t="11399" r="8480" b="8092"/>
          <a:stretch/>
        </p:blipFill>
        <p:spPr>
          <a:xfrm>
            <a:off x="324461" y="3680787"/>
            <a:ext cx="4009256" cy="295625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25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C:\Users\User\Desktop\ОТЧЕТЫ\фотоотчеты\2017 год\гармония\трудотерапия\20170530_1504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53950"/>
            <a:ext cx="5072065" cy="3804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214282" y="214290"/>
            <a:ext cx="435771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Занятия по трудотерапии, способствуют интеллектуальному и физическому развитию, коррекции двигательных функций, улучшению мелкой моторики рук </a:t>
            </a:r>
            <a:endParaRPr lang="ru-RU" sz="2400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101271" y="4293096"/>
            <a:ext cx="403244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860000"/>
                </a:solidFill>
              </a:rPr>
              <a:t>Преодолеваются психологические комплексы, повышается самооценка,  уровень адаптации в социуме. </a:t>
            </a:r>
            <a:endParaRPr lang="ru-RU" sz="2400" dirty="0">
              <a:solidFill>
                <a:srgbClr val="860000"/>
              </a:solidFill>
            </a:endParaRPr>
          </a:p>
        </p:txBody>
      </p:sp>
      <p:pic>
        <p:nvPicPr>
          <p:cNvPr id="7" name="Picture 3" descr="C:\Users\User\Desktop\фото\20180717_15314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101" b="9458"/>
          <a:stretch/>
        </p:blipFill>
        <p:spPr bwMode="auto">
          <a:xfrm>
            <a:off x="4601841" y="26657"/>
            <a:ext cx="4536504" cy="40793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25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25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873</TotalTime>
  <Words>649</Words>
  <Application>Microsoft Office PowerPoint</Application>
  <PresentationFormat>Экран (4:3)</PresentationFormat>
  <Paragraphs>70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Трек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65</cp:revision>
  <dcterms:created xsi:type="dcterms:W3CDTF">2016-03-18T04:13:32Z</dcterms:created>
  <dcterms:modified xsi:type="dcterms:W3CDTF">2020-08-06T06:20:35Z</dcterms:modified>
</cp:coreProperties>
</file>