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7" r:id="rId5"/>
    <p:sldId id="263" r:id="rId6"/>
    <p:sldId id="259" r:id="rId7"/>
    <p:sldId id="268" r:id="rId8"/>
    <p:sldId id="270" r:id="rId9"/>
    <p:sldId id="271" r:id="rId10"/>
    <p:sldId id="262" r:id="rId11"/>
    <p:sldId id="272" r:id="rId12"/>
    <p:sldId id="265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D2A2B-E9DE-47FC-8310-0187B2F770A5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CCB3-DE99-4908-8914-1AFD1E4D0A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7CCCFB7-DC43-443E-BAAC-0F211B970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DB3325-6149-4752-8C3F-DA5078B26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BFCDAE3-B353-4769-8AD6-FF700FF21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8105B0A-A3F5-445C-9D40-6855054DB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D6F237B-511C-4C39-8B0C-113D620FD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4BF677D-D6D6-4057-A333-BFE718D55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A4D2DC0-FAAE-4C3A-9F33-3810BD3EC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6E6014-039B-4A51-8299-3FE273192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DB3325-6149-4752-8C3F-DA5078B26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7CFC9C5-924B-46F2-81F2-41F8C7727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DB3325-6149-4752-8C3F-DA5078B26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DB3325-6149-4752-8C3F-DA5078B26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/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1C1426E-E62A-49D6-BF4F-166976CDA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63648" y="0"/>
            <a:ext cx="12296474" cy="6858000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6347884" y="4436533"/>
            <a:ext cx="5785763" cy="18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Проект по развитию наставничества</a:t>
            </a:r>
          </a:p>
          <a:p>
            <a:r>
              <a:rPr lang="ru-RU" sz="2800">
                <a:solidFill>
                  <a:srgbClr val="FFFFFF"/>
                </a:solidFill>
              </a:rPr>
              <a:t>на базе ОГБУ "Реабилитационный </a:t>
            </a:r>
          </a:p>
          <a:p>
            <a:r>
              <a:rPr lang="ru-RU" sz="2800">
                <a:solidFill>
                  <a:srgbClr val="FFFFFF"/>
                </a:solidFill>
              </a:rPr>
              <a:t>центр для детей и подростков </a:t>
            </a:r>
          </a:p>
          <a:p>
            <a:r>
              <a:rPr lang="ru-RU" sz="2800">
                <a:solidFill>
                  <a:srgbClr val="FFFFFF"/>
                </a:solidFill>
              </a:rPr>
              <a:t>с ограниченными  возможностями"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1901" y="2323703"/>
            <a:ext cx="3576613" cy="234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306916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4565650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A452A"/>
                </a:solidFill>
              </a:rPr>
              <a:t>МЕРОПРИЯТИЯ </a:t>
            </a:r>
            <a:r>
              <a:rPr lang="ru-RU" sz="3200" dirty="0">
                <a:solidFill>
                  <a:srgbClr val="4A452A"/>
                </a:solidFill>
              </a:rPr>
              <a:t>ПРОЕКТА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520376" y="5644451"/>
            <a:ext cx="1540566" cy="1009443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1060" y="2022414"/>
            <a:ext cx="10315672" cy="463738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7693217" y="-1235741"/>
            <a:ext cx="1849490" cy="582285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5614412" y="876177"/>
            <a:ext cx="6007100" cy="119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D0D0D"/>
                </a:solidFill>
              </a:rPr>
              <a:t>Проведение </a:t>
            </a:r>
            <a:r>
              <a:rPr lang="ru-RU" sz="2400" dirty="0">
                <a:solidFill>
                  <a:srgbClr val="0D0D0D"/>
                </a:solidFill>
              </a:rPr>
              <a:t>регионального фестиваля </a:t>
            </a:r>
            <a:endParaRPr lang="ru-RU" sz="2400" dirty="0" smtClean="0">
              <a:solidFill>
                <a:srgbClr val="0D0D0D"/>
              </a:solidFill>
            </a:endParaRPr>
          </a:p>
          <a:p>
            <a:pPr algn="ctr"/>
            <a:r>
              <a:rPr lang="ru-RU" sz="2400" dirty="0" smtClean="0">
                <a:solidFill>
                  <a:srgbClr val="0D0D0D"/>
                </a:solidFill>
              </a:rPr>
              <a:t>"</a:t>
            </a:r>
            <a:r>
              <a:rPr lang="ru-RU" sz="2400" dirty="0">
                <a:solidFill>
                  <a:srgbClr val="0D0D0D"/>
                </a:solidFill>
              </a:rPr>
              <a:t>Путь к успеху" с участием пар </a:t>
            </a:r>
            <a:endParaRPr lang="ru-RU" sz="2400" dirty="0" smtClean="0">
              <a:solidFill>
                <a:srgbClr val="0D0D0D"/>
              </a:solidFill>
            </a:endParaRPr>
          </a:p>
          <a:p>
            <a:pPr algn="ctr"/>
            <a:r>
              <a:rPr lang="ru-RU" sz="2400" dirty="0" smtClean="0">
                <a:solidFill>
                  <a:srgbClr val="0D0D0D"/>
                </a:solidFill>
              </a:rPr>
              <a:t>"</a:t>
            </a:r>
            <a:r>
              <a:rPr lang="ru-RU" sz="2400" dirty="0">
                <a:solidFill>
                  <a:srgbClr val="0D0D0D"/>
                </a:solidFill>
              </a:rPr>
              <a:t>наставник-ребенок"</a:t>
            </a:r>
            <a:endParaRPr lang="ru-RU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/>
          <p:nvPr/>
        </p:nvSpPr>
        <p:spPr>
          <a:xfrm>
            <a:off x="489628" y="2252689"/>
            <a:ext cx="9938627" cy="436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/>
              <a:t>Презентация результатов работы пар «наставник – ребенок» (выступления в парах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 smtClean="0"/>
              <a:t>Обмен </a:t>
            </a:r>
            <a:r>
              <a:rPr lang="ru-RU" sz="2000" dirty="0"/>
              <a:t>опытом взаимодействия наставников с детьми (в закрытых рабочих группах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специали­стами центра 2 психологических </a:t>
            </a:r>
            <a:r>
              <a:rPr lang="ru-RU" sz="2000" dirty="0" smtClean="0"/>
              <a:t>тренингов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/>
              <a:t>(для группы наставников и группы детей-участников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 smtClean="0"/>
              <a:t>Анализ </a:t>
            </a:r>
            <a:r>
              <a:rPr lang="ru-RU" sz="2000" dirty="0"/>
              <a:t>25 портфолио детей-инвалидов, участников проекта, позволяющих учитывать результаты, достигнутые во взаимодей­ствии ребенка и </a:t>
            </a:r>
            <a:r>
              <a:rPr lang="ru-RU" sz="2000" dirty="0" smtClean="0"/>
              <a:t>наставника</a:t>
            </a:r>
          </a:p>
          <a:p>
            <a:r>
              <a:rPr lang="ru-RU" sz="2000" dirty="0" smtClean="0"/>
              <a:t> </a:t>
            </a:r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 smtClean="0"/>
              <a:t>Организа­ция </a:t>
            </a:r>
            <a:r>
              <a:rPr lang="ru-RU" sz="2000" dirty="0"/>
              <a:t>в ходе фестиваля семейной лотереи, фуршета, творческих </a:t>
            </a:r>
            <a:r>
              <a:rPr lang="ru-RU" sz="2000" dirty="0" smtClean="0"/>
              <a:t>мастер-классов </a:t>
            </a:r>
            <a:endParaRPr lang="ru-RU" sz="20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315987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4400352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rgbClr val="4A452A"/>
                </a:solidFill>
              </a:rPr>
              <a:t>РЕЗУЛЬТАТЫ ПРОЕКТА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9037" y="1210394"/>
            <a:ext cx="10430329" cy="4833257"/>
          </a:xfrm>
          <a:prstGeom prst="round2Diag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/>
          <p:nvPr/>
        </p:nvSpPr>
        <p:spPr>
          <a:xfrm>
            <a:off x="609518" y="1494364"/>
            <a:ext cx="10972963" cy="4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FFFF"/>
                </a:solidFill>
              </a:rPr>
              <a:t>Число детей, находящихся в трудной жизненной ситуации, включенных в состав целевой группы проекта и получивших адресную помощь – 25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FFFF"/>
                </a:solidFill>
              </a:rPr>
              <a:t>Число наставников, включенных в решение задач проекта - 25.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FFFF"/>
                </a:solidFill>
              </a:rPr>
              <a:t>Число устойчивых пар «взрослый-подросток», сложившихся в ходе реализации проекта- 25.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FFFF"/>
                </a:solidFill>
              </a:rPr>
              <a:t>Число специалистов – исполнителей мероприятий проекта – 15.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FFFFFF"/>
                </a:solidFill>
              </a:rPr>
              <a:t>Число специалистов заинтересованных организаций – 8.</a:t>
            </a:r>
            <a:endParaRPr lang="ru-RU" dirty="0"/>
          </a:p>
          <a:p/>
          <a:p/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583876" y="5717023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1750" y="-211666"/>
            <a:ext cx="13208000" cy="74295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171376" y="7168451"/>
            <a:ext cx="1540566" cy="10094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56447" y="5698880"/>
            <a:ext cx="1540566" cy="100944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2623" y="482437"/>
            <a:ext cx="9616736" cy="560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63648" y="0"/>
            <a:ext cx="12296474" cy="6858000"/>
          </a:xfrm>
          <a:prstGeom prst="rect">
            <a:avLst/>
          </a:prstGeom>
        </p:spPr>
      </p:pic>
      <p:sp>
        <p:nvSpPr>
          <p:cNvPr id="9" name="TextBox 8"/>
          <p:cNvSpPr/>
          <p:nvPr/>
        </p:nvSpPr>
        <p:spPr>
          <a:xfrm>
            <a:off x="6374011" y="5033717"/>
            <a:ext cx="6413638" cy="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1750" y="-201083"/>
            <a:ext cx="13208000" cy="7429500"/>
          </a:xfrm>
          <a:prstGeom prst="rect">
            <a:avLst/>
          </a:prstGeom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251883" y="167217"/>
            <a:ext cx="10344150" cy="6798733"/>
          </a:xfrm>
          <a:prstGeom prst="round1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34917" y="698500"/>
            <a:ext cx="2804583" cy="280458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4308" y="698347"/>
            <a:ext cx="8287426" cy="505369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647376" y="5644451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1750" y="-211666"/>
            <a:ext cx="13208000" cy="74295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493615">
            <a:off x="634407" y="-3232252"/>
            <a:ext cx="9407255" cy="1334667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35131" y="780170"/>
            <a:ext cx="2784598" cy="375429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629233" y="5544665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6730999" y="-4063999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42633" y="1080408"/>
            <a:ext cx="7772401" cy="5877984"/>
          </a:xfrm>
          <a:prstGeom prst="round2DiagRect">
            <a:avLst/>
          </a:prstGeom>
          <a:solidFill>
            <a:srgbClr val="DDD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3719995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rgbClr val="4A452A"/>
                </a:solidFill>
              </a:rPr>
              <a:t>БЮДЖЕТ ПРОЕКТА</a:t>
            </a:r>
          </a:p>
        </p:txBody>
      </p:sp>
      <p:sp>
        <p:nvSpPr>
          <p:cNvPr id="5" name="TextBox 4"/>
          <p:cNvSpPr/>
          <p:nvPr/>
        </p:nvSpPr>
        <p:spPr>
          <a:xfrm>
            <a:off x="2518229" y="1358297"/>
            <a:ext cx="7737120" cy="594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200"/>
          </a:p>
          <a:p>
            <a:pPr marL="457200" indent="-457200">
              <a:buFont typeface="Wingdings" pitchFamily="2" charset="0"/>
              <a:buChar char="ü"/>
            </a:pPr>
            <a:r>
              <a:rPr lang="ru-RU" sz="2800">
                <a:solidFill>
                  <a:srgbClr val="0D0D0D"/>
                </a:solidFill>
              </a:rPr>
              <a:t>объем денежных средств Грантодателя на реализацию мероприятий - 1 500 000 рублей;</a:t>
            </a:r>
          </a:p>
          <a:p>
            <a:pPr marL="457200" indent="-457200">
              <a:buFont typeface="Wingdings" pitchFamily="2" charset="0"/>
              <a:buChar char="ü"/>
            </a:pPr>
            <a:endParaRPr lang="ru-RU" sz="2800">
              <a:solidFill>
                <a:srgbClr val="0D0D0D"/>
              </a:solidFill>
            </a:endParaRPr>
          </a:p>
          <a:p>
            <a:pPr marL="457200" indent="-457200">
              <a:buFont typeface="Wingdings" pitchFamily="2" charset="0"/>
              <a:buChar char="ü"/>
            </a:pPr>
            <a:r>
              <a:rPr lang="ru-RU" sz="2800">
                <a:solidFill>
                  <a:srgbClr val="0D0D0D"/>
                </a:solidFill>
              </a:rPr>
              <a:t>объем собственных средств  на реализацию мероприятий - 300 000 рублей;</a:t>
            </a:r>
          </a:p>
          <a:p>
            <a:pPr marL="457200" indent="-457200">
              <a:buFont typeface="Wingdings" pitchFamily="2" charset="0"/>
              <a:buChar char="ü"/>
            </a:pPr>
            <a:endParaRPr lang="ru-RU" sz="2800">
              <a:solidFill>
                <a:srgbClr val="0D0D0D"/>
              </a:solidFill>
            </a:endParaRPr>
          </a:p>
          <a:p>
            <a:pPr marL="457200" indent="-457200">
              <a:buFont typeface="Wingdings" pitchFamily="2" charset="0"/>
              <a:buChar char="ü"/>
            </a:pPr>
            <a:r>
              <a:rPr lang="ru-RU" sz="2800">
                <a:solidFill>
                  <a:srgbClr val="0D0D0D"/>
                </a:solidFill>
              </a:rPr>
              <a:t>объем привлеченных (благотворительных, спонсорских) средств, поступивших на реализацию мероприятий - 150 000 рублей.</a:t>
            </a:r>
          </a:p>
          <a:p>
            <a:pPr marL="457200" indent="-457200">
              <a:buFont typeface="+mj-lt"/>
              <a:buAutoNum type="arabicPeriod"/>
            </a:pPr>
            <a:endParaRPr lang="ru-RU" sz="2200"/>
          </a:p>
          <a:p>
            <a:pPr marL="457200" indent="-457200">
              <a:buFont typeface="+mj-lt"/>
              <a:buAutoNum type="arabicPeriod"/>
            </a:pPr>
          </a:p>
          <a:p>
            <a:pPr marL="457200" indent="-457200">
              <a:buFont typeface="+mj-lt"/>
              <a:buAutoNum type="arabicPeriod"/>
            </a:pPr>
          </a:p>
          <a:p>
            <a:pPr marL="457200" indent="-457200">
              <a:buFont typeface="+mj-lt"/>
              <a:buAutoNum type="arabicPeriod"/>
            </a:pPr>
          </a:p>
          <a:p/>
        </p:txBody>
      </p:sp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1328273" y="4569197"/>
            <a:ext cx="4241022" cy="27530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93163" y="5472094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306916"/>
            <a:ext cx="19661480" cy="11059583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524837" y="1110352"/>
            <a:ext cx="10828963" cy="5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﻿Создание информационно-консультационной и методической базы для внедрения социальной практики наставничества в работу с детьми-инвалидами.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Разработка и внедрение новых технологий и форм взаимодействия с волонтерами для отбора, обучения и подготовки их к деятельности в статусе наставников детей-инвалидов.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Организация совместной деятельности наставников и детей-инвалидов по наиболее значимым направлениям работы: психолого-педагогическому, логопедическому, лечебная физкультура, досугово-творческому.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Профессиональное систематическое сопровождение взаимодействия пар «ребенок-наставник» и мониторинг его эффективности.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Развитие кадрового потенциала специалистов реабилитационного центра.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</a:rPr>
              <a:t>Распространение эффективных результатов внедрения наставничества в отношении</a:t>
            </a:r>
          </a:p>
          <a:p>
            <a:pPr marL="0" indent="0">
              <a:buFont typeface="+mj-lt"/>
              <a:buNone/>
            </a:pPr>
            <a:r>
              <a:rPr lang="ru-RU" sz="2000" dirty="0">
                <a:solidFill>
                  <a:srgbClr val="FFFFFF"/>
                </a:solidFill>
              </a:rPr>
              <a:t>       детей-инвалидов.</a:t>
            </a:r>
            <a:endParaRPr lang="ru-RU" sz="2000" dirty="0"/>
          </a:p>
          <a:p>
            <a:endParaRPr lang="ru-RU" sz="22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3719995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rgbClr val="4A452A"/>
                </a:solidFill>
              </a:rPr>
              <a:t>ЗАДАЧИ ПРОЕКТА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520376" y="5644451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6730999" y="-4054928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8062" y="926194"/>
            <a:ext cx="9876972" cy="5877984"/>
          </a:xfrm>
          <a:prstGeom prst="round2DiagRect">
            <a:avLst/>
          </a:prstGeom>
          <a:solidFill>
            <a:srgbClr val="DDD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273050" y="107951"/>
            <a:ext cx="5243995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solidFill>
                  <a:srgbClr val="4A452A"/>
                </a:solidFill>
              </a:rPr>
              <a:t>МЕРОПРИЯТИЯ ПРОЕКТА</a:t>
            </a:r>
          </a:p>
        </p:txBody>
      </p:sp>
      <p:sp>
        <p:nvSpPr>
          <p:cNvPr id="5" name="TextBox 4"/>
          <p:cNvSpPr/>
          <p:nvPr/>
        </p:nvSpPr>
        <p:spPr>
          <a:xfrm>
            <a:off x="773092" y="1378102"/>
            <a:ext cx="9487906" cy="613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200" dirty="0"/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>
                <a:solidFill>
                  <a:srgbClr val="0D0D0D"/>
                </a:solidFill>
              </a:rPr>
              <a:t>информационная кампания по привлечению будущих </a:t>
            </a:r>
            <a:endParaRPr lang="ru-RU" sz="2400" dirty="0" smtClean="0">
              <a:solidFill>
                <a:srgbClr val="0D0D0D"/>
              </a:solidFill>
            </a:endParaRPr>
          </a:p>
          <a:p>
            <a:r>
              <a:rPr lang="ru-RU" sz="2400" dirty="0">
                <a:solidFill>
                  <a:srgbClr val="0D0D0D"/>
                </a:solidFill>
              </a:rPr>
              <a:t> </a:t>
            </a:r>
            <a:r>
              <a:rPr lang="ru-RU" sz="2400" dirty="0" smtClean="0">
                <a:solidFill>
                  <a:srgbClr val="0D0D0D"/>
                </a:solidFill>
              </a:rPr>
              <a:t>      </a:t>
            </a:r>
            <a:r>
              <a:rPr lang="ru-RU" sz="2400" dirty="0" smtClean="0">
                <a:solidFill>
                  <a:srgbClr val="0D0D0D"/>
                </a:solidFill>
              </a:rPr>
              <a:t>наставников;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 smtClean="0">
                <a:solidFill>
                  <a:srgbClr val="0D0D0D"/>
                </a:solidFill>
              </a:rPr>
              <a:t>обучение </a:t>
            </a:r>
            <a:r>
              <a:rPr lang="ru-RU" sz="2400" dirty="0">
                <a:solidFill>
                  <a:srgbClr val="0D0D0D"/>
                </a:solidFill>
              </a:rPr>
              <a:t>наставников, работающих с детьми</a:t>
            </a:r>
            <a:r>
              <a:rPr lang="ru-RU" sz="2400" dirty="0" smtClean="0">
                <a:solidFill>
                  <a:srgbClr val="0D0D0D"/>
                </a:solidFill>
              </a:rPr>
              <a:t>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 smtClean="0">
                <a:solidFill>
                  <a:srgbClr val="0D0D0D"/>
                </a:solidFill>
              </a:rPr>
              <a:t>организация </a:t>
            </a:r>
            <a:r>
              <a:rPr lang="ru-RU" sz="2400" dirty="0">
                <a:solidFill>
                  <a:srgbClr val="0D0D0D"/>
                </a:solidFill>
              </a:rPr>
              <a:t>совместной деятельности наставников и детей целевой группы</a:t>
            </a:r>
            <a:r>
              <a:rPr lang="ru-RU" sz="2400" dirty="0" smtClean="0">
                <a:solidFill>
                  <a:srgbClr val="0D0D0D"/>
                </a:solidFill>
              </a:rPr>
              <a:t>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 smtClean="0">
                <a:solidFill>
                  <a:srgbClr val="0D0D0D"/>
                </a:solidFill>
              </a:rPr>
              <a:t>проведение </a:t>
            </a:r>
            <a:r>
              <a:rPr lang="ru-RU" sz="2400" dirty="0">
                <a:solidFill>
                  <a:srgbClr val="0D0D0D"/>
                </a:solidFill>
              </a:rPr>
              <a:t>регионального фестиваля "Путь к успеху" с участием пар "наставник-ребенок</a:t>
            </a:r>
            <a:r>
              <a:rPr lang="ru-RU" sz="2400" dirty="0" smtClean="0">
                <a:solidFill>
                  <a:srgbClr val="0D0D0D"/>
                </a:solidFill>
              </a:rPr>
              <a:t>";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 smtClean="0">
                <a:solidFill>
                  <a:srgbClr val="0D0D0D"/>
                </a:solidFill>
              </a:rPr>
              <a:t>проведение </a:t>
            </a:r>
            <a:r>
              <a:rPr lang="ru-RU" sz="2400" dirty="0">
                <a:solidFill>
                  <a:srgbClr val="0D0D0D"/>
                </a:solidFill>
              </a:rPr>
              <a:t>областного семинара "Наставничество как инновационная социальная практика в Белгородской области";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>
                <a:solidFill>
                  <a:srgbClr val="0D0D0D"/>
                </a:solidFill>
              </a:rPr>
              <a:t>съемка и монтаж образовательного фильма;</a:t>
            </a:r>
          </a:p>
          <a:p>
            <a:pPr marL="457200" indent="-457200">
              <a:buFont typeface="Wingdings" pitchFamily="2" charset="0"/>
              <a:buChar char="ü"/>
            </a:pPr>
            <a:r>
              <a:rPr lang="ru-RU" sz="2400" dirty="0">
                <a:solidFill>
                  <a:srgbClr val="0D0D0D"/>
                </a:solidFill>
              </a:rPr>
              <a:t>подведение итогов, выпуск методических материалов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/>
          </a:p>
          <a:p>
            <a:pPr marL="457200" indent="-457200">
              <a:buFont typeface="+mj-lt"/>
              <a:buAutoNum type="arabicPeriod"/>
            </a:pPr>
          </a:p>
          <a:p>
            <a:pPr marL="457200" indent="-457200">
              <a:buFont typeface="+mj-lt"/>
              <a:buAutoNum type="arabicPeriod"/>
            </a:pPr>
          </a:p>
          <a:p>
            <a:pPr marL="457200" indent="-457200">
              <a:buFont typeface="+mj-lt"/>
              <a:buAutoNum type="arabicPeriod"/>
            </a:pPr>
          </a:p>
          <a:p/>
        </p:txBody>
      </p:sp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276227" y="868054"/>
            <a:ext cx="4241022" cy="27530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93163" y="5472094"/>
            <a:ext cx="1540566" cy="100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31792" y="1825625"/>
            <a:ext cx="7928416" cy="4351338"/>
          </a:xfrm>
        </p:spPr>
      </p:pic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06916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4565650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A452A"/>
                </a:solidFill>
              </a:rPr>
              <a:t>МЕРОПРИЯТИЯ </a:t>
            </a:r>
            <a:r>
              <a:rPr lang="ru-RU" sz="3200" dirty="0">
                <a:solidFill>
                  <a:srgbClr val="4A452A"/>
                </a:solidFill>
              </a:rPr>
              <a:t>ПРОЕКТА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520376" y="5644451"/>
            <a:ext cx="1540566" cy="1009443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1058" y="2229616"/>
            <a:ext cx="10315672" cy="463738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7693217" y="-1235741"/>
            <a:ext cx="1849490" cy="582285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5990074" y="844691"/>
            <a:ext cx="6007100" cy="82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кампания </a:t>
            </a:r>
            <a:endParaRPr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привлечению будущих наставников</a:t>
            </a:r>
            <a:endParaRPr lang="ru-RU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/>
          <p:nvPr/>
        </p:nvSpPr>
        <p:spPr>
          <a:xfrm>
            <a:off x="455967" y="2644653"/>
            <a:ext cx="10828963" cy="375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0"/>
              <a:buChar char="ü"/>
            </a:pPr>
            <a:r>
              <a:rPr lang="ru-RU" sz="2000" dirty="0"/>
              <a:t>Создание и поддержка интернет-страницы </a:t>
            </a:r>
            <a:r>
              <a:rPr lang="ru-RU" sz="2000" dirty="0" smtClean="0"/>
              <a:t>проекта</a:t>
            </a:r>
          </a:p>
          <a:p>
            <a:pPr marL="285750" indent="-285750">
              <a:buFont typeface="Wingdings" pitchFamily="2" charset="0"/>
              <a:buChar char="ü"/>
            </a:pPr>
            <a:endParaRPr lang="ru-RU" sz="2000" dirty="0"/>
          </a:p>
          <a:p>
            <a:pPr marL="285750" indent="-285750">
              <a:buFont typeface="Wingdings" pitchFamily="2" charset="0"/>
              <a:buChar char="ü"/>
            </a:pPr>
            <a:r>
              <a:rPr lang="ru-RU" sz="2000" dirty="0"/>
              <a:t>Создание онлайн-клуба «Мост доверия» и расширение доступа к нему для 25 детей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целевой </a:t>
            </a:r>
            <a:r>
              <a:rPr lang="ru-RU" sz="2000" dirty="0"/>
              <a:t>группы и семей целевой группы, распространение опыта наставничества. </a:t>
            </a:r>
            <a:endParaRPr lang="ru-RU" sz="2000" dirty="0" smtClean="0"/>
          </a:p>
          <a:p>
            <a:endParaRPr lang="ru-RU" sz="2000" dirty="0"/>
          </a:p>
          <a:p>
            <a:pPr marL="285750" indent="-285750">
              <a:buFont typeface="Wingdings" pitchFamily="2" charset="0"/>
              <a:buChar char="ü"/>
            </a:pPr>
            <a:r>
              <a:rPr lang="ru-RU" sz="2000" dirty="0"/>
              <a:t>Разработка комплексной программы диагностики лиц, изъявивших желание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включиться </a:t>
            </a:r>
            <a:r>
              <a:rPr lang="ru-RU" sz="2000" dirty="0"/>
              <a:t>во взаимодействие с детьми-инвалидами и детьми с </a:t>
            </a:r>
            <a:r>
              <a:rPr lang="ru-RU" sz="2000" dirty="0" smtClean="0"/>
              <a:t>ОВЗ</a:t>
            </a:r>
            <a:endParaRPr lang="ru-RU" sz="2000" dirty="0"/>
          </a:p>
          <a:p/>
          <a:p>
            <a:pPr marL="285750" indent="-285750">
              <a:buFont typeface="Wingdings" pitchFamily="2" charset="0"/>
              <a:buChar char="ü"/>
            </a:pPr>
            <a:r>
              <a:rPr lang="ru-RU" sz="2000" dirty="0"/>
              <a:t>Проведение тестирования на базе реабилитационного центра и отбора </a:t>
            </a:r>
            <a:r>
              <a:rPr lang="ru-RU" sz="2000" dirty="0" smtClean="0"/>
              <a:t>волонтеров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(по результатам – заключение договора о сотрудничестве в рамках проекта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306916"/>
            <a:ext cx="19661480" cy="11059583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467783" y="-996950"/>
            <a:ext cx="6174316" cy="1813983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844550" y="107951"/>
            <a:ext cx="4565650" cy="58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A452A"/>
                </a:solidFill>
              </a:rPr>
              <a:t>МЕРОПРИЯТИЯ </a:t>
            </a:r>
            <a:r>
              <a:rPr lang="ru-RU" sz="3200" dirty="0">
                <a:solidFill>
                  <a:srgbClr val="4A452A"/>
                </a:solidFill>
              </a:rPr>
              <a:t>ПРОЕКТА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520376" y="5644451"/>
            <a:ext cx="1540566" cy="1009443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4704" y="1963164"/>
            <a:ext cx="10315672" cy="463738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7693217" y="-1235741"/>
            <a:ext cx="1849490" cy="582285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/>
          <p:nvPr/>
        </p:nvSpPr>
        <p:spPr>
          <a:xfrm>
            <a:off x="6930978" y="963522"/>
            <a:ext cx="6007100" cy="82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D0D0D"/>
                </a:solidFill>
              </a:rPr>
              <a:t>Обучение </a:t>
            </a:r>
            <a:r>
              <a:rPr lang="ru-RU" sz="2400" dirty="0">
                <a:solidFill>
                  <a:srgbClr val="0D0D0D"/>
                </a:solidFill>
              </a:rPr>
              <a:t>наставников, </a:t>
            </a:r>
            <a:endParaRPr lang="ru-RU" sz="2400" dirty="0" smtClean="0">
              <a:solidFill>
                <a:srgbClr val="0D0D0D"/>
              </a:solidFill>
            </a:endParaRPr>
          </a:p>
          <a:p>
            <a:r>
              <a:rPr lang="ru-RU" sz="2400" dirty="0" smtClean="0">
                <a:solidFill>
                  <a:srgbClr val="0D0D0D"/>
                </a:solidFill>
              </a:rPr>
              <a:t>работающих </a:t>
            </a:r>
            <a:r>
              <a:rPr lang="ru-RU" sz="2400" dirty="0">
                <a:solidFill>
                  <a:srgbClr val="0D0D0D"/>
                </a:solidFill>
              </a:rPr>
              <a:t>с детьми</a:t>
            </a:r>
            <a:endParaRPr lang="ru-RU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/>
          <p:nvPr/>
        </p:nvSpPr>
        <p:spPr>
          <a:xfrm>
            <a:off x="693845" y="2362729"/>
            <a:ext cx="9337390" cy="402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/>
              <a:t>Проведение вводного обучающего тренинга на базе Центра молодежных ини­циатив (г. Белгород) для наставников, прошедших отбор для участия в </a:t>
            </a:r>
            <a:r>
              <a:rPr lang="ru-RU" sz="2000" dirty="0" smtClean="0"/>
              <a:t>про­екте </a:t>
            </a:r>
          </a:p>
          <a:p>
            <a:pPr marL="342900" indent="-342900">
              <a:buFont typeface="Wingdings" pitchFamily="2" charset="0"/>
              <a:buChar char="ü"/>
            </a:pPr>
            <a:endParaRPr lang="ru-RU" sz="2000" dirty="0"/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на базе центра 8 теоретических и 8 практических занятий, 4 обучающих тренингов для наставников по каждому из направлений работы: психолого-педагогическому, логопедическому, лечебная физкультура, досугово-творческому с целью оказания посильной помощи инструктору в проведении </a:t>
            </a:r>
            <a:r>
              <a:rPr lang="ru-RU" sz="2000" dirty="0" smtClean="0"/>
              <a:t>занятий</a:t>
            </a:r>
            <a:endParaRPr lang="ru-RU" sz="2000" dirty="0"/>
          </a:p>
          <a:p>
            <a:pPr marL="342900" indent="-342900">
              <a:buFont typeface="Wingdings" pitchFamily="2" charset="0"/>
              <a:buChar char="ü"/>
            </a:pPr>
            <a:r>
              <a:rPr lang="ru-RU" sz="2000" dirty="0"/>
              <a:t>Разработка методического </a:t>
            </a:r>
            <a:r>
              <a:rPr lang="ru-RU" sz="2000" dirty="0" smtClean="0"/>
              <a:t>сопровождения </a:t>
            </a:r>
            <a:r>
              <a:rPr lang="ru-RU" sz="2000" dirty="0"/>
              <a:t>взаимодействия пар «наставник – ребенок», согласование программы практических мероприятий с участниками проекта.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Рисунок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730251" y="-229810"/>
            <a:ext cx="13208000" cy="74295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19019" y="-935950"/>
            <a:ext cx="7589459" cy="180491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/>
          <p:nvPr/>
        </p:nvSpPr>
        <p:spPr>
          <a:xfrm>
            <a:off x="5049157" y="130629"/>
            <a:ext cx="6555502" cy="587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Что изучают наставники-волонтеры?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2862" y="1053810"/>
            <a:ext cx="4045204" cy="235552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202790" y="1171738"/>
            <a:ext cx="4045204" cy="235552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429076" y="3738952"/>
            <a:ext cx="4045204" cy="235552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6391147" y="3911309"/>
            <a:ext cx="4045204" cy="235552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/>
          <p:nvPr/>
        </p:nvSpPr>
        <p:spPr>
          <a:xfrm>
            <a:off x="1179170" y="1699986"/>
            <a:ext cx="2291626" cy="119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Психолого-</a:t>
            </a:r>
          </a:p>
          <a:p>
            <a:pPr algn="ctr"/>
            <a:r>
              <a:rPr lang="ru-RU" sz="2400"/>
              <a:t>педагогическое </a:t>
            </a:r>
          </a:p>
          <a:p>
            <a:pPr algn="ctr"/>
            <a:r>
              <a:rPr lang="ru-RU" sz="2400"/>
              <a:t>направление</a:t>
            </a:r>
          </a:p>
        </p:txBody>
      </p:sp>
      <p:sp>
        <p:nvSpPr>
          <p:cNvPr id="14" name="TextBox 13"/>
          <p:cNvSpPr/>
          <p:nvPr/>
        </p:nvSpPr>
        <p:spPr>
          <a:xfrm>
            <a:off x="5812255" y="2035628"/>
            <a:ext cx="2387173" cy="829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Логопедическое </a:t>
            </a:r>
          </a:p>
          <a:p>
            <a:pPr algn="ctr"/>
            <a:r>
              <a:rPr lang="ru-RU" sz="2400"/>
              <a:t>направление</a:t>
            </a:r>
          </a:p>
        </p:txBody>
      </p:sp>
      <p:sp>
        <p:nvSpPr>
          <p:cNvPr id="15" name="TextBox 14"/>
          <p:cNvSpPr/>
          <p:nvPr/>
        </p:nvSpPr>
        <p:spPr>
          <a:xfrm>
            <a:off x="1606155" y="4639128"/>
            <a:ext cx="3106795" cy="463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Лечебная</a:t>
            </a:r>
            <a:r>
              <a:rPr lang="ru-RU"/>
              <a:t> </a:t>
            </a:r>
            <a:r>
              <a:rPr lang="ru-RU" sz="2400"/>
              <a:t>физкультура</a:t>
            </a:r>
          </a:p>
        </p:txBody>
      </p:sp>
      <p:sp>
        <p:nvSpPr>
          <p:cNvPr id="16" name="TextBox 15"/>
          <p:cNvSpPr/>
          <p:nvPr/>
        </p:nvSpPr>
        <p:spPr>
          <a:xfrm>
            <a:off x="6692241" y="4838700"/>
            <a:ext cx="3003917" cy="829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/>
              <a:t>Досугово-творческое </a:t>
            </a:r>
          </a:p>
          <a:p>
            <a:pPr algn="ctr"/>
            <a:r>
              <a:rPr lang="ru-RU" sz="2400"/>
              <a:t>направление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443</Words>
  <Application>Microsoft Office PowerPoint</Application>
  <PresentationFormat>Широкоэкранный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Home</cp:lastModifiedBy>
  <cp:revision>7</cp:revision>
  <dcterms:created xsi:type="dcterms:W3CDTF">2017-06-21T13:57:27Z</dcterms:created>
  <dcterms:modified xsi:type="dcterms:W3CDTF">2018-06-14T05:38:15Z</dcterms:modified>
</cp:coreProperties>
</file>