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462" r:id="rId3"/>
    <p:sldId id="520" r:id="rId5"/>
    <p:sldId id="521" r:id="rId6"/>
    <p:sldId id="522" r:id="rId7"/>
    <p:sldId id="523" r:id="rId8"/>
    <p:sldId id="446" r:id="rId9"/>
  </p:sldIdLst>
  <p:sldSz cx="9144000" cy="6858000" type="screen4x3"/>
  <p:notesSz cx="6735445" cy="9865995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A2025A3-345A-443F-8126-55839425CA2C}">
          <p14:sldIdLst>
            <p14:sldId id="462"/>
            <p14:sldId id="520"/>
            <p14:sldId id="521"/>
            <p14:sldId id="522"/>
            <p14:sldId id="523"/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4119" userDrawn="1">
          <p15:clr>
            <a:srgbClr val="A4A3A4"/>
          </p15:clr>
        </p15:guide>
        <p15:guide id="4" orient="horz" pos="2291" userDrawn="1">
          <p15:clr>
            <a:srgbClr val="A4A3A4"/>
          </p15:clr>
        </p15:guide>
        <p15:guide id="5" pos="216" userDrawn="1">
          <p15:clr>
            <a:srgbClr val="A4A3A4"/>
          </p15:clr>
        </p15:guide>
        <p15:guide id="6" pos="5531" userDrawn="1">
          <p15:clr>
            <a:srgbClr val="A4A3A4"/>
          </p15:clr>
        </p15:guide>
        <p15:guide id="7" pos="2764" userDrawn="1">
          <p15:clr>
            <a:srgbClr val="A4A3A4"/>
          </p15:clr>
        </p15:guide>
        <p15:guide id="8" orient="horz" pos="4052" userDrawn="1">
          <p15:clr>
            <a:srgbClr val="A4A3A4"/>
          </p15:clr>
        </p15:guide>
        <p15:guide id="9" pos="13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итова Ольга Григорьевна" initials="ТОГ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B3E"/>
    <a:srgbClr val="DDB24D"/>
    <a:srgbClr val="00B050"/>
    <a:srgbClr val="225393"/>
    <a:srgbClr val="9F0017"/>
    <a:srgbClr val="FFFFFE"/>
    <a:srgbClr val="FDF6E5"/>
    <a:srgbClr val="DAAE58"/>
    <a:srgbClr val="FFFFFF"/>
    <a:srgbClr val="DCA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 autoAdjust="0"/>
    <p:restoredTop sz="81473" autoAdjust="0"/>
  </p:normalViewPr>
  <p:slideViewPr>
    <p:cSldViewPr snapToGrid="0" snapToObjects="1" showGuides="1">
      <p:cViewPr>
        <p:scale>
          <a:sx n="97" d="100"/>
          <a:sy n="97" d="100"/>
        </p:scale>
        <p:origin x="-1950" y="-72"/>
      </p:cViewPr>
      <p:guideLst>
        <p:guide orient="horz" pos="2148"/>
        <p:guide pos="2880"/>
        <p:guide orient="horz" pos="4119"/>
        <p:guide orient="horz" pos="2291"/>
        <p:guide pos="216"/>
        <p:guide pos="5531"/>
        <p:guide pos="2764"/>
        <p:guide orient="horz" pos="4052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9"/>
            <a:ext cx="2918830" cy="495028"/>
          </a:xfrm>
          <a:prstGeom prst="rect">
            <a:avLst/>
          </a:prstGeom>
        </p:spPr>
        <p:txBody>
          <a:bodyPr vert="horz" lIns="90980" tIns="45491" rIns="90980" bIns="4549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84" y="9"/>
            <a:ext cx="2918830" cy="495028"/>
          </a:xfrm>
          <a:prstGeom prst="rect">
            <a:avLst/>
          </a:prstGeom>
        </p:spPr>
        <p:txBody>
          <a:bodyPr vert="horz" lIns="90980" tIns="45491" rIns="90980" bIns="45491" rtlCol="0"/>
          <a:lstStyle>
            <a:lvl1pPr algn="r">
              <a:defRPr sz="1200"/>
            </a:lvl1pPr>
          </a:lstStyle>
          <a:p>
            <a:fld id="{478BAB14-B897-45C1-BE0C-6975C5C141FE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0" tIns="45491" rIns="90980" bIns="4549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8" y="4748171"/>
            <a:ext cx="5388610" cy="3884861"/>
          </a:xfrm>
          <a:prstGeom prst="rect">
            <a:avLst/>
          </a:prstGeom>
        </p:spPr>
        <p:txBody>
          <a:bodyPr vert="horz" lIns="90980" tIns="45491" rIns="90980" bIns="45491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9371291"/>
            <a:ext cx="2918830" cy="495027"/>
          </a:xfrm>
          <a:prstGeom prst="rect">
            <a:avLst/>
          </a:prstGeom>
        </p:spPr>
        <p:txBody>
          <a:bodyPr vert="horz" lIns="90980" tIns="45491" rIns="90980" bIns="4549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84" y="9371291"/>
            <a:ext cx="2918830" cy="495027"/>
          </a:xfrm>
          <a:prstGeom prst="rect">
            <a:avLst/>
          </a:prstGeom>
        </p:spPr>
        <p:txBody>
          <a:bodyPr vert="horz" lIns="90980" tIns="45491" rIns="90980" bIns="45491" rtlCol="0" anchor="b"/>
          <a:lstStyle>
            <a:lvl1pPr algn="r">
              <a:defRPr sz="1200"/>
            </a:lvl1pPr>
          </a:lstStyle>
          <a:p>
            <a:fld id="{0A531104-4EF0-4104-A92D-D48900471F4A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31104-4EF0-4104-A92D-D48900471F4A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31104-4EF0-4104-A92D-D48900471F4A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31104-4EF0-4104-A92D-D48900471F4A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31104-4EF0-4104-A92D-D48900471F4A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31104-4EF0-4104-A92D-D48900471F4A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31104-4EF0-4104-A92D-D48900471F4A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952C-106D-4E33-9277-4F58CAA5373D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3B9E2-C08E-48CF-8B95-FA44A4DBF681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6823-23CD-49A2-A27E-C4477CEE9743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685800" y="349526"/>
            <a:ext cx="2244030" cy="912326"/>
          </a:xfrm>
          <a:prstGeom prst="rect">
            <a:avLst/>
          </a:prstGeom>
        </p:spPr>
      </p:pic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800"/>
            </a:lvl1pPr>
          </a:lstStyle>
          <a:p>
            <a:fld id="{92977E78-3C65-4546-AECC-6CF1079A853E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Изображение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685800" y="349526"/>
            <a:ext cx="2244030" cy="912326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 userDrawn="1"/>
        </p:nvCxnSpPr>
        <p:spPr>
          <a:xfrm>
            <a:off x="822476" y="2782020"/>
            <a:ext cx="7523238" cy="0"/>
          </a:xfrm>
          <a:prstGeom prst="line">
            <a:avLst/>
          </a:prstGeom>
          <a:ln w="28575" cmpd="sng">
            <a:solidFill>
              <a:srgbClr val="DCAE45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2800"/>
            </a:lvl1pPr>
          </a:lstStyle>
          <a:p>
            <a:fld id="{92977E78-3C65-4546-AECC-6CF1079A853E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952C-106D-4E33-9277-4F58CAA5373D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221E6-F3FD-4145-BAB9-0CEC7F36A2F6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99B5B-2D44-4893-B398-A02B229A971B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0B53B-A9D1-412D-90E9-5C8A52989684}" type="datetime1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DD4D-0C11-4877-869A-444E558546BC}" type="datetime1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952C-106D-4E33-9277-4F58CAA5373D}" type="datetime1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ACE06-887A-48FD-A194-44C12DA2F65A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7063-6E9C-4187-A3D4-7087F7ABB09F}" type="datetime1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7952C-106D-4E33-9277-4F58CAA5373D}" type="datetime1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880238" y="5111658"/>
            <a:ext cx="7540387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мест для захоронения (подзахоронения), оформление удостоверений о захоронениях, перерегистрация захоронений на других лиц, выдача разрешений на установку (замену) надмогильных сооружений (надгробий), ограждений мест захоронений, извлечение останков (праха) умерших для последующего перезахоронения.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92200" y="248180"/>
            <a:ext cx="712842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РЕГИОНАЛЬНОЙ БЕЗОПАСНОСТИ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</a:t>
            </a:r>
            <a:endParaRPr lang="ru-RU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ОРГАНИЗАЦИИ ДЕЯТЕЛЬНОСТИ</a:t>
            </a:r>
            <a:endParaRPr lang="ru-RU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СФЕРЕ ПОГРЕБЕНИЯ И ПОХОРОННОГО ДЕЛА </a:t>
            </a:r>
            <a:endParaRPr lang="ru-RU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55" y="1965254"/>
            <a:ext cx="5322111" cy="2889115"/>
          </a:xfrm>
          <a:prstGeom prst="rect">
            <a:avLst/>
          </a:prstGeom>
        </p:spPr>
      </p:pic>
      <p:pic>
        <p:nvPicPr>
          <p:cNvPr id="9" name="Picture 2" descr="Картинки по запросу герб московской области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76" y="93496"/>
            <a:ext cx="607862" cy="82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Картинки по запросу герб московской области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76" y="245896"/>
            <a:ext cx="607862" cy="82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292200" y="248180"/>
            <a:ext cx="712842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РЕГИОНАЛЬНОЙ БЕЗОПАСНОСТИ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</a:t>
            </a:r>
            <a:endParaRPr lang="ru-RU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ПО ОРГАНИЗАЦИИ ДЕЯТЕЛЬНОСТИ</a:t>
            </a:r>
            <a:endParaRPr lang="ru-RU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СФЕРЕ ПОГРЕБЕНИЯ И ПОХОРОННОГО ДЕЛА </a:t>
            </a:r>
            <a:endParaRPr lang="ru-RU" sz="16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Picture 2" descr="Картинки по запросу герб московской области 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76" y="93496"/>
            <a:ext cx="607862" cy="82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Картинки по запросу герб московской области 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776" y="245896"/>
            <a:ext cx="607862" cy="82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0"/>
          <p:cNvSpPr txBox="1"/>
          <p:nvPr/>
        </p:nvSpPr>
        <p:spPr>
          <a:xfrm>
            <a:off x="880745" y="2280285"/>
            <a:ext cx="7540625" cy="200469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lvl="0" algn="just">
              <a:lnSpc>
                <a:spcPct val="10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оказания услуги можно получить места для одиночных, воинских, почетных, родственных захоронений, нишу в стене скорби, произвести подзахоронение, перерегистрировать захоронения на других лиц, оформить удостоверение о захоронении, установить (заменить) надмогильное сооружение (надгробие) и ограждение места захоронения, осуществить извлечение останков (праха) умерших для последующего перезахоронения. 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</a:pP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можно получить в электронном виде: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через «Портал государственных и муниципальных услуг (функций) Московской области» (РПГУ) https://uslugi.mosreg.ru/services/20674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многофункциональных центрах предоставления государственных и муниципальных услуг в Московской области (МФЦ),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уполномоченном органев сфере погребения и похоронного дела.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880238" y="5041173"/>
            <a:ext cx="7540387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Для получения  услуги заявитель (представитель заявителя) авторизуется </a:t>
            </a:r>
            <a:b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 РПГУ посредством подтвержденной учетной записи ЕСИА. 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Личный кабинет – сервис РПГУ, позволяющий заявителю получать информацию о ходе обработки заявлений, поданных посредством РПГУ.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НЕОБХОДИМО ВЫБРАТЬ МУНИЦИПАЛИТЕТ,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НА ТЕРРИТОРИИ КОТОРОГО БУДЕТ ОСУЩЕСТВЛЯТЬСЯ СВЕРКА ДОКУМЕНТОВ В МФЦ.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7718" y="248180"/>
            <a:ext cx="705739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РЕГИОНАЛЬНОЙ БЕЗОПАСНОСТИ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</a:t>
            </a:r>
            <a:endParaRPr lang="ru-RU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sakharovaani\Pictures\Авто.pngАвто"/>
          <p:cNvPicPr>
            <a:picLocks noChangeAspect="1"/>
          </p:cNvPicPr>
          <p:nvPr/>
        </p:nvPicPr>
        <p:blipFill>
          <a:blip r:embed="rId1"/>
          <a:srcRect l="2646" r="2646"/>
          <a:stretch>
            <a:fillRect/>
          </a:stretch>
        </p:blipFill>
        <p:spPr>
          <a:xfrm>
            <a:off x="1056640" y="1465580"/>
            <a:ext cx="7793355" cy="3388995"/>
          </a:xfrm>
          <a:prstGeom prst="rect">
            <a:avLst/>
          </a:prstGeom>
        </p:spPr>
      </p:pic>
      <p:pic>
        <p:nvPicPr>
          <p:cNvPr id="9" name="Picture 2" descr="Картинки по запросу герб московской области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76" y="93496"/>
            <a:ext cx="607862" cy="82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880110" y="5234305"/>
            <a:ext cx="7540625" cy="8375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цели выбирает услугу и заполняем форму заявления.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7718" y="248180"/>
            <a:ext cx="705739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РЕГИОНАЛЬНОЙ БЕЗОПАСНОСТИ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</a:t>
            </a:r>
            <a:endParaRPr lang="ru-RU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sakharovaani\Pictures\цель.pngцель"/>
          <p:cNvPicPr>
            <a:picLocks noChangeAspect="1"/>
          </p:cNvPicPr>
          <p:nvPr/>
        </p:nvPicPr>
        <p:blipFill>
          <a:blip r:embed="rId1"/>
          <a:srcRect t="1750" b="1750"/>
          <a:stretch>
            <a:fillRect/>
          </a:stretch>
        </p:blipFill>
        <p:spPr>
          <a:xfrm>
            <a:off x="1327785" y="1456690"/>
            <a:ext cx="6831330" cy="3397885"/>
          </a:xfrm>
          <a:prstGeom prst="rect">
            <a:avLst/>
          </a:prstGeom>
        </p:spPr>
      </p:pic>
      <p:pic>
        <p:nvPicPr>
          <p:cNvPr id="9" name="Picture 2" descr="Картинки по запросу герб московской области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76" y="93496"/>
            <a:ext cx="607862" cy="82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880110" y="5461635"/>
            <a:ext cx="7540625" cy="11169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lvl="0" algn="ctr">
              <a:lnSpc>
                <a:spcPct val="10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заявление с приложением электронных образов документов и (или) указанием сведений из документов, необходимых для предоставления  услуги </a:t>
            </a:r>
            <a:b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специальной интерактивной формы в электронном виде. Заявление считается подписанным простой ЭЦП заявителя, представителя заявителя, уполномоченного на подписание заявления.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7718" y="248180"/>
            <a:ext cx="705739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УПРАВЛЕНИЕ РЕГИОНАЛЬНОЙ БЕЗОПАСНОСТИ 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МОСКОВСКОЙ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</a:t>
            </a:r>
            <a:endParaRPr lang="ru-RU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 flipH="1">
            <a:off x="8515350" y="6356350"/>
            <a:ext cx="1057910" cy="36512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455" y="1965254"/>
            <a:ext cx="5322111" cy="2889115"/>
          </a:xfrm>
          <a:prstGeom prst="rect">
            <a:avLst/>
          </a:prstGeom>
        </p:spPr>
      </p:pic>
      <p:pic>
        <p:nvPicPr>
          <p:cNvPr id="9" name="Picture 2" descr="Картинки по запросу герб московской области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76" y="93496"/>
            <a:ext cx="607862" cy="820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Изображение 1" descr="C:\Users\sakharovaani\Pictures\форма.pngформа"/>
          <p:cNvPicPr>
            <a:picLocks noChangeAspect="1"/>
          </p:cNvPicPr>
          <p:nvPr/>
        </p:nvPicPr>
        <p:blipFill>
          <a:blip r:embed="rId3"/>
          <a:srcRect t="11502" b="11502"/>
          <a:stretch>
            <a:fillRect/>
          </a:stretch>
        </p:blipFill>
        <p:spPr>
          <a:xfrm>
            <a:off x="1441450" y="1282065"/>
            <a:ext cx="8884920" cy="3841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42898" y="2474047"/>
            <a:ext cx="3915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2000" cap="all" dirty="0" smtClean="0"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63BB7-AD70-1547-815E-0884B6692F12}" type="slidenum">
              <a:rPr lang="ru-RU" smtClean="0"/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2723</Words>
  <Application>WPS Presentation</Application>
  <PresentationFormat>Экран (4:3)</PresentationFormat>
  <Paragraphs>53</Paragraphs>
  <Slides>6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Times New Roman</vt:lpstr>
      <vt:lpstr>Calibri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 home</dc:creator>
  <cp:lastModifiedBy>SakharovaAnI</cp:lastModifiedBy>
  <cp:revision>1386</cp:revision>
  <cp:lastPrinted>2022-01-13T14:24:00Z</cp:lastPrinted>
  <dcterms:created xsi:type="dcterms:W3CDTF">2015-11-28T06:02:00Z</dcterms:created>
  <dcterms:modified xsi:type="dcterms:W3CDTF">2023-10-13T13:43:25Z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A840D0462F3E4BD6A7DAF66D8CC90D18_13</vt:lpwstr>
  </property>
  <property fmtid="{D5CDD505-2E9C-101B-9397-08002B2CF9AE}" pid="3" name="KSOProductBuildVer">
    <vt:lpwstr>1049-12.2.0.13215</vt:lpwstr>
  </property>
</Properties>
</file>