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4C80"/>
    <a:srgbClr val="4B731F"/>
    <a:srgbClr val="8B4B7D"/>
    <a:srgbClr val="964086"/>
    <a:srgbClr val="C49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7C0CEE-077E-4FD0-B18F-D33DFFAD8EFB}" type="doc">
      <dgm:prSet loTypeId="urn:diagrams.loki3.com/BracketList+Icon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B622BC0-5021-426A-B982-C32087881770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Целевая группа</a:t>
          </a:r>
          <a:endParaRPr lang="ru-RU" sz="1800" b="1" i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10DB17-55E6-4DD1-B922-9037D82D60AB}" type="parTrans" cxnId="{04D20195-334A-4C29-88A3-C810FA6AE805}">
      <dgm:prSet/>
      <dgm:spPr/>
      <dgm:t>
        <a:bodyPr/>
        <a:lstStyle/>
        <a:p>
          <a:endParaRPr lang="ru-RU"/>
        </a:p>
      </dgm:t>
    </dgm:pt>
    <dgm:pt modelId="{F3AF8000-C5DC-476D-802C-66A809CAB548}" type="sibTrans" cxnId="{04D20195-334A-4C29-88A3-C810FA6AE805}">
      <dgm:prSet/>
      <dgm:spPr/>
      <dgm:t>
        <a:bodyPr/>
        <a:lstStyle/>
        <a:p>
          <a:endParaRPr lang="ru-RU"/>
        </a:p>
      </dgm:t>
    </dgm:pt>
    <dgm:pt modelId="{99D0ACD7-5934-40A9-B029-47A61B9C27C2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Граждане пожилого возраста, инвалиды</a:t>
          </a:r>
          <a:endParaRPr lang="ru-RU" sz="2000" b="1" i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3BC97D-F1E3-40C0-8274-E35B41C330EE}" type="parTrans" cxnId="{82047DA9-9A27-4449-92B2-6E590492D4B0}">
      <dgm:prSet/>
      <dgm:spPr/>
      <dgm:t>
        <a:bodyPr/>
        <a:lstStyle/>
        <a:p>
          <a:endParaRPr lang="ru-RU"/>
        </a:p>
      </dgm:t>
    </dgm:pt>
    <dgm:pt modelId="{262B2B97-849E-47FF-9771-4AE44250FDF2}" type="sibTrans" cxnId="{82047DA9-9A27-4449-92B2-6E590492D4B0}">
      <dgm:prSet/>
      <dgm:spPr/>
      <dgm:t>
        <a:bodyPr/>
        <a:lstStyle/>
        <a:p>
          <a:endParaRPr lang="ru-RU"/>
        </a:p>
      </dgm:t>
    </dgm:pt>
    <dgm:pt modelId="{891981F3-7FF6-48C6-92BD-82F440B052CD}">
      <dgm:prSet phldrT="[Текст]" custT="1"/>
      <dgm:spPr/>
      <dgm:t>
        <a:bodyPr/>
        <a:lstStyle/>
        <a:p>
          <a:pPr algn="l">
            <a:lnSpc>
              <a:spcPct val="150000"/>
            </a:lnSpc>
          </a:pPr>
          <a:r>
            <a:rPr lang="ru-RU" sz="16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Календарный  план</a:t>
          </a:r>
        </a:p>
        <a:p>
          <a:pPr algn="r">
            <a:lnSpc>
              <a:spcPct val="150000"/>
            </a:lnSpc>
          </a:pPr>
          <a:r>
            <a:rPr lang="ru-RU" sz="16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реализации проекта</a:t>
          </a:r>
          <a:endParaRPr lang="ru-RU" sz="1600" b="1" i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2E5DA76-D7C2-45AE-9014-C7FA10661D35}" type="parTrans" cxnId="{ECAF4BB1-69A2-4AED-B152-3090C9269288}">
      <dgm:prSet/>
      <dgm:spPr/>
      <dgm:t>
        <a:bodyPr/>
        <a:lstStyle/>
        <a:p>
          <a:endParaRPr lang="ru-RU"/>
        </a:p>
      </dgm:t>
    </dgm:pt>
    <dgm:pt modelId="{CDCBC9BB-98F5-4AF1-8F02-727A59F3A8D3}" type="sibTrans" cxnId="{ECAF4BB1-69A2-4AED-B152-3090C9269288}">
      <dgm:prSet/>
      <dgm:spPr/>
      <dgm:t>
        <a:bodyPr/>
        <a:lstStyle/>
        <a:p>
          <a:endParaRPr lang="ru-RU"/>
        </a:p>
      </dgm:t>
    </dgm:pt>
    <dgm:pt modelId="{0BF7C3FE-8BA3-4772-9442-65FC1311D941}">
      <dgm:prSet phldrT="[Текст]" custT="1"/>
      <dgm:spPr/>
      <dgm:t>
        <a:bodyPr/>
        <a:lstStyle/>
        <a:p>
          <a:pPr algn="ctr"/>
          <a:r>
            <a:rPr lang="ru-RU" sz="2000" b="1" i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1 год         (октябрь 2020 – сентябрь 2021)</a:t>
          </a:r>
          <a:endParaRPr lang="ru-RU" sz="2000" b="1" i="1" dirty="0">
            <a:solidFill>
              <a:srgbClr val="92D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3A503D-318C-44FD-8E1B-9D41DE275774}" type="parTrans" cxnId="{6DA3B95E-7582-4D22-AC9E-440138613DAE}">
      <dgm:prSet/>
      <dgm:spPr/>
      <dgm:t>
        <a:bodyPr/>
        <a:lstStyle/>
        <a:p>
          <a:endParaRPr lang="ru-RU"/>
        </a:p>
      </dgm:t>
    </dgm:pt>
    <dgm:pt modelId="{9DF64AEA-86C6-4CC5-8FF7-55E7BDA2BECE}" type="sibTrans" cxnId="{6DA3B95E-7582-4D22-AC9E-440138613DAE}">
      <dgm:prSet/>
      <dgm:spPr/>
      <dgm:t>
        <a:bodyPr/>
        <a:lstStyle/>
        <a:p>
          <a:endParaRPr lang="ru-RU"/>
        </a:p>
      </dgm:t>
    </dgm:pt>
    <dgm:pt modelId="{6EA877A5-A77E-479B-99C3-D1DE53A631DF}" type="pres">
      <dgm:prSet presAssocID="{3B7C0CEE-077E-4FD0-B18F-D33DFFAD8EF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692106-5619-41D5-BECD-E008646D68F8}" type="pres">
      <dgm:prSet presAssocID="{3B622BC0-5021-426A-B982-C32087881770}" presName="linNode" presStyleCnt="0"/>
      <dgm:spPr/>
    </dgm:pt>
    <dgm:pt modelId="{6C5B7842-47DF-48D9-8C27-115EC906A5A0}" type="pres">
      <dgm:prSet presAssocID="{3B622BC0-5021-426A-B982-C32087881770}" presName="parTx" presStyleLbl="revTx" presStyleIdx="0" presStyleCnt="2" custLinFactNeighborX="25253" custLinFactNeighborY="-758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DB61A-15E7-474B-B53A-E7C178E51AC0}" type="pres">
      <dgm:prSet presAssocID="{3B622BC0-5021-426A-B982-C32087881770}" presName="bracket" presStyleLbl="parChTrans1D1" presStyleIdx="0" presStyleCnt="2" custFlipVert="1" custFlipHor="0" custScaleX="19690" custScaleY="66835" custLinFactX="16944" custLinFactNeighborX="100000" custLinFactNeighborY="-35567"/>
      <dgm:spPr/>
    </dgm:pt>
    <dgm:pt modelId="{EA64E066-DA1F-4E3E-8E40-03A815315491}" type="pres">
      <dgm:prSet presAssocID="{3B622BC0-5021-426A-B982-C32087881770}" presName="spH" presStyleCnt="0"/>
      <dgm:spPr/>
    </dgm:pt>
    <dgm:pt modelId="{55B90363-19D5-4DF8-8759-112B23E04707}" type="pres">
      <dgm:prSet presAssocID="{3B622BC0-5021-426A-B982-C32087881770}" presName="desTx" presStyleLbl="node1" presStyleIdx="0" presStyleCnt="2" custScaleX="101092" custScaleY="134489" custLinFactNeighborX="25899" custLinFactNeighborY="-51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7B9D3-7542-4088-A2A2-25D85996BBE7}" type="pres">
      <dgm:prSet presAssocID="{F3AF8000-C5DC-476D-802C-66A809CAB548}" presName="spV" presStyleCnt="0"/>
      <dgm:spPr/>
    </dgm:pt>
    <dgm:pt modelId="{439D51E3-1129-4532-BBCB-1050FD15DF6B}" type="pres">
      <dgm:prSet presAssocID="{891981F3-7FF6-48C6-92BD-82F440B052CD}" presName="linNode" presStyleCnt="0"/>
      <dgm:spPr/>
    </dgm:pt>
    <dgm:pt modelId="{0B2203A3-109F-412C-97BB-C0AE2490A4D4}" type="pres">
      <dgm:prSet presAssocID="{891981F3-7FF6-48C6-92BD-82F440B052CD}" presName="parTx" presStyleLbl="revTx" presStyleIdx="1" presStyleCnt="2" custScaleX="275446" custScaleY="90462" custLinFactNeighborX="-8338" custLinFactNeighborY="506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04138-1AC0-48A1-A722-88DF32336782}" type="pres">
      <dgm:prSet presAssocID="{891981F3-7FF6-48C6-92BD-82F440B052CD}" presName="bracket" presStyleLbl="parChTrans1D1" presStyleIdx="1" presStyleCnt="2" custFlipVert="0" custFlipHor="0" custScaleX="28042" custScaleY="6189" custLinFactNeighborX="85737" custLinFactNeighborY="71039"/>
      <dgm:spPr/>
    </dgm:pt>
    <dgm:pt modelId="{F6C24A35-1E8F-44AA-8E80-EE3CA82F2460}" type="pres">
      <dgm:prSet presAssocID="{891981F3-7FF6-48C6-92BD-82F440B052CD}" presName="spH" presStyleCnt="0"/>
      <dgm:spPr/>
    </dgm:pt>
    <dgm:pt modelId="{E3F2377A-FC20-4562-8C21-7A8C7D8AA71B}" type="pres">
      <dgm:prSet presAssocID="{891981F3-7FF6-48C6-92BD-82F440B052CD}" presName="desTx" presStyleLbl="node1" presStyleIdx="1" presStyleCnt="2" custScaleX="120839" custScaleY="123535" custLinFactX="-6035" custLinFactNeighborX="-100000" custLinFactNeighborY="61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AF4BB1-69A2-4AED-B152-3090C9269288}" srcId="{3B7C0CEE-077E-4FD0-B18F-D33DFFAD8EFB}" destId="{891981F3-7FF6-48C6-92BD-82F440B052CD}" srcOrd="1" destOrd="0" parTransId="{32E5DA76-D7C2-45AE-9014-C7FA10661D35}" sibTransId="{CDCBC9BB-98F5-4AF1-8F02-727A59F3A8D3}"/>
    <dgm:cxn modelId="{FE141798-CE44-4F35-96BF-8887622400D3}" type="presOf" srcId="{0BF7C3FE-8BA3-4772-9442-65FC1311D941}" destId="{E3F2377A-FC20-4562-8C21-7A8C7D8AA71B}" srcOrd="0" destOrd="0" presId="urn:diagrams.loki3.com/BracketList+Icon"/>
    <dgm:cxn modelId="{04D20195-334A-4C29-88A3-C810FA6AE805}" srcId="{3B7C0CEE-077E-4FD0-B18F-D33DFFAD8EFB}" destId="{3B622BC0-5021-426A-B982-C32087881770}" srcOrd="0" destOrd="0" parTransId="{B410DB17-55E6-4DD1-B922-9037D82D60AB}" sibTransId="{F3AF8000-C5DC-476D-802C-66A809CAB548}"/>
    <dgm:cxn modelId="{6A30C2C3-9997-42C2-B6B5-6673FE0A1CF6}" type="presOf" srcId="{891981F3-7FF6-48C6-92BD-82F440B052CD}" destId="{0B2203A3-109F-412C-97BB-C0AE2490A4D4}" srcOrd="0" destOrd="0" presId="urn:diagrams.loki3.com/BracketList+Icon"/>
    <dgm:cxn modelId="{82047DA9-9A27-4449-92B2-6E590492D4B0}" srcId="{3B622BC0-5021-426A-B982-C32087881770}" destId="{99D0ACD7-5934-40A9-B029-47A61B9C27C2}" srcOrd="0" destOrd="0" parTransId="{733BC97D-F1E3-40C0-8274-E35B41C330EE}" sibTransId="{262B2B97-849E-47FF-9771-4AE44250FDF2}"/>
    <dgm:cxn modelId="{BB27B858-6EF6-4F05-A47D-662AB0AC7607}" type="presOf" srcId="{3B622BC0-5021-426A-B982-C32087881770}" destId="{6C5B7842-47DF-48D9-8C27-115EC906A5A0}" srcOrd="0" destOrd="0" presId="urn:diagrams.loki3.com/BracketList+Icon"/>
    <dgm:cxn modelId="{6DA3B95E-7582-4D22-AC9E-440138613DAE}" srcId="{891981F3-7FF6-48C6-92BD-82F440B052CD}" destId="{0BF7C3FE-8BA3-4772-9442-65FC1311D941}" srcOrd="0" destOrd="0" parTransId="{F33A503D-318C-44FD-8E1B-9D41DE275774}" sibTransId="{9DF64AEA-86C6-4CC5-8FF7-55E7BDA2BECE}"/>
    <dgm:cxn modelId="{81D8243E-E240-47D1-9911-7C971C40C1CA}" type="presOf" srcId="{3B7C0CEE-077E-4FD0-B18F-D33DFFAD8EFB}" destId="{6EA877A5-A77E-479B-99C3-D1DE53A631DF}" srcOrd="0" destOrd="0" presId="urn:diagrams.loki3.com/BracketList+Icon"/>
    <dgm:cxn modelId="{10CFEC46-5E88-47D0-B79B-2331485829F0}" type="presOf" srcId="{99D0ACD7-5934-40A9-B029-47A61B9C27C2}" destId="{55B90363-19D5-4DF8-8759-112B23E04707}" srcOrd="0" destOrd="0" presId="urn:diagrams.loki3.com/BracketList+Icon"/>
    <dgm:cxn modelId="{8E16D3DB-9AF7-4222-8DC6-21F347AF9067}" type="presParOf" srcId="{6EA877A5-A77E-479B-99C3-D1DE53A631DF}" destId="{00692106-5619-41D5-BECD-E008646D68F8}" srcOrd="0" destOrd="0" presId="urn:diagrams.loki3.com/BracketList+Icon"/>
    <dgm:cxn modelId="{82BFA6BF-8765-4CCC-AB4F-75E3F366C2B6}" type="presParOf" srcId="{00692106-5619-41D5-BECD-E008646D68F8}" destId="{6C5B7842-47DF-48D9-8C27-115EC906A5A0}" srcOrd="0" destOrd="0" presId="urn:diagrams.loki3.com/BracketList+Icon"/>
    <dgm:cxn modelId="{0E12A6CF-ECDB-4D94-B776-550D863F30A8}" type="presParOf" srcId="{00692106-5619-41D5-BECD-E008646D68F8}" destId="{76BDB61A-15E7-474B-B53A-E7C178E51AC0}" srcOrd="1" destOrd="0" presId="urn:diagrams.loki3.com/BracketList+Icon"/>
    <dgm:cxn modelId="{673E1257-97C9-44C7-A419-F4625D894743}" type="presParOf" srcId="{00692106-5619-41D5-BECD-E008646D68F8}" destId="{EA64E066-DA1F-4E3E-8E40-03A815315491}" srcOrd="2" destOrd="0" presId="urn:diagrams.loki3.com/BracketList+Icon"/>
    <dgm:cxn modelId="{3EC9B847-2CAD-4915-A312-D22A2529614E}" type="presParOf" srcId="{00692106-5619-41D5-BECD-E008646D68F8}" destId="{55B90363-19D5-4DF8-8759-112B23E04707}" srcOrd="3" destOrd="0" presId="urn:diagrams.loki3.com/BracketList+Icon"/>
    <dgm:cxn modelId="{1B93C21D-172E-4C3E-A429-8B9DC4DB006F}" type="presParOf" srcId="{6EA877A5-A77E-479B-99C3-D1DE53A631DF}" destId="{6917B9D3-7542-4088-A2A2-25D85996BBE7}" srcOrd="1" destOrd="0" presId="urn:diagrams.loki3.com/BracketList+Icon"/>
    <dgm:cxn modelId="{1D03B3FD-8F14-4BD5-8C8B-27096478D283}" type="presParOf" srcId="{6EA877A5-A77E-479B-99C3-D1DE53A631DF}" destId="{439D51E3-1129-4532-BBCB-1050FD15DF6B}" srcOrd="2" destOrd="0" presId="urn:diagrams.loki3.com/BracketList+Icon"/>
    <dgm:cxn modelId="{366DD0F2-3813-4A9F-8A46-2835568EDBA1}" type="presParOf" srcId="{439D51E3-1129-4532-BBCB-1050FD15DF6B}" destId="{0B2203A3-109F-412C-97BB-C0AE2490A4D4}" srcOrd="0" destOrd="0" presId="urn:diagrams.loki3.com/BracketList+Icon"/>
    <dgm:cxn modelId="{1FA48D9C-002E-4AB3-9B11-0A018B2F16A0}" type="presParOf" srcId="{439D51E3-1129-4532-BBCB-1050FD15DF6B}" destId="{CD604138-1AC0-48A1-A722-88DF32336782}" srcOrd="1" destOrd="0" presId="urn:diagrams.loki3.com/BracketList+Icon"/>
    <dgm:cxn modelId="{A7CE9311-8613-4C3C-B626-F0CF8AA7E992}" type="presParOf" srcId="{439D51E3-1129-4532-BBCB-1050FD15DF6B}" destId="{F6C24A35-1E8F-44AA-8E80-EE3CA82F2460}" srcOrd="2" destOrd="0" presId="urn:diagrams.loki3.com/BracketList+Icon"/>
    <dgm:cxn modelId="{C46B052B-B179-43D2-A9D6-EEE1808F7414}" type="presParOf" srcId="{439D51E3-1129-4532-BBCB-1050FD15DF6B}" destId="{E3F2377A-FC20-4562-8C21-7A8C7D8AA71B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4B26AD-0C29-42AE-84E4-A44E972BE7EF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A3DE98-40A7-4717-B978-C9F40D2FA107}">
      <dgm:prSet phldrT="[Текст]" custT="1"/>
      <dgm:spPr>
        <a:solidFill>
          <a:srgbClr val="7030A0">
            <a:alpha val="83000"/>
          </a:srgbClr>
        </a:solidFill>
      </dgm:spPr>
      <dgm:t>
        <a:bodyPr/>
        <a:lstStyle/>
        <a:p>
          <a:r>
            <a:rPr lang="ru-RU" sz="2000" i="1" dirty="0" smtClean="0"/>
            <a:t>Ожидаемые результаты</a:t>
          </a:r>
          <a:endParaRPr lang="ru-RU" sz="2000" i="1" dirty="0"/>
        </a:p>
      </dgm:t>
    </dgm:pt>
    <dgm:pt modelId="{DFC833D4-4ED4-458B-9DA9-0D56F491ED36}" type="parTrans" cxnId="{D782592F-864C-4557-BFFC-1CEC776AD578}">
      <dgm:prSet/>
      <dgm:spPr/>
      <dgm:t>
        <a:bodyPr/>
        <a:lstStyle/>
        <a:p>
          <a:endParaRPr lang="ru-RU"/>
        </a:p>
      </dgm:t>
    </dgm:pt>
    <dgm:pt modelId="{4181BD00-183E-420D-9B05-D45AC879B752}" type="sibTrans" cxnId="{D782592F-864C-4557-BFFC-1CEC776AD578}">
      <dgm:prSet/>
      <dgm:spPr/>
      <dgm:t>
        <a:bodyPr/>
        <a:lstStyle/>
        <a:p>
          <a:endParaRPr lang="ru-RU"/>
        </a:p>
      </dgm:t>
    </dgm:pt>
    <dgm:pt modelId="{496F0186-81B6-4EB5-8507-76B77A9D138E}">
      <dgm:prSet phldrT="[Текст]" custT="1"/>
      <dgm:spPr>
        <a:solidFill>
          <a:srgbClr val="7030A0">
            <a:alpha val="80000"/>
          </a:srgbClr>
        </a:solidFill>
      </dgm:spPr>
      <dgm:t>
        <a:bodyPr/>
        <a:lstStyle/>
        <a:p>
          <a:r>
            <a:rPr lang="ru-RU" sz="105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Проведение 4 мастер-классов с инструкторами по северной (скандинавской)  ходьбе</a:t>
          </a:r>
          <a:endParaRPr lang="ru-RU" sz="1050" b="1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E4EDC6C-8D3D-4EF0-AFAE-84ED24C139B0}" type="parTrans" cxnId="{532EA77A-377E-44C4-9289-41324452481C}">
      <dgm:prSet/>
      <dgm:spPr/>
      <dgm:t>
        <a:bodyPr/>
        <a:lstStyle/>
        <a:p>
          <a:endParaRPr lang="ru-RU"/>
        </a:p>
      </dgm:t>
    </dgm:pt>
    <dgm:pt modelId="{DDE53744-B2F5-4ECB-B699-35A89537DDC9}" type="sibTrans" cxnId="{532EA77A-377E-44C4-9289-41324452481C}">
      <dgm:prSet/>
      <dgm:spPr/>
      <dgm:t>
        <a:bodyPr/>
        <a:lstStyle/>
        <a:p>
          <a:endParaRPr lang="ru-RU"/>
        </a:p>
      </dgm:t>
    </dgm:pt>
    <dgm:pt modelId="{E86156A7-A1B1-493A-A874-0385C146A4A7}">
      <dgm:prSet phldrT="[Текст]" custT="1"/>
      <dgm:spPr>
        <a:solidFill>
          <a:srgbClr val="7030A0">
            <a:alpha val="64000"/>
          </a:srgbClr>
        </a:solidFill>
      </dgm:spPr>
      <dgm:t>
        <a:bodyPr/>
        <a:lstStyle/>
        <a:p>
          <a:r>
            <a:rPr lang="ru-RU" sz="105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4 человека пройдут обучение на инструктора по северной (скандинавской) ходьбе в Центре скандинавской ходьбы «Йолгорно» г.Йошкар-Олы</a:t>
          </a:r>
          <a:endParaRPr lang="ru-RU" sz="1050" b="1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3A4820F-AB88-4A3B-8CC0-523CC260FC41}" type="parTrans" cxnId="{27F39EC0-D7D0-4B04-8646-37B35DD10366}">
      <dgm:prSet/>
      <dgm:spPr/>
      <dgm:t>
        <a:bodyPr/>
        <a:lstStyle/>
        <a:p>
          <a:endParaRPr lang="ru-RU"/>
        </a:p>
      </dgm:t>
    </dgm:pt>
    <dgm:pt modelId="{5CD137D0-4ED3-4AD4-A9F5-2C16B7E66F60}" type="sibTrans" cxnId="{27F39EC0-D7D0-4B04-8646-37B35DD10366}">
      <dgm:prSet/>
      <dgm:spPr/>
      <dgm:t>
        <a:bodyPr/>
        <a:lstStyle/>
        <a:p>
          <a:endParaRPr lang="ru-RU"/>
        </a:p>
      </dgm:t>
    </dgm:pt>
    <dgm:pt modelId="{7D23F345-860B-4B82-96FA-81C8B1A8499B}">
      <dgm:prSet phldrT="[Текст]" custT="1"/>
      <dgm:spPr>
        <a:solidFill>
          <a:srgbClr val="7030A0">
            <a:alpha val="84000"/>
          </a:srgbClr>
        </a:solidFill>
      </dgm:spPr>
      <dgm:t>
        <a:bodyPr/>
        <a:lstStyle/>
        <a:p>
          <a:r>
            <a:rPr lang="ru-RU" sz="105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Улучшатся показатели здоровья граждан, посещающих занятия клуба (Журналы здоровья).</a:t>
          </a:r>
        </a:p>
        <a:p>
          <a:endParaRPr lang="ru-RU" sz="800" dirty="0">
            <a:latin typeface="Times New Roman" pitchFamily="18" charset="0"/>
            <a:cs typeface="Times New Roman" pitchFamily="18" charset="0"/>
          </a:endParaRPr>
        </a:p>
      </dgm:t>
    </dgm:pt>
    <dgm:pt modelId="{FC200798-1C49-4B62-BB1C-F8AB65658776}" type="parTrans" cxnId="{FD2EE9ED-163E-46D0-A4CC-B6CA74548590}">
      <dgm:prSet/>
      <dgm:spPr/>
      <dgm:t>
        <a:bodyPr/>
        <a:lstStyle/>
        <a:p>
          <a:endParaRPr lang="ru-RU"/>
        </a:p>
      </dgm:t>
    </dgm:pt>
    <dgm:pt modelId="{7CD80385-4C46-4B05-832F-1AED764FA4AF}" type="sibTrans" cxnId="{FD2EE9ED-163E-46D0-A4CC-B6CA74548590}">
      <dgm:prSet/>
      <dgm:spPr/>
      <dgm:t>
        <a:bodyPr/>
        <a:lstStyle/>
        <a:p>
          <a:endParaRPr lang="ru-RU"/>
        </a:p>
      </dgm:t>
    </dgm:pt>
    <dgm:pt modelId="{38B460A7-E551-436E-8FED-9B90C1C1B6D1}">
      <dgm:prSet phldrT="[Текст]" custT="1"/>
      <dgm:spPr>
        <a:solidFill>
          <a:srgbClr val="7030A0">
            <a:alpha val="70000"/>
          </a:srgbClr>
        </a:solidFill>
      </dgm:spPr>
      <dgm:t>
        <a:bodyPr/>
        <a:lstStyle/>
        <a:p>
          <a:r>
            <a:rPr lang="ru-RU" sz="10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Большее количество людей будет вовлечено в практику помощи другим</a:t>
          </a:r>
          <a:endParaRPr lang="ru-RU" sz="1000" b="1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5030B1E-D907-4A25-B3AE-C474E67A7F65}" type="parTrans" cxnId="{89874B2A-B46B-4AA7-8CBB-EE1372ECABB6}">
      <dgm:prSet/>
      <dgm:spPr/>
      <dgm:t>
        <a:bodyPr/>
        <a:lstStyle/>
        <a:p>
          <a:endParaRPr lang="ru-RU"/>
        </a:p>
      </dgm:t>
    </dgm:pt>
    <dgm:pt modelId="{7533884D-687A-4435-88EF-B5449925556B}" type="sibTrans" cxnId="{89874B2A-B46B-4AA7-8CBB-EE1372ECABB6}">
      <dgm:prSet/>
      <dgm:spPr/>
      <dgm:t>
        <a:bodyPr/>
        <a:lstStyle/>
        <a:p>
          <a:endParaRPr lang="ru-RU"/>
        </a:p>
      </dgm:t>
    </dgm:pt>
    <dgm:pt modelId="{40300631-5BBA-4BE6-8849-DFF2E297F41E}">
      <dgm:prSet phldrT="[Текст]"/>
      <dgm:spPr/>
      <dgm:t>
        <a:bodyPr/>
        <a:lstStyle/>
        <a:p>
          <a:endParaRPr lang="ru-RU"/>
        </a:p>
      </dgm:t>
    </dgm:pt>
    <dgm:pt modelId="{0A15E14C-C36F-420A-BD60-FBA9A559122C}" type="parTrans" cxnId="{23AEE446-5F7F-4FF7-B39A-80F544BA443A}">
      <dgm:prSet/>
      <dgm:spPr/>
      <dgm:t>
        <a:bodyPr/>
        <a:lstStyle/>
        <a:p>
          <a:endParaRPr lang="ru-RU"/>
        </a:p>
      </dgm:t>
    </dgm:pt>
    <dgm:pt modelId="{55386A2C-6DA5-4468-ACD2-518379F1E6AB}" type="sibTrans" cxnId="{23AEE446-5F7F-4FF7-B39A-80F544BA443A}">
      <dgm:prSet/>
      <dgm:spPr/>
      <dgm:t>
        <a:bodyPr/>
        <a:lstStyle/>
        <a:p>
          <a:endParaRPr lang="ru-RU"/>
        </a:p>
      </dgm:t>
    </dgm:pt>
    <dgm:pt modelId="{FC893703-E160-430E-A8B2-4573163288F4}">
      <dgm:prSet custT="1"/>
      <dgm:spPr>
        <a:solidFill>
          <a:srgbClr val="7030A0">
            <a:alpha val="69000"/>
          </a:srgbClr>
        </a:solidFill>
      </dgm:spPr>
      <dgm:t>
        <a:bodyPr/>
        <a:lstStyle/>
        <a:p>
          <a:r>
            <a:rPr lang="ru-RU" sz="10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Не менее 60 граждан пожилого возраста и инвалидов приобретут друзей из числа любителей северной (скандинавской) ходьбы в Новоторъяльском районе</a:t>
          </a:r>
          <a:endParaRPr lang="ru-RU" sz="1000" b="1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FE64953-C9DC-4DDE-9FC0-F5B1E678EFA3}" type="parTrans" cxnId="{3F4B039F-1D27-43C3-A248-3CF0680F485B}">
      <dgm:prSet/>
      <dgm:spPr/>
      <dgm:t>
        <a:bodyPr/>
        <a:lstStyle/>
        <a:p>
          <a:endParaRPr lang="ru-RU"/>
        </a:p>
      </dgm:t>
    </dgm:pt>
    <dgm:pt modelId="{4E6ED798-0F5E-4DC0-B8BD-744C4A7A8B66}" type="sibTrans" cxnId="{3F4B039F-1D27-43C3-A248-3CF0680F485B}">
      <dgm:prSet/>
      <dgm:spPr/>
      <dgm:t>
        <a:bodyPr/>
        <a:lstStyle/>
        <a:p>
          <a:endParaRPr lang="ru-RU"/>
        </a:p>
      </dgm:t>
    </dgm:pt>
    <dgm:pt modelId="{99661D72-82F5-4D48-BD61-8CEB604CF4AF}">
      <dgm:prSet phldrT="[Текст]" custT="1"/>
      <dgm:spPr>
        <a:solidFill>
          <a:srgbClr val="7030A0">
            <a:alpha val="58000"/>
          </a:srgbClr>
        </a:solidFill>
      </dgm:spPr>
      <dgm:t>
        <a:bodyPr/>
        <a:lstStyle/>
        <a:p>
          <a:r>
            <a:rPr lang="ru-RU" sz="105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Активность членов клуба любителей северной (скандинавской) ходьбы положительно скажется на морально-нравственном, психическом и физическом состоянии людей в малых отдаленных деревнях</a:t>
          </a:r>
          <a:endParaRPr lang="ru-RU" sz="1050" dirty="0">
            <a:solidFill>
              <a:schemeClr val="tx2">
                <a:lumMod val="50000"/>
              </a:schemeClr>
            </a:solidFill>
          </a:endParaRPr>
        </a:p>
      </dgm:t>
    </dgm:pt>
    <dgm:pt modelId="{323684B3-D34B-44EE-AE93-DC52A7213C9D}" type="sibTrans" cxnId="{892918EA-C02F-4E6E-A9A5-80F892E0208E}">
      <dgm:prSet/>
      <dgm:spPr/>
      <dgm:t>
        <a:bodyPr/>
        <a:lstStyle/>
        <a:p>
          <a:endParaRPr lang="ru-RU"/>
        </a:p>
      </dgm:t>
    </dgm:pt>
    <dgm:pt modelId="{0E73EF0C-9908-4B33-91C1-4FDBFCE97531}" type="parTrans" cxnId="{892918EA-C02F-4E6E-A9A5-80F892E0208E}">
      <dgm:prSet/>
      <dgm:spPr/>
      <dgm:t>
        <a:bodyPr/>
        <a:lstStyle/>
        <a:p>
          <a:endParaRPr lang="ru-RU"/>
        </a:p>
      </dgm:t>
    </dgm:pt>
    <dgm:pt modelId="{E64ABD32-4C12-4AE7-91DE-5FC5A6156F78}" type="pres">
      <dgm:prSet presAssocID="{F44B26AD-0C29-42AE-84E4-A44E972BE7E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A9A102A-F385-4982-89FA-18269274224B}" type="pres">
      <dgm:prSet presAssocID="{56A3DE98-40A7-4717-B978-C9F40D2FA107}" presName="Parent" presStyleLbl="node0" presStyleIdx="0" presStyleCnt="1" custScaleX="107034" custScaleY="96205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B3F3D927-1D9A-46A5-B787-4BAF0143F407}" type="pres">
      <dgm:prSet presAssocID="{496F0186-81B6-4EB5-8507-76B77A9D138E}" presName="Accent1" presStyleCnt="0"/>
      <dgm:spPr/>
    </dgm:pt>
    <dgm:pt modelId="{F6DF2E6C-1C12-4815-BB1C-F3AD5E6823CA}" type="pres">
      <dgm:prSet presAssocID="{496F0186-81B6-4EB5-8507-76B77A9D138E}" presName="Accent" presStyleLbl="bgShp" presStyleIdx="0" presStyleCnt="6"/>
      <dgm:spPr/>
    </dgm:pt>
    <dgm:pt modelId="{71D46891-D541-4889-AD57-AFF01B47C50A}" type="pres">
      <dgm:prSet presAssocID="{496F0186-81B6-4EB5-8507-76B77A9D138E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C53D9-14D0-4B38-BE15-88034616B2BC}" type="pres">
      <dgm:prSet presAssocID="{E86156A7-A1B1-493A-A874-0385C146A4A7}" presName="Accent2" presStyleCnt="0"/>
      <dgm:spPr/>
    </dgm:pt>
    <dgm:pt modelId="{75022762-35EB-403F-86FD-1FBC7ED71869}" type="pres">
      <dgm:prSet presAssocID="{E86156A7-A1B1-493A-A874-0385C146A4A7}" presName="Accent" presStyleLbl="bgShp" presStyleIdx="1" presStyleCnt="6"/>
      <dgm:spPr/>
    </dgm:pt>
    <dgm:pt modelId="{8C02D3BE-BF24-4E45-A60F-B6B1BD697A3A}" type="pres">
      <dgm:prSet presAssocID="{E86156A7-A1B1-493A-A874-0385C146A4A7}" presName="Child2" presStyleLbl="node1" presStyleIdx="1" presStyleCnt="6" custScaleX="113970" custScaleY="1157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1AA33-B974-4AB0-922F-7F0368C0D9CE}" type="pres">
      <dgm:prSet presAssocID="{7D23F345-860B-4B82-96FA-81C8B1A8499B}" presName="Accent3" presStyleCnt="0"/>
      <dgm:spPr/>
    </dgm:pt>
    <dgm:pt modelId="{886B1572-63BD-4575-A8D2-06961D0D6872}" type="pres">
      <dgm:prSet presAssocID="{7D23F345-860B-4B82-96FA-81C8B1A8499B}" presName="Accent" presStyleLbl="bgShp" presStyleIdx="2" presStyleCnt="6"/>
      <dgm:spPr/>
    </dgm:pt>
    <dgm:pt modelId="{7E4213FA-A1FC-440F-BEFF-F20E7C1B050F}" type="pres">
      <dgm:prSet presAssocID="{7D23F345-860B-4B82-96FA-81C8B1A8499B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22996-CC1D-40D9-BC42-4E5EF50D7737}" type="pres">
      <dgm:prSet presAssocID="{FC893703-E160-430E-A8B2-4573163288F4}" presName="Accent4" presStyleCnt="0"/>
      <dgm:spPr/>
    </dgm:pt>
    <dgm:pt modelId="{E87D4FEE-75EB-4DB5-ADEE-6C636F6C9EB9}" type="pres">
      <dgm:prSet presAssocID="{FC893703-E160-430E-A8B2-4573163288F4}" presName="Accent" presStyleLbl="bgShp" presStyleIdx="3" presStyleCnt="6"/>
      <dgm:spPr/>
    </dgm:pt>
    <dgm:pt modelId="{98CB5868-8871-408E-AF69-E33F13165C67}" type="pres">
      <dgm:prSet presAssocID="{FC893703-E160-430E-A8B2-4573163288F4}" presName="Child4" presStyleLbl="node1" presStyleIdx="3" presStyleCnt="6" custScaleX="122463" custScaleY="1029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0FD8D-D8B1-41EF-9447-E59E20DF677D}" type="pres">
      <dgm:prSet presAssocID="{99661D72-82F5-4D48-BD61-8CEB604CF4AF}" presName="Accent5" presStyleCnt="0"/>
      <dgm:spPr/>
    </dgm:pt>
    <dgm:pt modelId="{D173055C-41E0-407B-8A10-8A0EF4FF5A33}" type="pres">
      <dgm:prSet presAssocID="{99661D72-82F5-4D48-BD61-8CEB604CF4AF}" presName="Accent" presStyleLbl="bgShp" presStyleIdx="4" presStyleCnt="6"/>
      <dgm:spPr/>
    </dgm:pt>
    <dgm:pt modelId="{72871A5D-1B53-4D37-B8E1-69A188735DA6}" type="pres">
      <dgm:prSet presAssocID="{99661D72-82F5-4D48-BD61-8CEB604CF4A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7BB61-9365-4222-8827-468699889F63}" type="pres">
      <dgm:prSet presAssocID="{38B460A7-E551-436E-8FED-9B90C1C1B6D1}" presName="Accent6" presStyleCnt="0"/>
      <dgm:spPr/>
    </dgm:pt>
    <dgm:pt modelId="{B1363C1E-14F6-4EBD-8E9F-B6F6D6D634E8}" type="pres">
      <dgm:prSet presAssocID="{38B460A7-E551-436E-8FED-9B90C1C1B6D1}" presName="Accent" presStyleLbl="bgShp" presStyleIdx="5" presStyleCnt="6"/>
      <dgm:spPr/>
    </dgm:pt>
    <dgm:pt modelId="{23252685-3C44-413B-8FE6-0E06B155BD3F}" type="pres">
      <dgm:prSet presAssocID="{38B460A7-E551-436E-8FED-9B90C1C1B6D1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82592F-864C-4557-BFFC-1CEC776AD578}" srcId="{F44B26AD-0C29-42AE-84E4-A44E972BE7EF}" destId="{56A3DE98-40A7-4717-B978-C9F40D2FA107}" srcOrd="0" destOrd="0" parTransId="{DFC833D4-4ED4-458B-9DA9-0D56F491ED36}" sibTransId="{4181BD00-183E-420D-9B05-D45AC879B752}"/>
    <dgm:cxn modelId="{B7B74899-F5FC-4BFD-9644-CE52A1A500CE}" type="presOf" srcId="{99661D72-82F5-4D48-BD61-8CEB604CF4AF}" destId="{72871A5D-1B53-4D37-B8E1-69A188735DA6}" srcOrd="0" destOrd="0" presId="urn:microsoft.com/office/officeart/2011/layout/HexagonRadial"/>
    <dgm:cxn modelId="{7510E0D7-A82D-4547-B6EF-C5E17A8BD005}" type="presOf" srcId="{7D23F345-860B-4B82-96FA-81C8B1A8499B}" destId="{7E4213FA-A1FC-440F-BEFF-F20E7C1B050F}" srcOrd="0" destOrd="0" presId="urn:microsoft.com/office/officeart/2011/layout/HexagonRadial"/>
    <dgm:cxn modelId="{BD54D066-EB5D-484A-B6F7-687C7F2599CC}" type="presOf" srcId="{E86156A7-A1B1-493A-A874-0385C146A4A7}" destId="{8C02D3BE-BF24-4E45-A60F-B6B1BD697A3A}" srcOrd="0" destOrd="0" presId="urn:microsoft.com/office/officeart/2011/layout/HexagonRadial"/>
    <dgm:cxn modelId="{28DA2434-C160-4050-A071-2516B49428BD}" type="presOf" srcId="{F44B26AD-0C29-42AE-84E4-A44E972BE7EF}" destId="{E64ABD32-4C12-4AE7-91DE-5FC5A6156F78}" srcOrd="0" destOrd="0" presId="urn:microsoft.com/office/officeart/2011/layout/HexagonRadial"/>
    <dgm:cxn modelId="{7E9817A3-30CF-422A-8EF6-130651A319BF}" type="presOf" srcId="{496F0186-81B6-4EB5-8507-76B77A9D138E}" destId="{71D46891-D541-4889-AD57-AFF01B47C50A}" srcOrd="0" destOrd="0" presId="urn:microsoft.com/office/officeart/2011/layout/HexagonRadial"/>
    <dgm:cxn modelId="{9461AE59-B627-44FC-9AA0-F179E6779568}" type="presOf" srcId="{56A3DE98-40A7-4717-B978-C9F40D2FA107}" destId="{0A9A102A-F385-4982-89FA-18269274224B}" srcOrd="0" destOrd="0" presId="urn:microsoft.com/office/officeart/2011/layout/HexagonRadial"/>
    <dgm:cxn modelId="{27F39EC0-D7D0-4B04-8646-37B35DD10366}" srcId="{56A3DE98-40A7-4717-B978-C9F40D2FA107}" destId="{E86156A7-A1B1-493A-A874-0385C146A4A7}" srcOrd="1" destOrd="0" parTransId="{C3A4820F-AB88-4A3B-8CC0-523CC260FC41}" sibTransId="{5CD137D0-4ED3-4AD4-A9F5-2C16B7E66F60}"/>
    <dgm:cxn modelId="{B1DA10A9-159D-457B-8341-E4C1E04687AA}" type="presOf" srcId="{FC893703-E160-430E-A8B2-4573163288F4}" destId="{98CB5868-8871-408E-AF69-E33F13165C67}" srcOrd="0" destOrd="0" presId="urn:microsoft.com/office/officeart/2011/layout/HexagonRadial"/>
    <dgm:cxn modelId="{89874B2A-B46B-4AA7-8CBB-EE1372ECABB6}" srcId="{56A3DE98-40A7-4717-B978-C9F40D2FA107}" destId="{38B460A7-E551-436E-8FED-9B90C1C1B6D1}" srcOrd="5" destOrd="0" parTransId="{15030B1E-D907-4A25-B3AE-C474E67A7F65}" sibTransId="{7533884D-687A-4435-88EF-B5449925556B}"/>
    <dgm:cxn modelId="{892918EA-C02F-4E6E-A9A5-80F892E0208E}" srcId="{56A3DE98-40A7-4717-B978-C9F40D2FA107}" destId="{99661D72-82F5-4D48-BD61-8CEB604CF4AF}" srcOrd="4" destOrd="0" parTransId="{0E73EF0C-9908-4B33-91C1-4FDBFCE97531}" sibTransId="{323684B3-D34B-44EE-AE93-DC52A7213C9D}"/>
    <dgm:cxn modelId="{23AEE446-5F7F-4FF7-B39A-80F544BA443A}" srcId="{56A3DE98-40A7-4717-B978-C9F40D2FA107}" destId="{40300631-5BBA-4BE6-8849-DFF2E297F41E}" srcOrd="6" destOrd="0" parTransId="{0A15E14C-C36F-420A-BD60-FBA9A559122C}" sibTransId="{55386A2C-6DA5-4468-ACD2-518379F1E6AB}"/>
    <dgm:cxn modelId="{5E1062B9-3CB8-48E7-8787-8CCF234D598B}" type="presOf" srcId="{38B460A7-E551-436E-8FED-9B90C1C1B6D1}" destId="{23252685-3C44-413B-8FE6-0E06B155BD3F}" srcOrd="0" destOrd="0" presId="urn:microsoft.com/office/officeart/2011/layout/HexagonRadial"/>
    <dgm:cxn modelId="{3F4B039F-1D27-43C3-A248-3CF0680F485B}" srcId="{56A3DE98-40A7-4717-B978-C9F40D2FA107}" destId="{FC893703-E160-430E-A8B2-4573163288F4}" srcOrd="3" destOrd="0" parTransId="{8FE64953-C9DC-4DDE-9FC0-F5B1E678EFA3}" sibTransId="{4E6ED798-0F5E-4DC0-B8BD-744C4A7A8B66}"/>
    <dgm:cxn modelId="{FD2EE9ED-163E-46D0-A4CC-B6CA74548590}" srcId="{56A3DE98-40A7-4717-B978-C9F40D2FA107}" destId="{7D23F345-860B-4B82-96FA-81C8B1A8499B}" srcOrd="2" destOrd="0" parTransId="{FC200798-1C49-4B62-BB1C-F8AB65658776}" sibTransId="{7CD80385-4C46-4B05-832F-1AED764FA4AF}"/>
    <dgm:cxn modelId="{532EA77A-377E-44C4-9289-41324452481C}" srcId="{56A3DE98-40A7-4717-B978-C9F40D2FA107}" destId="{496F0186-81B6-4EB5-8507-76B77A9D138E}" srcOrd="0" destOrd="0" parTransId="{7E4EDC6C-8D3D-4EF0-AFAE-84ED24C139B0}" sibTransId="{DDE53744-B2F5-4ECB-B699-35A89537DDC9}"/>
    <dgm:cxn modelId="{8BEFF286-0F70-4238-B1DF-AB4E1EF987A7}" type="presParOf" srcId="{E64ABD32-4C12-4AE7-91DE-5FC5A6156F78}" destId="{0A9A102A-F385-4982-89FA-18269274224B}" srcOrd="0" destOrd="0" presId="urn:microsoft.com/office/officeart/2011/layout/HexagonRadial"/>
    <dgm:cxn modelId="{A9BA84F2-08AC-4F4F-9F71-B0E044D59245}" type="presParOf" srcId="{E64ABD32-4C12-4AE7-91DE-5FC5A6156F78}" destId="{B3F3D927-1D9A-46A5-B787-4BAF0143F407}" srcOrd="1" destOrd="0" presId="urn:microsoft.com/office/officeart/2011/layout/HexagonRadial"/>
    <dgm:cxn modelId="{2FEBF9A2-DC38-4487-B867-E668267F5FAD}" type="presParOf" srcId="{B3F3D927-1D9A-46A5-B787-4BAF0143F407}" destId="{F6DF2E6C-1C12-4815-BB1C-F3AD5E6823CA}" srcOrd="0" destOrd="0" presId="urn:microsoft.com/office/officeart/2011/layout/HexagonRadial"/>
    <dgm:cxn modelId="{D1C57BAB-1F80-4B53-A8E4-03627D38A0D5}" type="presParOf" srcId="{E64ABD32-4C12-4AE7-91DE-5FC5A6156F78}" destId="{71D46891-D541-4889-AD57-AFF01B47C50A}" srcOrd="2" destOrd="0" presId="urn:microsoft.com/office/officeart/2011/layout/HexagonRadial"/>
    <dgm:cxn modelId="{DCC334EB-ECD4-4214-9AE7-6296A29C618E}" type="presParOf" srcId="{E64ABD32-4C12-4AE7-91DE-5FC5A6156F78}" destId="{73DC53D9-14D0-4B38-BE15-88034616B2BC}" srcOrd="3" destOrd="0" presId="urn:microsoft.com/office/officeart/2011/layout/HexagonRadial"/>
    <dgm:cxn modelId="{E64F276C-C737-40C4-B05D-6D785A3B5400}" type="presParOf" srcId="{73DC53D9-14D0-4B38-BE15-88034616B2BC}" destId="{75022762-35EB-403F-86FD-1FBC7ED71869}" srcOrd="0" destOrd="0" presId="urn:microsoft.com/office/officeart/2011/layout/HexagonRadial"/>
    <dgm:cxn modelId="{3A54ECF5-3609-4462-931E-66607D10E229}" type="presParOf" srcId="{E64ABD32-4C12-4AE7-91DE-5FC5A6156F78}" destId="{8C02D3BE-BF24-4E45-A60F-B6B1BD697A3A}" srcOrd="4" destOrd="0" presId="urn:microsoft.com/office/officeart/2011/layout/HexagonRadial"/>
    <dgm:cxn modelId="{49B20000-0CDC-4821-8759-B3805082C58A}" type="presParOf" srcId="{E64ABD32-4C12-4AE7-91DE-5FC5A6156F78}" destId="{9181AA33-B974-4AB0-922F-7F0368C0D9CE}" srcOrd="5" destOrd="0" presId="urn:microsoft.com/office/officeart/2011/layout/HexagonRadial"/>
    <dgm:cxn modelId="{A604378F-2B3A-4D1C-B62C-8E069077427D}" type="presParOf" srcId="{9181AA33-B974-4AB0-922F-7F0368C0D9CE}" destId="{886B1572-63BD-4575-A8D2-06961D0D6872}" srcOrd="0" destOrd="0" presId="urn:microsoft.com/office/officeart/2011/layout/HexagonRadial"/>
    <dgm:cxn modelId="{1A1778BC-FBFC-4EC5-A3E5-E9449856C7DB}" type="presParOf" srcId="{E64ABD32-4C12-4AE7-91DE-5FC5A6156F78}" destId="{7E4213FA-A1FC-440F-BEFF-F20E7C1B050F}" srcOrd="6" destOrd="0" presId="urn:microsoft.com/office/officeart/2011/layout/HexagonRadial"/>
    <dgm:cxn modelId="{5C012C96-30C7-46E8-B32C-980FC629F5E6}" type="presParOf" srcId="{E64ABD32-4C12-4AE7-91DE-5FC5A6156F78}" destId="{BA622996-CC1D-40D9-BC42-4E5EF50D7737}" srcOrd="7" destOrd="0" presId="urn:microsoft.com/office/officeart/2011/layout/HexagonRadial"/>
    <dgm:cxn modelId="{B04E6CA1-3344-4E53-9293-9FF08D045E61}" type="presParOf" srcId="{BA622996-CC1D-40D9-BC42-4E5EF50D7737}" destId="{E87D4FEE-75EB-4DB5-ADEE-6C636F6C9EB9}" srcOrd="0" destOrd="0" presId="urn:microsoft.com/office/officeart/2011/layout/HexagonRadial"/>
    <dgm:cxn modelId="{877F09BE-E86E-430F-A78A-E0A4DE7752AF}" type="presParOf" srcId="{E64ABD32-4C12-4AE7-91DE-5FC5A6156F78}" destId="{98CB5868-8871-408E-AF69-E33F13165C67}" srcOrd="8" destOrd="0" presId="urn:microsoft.com/office/officeart/2011/layout/HexagonRadial"/>
    <dgm:cxn modelId="{7F88AD31-734E-4050-B95B-DE95A549C32E}" type="presParOf" srcId="{E64ABD32-4C12-4AE7-91DE-5FC5A6156F78}" destId="{B0E0FD8D-D8B1-41EF-9447-E59E20DF677D}" srcOrd="9" destOrd="0" presId="urn:microsoft.com/office/officeart/2011/layout/HexagonRadial"/>
    <dgm:cxn modelId="{5F9B3AB2-935A-4E69-ADAD-CBE4CB90BDD4}" type="presParOf" srcId="{B0E0FD8D-D8B1-41EF-9447-E59E20DF677D}" destId="{D173055C-41E0-407B-8A10-8A0EF4FF5A33}" srcOrd="0" destOrd="0" presId="urn:microsoft.com/office/officeart/2011/layout/HexagonRadial"/>
    <dgm:cxn modelId="{0D2088B3-88A6-465B-90D3-A958B167F129}" type="presParOf" srcId="{E64ABD32-4C12-4AE7-91DE-5FC5A6156F78}" destId="{72871A5D-1B53-4D37-B8E1-69A188735DA6}" srcOrd="10" destOrd="0" presId="urn:microsoft.com/office/officeart/2011/layout/HexagonRadial"/>
    <dgm:cxn modelId="{31CD4196-D24E-4FBD-A09E-5FC0B67846E4}" type="presParOf" srcId="{E64ABD32-4C12-4AE7-91DE-5FC5A6156F78}" destId="{C337BB61-9365-4222-8827-468699889F63}" srcOrd="11" destOrd="0" presId="urn:microsoft.com/office/officeart/2011/layout/HexagonRadial"/>
    <dgm:cxn modelId="{F09C9C05-0D40-427E-B140-4DED0845C628}" type="presParOf" srcId="{C337BB61-9365-4222-8827-468699889F63}" destId="{B1363C1E-14F6-4EBD-8E9F-B6F6D6D634E8}" srcOrd="0" destOrd="0" presId="urn:microsoft.com/office/officeart/2011/layout/HexagonRadial"/>
    <dgm:cxn modelId="{20122211-D3DB-459F-88B0-3F00D67C8146}" type="presParOf" srcId="{E64ABD32-4C12-4AE7-91DE-5FC5A6156F78}" destId="{23252685-3C44-413B-8FE6-0E06B155BD3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B7842-47DF-48D9-8C27-115EC906A5A0}">
      <dsp:nvSpPr>
        <dsp:cNvPr id="0" name=""/>
        <dsp:cNvSpPr/>
      </dsp:nvSpPr>
      <dsp:spPr>
        <a:xfrm>
          <a:off x="58868" y="0"/>
          <a:ext cx="1161002" cy="126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Целевая группа</a:t>
          </a:r>
          <a:endParaRPr lang="ru-RU" sz="1800" b="1" i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868" y="0"/>
        <a:ext cx="1161002" cy="1267200"/>
      </dsp:txXfrm>
    </dsp:sp>
    <dsp:sp modelId="{76BDB61A-15E7-474B-B53A-E7C178E51AC0}">
      <dsp:nvSpPr>
        <dsp:cNvPr id="0" name=""/>
        <dsp:cNvSpPr/>
      </dsp:nvSpPr>
      <dsp:spPr>
        <a:xfrm flipV="1">
          <a:off x="1293457" y="648066"/>
          <a:ext cx="45720" cy="846933"/>
        </a:xfrm>
        <a:prstGeom prst="leftBrace">
          <a:avLst>
            <a:gd name="adj1" fmla="val 35000"/>
            <a:gd name="adj2" fmla="val 5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90363-19D5-4DF8-8759-112B23E04707}">
      <dsp:nvSpPr>
        <dsp:cNvPr id="0" name=""/>
        <dsp:cNvSpPr/>
      </dsp:nvSpPr>
      <dsp:spPr>
        <a:xfrm>
          <a:off x="1323888" y="11970"/>
          <a:ext cx="3192409" cy="170424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Граждане пожилого возраста, инвалиды</a:t>
          </a:r>
          <a:endParaRPr lang="ru-RU" sz="2000" b="1" i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23888" y="11970"/>
        <a:ext cx="3192409" cy="1704244"/>
      </dsp:txXfrm>
    </dsp:sp>
    <dsp:sp modelId="{0B2203A3-109F-412C-97BB-C0AE2490A4D4}">
      <dsp:nvSpPr>
        <dsp:cNvPr id="0" name=""/>
        <dsp:cNvSpPr/>
      </dsp:nvSpPr>
      <dsp:spPr>
        <a:xfrm>
          <a:off x="0" y="3456388"/>
          <a:ext cx="2070537" cy="1146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Календарный  план</a:t>
          </a:r>
        </a:p>
        <a:p>
          <a:pPr lvl="0" algn="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реализации проекта</a:t>
          </a:r>
          <a:endParaRPr lang="ru-RU" sz="1600" b="1" i="1" kern="120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456388"/>
        <a:ext cx="2070537" cy="1146334"/>
      </dsp:txXfrm>
    </dsp:sp>
    <dsp:sp modelId="{CD604138-1AC0-48A1-A722-88DF32336782}">
      <dsp:nvSpPr>
        <dsp:cNvPr id="0" name=""/>
        <dsp:cNvSpPr/>
      </dsp:nvSpPr>
      <dsp:spPr>
        <a:xfrm>
          <a:off x="2122326" y="4248471"/>
          <a:ext cx="42158" cy="78427"/>
        </a:xfrm>
        <a:prstGeom prst="leftBrace">
          <a:avLst>
            <a:gd name="adj1" fmla="val 35000"/>
            <a:gd name="adj2" fmla="val 5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2377A-FC20-4562-8C21-7A8C7D8AA71B}">
      <dsp:nvSpPr>
        <dsp:cNvPr id="0" name=""/>
        <dsp:cNvSpPr/>
      </dsp:nvSpPr>
      <dsp:spPr>
        <a:xfrm>
          <a:off x="1989532" y="3274876"/>
          <a:ext cx="2470714" cy="1565435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1 год         (октябрь 2020 – сентябрь 2021)</a:t>
          </a:r>
          <a:endParaRPr lang="ru-RU" sz="2000" b="1" i="1" kern="1200" dirty="0">
            <a:solidFill>
              <a:srgbClr val="92D05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89532" y="3274876"/>
        <a:ext cx="2470714" cy="1565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A102A-F385-4982-89FA-18269274224B}">
      <dsp:nvSpPr>
        <dsp:cNvPr id="0" name=""/>
        <dsp:cNvSpPr/>
      </dsp:nvSpPr>
      <dsp:spPr>
        <a:xfrm>
          <a:off x="1894915" y="2158751"/>
          <a:ext cx="2895450" cy="2251274"/>
        </a:xfrm>
        <a:prstGeom prst="hexagon">
          <a:avLst>
            <a:gd name="adj" fmla="val 28570"/>
            <a:gd name="vf" fmla="val 115470"/>
          </a:avLst>
        </a:prstGeom>
        <a:solidFill>
          <a:srgbClr val="7030A0">
            <a:alpha val="8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Ожидаемые результаты</a:t>
          </a:r>
          <a:endParaRPr lang="ru-RU" sz="2000" i="1" kern="1200" dirty="0"/>
        </a:p>
      </dsp:txBody>
      <dsp:txXfrm>
        <a:off x="2350599" y="2513055"/>
        <a:ext cx="1984082" cy="1542666"/>
      </dsp:txXfrm>
    </dsp:sp>
    <dsp:sp modelId="{75022762-35EB-403F-86FD-1FBC7ED71869}">
      <dsp:nvSpPr>
        <dsp:cNvPr id="0" name=""/>
        <dsp:cNvSpPr/>
      </dsp:nvSpPr>
      <dsp:spPr>
        <a:xfrm>
          <a:off x="3684012" y="994777"/>
          <a:ext cx="1020652" cy="87942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46891-D541-4889-AD57-AFF01B47C50A}">
      <dsp:nvSpPr>
        <dsp:cNvPr id="0" name=""/>
        <dsp:cNvSpPr/>
      </dsp:nvSpPr>
      <dsp:spPr>
        <a:xfrm>
          <a:off x="2239241" y="-13957"/>
          <a:ext cx="2216866" cy="1917850"/>
        </a:xfrm>
        <a:prstGeom prst="hexagon">
          <a:avLst>
            <a:gd name="adj" fmla="val 28570"/>
            <a:gd name="vf" fmla="val 115470"/>
          </a:avLst>
        </a:prstGeom>
        <a:solidFill>
          <a:srgbClr val="7030A0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Проведение 4 мастер-классов с инструкторами по северной (скандинавской)  ходьбе</a:t>
          </a:r>
          <a:endParaRPr lang="ru-RU" sz="1050" b="1" i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06623" y="303872"/>
        <a:ext cx="1482102" cy="1282192"/>
      </dsp:txXfrm>
    </dsp:sp>
    <dsp:sp modelId="{886B1572-63BD-4575-A8D2-06961D0D6872}">
      <dsp:nvSpPr>
        <dsp:cNvPr id="0" name=""/>
        <dsp:cNvSpPr/>
      </dsp:nvSpPr>
      <dsp:spPr>
        <a:xfrm>
          <a:off x="4875192" y="2638838"/>
          <a:ext cx="1020652" cy="87942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2D3BE-BF24-4E45-A60F-B6B1BD697A3A}">
      <dsp:nvSpPr>
        <dsp:cNvPr id="0" name=""/>
        <dsp:cNvSpPr/>
      </dsp:nvSpPr>
      <dsp:spPr>
        <a:xfrm>
          <a:off x="4117518" y="1014647"/>
          <a:ext cx="2526563" cy="2219854"/>
        </a:xfrm>
        <a:prstGeom prst="hexagon">
          <a:avLst>
            <a:gd name="adj" fmla="val 28570"/>
            <a:gd name="vf" fmla="val 115470"/>
          </a:avLst>
        </a:prstGeom>
        <a:solidFill>
          <a:srgbClr val="7030A0">
            <a:alpha val="6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4 человека пройдут обучение на инструктора по северной (скандинавской) ходьбе в Центре скандинавской ходьбы «Йолгорно» г.Йошкар-Олы</a:t>
          </a:r>
          <a:endParaRPr lang="ru-RU" sz="1050" b="1" i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39898" y="1385752"/>
        <a:ext cx="1681803" cy="1477644"/>
      </dsp:txXfrm>
    </dsp:sp>
    <dsp:sp modelId="{E87D4FEE-75EB-4DB5-ADEE-6C636F6C9EB9}">
      <dsp:nvSpPr>
        <dsp:cNvPr id="0" name=""/>
        <dsp:cNvSpPr/>
      </dsp:nvSpPr>
      <dsp:spPr>
        <a:xfrm>
          <a:off x="4047722" y="4494673"/>
          <a:ext cx="1020652" cy="87942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213FA-A1FC-440F-BEFF-F20E7C1B050F}">
      <dsp:nvSpPr>
        <dsp:cNvPr id="0" name=""/>
        <dsp:cNvSpPr/>
      </dsp:nvSpPr>
      <dsp:spPr>
        <a:xfrm>
          <a:off x="4272366" y="3484618"/>
          <a:ext cx="2216866" cy="1917850"/>
        </a:xfrm>
        <a:prstGeom prst="hexagon">
          <a:avLst>
            <a:gd name="adj" fmla="val 28570"/>
            <a:gd name="vf" fmla="val 115470"/>
          </a:avLst>
        </a:prstGeom>
        <a:solidFill>
          <a:srgbClr val="7030A0">
            <a:alpha val="8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Улучшатся показатели здоровья граждан, посещающих занятия клуба (Журналы здоровья).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39748" y="3802447"/>
        <a:ext cx="1482102" cy="1282192"/>
      </dsp:txXfrm>
    </dsp:sp>
    <dsp:sp modelId="{D173055C-41E0-407B-8A10-8A0EF4FF5A33}">
      <dsp:nvSpPr>
        <dsp:cNvPr id="0" name=""/>
        <dsp:cNvSpPr/>
      </dsp:nvSpPr>
      <dsp:spPr>
        <a:xfrm>
          <a:off x="1995090" y="4687315"/>
          <a:ext cx="1020652" cy="87942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CB5868-8871-408E-AF69-E33F13165C67}">
      <dsp:nvSpPr>
        <dsp:cNvPr id="0" name=""/>
        <dsp:cNvSpPr/>
      </dsp:nvSpPr>
      <dsp:spPr>
        <a:xfrm>
          <a:off x="1990254" y="4637630"/>
          <a:ext cx="2714841" cy="1973678"/>
        </a:xfrm>
        <a:prstGeom prst="hexagon">
          <a:avLst>
            <a:gd name="adj" fmla="val 28570"/>
            <a:gd name="vf" fmla="val 115470"/>
          </a:avLst>
        </a:prstGeom>
        <a:solidFill>
          <a:srgbClr val="7030A0">
            <a:alpha val="69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Не менее 60 граждан пожилого возраста и инвалидов приобретут друзей из числа любителей северной (скандинавской) ходьбы в Новоторъяльском районе</a:t>
          </a:r>
          <a:endParaRPr lang="ru-RU" sz="1000" b="1" i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04451" y="4938749"/>
        <a:ext cx="1886447" cy="1371440"/>
      </dsp:txXfrm>
    </dsp:sp>
    <dsp:sp modelId="{B1363C1E-14F6-4EBD-8E9F-B6F6D6D634E8}">
      <dsp:nvSpPr>
        <dsp:cNvPr id="0" name=""/>
        <dsp:cNvSpPr/>
      </dsp:nvSpPr>
      <dsp:spPr>
        <a:xfrm>
          <a:off x="784403" y="3043915"/>
          <a:ext cx="1020652" cy="87942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871A5D-1B53-4D37-B8E1-69A188735DA6}">
      <dsp:nvSpPr>
        <dsp:cNvPr id="0" name=""/>
        <dsp:cNvSpPr/>
      </dsp:nvSpPr>
      <dsp:spPr>
        <a:xfrm>
          <a:off x="196678" y="3485938"/>
          <a:ext cx="2216866" cy="1917850"/>
        </a:xfrm>
        <a:prstGeom prst="hexagon">
          <a:avLst>
            <a:gd name="adj" fmla="val 28570"/>
            <a:gd name="vf" fmla="val 115470"/>
          </a:avLst>
        </a:prstGeom>
        <a:solidFill>
          <a:srgbClr val="7030A0">
            <a:alpha val="58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Активность членов клуба любителей северной (скандинавской) ходьбы положительно скажется на морально-нравственном, психическом и физическом состоянии людей в малых отдаленных деревнях</a:t>
          </a:r>
          <a:endParaRPr lang="ru-RU" sz="105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64060" y="3803767"/>
        <a:ext cx="1482102" cy="1282192"/>
      </dsp:txXfrm>
    </dsp:sp>
    <dsp:sp modelId="{23252685-3C44-413B-8FE6-0E06B155BD3F}">
      <dsp:nvSpPr>
        <dsp:cNvPr id="0" name=""/>
        <dsp:cNvSpPr/>
      </dsp:nvSpPr>
      <dsp:spPr>
        <a:xfrm>
          <a:off x="196678" y="1163010"/>
          <a:ext cx="2216866" cy="1917850"/>
        </a:xfrm>
        <a:prstGeom prst="hexagon">
          <a:avLst>
            <a:gd name="adj" fmla="val 28570"/>
            <a:gd name="vf" fmla="val 115470"/>
          </a:avLst>
        </a:prstGeom>
        <a:solidFill>
          <a:srgbClr val="7030A0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Большее количество людей будет вовлечено в практику помощи другим</a:t>
          </a:r>
          <a:endParaRPr lang="ru-RU" sz="1000" b="1" i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4060" y="1480839"/>
        <a:ext cx="1482102" cy="1282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9C018-F2BA-400C-B2D9-24CF519279B6}" type="datetimeFigureOut">
              <a:rPr lang="ru-RU" smtClean="0"/>
              <a:t>29.07.2020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A1B47-CC34-4323-9A68-135B693783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121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A1B47-CC34-4323-9A68-135B693783D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837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A1B47-CC34-4323-9A68-135B693783D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542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1547664" y="3681028"/>
            <a:ext cx="2736304" cy="324036"/>
          </a:xfrm>
        </p:spPr>
        <p:txBody>
          <a:bodyPr>
            <a:normAutofit fontScale="90000"/>
          </a:bodyPr>
          <a:lstStyle/>
          <a:p>
            <a:endParaRPr lang="ru-RU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11552" y="4221088"/>
            <a:ext cx="4032448" cy="1845801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номинации «Доброе сердце»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3068960"/>
            <a:ext cx="4609147" cy="3403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47664" y="260648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Всероссийский грантовый	 конкурс «Молоды душой»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429000"/>
            <a:ext cx="486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Направление: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«Социальные проекты»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980728"/>
            <a:ext cx="578566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</a:t>
            </a:r>
            <a:r>
              <a:rPr lang="ru-RU" sz="5400" b="1" i="1" cap="none" spc="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5400" b="1" i="1" cap="none" spc="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i="1" cap="none" spc="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«Шаги здоровья</a:t>
            </a:r>
            <a:r>
              <a:rPr lang="ru-RU" sz="5400" b="1" i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798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180529" y="-5427983"/>
            <a:ext cx="226243" cy="1224136"/>
          </a:xfrm>
        </p:spPr>
        <p:txBody>
          <a:bodyPr>
            <a:normAutofit/>
          </a:bodyPr>
          <a:lstStyle/>
          <a:p>
            <a:endParaRPr lang="ru-RU" sz="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55607"/>
            <a:ext cx="7416824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2018 году в поселке Новый Торъял Республики Марий Эл создан клуб любителей северной ходьбы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«Шаги здоровья». </a:t>
            </a:r>
          </a:p>
          <a:p>
            <a:pPr marL="0" indent="0" algn="ctr">
              <a:lnSpc>
                <a:spcPct val="200000"/>
              </a:lnSpc>
              <a:buNone/>
            </a:pPr>
            <a:endParaRPr lang="ru-RU" sz="20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200000"/>
              </a:lnSpc>
              <a:buNone/>
            </a:pPr>
            <a:endParaRPr lang="ru-RU" sz="11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1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1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1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1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1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1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1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1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1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1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1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1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1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1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447249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355" y="2780928"/>
            <a:ext cx="415030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01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843808" y="260648"/>
            <a:ext cx="6300192" cy="11521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клубов любителей северной ходьбы «Шаги здоровья» во всех (четырех) сельских поселениях Новоторъяльского района Республики Марий Эл.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186" y="2132856"/>
            <a:ext cx="4269813" cy="4325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1115616" y="260648"/>
            <a:ext cx="1652482" cy="1116704"/>
          </a:xfrm>
          <a:prstGeom prst="flowChartAlternateProcess">
            <a:avLst/>
          </a:prstGeom>
          <a:solidFill>
            <a:srgbClr val="7030A0">
              <a:alpha val="69000"/>
            </a:srgbClr>
          </a:solidFill>
          <a:ln>
            <a:solidFill>
              <a:srgbClr val="8E4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bg1"/>
                </a:solidFill>
              </a:rPr>
              <a:t>Цель проекта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3518" y="1988840"/>
            <a:ext cx="2250250" cy="1146359"/>
          </a:xfrm>
          <a:prstGeom prst="roundRect">
            <a:avLst/>
          </a:prstGeom>
          <a:solidFill>
            <a:schemeClr val="accent5">
              <a:lumMod val="75000"/>
              <a:alpha val="8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Задачи </a:t>
            </a:r>
            <a:r>
              <a:rPr lang="ru-RU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проекта:</a:t>
            </a:r>
            <a:endParaRPr lang="ru-RU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358" y="4011443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1358" y="3225250"/>
            <a:ext cx="4530188" cy="56379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8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i="1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вовлечение людей пожилого возраста и инвалидов в занятия северной 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ходьбой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1358" y="3861048"/>
            <a:ext cx="4522828" cy="73517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i="1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популяризация здорового образа жизни и активного долголетия в условиях сельского 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социума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6493" y="4724857"/>
            <a:ext cx="4530188" cy="6851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повышение мотивации у пожилых людей и инвалидов к активной 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жизни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36493" y="5517232"/>
            <a:ext cx="4530188" cy="522348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i="1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улучшение показателей здоровья с помощью гимнастических упражнений с палками</a:t>
            </a:r>
            <a:r>
              <a:rPr lang="ru-RU" sz="1600" i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6493" y="6165304"/>
            <a:ext cx="4530187" cy="5040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вовлечение пожилых людей в практику помощи другим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43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47464"/>
            <a:ext cx="4355976" cy="80648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05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05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05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762" y="1196752"/>
            <a:ext cx="3982348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30214092"/>
              </p:ext>
            </p:extLst>
          </p:nvPr>
        </p:nvGraphicFramePr>
        <p:xfrm>
          <a:off x="395536" y="620688"/>
          <a:ext cx="464400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26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504056" cy="65527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62978015"/>
              </p:ext>
            </p:extLst>
          </p:nvPr>
        </p:nvGraphicFramePr>
        <p:xfrm>
          <a:off x="899592" y="188640"/>
          <a:ext cx="684076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004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00165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</a:rPr>
              <a:t>Схема </a:t>
            </a:r>
            <a:r>
              <a:rPr lang="ru-RU" sz="2400" b="1" i="1" dirty="0">
                <a:solidFill>
                  <a:srgbClr val="7030A0"/>
                </a:solidFill>
              </a:rPr>
              <a:t>управления проектом</a:t>
            </a:r>
            <a:r>
              <a:rPr lang="ru-RU" sz="2400" b="1" i="1" dirty="0" smtClean="0">
                <a:solidFill>
                  <a:srgbClr val="7030A0"/>
                </a:solidFill>
              </a:rPr>
              <a:t>:</a:t>
            </a:r>
            <a:endParaRPr lang="ru-RU" sz="2400" dirty="0"/>
          </a:p>
        </p:txBody>
      </p:sp>
      <p:sp>
        <p:nvSpPr>
          <p:cNvPr id="3" name="Скругленный прямоугольник 2"/>
          <p:cNvSpPr>
            <a:spLocks noChangeArrowheads="1"/>
          </p:cNvSpPr>
          <p:nvPr/>
        </p:nvSpPr>
        <p:spPr bwMode="auto">
          <a:xfrm>
            <a:off x="2803603" y="1340768"/>
            <a:ext cx="3438525" cy="648072"/>
          </a:xfrm>
          <a:prstGeom prst="roundRect">
            <a:avLst>
              <a:gd name="adj" fmla="val 16667"/>
            </a:avLst>
          </a:prstGeom>
          <a:solidFill>
            <a:srgbClr val="4BACC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A"/>
                </a:solidFill>
                <a:effectLst/>
                <a:latin typeface="Calibri"/>
                <a:ea typeface="Calibri"/>
                <a:cs typeface="Times New Roman"/>
              </a:rPr>
              <a:t>Руководитель проекта</a:t>
            </a:r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395536" y="2318845"/>
            <a:ext cx="2892509" cy="508347"/>
          </a:xfrm>
          <a:prstGeom prst="roundRect">
            <a:avLst>
              <a:gd name="adj" fmla="val 16667"/>
            </a:avLst>
          </a:prstGeom>
          <a:solidFill>
            <a:srgbClr val="8064A2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600" dirty="0">
                <a:solidFill>
                  <a:srgbClr val="00000A"/>
                </a:solidFill>
                <a:effectLst/>
                <a:latin typeface="Calibri"/>
                <a:ea typeface="Calibri"/>
                <a:cs typeface="Times New Roman"/>
              </a:rPr>
              <a:t>Главный бухгалтер проекта</a:t>
            </a:r>
          </a:p>
        </p:txBody>
      </p:sp>
      <p:sp>
        <p:nvSpPr>
          <p:cNvPr id="5" name="Стрелка вниз 4"/>
          <p:cNvSpPr>
            <a:spLocks noChangeArrowheads="1"/>
          </p:cNvSpPr>
          <p:nvPr/>
        </p:nvSpPr>
        <p:spPr bwMode="auto">
          <a:xfrm>
            <a:off x="2609849" y="2015187"/>
            <a:ext cx="485775" cy="25981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Стрелка вниз 5"/>
          <p:cNvSpPr>
            <a:spLocks noChangeArrowheads="1"/>
          </p:cNvSpPr>
          <p:nvPr/>
        </p:nvSpPr>
        <p:spPr bwMode="auto">
          <a:xfrm>
            <a:off x="4185128" y="1988840"/>
            <a:ext cx="485775" cy="27178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3353247" y="2260620"/>
            <a:ext cx="2592289" cy="530920"/>
          </a:xfrm>
          <a:prstGeom prst="roundRect">
            <a:avLst>
              <a:gd name="adj" fmla="val 16667"/>
            </a:avLst>
          </a:prstGeom>
          <a:solidFill>
            <a:srgbClr val="8064A2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A"/>
                </a:solidFill>
                <a:effectLst/>
                <a:latin typeface="Calibri"/>
                <a:ea typeface="Calibri"/>
                <a:cs typeface="Times New Roman"/>
              </a:rPr>
              <a:t>Организатор</a:t>
            </a:r>
          </a:p>
        </p:txBody>
      </p:sp>
      <p:sp>
        <p:nvSpPr>
          <p:cNvPr id="10" name="Двойная стрелка влево/вправо 9"/>
          <p:cNvSpPr>
            <a:spLocks noChangeArrowheads="1"/>
          </p:cNvSpPr>
          <p:nvPr/>
        </p:nvSpPr>
        <p:spPr bwMode="auto">
          <a:xfrm>
            <a:off x="5917409" y="2341417"/>
            <a:ext cx="649437" cy="485775"/>
          </a:xfrm>
          <a:prstGeom prst="leftRightArrow">
            <a:avLst>
              <a:gd name="adj1" fmla="val 50000"/>
              <a:gd name="adj2" fmla="val 2117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6514535" y="2249334"/>
            <a:ext cx="2305937" cy="553491"/>
          </a:xfrm>
          <a:prstGeom prst="roundRect">
            <a:avLst>
              <a:gd name="adj" fmla="val 50000"/>
            </a:avLst>
          </a:prstGeom>
          <a:solidFill>
            <a:srgbClr val="8064A2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A"/>
                </a:solidFill>
                <a:effectLst/>
                <a:latin typeface="Calibri"/>
                <a:ea typeface="Calibri"/>
                <a:cs typeface="Times New Roman"/>
              </a:rPr>
              <a:t>Партнеры проекта</a:t>
            </a:r>
          </a:p>
        </p:txBody>
      </p:sp>
      <p:sp>
        <p:nvSpPr>
          <p:cNvPr id="12" name="Стрелка вниз 11"/>
          <p:cNvSpPr>
            <a:spLocks noChangeArrowheads="1"/>
          </p:cNvSpPr>
          <p:nvPr/>
        </p:nvSpPr>
        <p:spPr bwMode="auto">
          <a:xfrm>
            <a:off x="3374900" y="2845379"/>
            <a:ext cx="485775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>
            <a:spLocks noChangeArrowheads="1"/>
          </p:cNvSpPr>
          <p:nvPr/>
        </p:nvSpPr>
        <p:spPr bwMode="auto">
          <a:xfrm>
            <a:off x="4377843" y="2827192"/>
            <a:ext cx="485775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4" name="Стрелка вниз 13"/>
          <p:cNvSpPr>
            <a:spLocks noChangeArrowheads="1"/>
          </p:cNvSpPr>
          <p:nvPr/>
        </p:nvSpPr>
        <p:spPr bwMode="auto">
          <a:xfrm>
            <a:off x="5495202" y="2802825"/>
            <a:ext cx="485775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1619672" y="3148569"/>
            <a:ext cx="2149453" cy="64807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A"/>
                </a:solidFill>
                <a:effectLst/>
                <a:latin typeface="Calibri"/>
                <a:ea typeface="Calibri"/>
                <a:cs typeface="Times New Roman"/>
              </a:rPr>
              <a:t>Инструктор по северной ходьбе</a:t>
            </a:r>
          </a:p>
        </p:txBody>
      </p:sp>
      <p:sp>
        <p:nvSpPr>
          <p:cNvPr id="16" name="Скругленный прямоугольник 15"/>
          <p:cNvSpPr>
            <a:spLocks noChangeArrowheads="1"/>
          </p:cNvSpPr>
          <p:nvPr/>
        </p:nvSpPr>
        <p:spPr bwMode="auto">
          <a:xfrm>
            <a:off x="3860675" y="3148569"/>
            <a:ext cx="1634527" cy="64807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200" b="1" dirty="0">
                <a:solidFill>
                  <a:srgbClr val="00000A"/>
                </a:solidFill>
                <a:effectLst/>
                <a:latin typeface="Calibri"/>
                <a:ea typeface="Calibri"/>
                <a:cs typeface="Times New Roman"/>
              </a:rPr>
              <a:t>Специалист по социальной работе</a:t>
            </a:r>
          </a:p>
        </p:txBody>
      </p:sp>
      <p:sp>
        <p:nvSpPr>
          <p:cNvPr id="17" name="Скругленный прямоугольник 16"/>
          <p:cNvSpPr>
            <a:spLocks noChangeArrowheads="1"/>
          </p:cNvSpPr>
          <p:nvPr/>
        </p:nvSpPr>
        <p:spPr bwMode="auto">
          <a:xfrm>
            <a:off x="5536983" y="3148569"/>
            <a:ext cx="1699313" cy="64807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400" b="1" dirty="0">
                <a:solidFill>
                  <a:srgbClr val="00000A"/>
                </a:solidFill>
                <a:effectLst/>
                <a:latin typeface="Calibri"/>
                <a:ea typeface="Calibri"/>
                <a:cs typeface="Times New Roman"/>
              </a:rPr>
              <a:t>Медицинский работник</a:t>
            </a:r>
          </a:p>
        </p:txBody>
      </p:sp>
      <p:sp>
        <p:nvSpPr>
          <p:cNvPr id="18" name="Скругленный прямоугольник 17"/>
          <p:cNvSpPr>
            <a:spLocks noChangeArrowheads="1"/>
          </p:cNvSpPr>
          <p:nvPr/>
        </p:nvSpPr>
        <p:spPr bwMode="auto">
          <a:xfrm>
            <a:off x="1115615" y="4293096"/>
            <a:ext cx="6551887" cy="466725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0A"/>
                </a:solidFill>
                <a:latin typeface="Calibri"/>
                <a:ea typeface="Calibri"/>
                <a:cs typeface="Times New Roman"/>
              </a:rPr>
              <a:t>К</a:t>
            </a:r>
            <a:r>
              <a:rPr lang="ru-RU" sz="1600" b="1" dirty="0" smtClean="0">
                <a:solidFill>
                  <a:srgbClr val="00000A"/>
                </a:solidFill>
                <a:effectLst/>
                <a:latin typeface="Calibri"/>
                <a:ea typeface="Calibri"/>
                <a:cs typeface="Times New Roman"/>
              </a:rPr>
              <a:t>луб </a:t>
            </a:r>
            <a:r>
              <a:rPr lang="ru-RU" sz="1600" b="1" dirty="0">
                <a:solidFill>
                  <a:srgbClr val="00000A"/>
                </a:solidFill>
                <a:effectLst/>
                <a:latin typeface="Calibri"/>
                <a:ea typeface="Calibri"/>
                <a:cs typeface="Times New Roman"/>
              </a:rPr>
              <a:t>любителей северной </a:t>
            </a:r>
            <a:r>
              <a:rPr lang="ru-RU" sz="1600" b="1" dirty="0">
                <a:solidFill>
                  <a:srgbClr val="00000A"/>
                </a:solidFill>
                <a:effectLst/>
                <a:latin typeface="Times New Roman"/>
                <a:ea typeface="Calibri"/>
                <a:cs typeface="Times New Roman"/>
              </a:rPr>
              <a:t>(скандинавской)</a:t>
            </a:r>
            <a:r>
              <a:rPr lang="ru-RU" sz="1600" b="1" dirty="0">
                <a:solidFill>
                  <a:srgbClr val="00000A"/>
                </a:solidFill>
                <a:effectLst/>
                <a:latin typeface="Calibri"/>
                <a:ea typeface="Calibri"/>
                <a:cs typeface="Times New Roman"/>
              </a:rPr>
              <a:t> ходьбы п. Новый Торъял</a:t>
            </a:r>
          </a:p>
        </p:txBody>
      </p:sp>
      <p:sp>
        <p:nvSpPr>
          <p:cNvPr id="19" name="Стрелка вниз 18"/>
          <p:cNvSpPr>
            <a:spLocks noChangeArrowheads="1"/>
          </p:cNvSpPr>
          <p:nvPr/>
        </p:nvSpPr>
        <p:spPr bwMode="auto">
          <a:xfrm>
            <a:off x="2761188" y="3824351"/>
            <a:ext cx="485775" cy="38036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0" name="Стрелка вниз 19"/>
          <p:cNvSpPr>
            <a:spLocks noChangeArrowheads="1"/>
          </p:cNvSpPr>
          <p:nvPr/>
        </p:nvSpPr>
        <p:spPr bwMode="auto">
          <a:xfrm>
            <a:off x="4522865" y="3824351"/>
            <a:ext cx="485775" cy="38036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1" name="Стрелка вниз 20"/>
          <p:cNvSpPr>
            <a:spLocks noChangeArrowheads="1"/>
          </p:cNvSpPr>
          <p:nvPr/>
        </p:nvSpPr>
        <p:spPr bwMode="auto">
          <a:xfrm>
            <a:off x="6028760" y="3824350"/>
            <a:ext cx="485775" cy="38036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2" name="Овал 21"/>
          <p:cNvSpPr>
            <a:spLocks noChangeArrowheads="1"/>
          </p:cNvSpPr>
          <p:nvPr/>
        </p:nvSpPr>
        <p:spPr bwMode="auto">
          <a:xfrm>
            <a:off x="790044" y="5094860"/>
            <a:ext cx="1659255" cy="102362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C050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000A"/>
                </a:solidFill>
                <a:effectLst/>
                <a:latin typeface="Calibri"/>
                <a:ea typeface="Calibri"/>
                <a:cs typeface="Times New Roman"/>
              </a:rPr>
              <a:t>Жители Чуксолинского сельского поселения</a:t>
            </a:r>
          </a:p>
        </p:txBody>
      </p:sp>
      <p:sp>
        <p:nvSpPr>
          <p:cNvPr id="23" name="Овал 22"/>
          <p:cNvSpPr>
            <a:spLocks noChangeArrowheads="1"/>
          </p:cNvSpPr>
          <p:nvPr/>
        </p:nvSpPr>
        <p:spPr bwMode="auto">
          <a:xfrm>
            <a:off x="2609850" y="5057684"/>
            <a:ext cx="1697266" cy="102362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C050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rgbClr val="00000A"/>
                </a:solidFill>
                <a:effectLst/>
                <a:latin typeface="Calibri"/>
                <a:ea typeface="Calibri"/>
                <a:cs typeface="Times New Roman"/>
              </a:rPr>
              <a:t>Жители Пектубаевского сельского поселения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srgbClr val="00000A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24" name="Овал 23"/>
          <p:cNvSpPr>
            <a:spLocks noChangeArrowheads="1"/>
          </p:cNvSpPr>
          <p:nvPr/>
        </p:nvSpPr>
        <p:spPr bwMode="auto">
          <a:xfrm>
            <a:off x="4430087" y="5062093"/>
            <a:ext cx="1600200" cy="102362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C050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rgbClr val="00000A"/>
                </a:solidFill>
                <a:effectLst/>
                <a:latin typeface="Calibri"/>
                <a:ea typeface="Calibri"/>
                <a:cs typeface="Times New Roman"/>
              </a:rPr>
              <a:t>Жители Староторъяльского сельского поселения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srgbClr val="00000A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25" name="Овал 24"/>
          <p:cNvSpPr>
            <a:spLocks noChangeArrowheads="1"/>
          </p:cNvSpPr>
          <p:nvPr/>
        </p:nvSpPr>
        <p:spPr bwMode="auto">
          <a:xfrm>
            <a:off x="6271647" y="5094860"/>
            <a:ext cx="1615027" cy="99377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C050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rgbClr val="00000A"/>
                </a:solidFill>
                <a:effectLst/>
                <a:latin typeface="Calibri"/>
                <a:ea typeface="Calibri"/>
                <a:cs typeface="Times New Roman"/>
              </a:rPr>
              <a:t>Жители Масканурского сельского поселения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srgbClr val="00000A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2084501" y="4770497"/>
            <a:ext cx="493815" cy="4394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484269" y="4808633"/>
            <a:ext cx="0" cy="2534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027418" y="4779168"/>
            <a:ext cx="46843" cy="2829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566846" y="4779168"/>
            <a:ext cx="324036" cy="3919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44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692696"/>
            <a:ext cx="4320480" cy="62646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060847"/>
            <a:ext cx="3059832" cy="3744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260649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География проекта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Новоторъяльский район Республики Марий Эл.</a:t>
            </a:r>
            <a:b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980728"/>
            <a:ext cx="6296724" cy="587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63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643192" cy="2304256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эффективности реализации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«Шаги здоровья» </a:t>
            </a:r>
            <a:r>
              <a:rPr lang="ru-RU" sz="1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отслеживается по следующим </a:t>
            </a: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критериям:</a:t>
            </a:r>
            <a:b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социологический опрос </a:t>
            </a: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наличие положительных </a:t>
            </a:r>
            <a:r>
              <a:rPr lang="ru-RU" sz="1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отзывов</a:t>
            </a:r>
            <a:r>
              <a:rPr lang="ru-RU" sz="1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96952"/>
            <a:ext cx="784887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238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309</Words>
  <Application>Microsoft Office PowerPoint</Application>
  <PresentationFormat>Экран (4:3)</PresentationFormat>
  <Paragraphs>63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- создание клубов любителей северной ходьбы «Шаги здоровья» во всех (четырех) сельских поселениях Новоторъяльского района Республики Марий Эл. </vt:lpstr>
      <vt:lpstr>               </vt:lpstr>
      <vt:lpstr>  </vt:lpstr>
      <vt:lpstr>Презентация PowerPoint</vt:lpstr>
      <vt:lpstr>   </vt:lpstr>
      <vt:lpstr>Оценка эффективности реализации проекта «Шаги здоровья» отслеживается по следующим критериям:  1) социологический опрос  2) наличие положительных  отзывов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«Шаги здоровья» </dc:title>
  <dc:creator>ДОКУМЕНТЫ</dc:creator>
  <cp:lastModifiedBy>Настя</cp:lastModifiedBy>
  <cp:revision>49</cp:revision>
  <dcterms:created xsi:type="dcterms:W3CDTF">2020-07-23T07:39:09Z</dcterms:created>
  <dcterms:modified xsi:type="dcterms:W3CDTF">2020-07-29T12:56:25Z</dcterms:modified>
</cp:coreProperties>
</file>